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709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1dae67c5376e7fa6a14022#tid=68242b92df7ddf0009d1fa54#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a:ln/>
        </p:spPr>
        <p:txBody>
          <a:bodyPr wrap="square" lIns="0" tIns="0" rIns="0" bIns="0" rtlCol="0" anchor="ctr"/>
          <a:lstStyle/>
          <a:p>
            <a:pPr algn="ctr"/>
            <a:r>
              <a:rPr lang="en-US" sz="1800" b="1" i="0" dirty="0">
                <a:solidFill>
                  <a:srgbClr val="000000"/>
                </a:solidFill>
                <a:latin typeface="SimHei" pitchFamily="34" charset="0"/>
                <a:ea typeface="SimHei" pitchFamily="34" charset="-122"/>
                <a:cs typeface="SimHei" pitchFamily="34" charset="-120"/>
              </a:rPr>
              <a:t>高中化学 必修第一册</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B_3_BD.67_1#027f04eae?vop=1&amp;pid=7c0fc53bc&amp;color=0,0,0&amp;vtp=1&amp;bt=1&amp;bbb=1&amp;hb=1"/>
          <p:cNvSpPr/>
          <p:nvPr/>
        </p:nvSpPr>
        <p:spPr>
          <a:xfrm>
            <a:off x="832104" y="1078992"/>
            <a:ext cx="10533888" cy="1981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④</a:t>
            </a:r>
            <a:r>
              <a:rPr lang="en-US" altLang="zh-CN" sz="1800" b="0" i="0" smtClean="0">
                <a:solidFill>
                  <a:srgbClr val="000000"/>
                </a:solidFill>
                <a:latin typeface="微软雅黑" pitchFamily="34" charset="0"/>
                <a:ea typeface="微软雅黑" pitchFamily="34" charset="-122"/>
                <a:cs typeface="微软雅黑" pitchFamily="34" charset="-120"/>
              </a:rPr>
              <a:t>的单质与同周期金属性最强的元素的最高价氧化物对应的水化物反应的离子方程式为</a:t>
            </a:r>
            <a:r>
              <a:rPr lang="en-US" altLang="zh-CN" sz="1800" i="0" smtClean="0">
                <a:solidFill>
                  <a:srgbClr val="000000"/>
                </a:solidFill>
                <a:latin typeface="SimSun" pitchFamily="34" charset="0"/>
                <a:ea typeface="SimSun" pitchFamily="34" charset="-122"/>
                <a:cs typeface="SimSun" pitchFamily="34" charset="-120"/>
              </a:rPr>
              <a:t>__________</a:t>
            </a:r>
          </a:p>
          <a:p>
            <a:pPr latinLnBrk="1">
              <a:lnSpc>
                <a:spcPts val="3300"/>
              </a:lnSpc>
            </a:pPr>
            <a:r>
              <a:rPr lang="en-US" altLang="zh-CN" sz="1800" i="0" smtClean="0">
                <a:solidFill>
                  <a:srgbClr val="000000"/>
                </a:solidFill>
                <a:latin typeface="SimSun" pitchFamily="34" charset="0"/>
                <a:ea typeface="SimSun" pitchFamily="34" charset="-122"/>
                <a:cs typeface="SimSun" pitchFamily="34" charset="-120"/>
              </a:rPr>
              <a:t>__________________________________________________________________________________________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p>
          <a:p>
            <a:pPr fontAlgn="b" latinLnBrk="1">
              <a:lnSpc>
                <a:spcPts val="9000"/>
              </a:lnSpc>
            </a:pPr>
            <a:r>
              <a:rPr lang="en-US" altLang="zh-CN" b="0" i="0" smtClean="0">
                <a:solidFill>
                  <a:srgbClr val="000000"/>
                </a:solidFill>
                <a:latin typeface="微软雅黑" pitchFamily="34" charset="0"/>
                <a:ea typeface="微软雅黑" pitchFamily="34" charset="-122"/>
                <a:cs typeface="微软雅黑" pitchFamily="34" charset="-120"/>
              </a:rPr>
              <a:t>⑧的原子结构示意图是</a:t>
            </a:r>
            <a:r>
              <a:rPr lang="en-US" altLang="zh-CN" i="0" smtClean="0">
                <a:solidFill>
                  <a:srgbClr val="000000"/>
                </a:solidFill>
                <a:latin typeface="SimSun" panose="02010600030101010101" pitchFamily="2" charset="-122"/>
                <a:ea typeface="微软雅黑" pitchFamily="34" charset="-122"/>
                <a:cs typeface="微软雅黑" pitchFamily="34" charset="-120"/>
              </a:rPr>
              <a:t>_</a:t>
            </a:r>
            <a:r>
              <a:rPr lang="en-US" altLang="zh-CN" sz="4950" b="0" i="0" u="sng" kern="0" spc="-99900" smtClean="0">
                <a:solidFill>
                  <a:srgbClr val="FF00FF"/>
                </a:solidFill>
                <a:latin typeface="SimSun" panose="02010600030101010101" pitchFamily="2" charset="-122"/>
                <a:ea typeface="微软雅黑" pitchFamily="34" charset="-122"/>
                <a:cs typeface="微软雅黑" pitchFamily="34" charset="-120"/>
              </a:rPr>
              <a:t> </a:t>
            </a:r>
            <a:r>
              <a:rPr lang="en-US" altLang="zh-CN" i="0" smtClean="0">
                <a:solidFill>
                  <a:srgbClr val="000000"/>
                </a:solidFill>
                <a:latin typeface="SimSun" pitchFamily="34" charset="0"/>
                <a:ea typeface="SimSun" pitchFamily="34" charset="-122"/>
                <a:cs typeface="SimSun" pitchFamily="34" charset="-120"/>
              </a:rPr>
              <a:t>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3" name="QB_3_AN.68_1#027f04eae.blank?vop=1&amp;pid=7c0fc53bc&amp;color=0,0,0&amp;vpa=36&amp;vtp=1&amp;bbb=1&amp;rh=23.75&amp;hb=1"/>
              <p:cNvSpPr/>
              <p:nvPr/>
            </p:nvSpPr>
            <p:spPr>
              <a:xfrm>
                <a:off x="832104" y="1040892"/>
                <a:ext cx="10531904" cy="812800"/>
              </a:xfrm>
              <a:prstGeom prst="rect">
                <a:avLst/>
              </a:prstGeom>
              <a:noFill/>
              <a:ln/>
            </p:spPr>
            <p:txBody>
              <a:bodyPr wrap="square" lIns="0" tIns="0" rIns="0" bIns="0" rtlCol="0" anchor="t"/>
              <a:lstStyle/>
              <a:p>
                <a:pPr latinLnBrk="1">
                  <a:lnSpc>
                    <a:spcPts val="3177"/>
                  </a:lnSpc>
                </a:pPr>
                <a:r>
                  <a:rPr lang="en-US" altLang="zh-CN"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Al</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Al</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d>
                              <m:d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d>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3" name="QB_3_AN.68_1#027f04eae.blank?vop=1&amp;pid=7c0fc53bc&amp;color=0,0,0&amp;vpa=36&amp;vtp=1&amp;bbb=1&amp;rh=23.75&amp;hb=1"/>
              <p:cNvSpPr>
                <a:spLocks noRot="1" noChangeAspect="1" noMove="1" noResize="1" noEditPoints="1" noAdjustHandles="1" noChangeArrowheads="1" noChangeShapeType="1" noTextEdit="1"/>
              </p:cNvSpPr>
              <p:nvPr/>
            </p:nvSpPr>
            <p:spPr>
              <a:xfrm>
                <a:off x="832104" y="1040892"/>
                <a:ext cx="10531904" cy="812800"/>
              </a:xfrm>
              <a:prstGeom prst="rect">
                <a:avLst/>
              </a:prstGeom>
              <a:blipFill>
                <a:blip r:embed="rId3"/>
                <a:stretch>
                  <a:fillRect l="-811" b="-8271"/>
                </a:stretch>
              </a:blipFill>
              <a:ln/>
            </p:spPr>
            <p:txBody>
              <a:bodyPr/>
              <a:lstStyle/>
              <a:p>
                <a:r>
                  <a:rPr lang="zh-CN" altLang="en-US">
                    <a:noFill/>
                  </a:rPr>
                  <a:t> </a:t>
                </a:r>
              </a:p>
            </p:txBody>
          </p:sp>
        </mc:Fallback>
      </mc:AlternateContent>
      <p:pic>
        <p:nvPicPr>
          <p:cNvPr id="5" name="QB_3_AN.70_1#027f04eae?vop=1&amp;pid=7c0fc53bc&amp;color=0,0,0&amp;tib=255,255,255&amp;iip=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81604" y="1779524"/>
            <a:ext cx="749808" cy="9784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C_3_BD.71_1#6f180842d?vop=1&amp;pid=7c0fc53bc&amp;color=0,0,0&amp;vtp=1&amp;bbb=1"/>
          <p:cNvSpPr/>
          <p:nvPr/>
        </p:nvSpPr>
        <p:spPr>
          <a:xfrm>
            <a:off x="832104" y="30353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（5）可在图中分界线（虚线部分</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附近寻找</a:t>
            </a:r>
            <a:r>
              <a:rPr lang="en-US" altLang="zh-CN" sz="1800" i="0" smtClean="0">
                <a:solidFill>
                  <a:srgbClr val="000000"/>
                </a:solidFill>
                <a:latin typeface="SimSun" pitchFamily="34" charset="0"/>
                <a:ea typeface="SimSun" pitchFamily="34" charset="-122"/>
                <a:cs typeface="SimSun" pitchFamily="34" charset="-120"/>
              </a:rPr>
              <a:t>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p:sp>
        <p:nvSpPr>
          <p:cNvPr id="7" name="QC_3_AN.72_1#6f180842d.blank?vop=1&amp;pid=7c0fc53bc&amp;color=0,0,0&amp;vpa=38&amp;vtp=1"/>
          <p:cNvSpPr/>
          <p:nvPr/>
        </p:nvSpPr>
        <p:spPr>
          <a:xfrm>
            <a:off x="5314410" y="2994025"/>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solidFill>
                <a:srgbClr val="FF0000"/>
              </a:solidFill>
            </a:endParaRPr>
          </a:p>
        </p:txBody>
      </p:sp>
      <p:sp>
        <p:nvSpPr>
          <p:cNvPr id="8" name="QC_3_BD.71_2#6f180842d.choices?vop=1&amp;pid=7c0fc53bc&amp;color=0,0,0&amp;vtp=1&amp;bbb=1"/>
          <p:cNvSpPr/>
          <p:nvPr/>
        </p:nvSpPr>
        <p:spPr>
          <a:xfrm>
            <a:off x="832104" y="3485571"/>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77947" algn="l"/>
                <a:tab pos="5489194" algn="l"/>
                <a:tab pos="78845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优良的催化剂</a:t>
            </a:r>
            <a:r>
              <a:rPr lang="en-US" altLang="zh-CN" sz="1800" b="0" i="0" spc="-1030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半导体材料</a:t>
            </a:r>
            <a:r>
              <a:rPr lang="en-US" altLang="zh-CN" sz="1800" b="0" i="0" spc="-1030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合金材料</a:t>
            </a:r>
            <a:r>
              <a:rPr lang="en-US" altLang="zh-CN" sz="1800" b="0" i="0" spc="-1030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制农药的元素</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 calcmode="lin" valueType="num">
                                      <p:cBhvr additive="base">
                                        <p:cTn id="2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7">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3_BD.73_1#433ec326d?sp=1&amp;vop=1&amp;pid=7c0fc53bc&amp;color=0,0,0&amp;mp=1&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（6）请设计实验比较①、⑤的非金属性强弱（可供选择的药品：稀硫酸、稀盐酸</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溶液、</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饱和</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溶液</a:t>
                </a:r>
                <a:r>
                  <a:rPr lang="en-US" altLang="zh-CN" b="0" i="0" dirty="0">
                    <a:solidFill>
                      <a:srgbClr val="000000"/>
                    </a:solidFill>
                    <a:latin typeface="微软雅黑" pitchFamily="34" charset="0"/>
                    <a:ea typeface="微软雅黑" pitchFamily="34" charset="-122"/>
                    <a:cs typeface="微软雅黑" pitchFamily="34" charset="-120"/>
                  </a:rPr>
                  <a:t>、硅酸钠溶液，化学仪器根据需要选择），在表格中对应的位置填写实验步骤和实验现象。</a:t>
                </a:r>
                <a:endParaRPr lang="en-US" altLang="zh-CN" dirty="0"/>
              </a:p>
            </p:txBody>
          </p:sp>
        </mc:Choice>
        <mc:Fallback>
          <p:sp>
            <p:nvSpPr>
              <p:cNvPr id="2" name="QB_3_BD.73_1#433ec326d?sp=1&amp;vop=1&amp;pid=7c0fc53bc&amp;color=0,0,0&amp;mp=1&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4225"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2" name="QB_3_BD.73_2#433ec326d?colgroup=39,6,8&amp;vop=1&amp;pid=7c0fc53bc&amp;color=0,0,0&amp;mp=1&amp;vtp=1&amp;bbb=1&amp;hb=1"/>
              <p:cNvGraphicFramePr>
                <a:graphicFrameLocks noGrp="1"/>
              </p:cNvGraphicFramePr>
              <p:nvPr>
                <p:extLst>
                  <p:ext uri="{D42A27DB-BD31-4B8C-83A1-F6EECF244321}">
                    <p14:modId xmlns:p14="http://schemas.microsoft.com/office/powerpoint/2010/main" val="21584506"/>
                  </p:ext>
                </p:extLst>
              </p:nvPr>
            </p:nvGraphicFramePr>
            <p:xfrm>
              <a:off x="832104" y="2041644"/>
              <a:ext cx="10497312" cy="933260"/>
            </p:xfrm>
            <a:graphic>
              <a:graphicData uri="http://schemas.openxmlformats.org/drawingml/2006/table">
                <a:tbl>
                  <a:tblPr/>
                  <a:tblGrid>
                    <a:gridCol w="7370064">
                      <a:extLst>
                        <a:ext uri="{9D8B030D-6E8A-4147-A177-3AD203B41FA5}">
                          <a16:colId xmlns:a16="http://schemas.microsoft.com/office/drawing/2014/main" val="20000"/>
                        </a:ext>
                      </a:extLst>
                    </a:gridCol>
                    <a:gridCol w="1353312">
                      <a:extLst>
                        <a:ext uri="{9D8B030D-6E8A-4147-A177-3AD203B41FA5}">
                          <a16:colId xmlns:a16="http://schemas.microsoft.com/office/drawing/2014/main" val="20001"/>
                        </a:ext>
                      </a:extLst>
                    </a:gridCol>
                    <a:gridCol w="1773936">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592392">
                    <a:tc>
                      <a:txBody>
                        <a:bodyPr/>
                        <a:lstStyle/>
                        <a:p>
                          <a:pPr marL="0" indent="0" algn="l"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在试管中加入</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smtClean="0">
                              <a:solidFill>
                                <a:srgbClr val="000000"/>
                              </a:solidFill>
                              <a:latin typeface="微软雅黑" pitchFamily="34" charset="0"/>
                              <a:ea typeface="微软雅黑" pitchFamily="34" charset="-122"/>
                              <a:cs typeface="微软雅黑" pitchFamily="34" charset="-120"/>
                            </a:rPr>
                            <a:t>固体</a:t>
                          </a:r>
                          <a:r>
                            <a:rPr lang="en-US" altLang="zh-CN" sz="1400" b="0" i="0" spc="-100" smtClean="0">
                              <a:solidFill>
                                <a:srgbClr val="000000"/>
                              </a:solidFill>
                              <a:latin typeface="微软雅黑" pitchFamily="34" charset="0"/>
                              <a:ea typeface="微软雅黑" pitchFamily="34" charset="-122"/>
                              <a:cs typeface="微软雅黑" pitchFamily="34" charset="-120"/>
                            </a:rPr>
                            <a:t>，</a:t>
                          </a:r>
                          <a:r>
                            <a:rPr lang="en-US" altLang="zh-CN" sz="1400" i="0" smtClean="0">
                              <a:solidFill>
                                <a:srgbClr val="000000"/>
                              </a:solidFill>
                              <a:latin typeface="SimSun" pitchFamily="34" charset="0"/>
                              <a:ea typeface="SimSun" pitchFamily="34" charset="-122"/>
                              <a:cs typeface="SimSun" pitchFamily="34" charset="-120"/>
                            </a:rPr>
                            <a:t>_________________________________________________________</a:t>
                          </a:r>
                        </a:p>
                        <a:p>
                          <a:pPr marL="0" lvl="0" indent="0" algn="l" latinLnBrk="1" hangingPunct="0">
                            <a:lnSpc>
                              <a:spcPts val="2000"/>
                            </a:lnSpc>
                          </a:pPr>
                          <a:r>
                            <a:rPr lang="en-US" altLang="zh-CN" sz="1400" i="0" smtClean="0">
                              <a:solidFill>
                                <a:srgbClr val="000000"/>
                              </a:solidFill>
                              <a:latin typeface="SimSun" pitchFamily="34" charset="0"/>
                              <a:ea typeface="SimSun" pitchFamily="34" charset="-122"/>
                              <a:cs typeface="SimSun" pitchFamily="34" charset="-120"/>
                            </a:rPr>
                            <a:t>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200"/>
                            </a:lnSpc>
                          </a:pPr>
                          <a:r>
                            <a:rPr lang="en-US" altLang="zh-CN" sz="1400" i="0" smtClean="0">
                              <a:solidFill>
                                <a:srgbClr val="000000"/>
                              </a:solidFill>
                              <a:latin typeface="SimSun" pitchFamily="34" charset="0"/>
                              <a:ea typeface="SimSun" pitchFamily="34" charset="-122"/>
                              <a:cs typeface="SimSun" pitchFamily="34" charset="-120"/>
                            </a:rPr>
                            <a:t>_____________</a:t>
                          </a:r>
                        </a:p>
                        <a:p>
                          <a:pPr marL="0" lvl="0" indent="0" algn="ctr" latinLnBrk="1" hangingPunct="0">
                            <a:lnSpc>
                              <a:spcPts val="2000"/>
                            </a:lnSpc>
                          </a:pPr>
                          <a:r>
                            <a:rPr lang="en-US" altLang="zh-CN" sz="1400" i="0" smtClean="0">
                              <a:solidFill>
                                <a:srgbClr val="000000"/>
                              </a:solidFill>
                              <a:latin typeface="SimSun" pitchFamily="34" charset="0"/>
                              <a:ea typeface="SimSun" pitchFamily="34" charset="-122"/>
                              <a:cs typeface="SimSun"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非金属性：</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①</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&gt;</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⑤</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12" name="QB_3_BD.73_2#433ec326d?colgroup=39,6,8&amp;vop=1&amp;pid=7c0fc53bc&amp;color=0,0,0&amp;mp=1&amp;vtp=1&amp;bbb=1&amp;hb=1"/>
              <p:cNvGraphicFramePr>
                <a:graphicFrameLocks noGrp="1"/>
              </p:cNvGraphicFramePr>
              <p:nvPr>
                <p:extLst>
                  <p:ext uri="{D42A27DB-BD31-4B8C-83A1-F6EECF244321}">
                    <p14:modId xmlns:p14="http://schemas.microsoft.com/office/powerpoint/2010/main" val="21584506"/>
                  </p:ext>
                </p:extLst>
              </p:nvPr>
            </p:nvGraphicFramePr>
            <p:xfrm>
              <a:off x="832104" y="2041644"/>
              <a:ext cx="10497312" cy="933260"/>
            </p:xfrm>
            <a:graphic>
              <a:graphicData uri="http://schemas.openxmlformats.org/drawingml/2006/table">
                <a:tbl>
                  <a:tblPr/>
                  <a:tblGrid>
                    <a:gridCol w="7370064">
                      <a:extLst>
                        <a:ext uri="{9D8B030D-6E8A-4147-A177-3AD203B41FA5}">
                          <a16:colId xmlns:a16="http://schemas.microsoft.com/office/drawing/2014/main" val="20000"/>
                        </a:ext>
                      </a:extLst>
                    </a:gridCol>
                    <a:gridCol w="1353312">
                      <a:extLst>
                        <a:ext uri="{9D8B030D-6E8A-4147-A177-3AD203B41FA5}">
                          <a16:colId xmlns:a16="http://schemas.microsoft.com/office/drawing/2014/main" val="20001"/>
                        </a:ext>
                      </a:extLst>
                    </a:gridCol>
                    <a:gridCol w="1773936">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592392">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83" t="-58163" r="-42562" b="-8163"/>
                          </a:stretch>
                        </a:blipFill>
                      </a:tcPr>
                    </a:tc>
                    <a:tc>
                      <a:txBody>
                        <a:bodyPr/>
                        <a:lstStyle/>
                        <a:p>
                          <a:pPr marL="0" indent="0" algn="ctr" latinLnBrk="1" hangingPunct="0">
                            <a:lnSpc>
                              <a:spcPts val="2200"/>
                            </a:lnSpc>
                          </a:pPr>
                          <a:r>
                            <a:rPr lang="en-US" altLang="zh-CN" sz="1400" i="0" smtClean="0">
                              <a:solidFill>
                                <a:srgbClr val="000000"/>
                              </a:solidFill>
                              <a:latin typeface="SimSun" pitchFamily="34" charset="0"/>
                              <a:ea typeface="SimSun" pitchFamily="34" charset="-122"/>
                              <a:cs typeface="SimSun" pitchFamily="34" charset="-120"/>
                            </a:rPr>
                            <a:t>_____________</a:t>
                          </a:r>
                        </a:p>
                        <a:p>
                          <a:pPr marL="0" lvl="0" indent="0" algn="ctr" latinLnBrk="1" hangingPunct="0">
                            <a:lnSpc>
                              <a:spcPts val="2000"/>
                            </a:lnSpc>
                          </a:pPr>
                          <a:r>
                            <a:rPr lang="en-US" altLang="zh-CN" sz="1400" i="0" smtClean="0">
                              <a:solidFill>
                                <a:srgbClr val="000000"/>
                              </a:solidFill>
                              <a:latin typeface="SimSun" pitchFamily="34" charset="0"/>
                              <a:ea typeface="SimSun" pitchFamily="34" charset="-122"/>
                              <a:cs typeface="SimSun" pitchFamily="34" charset="-120"/>
                            </a:rPr>
                            <a:t>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92440" t="-58163" r="-687" b="-8163"/>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4" name="QB_3_AN.74_1#433ec326d.blank?vop=1&amp;pid=7c0fc53bc&amp;color=0,0,0&amp;mp=1&amp;vpa=39&amp;vtp=1&amp;bbb=1&amp;hb=1"/>
              <p:cNvSpPr/>
              <p:nvPr/>
            </p:nvSpPr>
            <p:spPr>
              <a:xfrm>
                <a:off x="904104" y="2383909"/>
                <a:ext cx="7243064" cy="558800"/>
              </a:xfrm>
              <a:prstGeom prst="rect">
                <a:avLst/>
              </a:prstGeom>
              <a:noFill/>
              <a:ln/>
            </p:spPr>
            <p:txBody>
              <a:bodyPr wrap="square" lIns="0" tIns="0" rIns="0" bIns="0" rtlCol="0" anchor="t"/>
              <a:lstStyle/>
              <a:p>
                <a:pPr latinLnBrk="1">
                  <a:lnSpc>
                    <a:spcPts val="2200"/>
                  </a:lnSpc>
                </a:pPr>
                <a:r>
                  <a:rPr lang="en-US" altLang="zh-CN" sz="1400" b="0" i="0" smtClean="0">
                    <a:solidFill>
                      <a:srgbClr val="FF0000"/>
                    </a:solidFill>
                    <a:latin typeface="SimSun" panose="02010600030101010101" pitchFamily="2" charset="-122"/>
                    <a:ea typeface="微软雅黑" pitchFamily="34" charset="-122"/>
                    <a:cs typeface="微软雅黑" pitchFamily="34" charset="-120"/>
                  </a:rPr>
                  <a:t>                        </a:t>
                </a:r>
                <a:r>
                  <a:rPr lang="en-US" altLang="zh-CN" sz="1400" b="0" i="0" smtClean="0">
                    <a:solidFill>
                      <a:srgbClr val="FF0000"/>
                    </a:solidFill>
                    <a:latin typeface="微软雅黑" pitchFamily="34" charset="0"/>
                    <a:ea typeface="微软雅黑" pitchFamily="34" charset="-122"/>
                    <a:cs typeface="微软雅黑" pitchFamily="34" charset="-120"/>
                  </a:rPr>
                  <a:t>再加入稀盐酸</a:t>
                </a:r>
                <a:r>
                  <a:rPr lang="en-US" altLang="zh-CN" sz="1400" b="0" i="0">
                    <a:solidFill>
                      <a:srgbClr val="FF0000"/>
                    </a:solidFill>
                    <a:latin typeface="微软雅黑" pitchFamily="34" charset="0"/>
                    <a:ea typeface="微软雅黑" pitchFamily="34" charset="-122"/>
                    <a:cs typeface="微软雅黑" pitchFamily="34" charset="-120"/>
                  </a:rPr>
                  <a:t>，</a:t>
                </a:r>
                <a:r>
                  <a:rPr lang="en-US" altLang="zh-CN" sz="1400" b="0" i="0" smtClean="0">
                    <a:solidFill>
                      <a:srgbClr val="FF0000"/>
                    </a:solidFill>
                    <a:latin typeface="微软雅黑" pitchFamily="34" charset="0"/>
                    <a:ea typeface="微软雅黑" pitchFamily="34" charset="-122"/>
                    <a:cs typeface="微软雅黑" pitchFamily="34" charset="-120"/>
                  </a:rPr>
                  <a:t>将生成的气体通过饱和</a:t>
                </a:r>
                <a14:m>
                  <m:oMath xmlns:m="http://schemas.openxmlformats.org/officeDocument/2006/math">
                    <m:sSub>
                      <m:sSubPr>
                        <m:ctrlPr>
                          <a:rPr lang="en-US" altLang="zh-CN" sz="1400"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dirty="0">
                            <a:solidFill>
                              <a:srgbClr val="FF0000"/>
                            </a:solidFill>
                            <a:latin typeface="Cambria Math" panose="02040503050406030204" pitchFamily="18" charset="0"/>
                            <a:ea typeface="微软雅黑" pitchFamily="34" charset="-122"/>
                            <a:cs typeface="微软雅黑" pitchFamily="34" charset="-120"/>
                          </a:rPr>
                          <m:t>NaHCO</m:t>
                        </m:r>
                      </m:e>
                      <m:sub>
                        <m:r>
                          <a:rPr lang="en-US" altLang="zh-CN" sz="1400"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smtClean="0">
                    <a:solidFill>
                      <a:srgbClr val="FF0000"/>
                    </a:solidFill>
                    <a:latin typeface="微软雅黑" pitchFamily="34" charset="0"/>
                    <a:ea typeface="微软雅黑" pitchFamily="34" charset="-122"/>
                    <a:cs typeface="微软雅黑" pitchFamily="34" charset="-120"/>
                  </a:rPr>
                  <a:t>溶液洗气后</a:t>
                </a:r>
                <a:r>
                  <a:rPr lang="en-US" altLang="zh-CN" sz="1400" b="0" i="0">
                    <a:solidFill>
                      <a:srgbClr val="FF0000"/>
                    </a:solidFill>
                    <a:latin typeface="微软雅黑" pitchFamily="34" charset="0"/>
                    <a:ea typeface="微软雅黑" pitchFamily="34" charset="-122"/>
                    <a:cs typeface="微软雅黑" pitchFamily="34" charset="-120"/>
                  </a:rPr>
                  <a:t>，</a:t>
                </a:r>
                <a:r>
                  <a:rPr lang="en-US" altLang="zh-CN" sz="1400" b="0" i="0" smtClean="0">
                    <a:solidFill>
                      <a:srgbClr val="FF0000"/>
                    </a:solidFill>
                    <a:latin typeface="微软雅黑" pitchFamily="34" charset="0"/>
                    <a:ea typeface="微软雅黑" pitchFamily="34" charset="-122"/>
                    <a:cs typeface="微软雅黑" pitchFamily="34" charset="-120"/>
                  </a:rPr>
                  <a:t>通</a:t>
                </a:r>
              </a:p>
              <a:p>
                <a:pPr latinLnBrk="1">
                  <a:lnSpc>
                    <a:spcPts val="2200"/>
                  </a:lnSpc>
                </a:pPr>
                <a:r>
                  <a:rPr lang="en-US" altLang="zh-CN" sz="1400" b="0" i="0" smtClean="0">
                    <a:solidFill>
                      <a:srgbClr val="FF0000"/>
                    </a:solidFill>
                    <a:latin typeface="微软雅黑" pitchFamily="34" charset="0"/>
                    <a:ea typeface="微软雅黑" pitchFamily="34" charset="-122"/>
                    <a:cs typeface="微软雅黑" pitchFamily="34" charset="-120"/>
                  </a:rPr>
                  <a:t>入</a:t>
                </a:r>
                <a14:m>
                  <m:oMath xmlns:m="http://schemas.openxmlformats.org/officeDocument/2006/math">
                    <m:sSub>
                      <m:sSubPr>
                        <m:ctrlPr>
                          <a:rPr lang="en-US" altLang="zh-CN" sz="1400"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sz="1400"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sz="1400"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smtClean="0">
                    <a:solidFill>
                      <a:srgbClr val="FF0000"/>
                    </a:solidFill>
                    <a:latin typeface="微软雅黑" pitchFamily="34" charset="0"/>
                    <a:ea typeface="微软雅黑" pitchFamily="34" charset="-122"/>
                    <a:cs typeface="微软雅黑" pitchFamily="34" charset="-120"/>
                  </a:rPr>
                  <a:t>溶液中</a:t>
                </a:r>
                <a:endParaRPr lang="en-US" altLang="zh-CN" sz="1400" dirty="0"/>
              </a:p>
            </p:txBody>
          </p:sp>
        </mc:Choice>
        <mc:Fallback>
          <p:sp>
            <p:nvSpPr>
              <p:cNvPr id="4" name="QB_3_AN.74_1#433ec326d.blank?vop=1&amp;pid=7c0fc53bc&amp;color=0,0,0&amp;mp=1&amp;vpa=39&amp;vtp=1&amp;bbb=1&amp;hb=1"/>
              <p:cNvSpPr>
                <a:spLocks noRot="1" noChangeAspect="1" noMove="1" noResize="1" noEditPoints="1" noAdjustHandles="1" noChangeArrowheads="1" noChangeShapeType="1" noTextEdit="1"/>
              </p:cNvSpPr>
              <p:nvPr/>
            </p:nvSpPr>
            <p:spPr>
              <a:xfrm>
                <a:off x="904104" y="2383909"/>
                <a:ext cx="7243064" cy="558800"/>
              </a:xfrm>
              <a:prstGeom prst="rect">
                <a:avLst/>
              </a:prstGeom>
              <a:blipFill>
                <a:blip r:embed="rId5"/>
                <a:stretch>
                  <a:fillRect l="-1515" t="-3261" b="-14130"/>
                </a:stretch>
              </a:blipFill>
              <a:ln/>
            </p:spPr>
            <p:txBody>
              <a:bodyPr/>
              <a:lstStyle/>
              <a:p>
                <a:r>
                  <a:rPr lang="zh-CN" altLang="en-US">
                    <a:noFill/>
                  </a:rPr>
                  <a:t> </a:t>
                </a:r>
              </a:p>
            </p:txBody>
          </p:sp>
        </mc:Fallback>
      </mc:AlternateContent>
      <p:sp>
        <p:nvSpPr>
          <p:cNvPr id="5" name="QB_3_AN.75_1#433ec326d.blank?vop=1&amp;pid=7c0fc53bc&amp;color=0,0,0&amp;mp=1&amp;vpa=40&amp;vtp=1&amp;bbb=1&amp;hb=1"/>
          <p:cNvSpPr/>
          <p:nvPr/>
        </p:nvSpPr>
        <p:spPr>
          <a:xfrm>
            <a:off x="8300974" y="2385941"/>
            <a:ext cx="1226312" cy="558800"/>
          </a:xfrm>
          <a:prstGeom prst="rect">
            <a:avLst/>
          </a:prstGeom>
          <a:noFill/>
          <a:ln/>
        </p:spPr>
        <p:txBody>
          <a:bodyPr wrap="square" lIns="0" tIns="0" rIns="0" bIns="0" rtlCol="0" anchor="t"/>
          <a:lstStyle/>
          <a:p>
            <a:pPr algn="ctr" latinLnBrk="1">
              <a:lnSpc>
                <a:spcPts val="2200"/>
              </a:lnSpc>
            </a:pPr>
            <a:r>
              <a:rPr lang="en-US" altLang="zh-CN" sz="1400" b="0" i="0" smtClean="0">
                <a:solidFill>
                  <a:srgbClr val="FF0000"/>
                </a:solidFill>
                <a:latin typeface="微软雅黑" pitchFamily="34" charset="0"/>
                <a:ea typeface="微软雅黑" pitchFamily="34" charset="-122"/>
                <a:cs typeface="微软雅黑" pitchFamily="34" charset="-120"/>
              </a:rPr>
              <a:t>生成白色胶状</a:t>
            </a:r>
          </a:p>
          <a:p>
            <a:pPr algn="ctr" latinLnBrk="1">
              <a:lnSpc>
                <a:spcPts val="2200"/>
              </a:lnSpc>
            </a:pPr>
            <a:r>
              <a:rPr lang="en-US" altLang="zh-CN" sz="1400" b="0" i="0" smtClean="0">
                <a:solidFill>
                  <a:srgbClr val="FF0000"/>
                </a:solidFill>
                <a:latin typeface="微软雅黑" pitchFamily="34" charset="0"/>
                <a:ea typeface="微软雅黑" pitchFamily="34" charset="-122"/>
                <a:cs typeface="微软雅黑" pitchFamily="34" charset="-120"/>
              </a:rPr>
              <a:t>沉淀</a:t>
            </a:r>
            <a:endParaRPr lang="en-US" altLang="zh-CN"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additive="base">
                                        <p:cTn id="1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 calcmode="lin" valueType="num">
                                      <p:cBhvr additive="base">
                                        <p:cTn id="21"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5">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2_BD.1_1#5944b3d82?sp=1&amp;vop=1&amp;pid=e1ffd6d18&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Z</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Q</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W</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R</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是常见的短周期主族元素，其相关信息如下表：</a:t>
                </a:r>
                <a:endParaRPr lang="en-US" altLang="zh-CN" sz="100" dirty="0">
                  <a:solidFill>
                    <a:srgbClr val="000000"/>
                  </a:solidFill>
                </a:endParaRPr>
              </a:p>
            </p:txBody>
          </p:sp>
        </mc:Choice>
        <mc:Fallback>
          <p:sp>
            <p:nvSpPr>
              <p:cNvPr id="2" name="QO_2_BD.1_1#5944b3d82?sp=1&amp;vop=1&amp;pid=e1ffd6d18&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810" b="-181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3" name="QO_2_BD.1_2#5944b3d82?colgroup=8,47&amp;vop=1&amp;pid=e1ffd6d18&amp;color=0,0,0&amp;vtp=1&amp;bbb=1"/>
              <p:cNvGraphicFramePr>
                <a:graphicFrameLocks noGrp="1"/>
              </p:cNvGraphicFramePr>
              <p:nvPr>
                <p:extLst>
                  <p:ext uri="{D42A27DB-BD31-4B8C-83A1-F6EECF244321}">
                    <p14:modId xmlns:p14="http://schemas.microsoft.com/office/powerpoint/2010/main" val="548311515"/>
                  </p:ext>
                </p:extLst>
              </p:nvPr>
            </p:nvGraphicFramePr>
            <p:xfrm>
              <a:off x="832104" y="1622544"/>
              <a:ext cx="10506456" cy="2386076"/>
            </p:xfrm>
            <a:graphic>
              <a:graphicData uri="http://schemas.openxmlformats.org/drawingml/2006/table">
                <a:tbl>
                  <a:tblPr/>
                  <a:tblGrid>
                    <a:gridCol w="1773936">
                      <a:extLst>
                        <a:ext uri="{9D8B030D-6E8A-4147-A177-3AD203B41FA5}">
                          <a16:colId xmlns:a16="http://schemas.microsoft.com/office/drawing/2014/main" val="20000"/>
                        </a:ext>
                      </a:extLst>
                    </a:gridCol>
                    <a:gridCol w="8732520">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相关信息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它的一种同位素被用作相对原子质量的标准</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常温下单质为双原子分子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分子中含有3个共用电子对</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是短周期中（稀有气体除外）原子半径最大的元素</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Q</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最外层电子数是次外层电子数的3倍</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a:txBody>
                        <a:bodyPr/>
                        <a:lstStyle/>
                        <a:p>
                          <a:pPr algn="ctr"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原子序数等于</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原子序数之和</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0868">
                    <a:tc>
                      <a:txBody>
                        <a:bodyPr/>
                        <a:lstStyle/>
                        <a:p>
                          <a:pPr algn="ctr"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R</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Q</m:t>
                              </m:r>
                            </m:oMath>
                          </a14:m>
                          <a:r>
                            <a:rPr lang="en-US" altLang="zh-CN" sz="1400" b="0" i="0" dirty="0">
                              <a:solidFill>
                                <a:srgbClr val="000000"/>
                              </a:solidFill>
                              <a:latin typeface="微软雅黑" pitchFamily="34" charset="0"/>
                              <a:ea typeface="微软雅黑" pitchFamily="34" charset="-122"/>
                              <a:cs typeface="微软雅黑" pitchFamily="34" charset="-120"/>
                            </a:rPr>
                            <a:t>同族</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且最高价氧化物对应的水化物的浓溶液在常温下使</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单质钝化</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mc:Choice>
        <mc:Fallback>
          <p:graphicFrame>
            <p:nvGraphicFramePr>
              <p:cNvPr id="3" name="QO_2_BD.1_2#5944b3d82?colgroup=8,47&amp;vop=1&amp;pid=e1ffd6d18&amp;color=0,0,0&amp;vtp=1&amp;bbb=1"/>
              <p:cNvGraphicFramePr>
                <a:graphicFrameLocks noGrp="1"/>
              </p:cNvGraphicFramePr>
              <p:nvPr>
                <p:extLst>
                  <p:ext uri="{D42A27DB-BD31-4B8C-83A1-F6EECF244321}">
                    <p14:modId xmlns:p14="http://schemas.microsoft.com/office/powerpoint/2010/main" val="548311515"/>
                  </p:ext>
                </p:extLst>
              </p:nvPr>
            </p:nvGraphicFramePr>
            <p:xfrm>
              <a:off x="832104" y="1622544"/>
              <a:ext cx="10506456" cy="2386076"/>
            </p:xfrm>
            <a:graphic>
              <a:graphicData uri="http://schemas.openxmlformats.org/drawingml/2006/table">
                <a:tbl>
                  <a:tblPr/>
                  <a:tblGrid>
                    <a:gridCol w="1773936">
                      <a:extLst>
                        <a:ext uri="{9D8B030D-6E8A-4147-A177-3AD203B41FA5}">
                          <a16:colId xmlns:a16="http://schemas.microsoft.com/office/drawing/2014/main" val="20000"/>
                        </a:ext>
                      </a:extLst>
                    </a:gridCol>
                    <a:gridCol w="8732520">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相关信息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4" t="-101786" r="-493127" b="-514286"/>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它的一种同位素被用作相对原子质量的标准</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4" t="-201786" r="-493127" b="-414286"/>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常温下单质为双原子分子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分子中含有3个共用电子对</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4" t="-301786" r="-493127" b="-314286"/>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是短周期中（稀有气体除外）原子半径最大的元素</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4" t="-401786" r="-493127" b="-214286"/>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最外层电子数是次外层电子数的3倍</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4" t="-501786" r="-493127" b="-1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377" t="-501786" r="-140" b="-114286"/>
                          </a:stretch>
                        </a:blipFill>
                      </a:tcPr>
                    </a:tc>
                    <a:extLst>
                      <a:ext uri="{0D108BD9-81ED-4DB2-BD59-A6C34878D82A}">
                        <a16:rowId xmlns:a16="http://schemas.microsoft.com/office/drawing/2014/main" val="10005"/>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4" t="-601786" r="-493127"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377" t="-601786" r="-140" b="-14286"/>
                          </a:stretch>
                        </a:blipFill>
                      </a:tcPr>
                    </a:tc>
                    <a:extLst>
                      <a:ext uri="{0D108BD9-81ED-4DB2-BD59-A6C34878D82A}">
                        <a16:rowId xmlns:a16="http://schemas.microsoft.com/office/drawing/2014/main" val="10006"/>
                      </a:ext>
                    </a:extLst>
                  </a:tr>
                </a:tbl>
              </a:graphicData>
            </a:graphic>
          </p:graphicFrame>
        </mc:Fallback>
      </mc:AlternateContent>
      <mc:AlternateContent xmlns:mc="http://schemas.openxmlformats.org/markup-compatibility/2006">
        <mc:Choice xmlns:a14="http://schemas.microsoft.com/office/drawing/2010/main" Requires="a14">
          <p:sp>
            <p:nvSpPr>
              <p:cNvPr id="4" name="QB_3_BD.2_1#2e2760167?vop=1&amp;pid=5944b3d82&amp;color=0,0,0&amp;vtp=1&amp;bbb=1"/>
              <p:cNvSpPr/>
              <p:nvPr/>
            </p:nvSpPr>
            <p:spPr>
              <a:xfrm>
                <a:off x="832104" y="4137144"/>
                <a:ext cx="10533888" cy="1892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在元素周期表中的位置是</a:t>
                </a:r>
                <a:r>
                  <a:rPr lang="en-US" altLang="zh-CN" sz="1800" i="0" smtClean="0">
                    <a:solidFill>
                      <a:srgbClr val="000000"/>
                    </a:solidFill>
                    <a:latin typeface="SimSun" pitchFamily="34" charset="0"/>
                    <a:ea typeface="SimSun" pitchFamily="34" charset="-122"/>
                    <a:cs typeface="SimSun" pitchFamily="34" charset="-120"/>
                  </a:rPr>
                  <a:t>_________________</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（2）上述6种元素中有2种元素能形成一种淡黄色的固体化合物，</a:t>
                </a:r>
                <a:r>
                  <a:rPr lang="en-US" altLang="zh-CN">
                    <a:solidFill>
                      <a:srgbClr val="000000"/>
                    </a:solidFill>
                    <a:latin typeface="微软雅黑" pitchFamily="34" charset="0"/>
                    <a:ea typeface="微软雅黑" pitchFamily="34" charset="-122"/>
                    <a:cs typeface="微软雅黑" pitchFamily="34" charset="-120"/>
                  </a:rPr>
                  <a:t>该化合物的电子式是</a:t>
                </a:r>
                <a:r>
                  <a:rPr lang="en-US" altLang="zh-CN" smtClean="0">
                    <a:solidFill>
                      <a:srgbClr val="000000"/>
                    </a:solidFill>
                    <a:latin typeface="SimSun" panose="02010600030101010101" pitchFamily="2" charset="-122"/>
                    <a:ea typeface="微软雅黑" pitchFamily="34" charset="-122"/>
                    <a:cs typeface="微软雅黑" pitchFamily="34" charset="-120"/>
                  </a:rPr>
                  <a:t>_</a:t>
                </a:r>
                <a:r>
                  <a:rPr lang="en-US" altLang="zh-CN" smtClean="0">
                    <a:solidFill>
                      <a:srgbClr val="000000"/>
                    </a:solidFill>
                    <a:latin typeface="SimSun" pitchFamily="34" charset="0"/>
                    <a:ea typeface="SimSun" pitchFamily="34" charset="-122"/>
                    <a:cs typeface="SimSun" pitchFamily="34" charset="-120"/>
                  </a:rPr>
                  <a:t>____________</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latin typeface="微软雅黑" pitchFamily="34" charset="0"/>
                  <a:ea typeface="微软雅黑" pitchFamily="34" charset="-122"/>
                  <a:cs typeface="微软雅黑" pitchFamily="34" charset="-120"/>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所含化学键的类型有</a:t>
                </a:r>
                <a:r>
                  <a:rPr lang="en-US" altLang="zh-CN" smtClean="0">
                    <a:solidFill>
                      <a:srgbClr val="000000"/>
                    </a:solidFill>
                    <a:latin typeface="SimSun" pitchFamily="34" charset="0"/>
                    <a:ea typeface="SimSun" pitchFamily="34" charset="-122"/>
                    <a:cs typeface="SimSun" pitchFamily="34" charset="-120"/>
                  </a:rPr>
                  <a:t>__________________________</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5000"/>
                  </a:lnSpc>
                </a:pPr>
                <a:r>
                  <a:rPr lang="en-US" altLang="zh-CN" dirty="0">
                    <a:solidFill>
                      <a:srgbClr val="000000"/>
                    </a:solidFill>
                    <a:latin typeface="微软雅黑" pitchFamily="34" charset="0"/>
                    <a:ea typeface="微软雅黑" pitchFamily="34" charset="-122"/>
                    <a:cs typeface="微软雅黑" pitchFamily="34" charset="-120"/>
                  </a:rPr>
                  <a:t>（3）</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Q</m:t>
                    </m:r>
                  </m:oMath>
                </a14:m>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R</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三种元素的简单氢化物中</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稳定性最强的化合物的结构式为</a:t>
                </a:r>
                <a:r>
                  <a:rPr lang="en-US" altLang="zh-CN" smtClean="0">
                    <a:solidFill>
                      <a:srgbClr val="000000"/>
                    </a:solidFill>
                    <a:latin typeface="SimSun" panose="02010600030101010101" pitchFamily="2" charset="-122"/>
                    <a:ea typeface="微软雅黑" pitchFamily="34" charset="-122"/>
                    <a:cs typeface="微软雅黑" pitchFamily="34" charset="-120"/>
                  </a:rPr>
                  <a:t>_</a:t>
                </a:r>
                <a:r>
                  <a:rPr lang="en-US" altLang="zh-CN" sz="2750" u="sng" kern="0" spc="-99900" smtClean="0">
                    <a:solidFill>
                      <a:srgbClr val="FF00FF"/>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SimSun" pitchFamily="34" charset="0"/>
                    <a:ea typeface="SimSun" pitchFamily="34" charset="-122"/>
                    <a:cs typeface="SimSun" pitchFamily="34" charset="-120"/>
                  </a:rPr>
                  <a:t>_______</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4" name="QB_3_BD.2_1#2e2760167?vop=1&amp;pid=5944b3d82&amp;color=0,0,0&amp;vtp=1&amp;bbb=1"/>
              <p:cNvSpPr>
                <a:spLocks noRot="1" noChangeAspect="1" noMove="1" noResize="1" noEditPoints="1" noAdjustHandles="1" noChangeArrowheads="1" noChangeShapeType="1" noTextEdit="1"/>
              </p:cNvSpPr>
              <p:nvPr/>
            </p:nvSpPr>
            <p:spPr>
              <a:xfrm>
                <a:off x="832104" y="4137144"/>
                <a:ext cx="10533888" cy="1892300"/>
              </a:xfrm>
              <a:prstGeom prst="rect">
                <a:avLst/>
              </a:prstGeom>
              <a:blipFill>
                <a:blip r:embed="rId5"/>
                <a:stretch>
                  <a:fillRect l="-1389" b="-1935"/>
                </a:stretch>
              </a:blipFill>
              <a:ln/>
            </p:spPr>
            <p:txBody>
              <a:bodyPr/>
              <a:lstStyle/>
              <a:p>
                <a:r>
                  <a:rPr lang="zh-CN" altLang="en-US">
                    <a:noFill/>
                  </a:rPr>
                  <a:t> </a:t>
                </a:r>
              </a:p>
            </p:txBody>
          </p:sp>
        </mc:Fallback>
      </mc:AlternateContent>
      <p:sp>
        <p:nvSpPr>
          <p:cNvPr id="5" name="QB_3_AN.3_1#2e2760167.blank?vop=1&amp;pid=5944b3d82&amp;color=0,0,0&amp;vpa=1&amp;vtp=1&amp;bbb=1"/>
          <p:cNvSpPr/>
          <p:nvPr/>
        </p:nvSpPr>
        <p:spPr>
          <a:xfrm>
            <a:off x="4517485" y="4106664"/>
            <a:ext cx="1927225"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第二周期第ⅣA族</a:t>
            </a:r>
            <a:endParaRPr lang="en-US" altLang="zh-CN" dirty="0">
              <a:solidFill>
                <a:srgbClr val="FF0000"/>
              </a:solidFill>
            </a:endParaRPr>
          </a:p>
        </p:txBody>
      </p:sp>
      <p:pic>
        <p:nvPicPr>
          <p:cNvPr id="8" name="QB_3_AN.6_1#9da18575d?vop=1&amp;pid=5944b3d82&amp;color=0,0,0&amp;tib=255,255,255&amp;iip=1&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525254" y="4580882"/>
            <a:ext cx="1252728" cy="283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B_3_AN.7_1#2e2760167.blank?vop=1&amp;pid=5944b3d82&amp;color=0,0,0&amp;vpa=3&amp;vtp=1&amp;bbb=1"/>
          <p:cNvSpPr/>
          <p:nvPr/>
        </p:nvSpPr>
        <p:spPr>
          <a:xfrm>
            <a:off x="2895060" y="4944864"/>
            <a:ext cx="2909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离子键、（非极性）共价键</a:t>
            </a:r>
            <a:endParaRPr lang="en-US" altLang="zh-CN" dirty="0">
              <a:solidFill>
                <a:srgbClr val="FF0000"/>
              </a:solidFill>
            </a:endParaRPr>
          </a:p>
        </p:txBody>
      </p:sp>
      <p:pic>
        <p:nvPicPr>
          <p:cNvPr id="12" name="QB_3_AN.10_1#52d17eefb?vop=1&amp;pid=5944b3d82&amp;color=0,0,0&amp;tib=255,255,255&amp;iip=2&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8307642" y="5362694"/>
            <a:ext cx="649224" cy="47548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 calcmode="lin" valueType="num">
                                      <p:cBhvr additive="base">
                                        <p:cTn id="2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9">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9"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QB_3_BD.11_1#7fddb8b4e?sp=1&amp;vop=1&amp;pid=5944b3d82&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（4）上述6种元素的原子半径与主要化合价的关系如图，其中</a:t>
            </a:r>
            <a:r>
              <a:rPr lang="en-US" altLang="zh-CN" sz="1800" b="0" i="0">
                <a:solidFill>
                  <a:srgbClr val="000000"/>
                </a:solidFill>
                <a:latin typeface="微软雅黑" pitchFamily="34" charset="0"/>
                <a:ea typeface="微软雅黑" pitchFamily="34" charset="-122"/>
                <a:cs typeface="微软雅黑" pitchFamily="34" charset="-120"/>
              </a:rPr>
              <a:t>④</a:t>
            </a:r>
            <a:r>
              <a:rPr lang="en-US" altLang="zh-CN" sz="1800" b="0" i="0" smtClean="0">
                <a:solidFill>
                  <a:srgbClr val="000000"/>
                </a:solidFill>
                <a:latin typeface="微软雅黑" pitchFamily="34" charset="0"/>
                <a:ea typeface="微软雅黑" pitchFamily="34" charset="-122"/>
                <a:cs typeface="微软雅黑" pitchFamily="34" charset="-120"/>
              </a:rPr>
              <a:t>对应的元素为</a:t>
            </a:r>
            <a:r>
              <a:rPr lang="en-US" altLang="zh-CN" sz="1800" i="0" smtClean="0">
                <a:solidFill>
                  <a:srgbClr val="000000"/>
                </a:solidFill>
                <a:latin typeface="SimSun" pitchFamily="34" charset="0"/>
                <a:ea typeface="SimSun" pitchFamily="34" charset="-122"/>
                <a:cs typeface="SimSun" pitchFamily="34" charset="-120"/>
              </a:rPr>
              <a:t>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填名称）。</a:t>
            </a:r>
            <a:endParaRPr lang="en-US" altLang="zh-CN" sz="1800" dirty="0">
              <a:solidFill>
                <a:srgbClr val="000000"/>
              </a:solidFill>
            </a:endParaRPr>
          </a:p>
        </p:txBody>
      </p:sp>
      <p:sp>
        <p:nvSpPr>
          <p:cNvPr id="3" name="QB_3_AN.12_1#7fddb8b4e.blank?vop=1&amp;pid=5944b3d82&amp;color=0,0,0&amp;vpa=5&amp;vtp=1"/>
          <p:cNvSpPr/>
          <p:nvPr/>
        </p:nvSpPr>
        <p:spPr>
          <a:xfrm>
            <a:off x="8648160" y="1037717"/>
            <a:ext cx="3952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硫</a:t>
            </a:r>
            <a:endParaRPr lang="en-US" altLang="zh-CN" dirty="0">
              <a:solidFill>
                <a:srgbClr val="FF0000"/>
              </a:solidFill>
            </a:endParaRPr>
          </a:p>
        </p:txBody>
      </p:sp>
      <p:pic>
        <p:nvPicPr>
          <p:cNvPr id="4" name="QB_3_BD.11_2#7fddb8b4e?vop=1&amp;pid=5944b3d8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16552" y="1622425"/>
            <a:ext cx="3364992" cy="16550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3_BD.13_1#f90a4aa85?vop=1&amp;pid=5944b3d82&amp;color=0,0,0&amp;vtp=1&amp;bbb=1&amp;hb=1"/>
              <p:cNvSpPr/>
              <p:nvPr/>
            </p:nvSpPr>
            <p:spPr>
              <a:xfrm>
                <a:off x="832104" y="3413125"/>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RQ</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溶液中</a:t>
                </a:r>
                <a:r>
                  <a:rPr lang="en-US" altLang="zh-CN" sz="1800" b="0" i="0" dirty="0">
                    <a:solidFill>
                      <a:srgbClr val="000000"/>
                    </a:solidFill>
                    <a:latin typeface="微软雅黑" pitchFamily="34" charset="0"/>
                    <a:ea typeface="微软雅黑" pitchFamily="34" charset="-122"/>
                    <a:cs typeface="微软雅黑" pitchFamily="34" charset="-120"/>
                  </a:rPr>
                  <a:t>，没有明显变化，再向其中加入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的最高价氧化物对应的水化物</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可观察到</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的现象是</a:t>
                </a:r>
                <a:r>
                  <a:rPr lang="en-US" altLang="zh-CN" i="0" smtClean="0">
                    <a:solidFill>
                      <a:srgbClr val="000000"/>
                    </a:solidFill>
                    <a:latin typeface="SimSun" pitchFamily="34" charset="0"/>
                    <a:ea typeface="SimSun" pitchFamily="34" charset="-122"/>
                    <a:cs typeface="SimSun" pitchFamily="34" charset="-120"/>
                  </a:rPr>
                  <a:t>______________</a:t>
                </a:r>
                <a:r>
                  <a:rPr lang="en-US" altLang="zh-CN" b="0" i="0" smtClean="0">
                    <a:solidFill>
                      <a:srgbClr val="000000"/>
                    </a:solidFill>
                    <a:latin typeface="微软雅黑" pitchFamily="34" charset="0"/>
                    <a:ea typeface="微软雅黑" pitchFamily="34" charset="-122"/>
                    <a:cs typeface="微软雅黑" pitchFamily="34" charset="-120"/>
                  </a:rPr>
                  <a:t>，发生反应的离子方程式为</a:t>
                </a:r>
                <a:r>
                  <a:rPr lang="en-US" altLang="zh-CN" i="0" smtClean="0">
                    <a:solidFill>
                      <a:srgbClr val="000000"/>
                    </a:solidFill>
                    <a:latin typeface="SimSun" pitchFamily="34" charset="0"/>
                    <a:ea typeface="SimSun" pitchFamily="34" charset="-122"/>
                    <a:cs typeface="SimSun" pitchFamily="34" charset="-120"/>
                  </a:rPr>
                  <a:t>___________________________________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5" name="QB_3_BD.13_1#f90a4aa85?vop=1&amp;pid=5944b3d82&amp;color=0,0,0&amp;vtp=1&amp;bbb=1&amp;hb=1"/>
              <p:cNvSpPr>
                <a:spLocks noRot="1" noChangeAspect="1" noMove="1" noResize="1" noEditPoints="1" noAdjustHandles="1" noChangeArrowheads="1" noChangeShapeType="1" noTextEdit="1"/>
              </p:cNvSpPr>
              <p:nvPr/>
            </p:nvSpPr>
            <p:spPr>
              <a:xfrm>
                <a:off x="832104" y="3413125"/>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
        <p:nvSpPr>
          <p:cNvPr id="6" name="QB_3_AN.14_1#f90a4aa85.blank?vop=1&amp;pid=5944b3d82&amp;color=0,0,0&amp;vpa=6&amp;vtp=1&amp;bbb=1"/>
          <p:cNvSpPr/>
          <p:nvPr/>
        </p:nvSpPr>
        <p:spPr>
          <a:xfrm>
            <a:off x="1752060" y="3801745"/>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产生白色沉淀</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3_AN.15_1#f90a4aa85.blank?vop=1&amp;pid=5944b3d82&amp;color=0,0,0&amp;vpa=7&amp;vtp=1&amp;bbb=1&amp;rh=23.75"/>
              <p:cNvSpPr/>
              <p:nvPr/>
            </p:nvSpPr>
            <p:spPr>
              <a:xfrm>
                <a:off x="6132766" y="3853688"/>
                <a:ext cx="3918522"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3_AN.15_1#f90a4aa85.blank?vop=1&amp;pid=5944b3d82&amp;color=0,0,0&amp;vpa=7&amp;vtp=1&amp;bbb=1&amp;rh=23.75"/>
              <p:cNvSpPr>
                <a:spLocks noRot="1" noChangeAspect="1" noMove="1" noResize="1" noEditPoints="1" noAdjustHandles="1" noChangeArrowheads="1" noChangeShapeType="1" noTextEdit="1"/>
              </p:cNvSpPr>
              <p:nvPr/>
            </p:nvSpPr>
            <p:spPr>
              <a:xfrm>
                <a:off x="6132766" y="3853688"/>
                <a:ext cx="3918522" cy="301625"/>
              </a:xfrm>
              <a:prstGeom prst="rect">
                <a:avLst/>
              </a:prstGeom>
              <a:blipFill>
                <a:blip r:embed="rId5"/>
                <a:stretch>
                  <a:fillRect l="-622" r="-778"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P spid="7"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pic>
        <p:nvPicPr>
          <p:cNvPr id="2" name="QO_2_BD.16_1#97feda666?htil=1&amp;vop=1&amp;pid=e1ffd6d1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59186" y="1171440"/>
            <a:ext cx="4032504" cy="18470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2_BD.16_2#97feda666?htil=1&amp;sp=1&amp;vop=1&amp;pid=e1ffd6d18&amp;color=0,0,0&amp;vtp=1&amp;bt=1&amp;bbb=1&amp;hs=1"/>
          <p:cNvSpPr/>
          <p:nvPr/>
        </p:nvSpPr>
        <p:spPr>
          <a:xfrm>
            <a:off x="832104" y="1080000"/>
            <a:ext cx="6364224"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如图列出了①~⑩</a:t>
            </a:r>
            <a:r>
              <a:rPr lang="en-US" altLang="zh-CN" sz="1800" b="0" i="0">
                <a:solidFill>
                  <a:srgbClr val="000000"/>
                </a:solidFill>
                <a:latin typeface="微软雅黑" pitchFamily="34" charset="0"/>
                <a:ea typeface="微软雅黑" pitchFamily="34" charset="-122"/>
                <a:cs typeface="微软雅黑" pitchFamily="34" charset="-120"/>
              </a:rPr>
              <a:t>十种元素在周期表中的位置</a:t>
            </a:r>
            <a:r>
              <a:rPr lang="en-US" altLang="zh-CN" sz="1800" b="0" i="0" smtClean="0">
                <a:solidFill>
                  <a:srgbClr val="000000"/>
                </a:solidFill>
                <a:latin typeface="微软雅黑" pitchFamily="34" charset="0"/>
                <a:ea typeface="微软雅黑" pitchFamily="34" charset="-122"/>
                <a:cs typeface="微软雅黑" pitchFamily="34" charset="-120"/>
              </a:rPr>
              <a:t>：</a:t>
            </a:r>
            <a:endParaRPr lang="zh-CN" altLang="en-US" sz="1800" b="0" i="0" smtClean="0">
              <a:solidFill>
                <a:srgbClr val="000000"/>
              </a:solidFill>
              <a:latin typeface="微软雅黑" pitchFamily="34" charset="0"/>
              <a:ea typeface="微软雅黑" pitchFamily="34" charset="-122"/>
              <a:cs typeface="微软雅黑" pitchFamily="34" charset="-120"/>
            </a:endParaRPr>
          </a:p>
          <a:p>
            <a:pPr algn="l" latinLnBrk="1">
              <a:lnSpc>
                <a:spcPts val="3300"/>
              </a:lnSpc>
            </a:pPr>
            <a:r>
              <a:rPr lang="zh-CN" altLang="en-US" b="0" i="0" smtClean="0">
                <a:solidFill>
                  <a:srgbClr val="000000"/>
                </a:solidFill>
                <a:latin typeface="微软雅黑" pitchFamily="34" charset="0"/>
                <a:ea typeface="微软雅黑" pitchFamily="34" charset="-122"/>
                <a:cs typeface="微软雅黑" pitchFamily="34" charset="-120"/>
              </a:rPr>
              <a:t>请回答下列问题：</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5" name="QB_3_BD.17_1#ca593ab0e?htil=1&amp;vop=1&amp;pid=97feda666&amp;color=0,0,0&amp;vtp=1&amp;bbb=1&amp;hb=1&amp;hs=1"/>
              <p:cNvSpPr/>
              <p:nvPr/>
            </p:nvSpPr>
            <p:spPr>
              <a:xfrm>
                <a:off x="832104" y="1948990"/>
                <a:ext cx="6364224"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（1）上述元素中，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层电子数最多的是</a:t>
                </a:r>
                <a:r>
                  <a:rPr lang="en-US" altLang="zh-CN" sz="1800" i="0" smtClean="0">
                    <a:solidFill>
                      <a:srgbClr val="000000"/>
                    </a:solidFill>
                    <a:latin typeface="SimSun" pitchFamily="34" charset="0"/>
                    <a:ea typeface="SimSun" pitchFamily="34" charset="-122"/>
                    <a:cs typeface="SimSun" pitchFamily="34" charset="-120"/>
                  </a:rPr>
                  <a:t>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填元素名称</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最高价氧化物对应的水化物中酸性最强的是</a:t>
                </a:r>
                <a:r>
                  <a:rPr lang="en-US" altLang="zh-CN" sz="1800" i="0" smtClean="0">
                    <a:solidFill>
                      <a:srgbClr val="000000"/>
                    </a:solidFill>
                    <a:latin typeface="SimSun" pitchFamily="34" charset="0"/>
                    <a:ea typeface="SimSun" pitchFamily="34" charset="-122"/>
                    <a:cs typeface="SimSun" pitchFamily="34" charset="-120"/>
                  </a:rPr>
                  <a:t>_______</a:t>
                </a:r>
                <a:r>
                  <a:rPr lang="en-US" altLang="zh-CN" sz="1800" b="0" i="0" smtClean="0">
                    <a:solidFill>
                      <a:srgbClr val="000000"/>
                    </a:solidFill>
                    <a:latin typeface="微软雅黑" pitchFamily="34" charset="0"/>
                    <a:ea typeface="微软雅黑" pitchFamily="34" charset="-122"/>
                    <a:cs typeface="微软雅黑" pitchFamily="34" charset="-120"/>
                  </a:rPr>
                  <a:t>（填酸的化</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学式</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5" name="QB_3_BD.17_1#ca593ab0e?htil=1&amp;vop=1&amp;pid=97feda666&amp;color=0,0,0&amp;vtp=1&amp;bbb=1&amp;hb=1&amp;hs=1"/>
              <p:cNvSpPr>
                <a:spLocks noRot="1" noChangeAspect="1" noMove="1" noResize="1" noEditPoints="1" noAdjustHandles="1" noChangeArrowheads="1" noChangeShapeType="1" noTextEdit="1"/>
              </p:cNvSpPr>
              <p:nvPr/>
            </p:nvSpPr>
            <p:spPr>
              <a:xfrm>
                <a:off x="832104" y="1948990"/>
                <a:ext cx="6364224" cy="1257300"/>
              </a:xfrm>
              <a:prstGeom prst="rect">
                <a:avLst/>
              </a:prstGeom>
              <a:blipFill>
                <a:blip r:embed="rId4"/>
                <a:stretch>
                  <a:fillRect l="-2299" r="-1245" b="-7282"/>
                </a:stretch>
              </a:blipFill>
              <a:ln/>
            </p:spPr>
            <p:txBody>
              <a:bodyPr/>
              <a:lstStyle/>
              <a:p>
                <a:r>
                  <a:rPr lang="zh-CN" altLang="en-US">
                    <a:noFill/>
                  </a:rPr>
                  <a:t> </a:t>
                </a:r>
              </a:p>
            </p:txBody>
          </p:sp>
        </mc:Fallback>
      </mc:AlternateContent>
      <p:sp>
        <p:nvSpPr>
          <p:cNvPr id="6" name="QB_3_AN.18_1#ca593ab0e.blank?vop=1&amp;pid=97feda666&amp;color=0,0,0&amp;vpa=8&amp;vtp=1"/>
          <p:cNvSpPr/>
          <p:nvPr/>
        </p:nvSpPr>
        <p:spPr>
          <a:xfrm>
            <a:off x="4814348" y="1918510"/>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钾</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3_AN.19_1#ca593ab0e.blank?vop=1&amp;pid=97feda666&amp;color=0,0,0&amp;vpa=9&amp;vtp=1&amp;bbb=1"/>
              <p:cNvSpPr/>
              <p:nvPr/>
            </p:nvSpPr>
            <p:spPr>
              <a:xfrm>
                <a:off x="5218366" y="2423850"/>
                <a:ext cx="720662"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3_AN.19_1#ca593ab0e.blank?vop=1&amp;pid=97feda666&amp;color=0,0,0&amp;vpa=9&amp;vtp=1&amp;bbb=1"/>
              <p:cNvSpPr>
                <a:spLocks noRot="1" noChangeAspect="1" noMove="1" noResize="1" noEditPoints="1" noAdjustHandles="1" noChangeArrowheads="1" noChangeShapeType="1" noTextEdit="1"/>
              </p:cNvSpPr>
              <p:nvPr/>
            </p:nvSpPr>
            <p:spPr>
              <a:xfrm>
                <a:off x="5218366" y="2423850"/>
                <a:ext cx="720662" cy="279400"/>
              </a:xfrm>
              <a:prstGeom prst="rect">
                <a:avLst/>
              </a:prstGeom>
              <a:blipFill>
                <a:blip r:embed="rId5"/>
                <a:stretch>
                  <a:fillRect l="-4237" t="-2222" b="-13333"/>
                </a:stretch>
              </a:blipFill>
              <a:ln/>
            </p:spPr>
            <p:txBody>
              <a:bodyPr/>
              <a:lstStyle/>
              <a:p>
                <a:r>
                  <a:rPr lang="zh-CN" altLang="en-US">
                    <a:noFill/>
                  </a:rPr>
                  <a:t> </a:t>
                </a:r>
              </a:p>
            </p:txBody>
          </p:sp>
        </mc:Fallback>
      </mc:AlternateContent>
      <p:sp>
        <p:nvSpPr>
          <p:cNvPr id="8" name="QB_3_BD.20_1#192a61f15?vop=1&amp;pid=97feda666&amp;color=0,0,0&amp;vtp=1&amp;bbb=1&amp;hs=1"/>
          <p:cNvSpPr/>
          <p:nvPr/>
        </p:nvSpPr>
        <p:spPr>
          <a:xfrm>
            <a:off x="832104" y="3218990"/>
            <a:ext cx="10533888" cy="2616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spc="-50" dirty="0">
                <a:solidFill>
                  <a:srgbClr val="000000"/>
                </a:solidFill>
                <a:latin typeface="微软雅黑" pitchFamily="34" charset="0"/>
                <a:ea typeface="微软雅黑" pitchFamily="34" charset="-122"/>
                <a:cs typeface="微软雅黑" pitchFamily="34" charset="-120"/>
              </a:rPr>
              <a:t>2）</a:t>
            </a:r>
            <a:r>
              <a:rPr lang="en-US" altLang="zh-CN" sz="1800" b="0" i="0" spc="-50">
                <a:solidFill>
                  <a:srgbClr val="000000"/>
                </a:solidFill>
                <a:latin typeface="微软雅黑" pitchFamily="34" charset="0"/>
                <a:ea typeface="微软雅黑" pitchFamily="34" charset="-122"/>
                <a:cs typeface="微软雅黑" pitchFamily="34" charset="-120"/>
              </a:rPr>
              <a:t>④⑤⑦⑧</a:t>
            </a:r>
            <a:r>
              <a:rPr lang="en-US" altLang="zh-CN" sz="1800" b="0" i="0" spc="-50" smtClean="0">
                <a:solidFill>
                  <a:srgbClr val="000000"/>
                </a:solidFill>
                <a:latin typeface="微软雅黑" pitchFamily="34" charset="0"/>
                <a:ea typeface="微软雅黑" pitchFamily="34" charset="-122"/>
                <a:cs typeface="微软雅黑" pitchFamily="34" charset="-120"/>
              </a:rPr>
              <a:t>四种元素的简单离子的半径由大到小的顺序为</a:t>
            </a:r>
            <a:r>
              <a:rPr lang="en-US" altLang="zh-CN" sz="1800" i="0" spc="-50" smtClean="0">
                <a:solidFill>
                  <a:srgbClr val="000000"/>
                </a:solidFill>
                <a:latin typeface="SimSun" pitchFamily="34" charset="0"/>
                <a:ea typeface="SimSun" pitchFamily="34" charset="-122"/>
                <a:cs typeface="SimSun" pitchFamily="34" charset="-120"/>
              </a:rPr>
              <a:t>_______________________</a:t>
            </a:r>
            <a:r>
              <a:rPr lang="en-US" altLang="zh-CN" sz="1800" b="0" i="0" spc="-50" smtClean="0">
                <a:solidFill>
                  <a:srgbClr val="000000"/>
                </a:solidFill>
                <a:latin typeface="微软雅黑" pitchFamily="34" charset="0"/>
                <a:ea typeface="微软雅黑" pitchFamily="34" charset="-122"/>
                <a:cs typeface="微软雅黑" pitchFamily="34" charset="-120"/>
              </a:rPr>
              <a:t>（</a:t>
            </a:r>
            <a:r>
              <a:rPr lang="en-US" altLang="zh-CN" sz="1800" b="0" i="0" spc="-50">
                <a:solidFill>
                  <a:srgbClr val="000000"/>
                </a:solidFill>
                <a:latin typeface="微软雅黑" pitchFamily="34" charset="0"/>
                <a:ea typeface="微软雅黑" pitchFamily="34" charset="-122"/>
                <a:cs typeface="微软雅黑" pitchFamily="34" charset="-120"/>
              </a:rPr>
              <a:t>用离子符号表示</a:t>
            </a:r>
            <a:r>
              <a:rPr lang="en-US" altLang="zh-CN" sz="1800" b="0" i="0" spc="-5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（3）由元素①和④形成的18</a:t>
            </a:r>
            <a:r>
              <a:rPr lang="en-US" altLang="zh-CN">
                <a:solidFill>
                  <a:srgbClr val="000000"/>
                </a:solidFill>
                <a:latin typeface="微软雅黑" pitchFamily="34" charset="0"/>
                <a:ea typeface="微软雅黑" pitchFamily="34" charset="-122"/>
                <a:cs typeface="微软雅黑" pitchFamily="34" charset="-120"/>
              </a:rPr>
              <a:t>电子的物质的电子式为</a:t>
            </a:r>
            <a:r>
              <a:rPr lang="en-US" altLang="zh-CN" smtClean="0">
                <a:solidFill>
                  <a:srgbClr val="000000"/>
                </a:solidFill>
                <a:latin typeface="SimSun" panose="02010600030101010101" pitchFamily="2" charset="-122"/>
                <a:ea typeface="微软雅黑" pitchFamily="34" charset="-122"/>
                <a:cs typeface="微软雅黑" pitchFamily="34" charset="-120"/>
              </a:rPr>
              <a:t>_</a:t>
            </a:r>
            <a:r>
              <a:rPr lang="en-US" altLang="zh-CN" smtClean="0">
                <a:solidFill>
                  <a:srgbClr val="000000"/>
                </a:solidFill>
                <a:latin typeface="SimSun" pitchFamily="34" charset="0"/>
                <a:ea typeface="SimSun" pitchFamily="34" charset="-122"/>
                <a:cs typeface="SimSun" pitchFamily="34" charset="-120"/>
              </a:rPr>
              <a:t>_______</a:t>
            </a:r>
            <a:r>
              <a:rPr lang="en-US" altLang="zh-CN" smtClean="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由元素⑥和⑨组成化合物乙，请用电子式</a:t>
            </a:r>
          </a:p>
          <a:p>
            <a:pPr lvl="0" latinLnBrk="1">
              <a:lnSpc>
                <a:spcPts val="4100"/>
              </a:lnSpc>
            </a:pPr>
            <a:r>
              <a:rPr lang="en-US" altLang="zh-CN">
                <a:solidFill>
                  <a:srgbClr val="000000"/>
                </a:solidFill>
                <a:latin typeface="微软雅黑" pitchFamily="34" charset="0"/>
                <a:ea typeface="微软雅黑" pitchFamily="34" charset="-122"/>
                <a:cs typeface="微软雅黑" pitchFamily="34" charset="-120"/>
              </a:rPr>
              <a:t>表示化合物乙的形成过程</a:t>
            </a:r>
            <a:r>
              <a:rPr lang="en-US" altLang="zh-CN" smtClean="0">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SimSun" panose="02010600030101010101" pitchFamily="2" charset="-122"/>
                <a:ea typeface="微软雅黑" pitchFamily="34" charset="-122"/>
                <a:cs typeface="微软雅黑" pitchFamily="34" charset="-120"/>
              </a:rPr>
              <a:t>_</a:t>
            </a:r>
            <a:r>
              <a:rPr lang="en-US" altLang="zh-CN" sz="2250" u="sng" kern="0" spc="-99900" smtClean="0">
                <a:solidFill>
                  <a:srgbClr val="FF00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（4）元素⑦的最高价氧化物对应的水化物与元素⑨的简单氢化物的水溶液反应的离子方程式为</a:t>
            </a:r>
          </a:p>
          <a:p>
            <a:pPr lvl="0" latinLnBrk="1">
              <a:lnSpc>
                <a:spcPts val="3300"/>
              </a:lnSpc>
            </a:pPr>
            <a:r>
              <a:rPr lang="en-US" altLang="zh-CN" smtClean="0">
                <a:solidFill>
                  <a:srgbClr val="000000"/>
                </a:solidFill>
                <a:latin typeface="SimSun" pitchFamily="34" charset="0"/>
                <a:ea typeface="SimSun" pitchFamily="34" charset="-122"/>
                <a:cs typeface="SimSun" pitchFamily="34" charset="-120"/>
              </a:rPr>
              <a:t>_____________________________</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（5）请用一个化学方程式证明元素⑧和⑨</a:t>
            </a:r>
            <a:r>
              <a:rPr lang="en-US" altLang="zh-CN">
                <a:solidFill>
                  <a:srgbClr val="000000"/>
                </a:solidFill>
                <a:latin typeface="微软雅黑" pitchFamily="34" charset="0"/>
                <a:ea typeface="微软雅黑" pitchFamily="34" charset="-122"/>
                <a:cs typeface="微软雅黑" pitchFamily="34" charset="-120"/>
              </a:rPr>
              <a:t>的非金属性强弱关系</a:t>
            </a:r>
            <a:r>
              <a:rPr lang="en-US" altLang="zh-CN" smtClean="0">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SimSun" pitchFamily="34" charset="0"/>
                <a:ea typeface="SimSun" pitchFamily="34" charset="-122"/>
                <a:cs typeface="SimSun" pitchFamily="34" charset="-120"/>
              </a:rPr>
              <a:t>___________________________________</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sz="1800" spc="-50" dirty="0">
              <a:solidFill>
                <a:srgbClr val="000000"/>
              </a:solidFill>
            </a:endParaRPr>
          </a:p>
        </p:txBody>
      </p:sp>
      <mc:AlternateContent xmlns:mc="http://schemas.openxmlformats.org/markup-compatibility/2006">
        <mc:Choice xmlns:a14="http://schemas.microsoft.com/office/drawing/2010/main" Requires="a14">
          <p:sp>
            <p:nvSpPr>
              <p:cNvPr id="9" name="QB_3_AN.21_1#192a61f15.blank?vop=1&amp;pid=97feda666&amp;color=0,0,0&amp;vpa=10&amp;vtp=1&amp;bbb=1"/>
              <p:cNvSpPr/>
              <p:nvPr/>
            </p:nvSpPr>
            <p:spPr>
              <a:xfrm>
                <a:off x="6748717" y="3261161"/>
                <a:ext cx="2474849"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spc="-50"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spc="-50" dirty="0">
                            <a:solidFill>
                              <a:srgbClr val="FF0000"/>
                            </a:solidFill>
                            <a:latin typeface="Cambria Math" panose="02040503050406030204" pitchFamily="18" charset="0"/>
                            <a:ea typeface="微软雅黑" pitchFamily="34" charset="-122"/>
                            <a:cs typeface="微软雅黑" pitchFamily="34" charset="-120"/>
                          </a:rPr>
                          <m:t>S</m:t>
                        </m:r>
                      </m:e>
                      <m:sup>
                        <m:r>
                          <a:rPr lang="en-US" altLang="zh-CN" b="0" i="0" spc="-5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spc="-50" dirty="0" smtClean="0">
                        <a:solidFill>
                          <a:srgbClr val="FF0000"/>
                        </a:solidFill>
                        <a:latin typeface="Cambria Math" panose="02040503050406030204" pitchFamily="18" charset="0"/>
                        <a:ea typeface="微软雅黑" pitchFamily="34" charset="-122"/>
                        <a:cs typeface="微软雅黑" pitchFamily="34" charset="-120"/>
                      </a:rPr>
                      <m:t>&gt;</m:t>
                    </m:r>
                    <m:sSup>
                      <m:sSupPr>
                        <m:ctrlPr>
                          <a:rPr lang="en-US" altLang="zh-CN" b="0" i="1" spc="-50"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spc="-50" dirty="0">
                            <a:solidFill>
                              <a:srgbClr val="FF0000"/>
                            </a:solidFill>
                            <a:latin typeface="Cambria Math" panose="02040503050406030204" pitchFamily="18" charset="0"/>
                            <a:ea typeface="微软雅黑" pitchFamily="34" charset="-122"/>
                            <a:cs typeface="微软雅黑" pitchFamily="34" charset="-120"/>
                          </a:rPr>
                          <m:t>O</m:t>
                        </m:r>
                      </m:e>
                      <m:sup>
                        <m:r>
                          <a:rPr lang="en-US" altLang="zh-CN" b="0" i="0" spc="-5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spc="-50" dirty="0" smtClean="0">
                        <a:solidFill>
                          <a:srgbClr val="FF0000"/>
                        </a:solidFill>
                        <a:latin typeface="Cambria Math" panose="02040503050406030204" pitchFamily="18" charset="0"/>
                        <a:ea typeface="微软雅黑" pitchFamily="34" charset="-122"/>
                        <a:cs typeface="微软雅黑" pitchFamily="34" charset="-120"/>
                      </a:rPr>
                      <m:t>&gt;</m:t>
                    </m:r>
                    <m:sSup>
                      <m:sSupPr>
                        <m:ctrlPr>
                          <a:rPr lang="en-US" altLang="zh-CN" b="0" i="1" spc="-50"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spc="-50" dirty="0">
                            <a:solidFill>
                              <a:srgbClr val="FF0000"/>
                            </a:solidFill>
                            <a:latin typeface="Cambria Math" panose="02040503050406030204" pitchFamily="18" charset="0"/>
                            <a:ea typeface="微软雅黑" pitchFamily="34" charset="-122"/>
                            <a:cs typeface="微软雅黑" pitchFamily="34" charset="-120"/>
                          </a:rPr>
                          <m:t>Na</m:t>
                        </m:r>
                      </m:e>
                      <m:sup>
                        <m:r>
                          <a:rPr lang="en-US" altLang="zh-CN" b="0" i="0" spc="-5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spc="-50" dirty="0" smtClean="0">
                        <a:solidFill>
                          <a:srgbClr val="FF0000"/>
                        </a:solidFill>
                        <a:latin typeface="Cambria Math" panose="02040503050406030204" pitchFamily="18" charset="0"/>
                        <a:ea typeface="微软雅黑" pitchFamily="34" charset="-122"/>
                        <a:cs typeface="微软雅黑" pitchFamily="34" charset="-120"/>
                      </a:rPr>
                      <m:t>&gt;</m:t>
                    </m:r>
                    <m:sSup>
                      <m:sSupPr>
                        <m:ctrlPr>
                          <a:rPr lang="en-US" altLang="zh-CN" b="0" i="1" spc="-50"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spc="-50" dirty="0">
                            <a:solidFill>
                              <a:srgbClr val="FF0000"/>
                            </a:solidFill>
                            <a:latin typeface="Cambria Math" panose="02040503050406030204" pitchFamily="18" charset="0"/>
                            <a:ea typeface="微软雅黑" pitchFamily="34" charset="-122"/>
                            <a:cs typeface="微软雅黑" pitchFamily="34" charset="-120"/>
                          </a:rPr>
                          <m:t>Al</m:t>
                        </m:r>
                      </m:e>
                      <m:sup>
                        <m:r>
                          <a:rPr lang="en-US" altLang="zh-CN" b="0" i="0" spc="-5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9" name="QB_3_AN.21_1#192a61f15.blank?vop=1&amp;pid=97feda666&amp;color=0,0,0&amp;vpa=10&amp;vtp=1&amp;bbb=1"/>
              <p:cNvSpPr>
                <a:spLocks noRot="1" noChangeAspect="1" noMove="1" noResize="1" noEditPoints="1" noAdjustHandles="1" noChangeArrowheads="1" noChangeShapeType="1" noTextEdit="1"/>
              </p:cNvSpPr>
              <p:nvPr/>
            </p:nvSpPr>
            <p:spPr>
              <a:xfrm>
                <a:off x="6748717" y="3261161"/>
                <a:ext cx="2474849" cy="292100"/>
              </a:xfrm>
              <a:prstGeom prst="rect">
                <a:avLst/>
              </a:prstGeom>
              <a:blipFill>
                <a:blip r:embed="rId6"/>
                <a:stretch>
                  <a:fillRect l="-985" t="-2083" b="-4167"/>
                </a:stretch>
              </a:blipFill>
              <a:ln/>
            </p:spPr>
            <p:txBody>
              <a:bodyPr/>
              <a:lstStyle/>
              <a:p>
                <a:r>
                  <a:rPr lang="zh-CN" altLang="en-US">
                    <a:noFill/>
                  </a:rPr>
                  <a:t> </a:t>
                </a:r>
              </a:p>
            </p:txBody>
          </p:sp>
        </mc:Fallback>
      </mc:AlternateContent>
      <p:pic>
        <p:nvPicPr>
          <p:cNvPr id="12" name="QB_3_AN.24_1#ea4203288?vop=1&amp;pid=97feda666&amp;color=0,0,0&amp;tib=255,255,255&amp;iip=3&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096254" y="3725918"/>
            <a:ext cx="676656" cy="2194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4" name="QB_3_AN.26_1#ea4203288?vop=1&amp;pid=97feda666&amp;color=0,0,0&amp;tib=255,255,255&amp;iip=4&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3638804" y="4185404"/>
            <a:ext cx="2743200" cy="2468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6" name="QB_3_AN.28_1#192a61f15.blank?vop=1&amp;pid=97feda666&amp;color=0,0,0&amp;vpa=13&amp;vtp=1&amp;bbb=1&amp;rh=23.75"/>
              <p:cNvSpPr/>
              <p:nvPr/>
            </p:nvSpPr>
            <p:spPr>
              <a:xfrm>
                <a:off x="862266" y="5017889"/>
                <a:ext cx="3265361"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Al</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d>
                          <m:d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d>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6" name="QB_3_AN.28_1#192a61f15.blank?vop=1&amp;pid=97feda666&amp;color=0,0,0&amp;vpa=13&amp;vtp=1&amp;bbb=1&amp;rh=23.75"/>
              <p:cNvSpPr>
                <a:spLocks noRot="1" noChangeAspect="1" noMove="1" noResize="1" noEditPoints="1" noAdjustHandles="1" noChangeArrowheads="1" noChangeShapeType="1" noTextEdit="1"/>
              </p:cNvSpPr>
              <p:nvPr/>
            </p:nvSpPr>
            <p:spPr>
              <a:xfrm>
                <a:off x="862266" y="5017889"/>
                <a:ext cx="3265361" cy="301625"/>
              </a:xfrm>
              <a:prstGeom prst="rect">
                <a:avLst/>
              </a:prstGeom>
              <a:blipFill>
                <a:blip r:embed="rId9"/>
                <a:stretch>
                  <a:fillRect l="-746" r="-746" b="-2200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QB_3_AN.30_1#192a61f15.blank?vop=1&amp;pid=97feda666&amp;color=0,0,0&amp;vpa=14&amp;vtp=1&amp;bbb=1"/>
              <p:cNvSpPr/>
              <p:nvPr/>
            </p:nvSpPr>
            <p:spPr>
              <a:xfrm>
                <a:off x="7384510" y="5430131"/>
                <a:ext cx="3916236"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b="0" i="0" dirty="0" smtClean="0">
                    <a:solidFill>
                      <a:srgbClr val="FF0000"/>
                    </a:solidFill>
                    <a:latin typeface="微软雅黑" pitchFamily="34" charset="0"/>
                    <a:ea typeface="微软雅黑" pitchFamily="34" charset="-122"/>
                    <a:cs typeface="微软雅黑" pitchFamily="34" charset="-120"/>
                  </a:rPr>
                  <a:t>（</a:t>
                </a:r>
                <a:r>
                  <a:rPr lang="en-US" altLang="zh-CN" b="0" i="0" dirty="0">
                    <a:solidFill>
                      <a:srgbClr val="FF0000"/>
                    </a:solidFill>
                    <a:latin typeface="微软雅黑" pitchFamily="34" charset="0"/>
                    <a:ea typeface="微软雅黑" pitchFamily="34" charset="-122"/>
                    <a:cs typeface="微软雅黑" pitchFamily="34" charset="-120"/>
                  </a:rPr>
                  <a:t>合理即可）</a:t>
                </a:r>
                <a:endParaRPr lang="en-US" altLang="zh-CN" sz="100" dirty="0">
                  <a:solidFill>
                    <a:srgbClr val="FF0000"/>
                  </a:solidFill>
                </a:endParaRPr>
              </a:p>
            </p:txBody>
          </p:sp>
        </mc:Choice>
        <mc:Fallback>
          <p:sp>
            <p:nvSpPr>
              <p:cNvPr id="18" name="QB_3_AN.30_1#192a61f15.blank?vop=1&amp;pid=97feda666&amp;color=0,0,0&amp;vpa=14&amp;vtp=1&amp;bbb=1"/>
              <p:cNvSpPr>
                <a:spLocks noRot="1" noChangeAspect="1" noMove="1" noResize="1" noEditPoints="1" noAdjustHandles="1" noChangeArrowheads="1" noChangeShapeType="1" noTextEdit="1"/>
              </p:cNvSpPr>
              <p:nvPr/>
            </p:nvSpPr>
            <p:spPr>
              <a:xfrm>
                <a:off x="7384510" y="5430131"/>
                <a:ext cx="3916236" cy="304800"/>
              </a:xfrm>
              <a:prstGeom prst="rect">
                <a:avLst/>
              </a:prstGeom>
              <a:blipFill>
                <a:blip r:embed="rId10"/>
                <a:stretch>
                  <a:fillRect l="-311" t="-22000" r="-1711" b="-40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bg/>
                                          </p:spTgt>
                                        </p:tgtEl>
                                        <p:attrNameLst>
                                          <p:attrName>style.visibility</p:attrName>
                                        </p:attrNameLst>
                                      </p:cBhvr>
                                      <p:to>
                                        <p:strVal val="visible"/>
                                      </p:to>
                                    </p:set>
                                    <p:anim calcmode="lin" valueType="num">
                                      <p:cBhvr additive="base">
                                        <p:cTn id="49"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50" dur="500" fill="hold"/>
                                        <p:tgtEl>
                                          <p:spTgt spid="16">
                                            <p:bg/>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xEl>
                                              <p:pRg st="0" end="0"/>
                                            </p:txEl>
                                          </p:spTgt>
                                        </p:tgtEl>
                                        <p:attrNameLst>
                                          <p:attrName>style.visibility</p:attrName>
                                        </p:attrNameLst>
                                      </p:cBhvr>
                                      <p:to>
                                        <p:strVal val="visible"/>
                                      </p:to>
                                    </p:set>
                                    <p:anim calcmode="lin" valueType="num">
                                      <p:cBhvr additive="base">
                                        <p:cTn id="53"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8">
                                            <p:bg/>
                                          </p:spTgt>
                                        </p:tgtEl>
                                        <p:attrNameLst>
                                          <p:attrName>style.visibility</p:attrName>
                                        </p:attrNameLst>
                                      </p:cBhvr>
                                      <p:to>
                                        <p:strVal val="visible"/>
                                      </p:to>
                                    </p:set>
                                    <p:anim calcmode="lin" valueType="num">
                                      <p:cBhvr additive="base">
                                        <p:cTn id="59"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60" dur="500" fill="hold"/>
                                        <p:tgtEl>
                                          <p:spTgt spid="18">
                                            <p:bg/>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xEl>
                                              <p:pRg st="0" end="0"/>
                                            </p:txEl>
                                          </p:spTgt>
                                        </p:tgtEl>
                                        <p:attrNameLst>
                                          <p:attrName>style.visibility</p:attrName>
                                        </p:attrNameLst>
                                      </p:cBhvr>
                                      <p:to>
                                        <p:strVal val="visible"/>
                                      </p:to>
                                    </p:set>
                                    <p:anim calcmode="lin" valueType="num">
                                      <p:cBhvr additive="base">
                                        <p:cTn id="6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P spid="16" grpId="0" build="p" animBg="1"/>
      <p:bldP spid="18"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3_BD.31_1#9a1a922f3?vop=1&amp;pid=97feda666&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（6）下列可以比较元素⑤和</a:t>
            </a:r>
            <a:r>
              <a:rPr lang="en-US" altLang="zh-CN" sz="1800" b="0" i="0">
                <a:solidFill>
                  <a:srgbClr val="000000"/>
                </a:solidFill>
                <a:latin typeface="微软雅黑" pitchFamily="34" charset="0"/>
                <a:ea typeface="微软雅黑" pitchFamily="34" charset="-122"/>
                <a:cs typeface="微软雅黑" pitchFamily="34" charset="-120"/>
              </a:rPr>
              <a:t>⑥</a:t>
            </a:r>
            <a:r>
              <a:rPr lang="en-US" altLang="zh-CN" sz="1800" b="0" i="0" smtClean="0">
                <a:solidFill>
                  <a:srgbClr val="000000"/>
                </a:solidFill>
                <a:latin typeface="微软雅黑" pitchFamily="34" charset="0"/>
                <a:ea typeface="微软雅黑" pitchFamily="34" charset="-122"/>
                <a:cs typeface="微软雅黑" pitchFamily="34" charset="-120"/>
              </a:rPr>
              <a:t>金属性强弱的实验是</a:t>
            </a:r>
            <a:r>
              <a:rPr lang="en-US" altLang="zh-CN" sz="1800" i="0" smtClean="0">
                <a:solidFill>
                  <a:srgbClr val="000000"/>
                </a:solidFill>
                <a:latin typeface="SimSun" pitchFamily="34" charset="0"/>
                <a:ea typeface="SimSun" pitchFamily="34" charset="-122"/>
                <a:cs typeface="SimSun" pitchFamily="34" charset="-120"/>
              </a:rPr>
              <a:t>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p>
        </p:txBody>
      </p:sp>
      <p:sp>
        <p:nvSpPr>
          <p:cNvPr id="3" name="QC_3_AN.32_1#9a1a922f3.blank?vop=1&amp;pid=97feda666&amp;color=0,0,0&amp;vpa=15&amp;vtp=1&amp;bbb=1"/>
          <p:cNvSpPr/>
          <p:nvPr/>
        </p:nvSpPr>
        <p:spPr>
          <a:xfrm>
            <a:off x="5974810" y="1037717"/>
            <a:ext cx="4619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AC</a:t>
            </a:r>
            <a:endParaRPr lang="en-US" altLang="zh-CN" dirty="0"/>
          </a:p>
        </p:txBody>
      </p:sp>
      <mc:AlternateContent xmlns:mc="http://schemas.openxmlformats.org/markup-compatibility/2006">
        <mc:Choice xmlns:a14="http://schemas.microsoft.com/office/drawing/2010/main" Requires="a14">
          <p:sp>
            <p:nvSpPr>
              <p:cNvPr id="4" name="QC_3_BD.31_2#9a1a922f3.choices?vop=1&amp;pid=97feda666&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比较这两种元素最高价氧化物对应的水化物的碱性</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将元素⑤的单质投入元素⑥的盐溶液中</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20 ℃</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下，将形状、大小相同的这两种元素的单质分别与等体积的水反应</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比较这两种元素的单质与酸反应时失电子的数目</a:t>
                </a:r>
                <a:endParaRPr lang="en-US" altLang="zh-CN" sz="1800" dirty="0"/>
              </a:p>
            </p:txBody>
          </p:sp>
        </mc:Choice>
        <mc:Fallback>
          <p:sp>
            <p:nvSpPr>
              <p:cNvPr id="4" name="QC_3_BD.31_2#9a1a922f3.choices?vop=1&amp;pid=97feda666&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QO_2_BD.33_1#682f13302?htil=2&amp;vop=1&amp;pid=e1ffd6d1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63655" y="1171440"/>
            <a:ext cx="3328416" cy="20848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2_BD.33_2#682f13302?htil=2&amp;sp=1&amp;vop=1&amp;pid=e1ffd6d18&amp;color=0,0,0&amp;vtp=1&amp;bt=1&amp;bbb=1&amp;hb=1&amp;hs=1"/>
          <p:cNvSpPr/>
          <p:nvPr/>
        </p:nvSpPr>
        <p:spPr>
          <a:xfrm>
            <a:off x="832104" y="1080000"/>
            <a:ext cx="7077456"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嫦娥5号月球探测器带回的月壤样品的元素分析结果如图</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有关含量前</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六位元素如图所示</a:t>
            </a:r>
            <a:r>
              <a:rPr lang="en-US" altLang="zh-CN" b="0" i="0" dirty="0">
                <a:solidFill>
                  <a:srgbClr val="000000"/>
                </a:solidFill>
                <a:latin typeface="微软雅黑" pitchFamily="34" charset="0"/>
                <a:ea typeface="微软雅黑" pitchFamily="34" charset="-122"/>
                <a:cs typeface="微软雅黑" pitchFamily="34" charset="-120"/>
              </a:rPr>
              <a:t>。回答下列问题：</a:t>
            </a:r>
            <a:endParaRPr lang="en-US" altLang="zh-CN" dirty="0">
              <a:solidFill>
                <a:srgbClr val="000000"/>
              </a:solidFill>
            </a:endParaRPr>
          </a:p>
        </p:txBody>
      </p:sp>
      <p:sp>
        <p:nvSpPr>
          <p:cNvPr id="4" name="QB_3_BD.34_1#0aef265d3?htil=2&amp;vop=1&amp;pid=682f13302&amp;color=0,0,0&amp;vtp=1&amp;bbb=1&amp;hs=1"/>
          <p:cNvSpPr/>
          <p:nvPr/>
        </p:nvSpPr>
        <p:spPr>
          <a:xfrm>
            <a:off x="832104" y="1948990"/>
            <a:ext cx="7077456"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（1）铝元素在周期表中的位置</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第</a:t>
            </a:r>
            <a:r>
              <a:rPr lang="en-US" altLang="zh-CN" sz="1800" i="0" smtClean="0">
                <a:solidFill>
                  <a:srgbClr val="000000"/>
                </a:solidFill>
                <a:latin typeface="SimSun" pitchFamily="34" charset="0"/>
                <a:ea typeface="SimSun" pitchFamily="34" charset="-122"/>
                <a:cs typeface="SimSun" pitchFamily="34" charset="-120"/>
              </a:rPr>
              <a:t>____</a:t>
            </a:r>
            <a:r>
              <a:rPr lang="en-US" altLang="zh-CN" sz="1800" b="0" i="0" smtClean="0">
                <a:solidFill>
                  <a:srgbClr val="000000"/>
                </a:solidFill>
                <a:latin typeface="微软雅黑" pitchFamily="34" charset="0"/>
                <a:ea typeface="微软雅黑" pitchFamily="34" charset="-122"/>
                <a:cs typeface="微软雅黑" pitchFamily="34" charset="-120"/>
              </a:rPr>
              <a:t>周期第</a:t>
            </a:r>
            <a:r>
              <a:rPr lang="en-US" altLang="zh-CN" sz="1800" i="0" smtClean="0">
                <a:solidFill>
                  <a:srgbClr val="000000"/>
                </a:solidFill>
                <a:latin typeface="SimSun" pitchFamily="34" charset="0"/>
                <a:ea typeface="SimSun" pitchFamily="34" charset="-122"/>
                <a:cs typeface="SimSun" pitchFamily="34" charset="-120"/>
              </a:rPr>
              <a:t>_____</a:t>
            </a:r>
            <a:r>
              <a:rPr lang="en-US" altLang="zh-CN" sz="1800" b="0" i="0" smtClean="0">
                <a:solidFill>
                  <a:srgbClr val="000000"/>
                </a:solidFill>
                <a:latin typeface="微软雅黑" pitchFamily="34" charset="0"/>
                <a:ea typeface="微软雅黑" pitchFamily="34" charset="-122"/>
                <a:cs typeface="微软雅黑" pitchFamily="34" charset="-120"/>
              </a:rPr>
              <a:t>族</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5" name="QB_3_AN.35_1#0aef265d3.blank?vop=1&amp;pid=682f13302&amp;color=0,0,0&amp;vpa=16&amp;vtp=1"/>
          <p:cNvSpPr/>
          <p:nvPr/>
        </p:nvSpPr>
        <p:spPr>
          <a:xfrm>
            <a:off x="4400010" y="1907715"/>
            <a:ext cx="3952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三</a:t>
            </a:r>
            <a:endParaRPr lang="en-US" altLang="zh-CN" dirty="0">
              <a:solidFill>
                <a:srgbClr val="FF0000"/>
              </a:solidFill>
            </a:endParaRPr>
          </a:p>
        </p:txBody>
      </p:sp>
      <p:sp>
        <p:nvSpPr>
          <p:cNvPr id="6" name="QB_3_AN.36_1#0aef265d3.blank?vop=1&amp;pid=682f13302&amp;color=0,0,0&amp;vpa=17&amp;vtp=1&amp;bbb=1"/>
          <p:cNvSpPr/>
          <p:nvPr/>
        </p:nvSpPr>
        <p:spPr>
          <a:xfrm>
            <a:off x="5530310" y="1907715"/>
            <a:ext cx="555625"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ⅢA</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3_BD.37_1#3689a36a6?vop=1&amp;pid=682f13302&amp;color=0,0,0&amp;vtp=1&amp;bbb=1&amp;hs=1"/>
              <p:cNvSpPr/>
              <p:nvPr/>
            </p:nvSpPr>
            <p:spPr>
              <a:xfrm>
                <a:off x="832104" y="3384669"/>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（2）二氧化硅属于酸性氧化物，与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溶液反应的离子方程式为</a:t>
                </a:r>
                <a:r>
                  <a:rPr lang="en-US" altLang="zh-CN" sz="1800" i="0" smtClean="0">
                    <a:solidFill>
                      <a:srgbClr val="000000"/>
                    </a:solidFill>
                    <a:latin typeface="SimSun" pitchFamily="34" charset="0"/>
                    <a:ea typeface="SimSun" pitchFamily="34" charset="-122"/>
                    <a:cs typeface="SimSun" pitchFamily="34" charset="-120"/>
                  </a:rPr>
                  <a:t>___________________________</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7" name="QB_3_BD.37_1#3689a36a6?vop=1&amp;pid=682f13302&amp;color=0,0,0&amp;vtp=1&amp;bbb=1&amp;hs=1"/>
              <p:cNvSpPr>
                <a:spLocks noRot="1" noChangeAspect="1" noMove="1" noResize="1" noEditPoints="1" noAdjustHandles="1" noChangeArrowheads="1" noChangeShapeType="1" noTextEdit="1"/>
              </p:cNvSpPr>
              <p:nvPr/>
            </p:nvSpPr>
            <p:spPr>
              <a:xfrm>
                <a:off x="832104" y="3384669"/>
                <a:ext cx="10533888" cy="469900"/>
              </a:xfrm>
              <a:prstGeom prst="rect">
                <a:avLst/>
              </a:prstGeom>
              <a:blipFill>
                <a:blip r:embed="rId4"/>
                <a:stretch>
                  <a:fillRect l="-1389" b="-181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3_AN.38_1#3689a36a6.blank?vop=1&amp;pid=682f13302&amp;color=0,0,0&amp;vpa=18&amp;vtp=1&amp;bbb=1&amp;rh=23.75"/>
              <p:cNvSpPr/>
              <p:nvPr/>
            </p:nvSpPr>
            <p:spPr>
              <a:xfrm>
                <a:off x="7512304" y="3383653"/>
                <a:ext cx="3032760"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8" name="QB_3_AN.38_1#3689a36a6.blank?vop=1&amp;pid=682f13302&amp;color=0,0,0&amp;vpa=18&amp;vtp=1&amp;bbb=1&amp;rh=23.75"/>
              <p:cNvSpPr>
                <a:spLocks noRot="1" noChangeAspect="1" noMove="1" noResize="1" noEditPoints="1" noAdjustHandles="1" noChangeArrowheads="1" noChangeShapeType="1" noTextEdit="1"/>
              </p:cNvSpPr>
              <p:nvPr/>
            </p:nvSpPr>
            <p:spPr>
              <a:xfrm>
                <a:off x="7512304" y="3383653"/>
                <a:ext cx="3032760" cy="301625"/>
              </a:xfrm>
              <a:prstGeom prst="rect">
                <a:avLst/>
              </a:prstGeom>
              <a:blipFill>
                <a:blip r:embed="rId5"/>
                <a:stretch>
                  <a:fillRect l="-803" r="-803" b="-2200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3_BD.39_1#28847ab3a?sp=1&amp;vop=1&amp;pid=682f13302&amp;color=0,0,0&amp;vtp=1&amp;bbb=1&amp;hb=1"/>
              <p:cNvSpPr/>
              <p:nvPr/>
            </p:nvSpPr>
            <p:spPr>
              <a:xfrm>
                <a:off x="832104" y="383494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（3）钙</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镁的最高价氧化物对应的水化物碱性更强的是</a:t>
                </a:r>
                <a:r>
                  <a:rPr lang="en-US" altLang="zh-CN" sz="1800" i="0" smtClean="0">
                    <a:solidFill>
                      <a:srgbClr val="000000"/>
                    </a:solidFill>
                    <a:latin typeface="SimSun" pitchFamily="34" charset="0"/>
                    <a:ea typeface="SimSun" pitchFamily="34" charset="-122"/>
                    <a:cs typeface="SimSun" pitchFamily="34" charset="-120"/>
                  </a:rPr>
                  <a:t>_________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填化学式）。元素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与钙同主族</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为</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长周期元素</a:t>
                </a:r>
                <a:r>
                  <a:rPr lang="en-US" altLang="zh-CN" sz="1800" b="0" i="0" dirty="0">
                    <a:solidFill>
                      <a:srgbClr val="000000"/>
                    </a:solidFill>
                    <a:latin typeface="微软雅黑" pitchFamily="34" charset="0"/>
                    <a:ea typeface="微软雅黑" pitchFamily="34" charset="-122"/>
                    <a:cs typeface="微软雅黑" pitchFamily="34" charset="-120"/>
                  </a:rPr>
                  <a:t>，下列有关</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的单质及化合物性质的推测错误的是</a:t>
                </a:r>
                <a:r>
                  <a:rPr lang="en-US" altLang="zh-CN" sz="1800" i="0" smtClean="0">
                    <a:solidFill>
                      <a:srgbClr val="000000"/>
                    </a:solidFill>
                    <a:latin typeface="SimSun" pitchFamily="34" charset="0"/>
                    <a:ea typeface="SimSun" pitchFamily="34" charset="-122"/>
                    <a:cs typeface="SimSun" pitchFamily="34" charset="-120"/>
                  </a:rPr>
                  <a:t>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.单质熔点：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Ca</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.单质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m:t>
                    </m:r>
                  </m:oMath>
                </a14:m>
                <a:r>
                  <a:rPr lang="en-US" altLang="zh-CN" sz="1800" b="0" i="0" dirty="0">
                    <a:solidFill>
                      <a:srgbClr val="000000"/>
                    </a:solidFill>
                    <a:latin typeface="微软雅黑" pitchFamily="34" charset="0"/>
                    <a:ea typeface="微软雅黑" pitchFamily="34" charset="-122"/>
                    <a:cs typeface="微软雅黑" pitchFamily="34" charset="-120"/>
                  </a:rPr>
                  <a:t>暴露在空气中，最终产物为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d>
                          <m:d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d>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c</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可与水反应</a:t>
                </a:r>
                <a:r>
                  <a:rPr lang="en-US" altLang="zh-CN" b="0" i="0" dirty="0">
                    <a:solidFill>
                      <a:srgbClr val="000000"/>
                    </a:solidFill>
                    <a:latin typeface="微软雅黑" pitchFamily="34" charset="0"/>
                    <a:ea typeface="微软雅黑" pitchFamily="34" charset="-122"/>
                    <a:cs typeface="微软雅黑" pitchFamily="34" charset="-120"/>
                  </a:rPr>
                  <a:t>，产生氢气</a:t>
                </a:r>
                <a:endParaRPr lang="en-US" altLang="zh-CN" dirty="0">
                  <a:solidFill>
                    <a:srgbClr val="000000"/>
                  </a:solidFill>
                </a:endParaRPr>
              </a:p>
            </p:txBody>
          </p:sp>
        </mc:Choice>
        <mc:Fallback>
          <p:sp>
            <p:nvSpPr>
              <p:cNvPr id="9" name="QB_3_BD.39_1#28847ab3a?sp=1&amp;vop=1&amp;pid=682f13302&amp;color=0,0,0&amp;vtp=1&amp;bbb=1&amp;hb=1"/>
              <p:cNvSpPr>
                <a:spLocks noRot="1" noChangeAspect="1" noMove="1" noResize="1" noEditPoints="1" noAdjustHandles="1" noChangeArrowheads="1" noChangeShapeType="1" noTextEdit="1"/>
              </p:cNvSpPr>
              <p:nvPr/>
            </p:nvSpPr>
            <p:spPr>
              <a:xfrm>
                <a:off x="832104" y="3834940"/>
                <a:ext cx="10533888" cy="2095500"/>
              </a:xfrm>
              <a:prstGeom prst="rect">
                <a:avLst/>
              </a:prstGeom>
              <a:blipFill>
                <a:blip r:embed="rId6"/>
                <a:stretch>
                  <a:fillRect l="-1389" r="-1100" b="-4651"/>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3_AN.40_1#28847ab3a.blank?vop=1&amp;pid=682f13302&amp;color=0,0,0&amp;vpa=19&amp;vtp=1&amp;bbb=1"/>
              <p:cNvSpPr/>
              <p:nvPr/>
            </p:nvSpPr>
            <p:spPr>
              <a:xfrm>
                <a:off x="6494717" y="3884350"/>
                <a:ext cx="959612"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Ca</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d>
                          <m:d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d>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0" name="QB_3_AN.40_1#28847ab3a.blank?vop=1&amp;pid=682f13302&amp;color=0,0,0&amp;vpa=19&amp;vtp=1&amp;bbb=1"/>
              <p:cNvSpPr>
                <a:spLocks noRot="1" noChangeAspect="1" noMove="1" noResize="1" noEditPoints="1" noAdjustHandles="1" noChangeArrowheads="1" noChangeShapeType="1" noTextEdit="1"/>
              </p:cNvSpPr>
              <p:nvPr/>
            </p:nvSpPr>
            <p:spPr>
              <a:xfrm>
                <a:off x="6494717" y="3884350"/>
                <a:ext cx="959612" cy="279400"/>
              </a:xfrm>
              <a:prstGeom prst="rect">
                <a:avLst/>
              </a:prstGeom>
              <a:blipFill>
                <a:blip r:embed="rId7"/>
                <a:stretch>
                  <a:fillRect l="-2532" b="-1304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3_AN.41_1#28847ab3a.blank?vop=1&amp;pid=682f13302&amp;color=0,0,0&amp;vpa=20&amp;vtp=1&amp;bbb=1"/>
              <p:cNvSpPr/>
              <p:nvPr/>
            </p:nvSpPr>
            <p:spPr>
              <a:xfrm>
                <a:off x="7017003" y="4310308"/>
                <a:ext cx="3540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ab</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1" name="QB_3_AN.41_1#28847ab3a.blank?vop=1&amp;pid=682f13302&amp;color=0,0,0&amp;vpa=20&amp;vtp=1&amp;bbb=1"/>
              <p:cNvSpPr>
                <a:spLocks noRot="1" noChangeAspect="1" noMove="1" noResize="1" noEditPoints="1" noAdjustHandles="1" noChangeArrowheads="1" noChangeShapeType="1" noTextEdit="1"/>
              </p:cNvSpPr>
              <p:nvPr/>
            </p:nvSpPr>
            <p:spPr>
              <a:xfrm>
                <a:off x="7017003" y="4310308"/>
                <a:ext cx="354013" cy="279400"/>
              </a:xfrm>
              <a:prstGeom prst="rect">
                <a:avLst/>
              </a:prstGeom>
              <a:blipFill>
                <a:blip r:embed="rId8"/>
                <a:stretch>
                  <a:fillRect l="-8621" r="-8621" b="-434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10" grpId="0" build="p" animBg="1"/>
      <p:bldP spid="11"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O_3_BD.42_1#14e68033c?sp=1&amp;vop=1&amp;pid=682f13302&amp;color=0,0,0&amp;vtp=1&amp;bt=1&amp;bbb=1&amp;hb=1"/>
          <p:cNvSpPr/>
          <p:nvPr/>
        </p:nvSpPr>
        <p:spPr>
          <a:xfrm>
            <a:off x="832104" y="1080000"/>
            <a:ext cx="10533888" cy="762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（4）实验小组通过卤素单质间的置换反应，探究同主族元素非金属性的递变规律（已知</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氯水为浅黄绿</a:t>
            </a:r>
          </a:p>
          <a:p>
            <a:pPr latinLnBrk="1">
              <a:lnSpc>
                <a:spcPts val="3000"/>
              </a:lnSpc>
            </a:pPr>
            <a:r>
              <a:rPr lang="en-US" altLang="zh-CN" b="0" i="0" smtClean="0">
                <a:solidFill>
                  <a:srgbClr val="000000"/>
                </a:solidFill>
                <a:latin typeface="微软雅黑" pitchFamily="34" charset="0"/>
                <a:ea typeface="微软雅黑" pitchFamily="34" charset="-122"/>
                <a:cs typeface="微软雅黑" pitchFamily="34" charset="-120"/>
              </a:rPr>
              <a:t>色</a:t>
            </a:r>
            <a:r>
              <a:rPr lang="en-US" altLang="zh-CN" b="0" i="0" dirty="0">
                <a:solidFill>
                  <a:srgbClr val="000000"/>
                </a:solidFill>
                <a:latin typeface="微软雅黑" pitchFamily="34" charset="0"/>
                <a:ea typeface="微软雅黑" pitchFamily="34" charset="-122"/>
                <a:cs typeface="微软雅黑" pitchFamily="34" charset="-120"/>
              </a:rPr>
              <a:t>，稀溴水呈黄色，碘水呈棕黄色），设计相关实验如下：</a:t>
            </a:r>
            <a:endParaRPr lang="en-US" altLang="zh-CN" dirty="0">
              <a:solidFill>
                <a:srgbClr val="000000"/>
              </a:solidFill>
            </a:endParaRPr>
          </a:p>
        </p:txBody>
      </p:sp>
      <mc:AlternateContent xmlns:mc="http://schemas.openxmlformats.org/markup-compatibility/2006">
        <mc:Choice xmlns:a14="http://schemas.microsoft.com/office/drawing/2010/main" Requires="a14">
          <p:graphicFrame>
            <p:nvGraphicFramePr>
              <p:cNvPr id="8" name="QO_3_BD.42_2#14e68033c?colgroup=11,20,24&amp;vop=1&amp;pid=682f13302&amp;color=0,0,0&amp;vtp=1&amp;bbb=1"/>
              <p:cNvGraphicFramePr>
                <a:graphicFrameLocks noGrp="1"/>
              </p:cNvGraphicFramePr>
              <p:nvPr>
                <p:extLst>
                  <p:ext uri="{D42A27DB-BD31-4B8C-83A1-F6EECF244321}">
                    <p14:modId xmlns:p14="http://schemas.microsoft.com/office/powerpoint/2010/main" val="2748240925"/>
                  </p:ext>
                </p:extLst>
              </p:nvPr>
            </p:nvGraphicFramePr>
            <p:xfrm>
              <a:off x="832104" y="1965446"/>
              <a:ext cx="10515600" cy="1620330"/>
            </p:xfrm>
            <a:graphic>
              <a:graphicData uri="http://schemas.openxmlformats.org/drawingml/2006/table">
                <a:tbl>
                  <a:tblPr/>
                  <a:tblGrid>
                    <a:gridCol w="2203704">
                      <a:extLst>
                        <a:ext uri="{9D8B030D-6E8A-4147-A177-3AD203B41FA5}">
                          <a16:colId xmlns:a16="http://schemas.microsoft.com/office/drawing/2014/main" val="20000"/>
                        </a:ext>
                      </a:extLst>
                    </a:gridCol>
                    <a:gridCol w="3785616">
                      <a:extLst>
                        <a:ext uri="{9D8B030D-6E8A-4147-A177-3AD203B41FA5}">
                          <a16:colId xmlns:a16="http://schemas.microsoft.com/office/drawing/2014/main" val="20001"/>
                        </a:ext>
                      </a:extLst>
                    </a:gridCol>
                    <a:gridCol w="4526280">
                      <a:extLst>
                        <a:ext uri="{9D8B030D-6E8A-4147-A177-3AD203B41FA5}">
                          <a16:colId xmlns:a16="http://schemas.microsoft.com/office/drawing/2014/main" val="20002"/>
                        </a:ext>
                      </a:extLst>
                    </a:gridCol>
                  </a:tblGrid>
                  <a:tr h="1293686">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7400"/>
                            </a:lnSpc>
                          </a:pPr>
                          <a:r>
                            <a:rPr lang="en-US" altLang="zh-CN" sz="42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800"/>
                            </a:lnSpc>
                          </a:pPr>
                          <a:r>
                            <a:rPr lang="en-US" altLang="zh-CN" sz="61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26644">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l" latinLnBrk="1" hangingPunct="0">
                            <a:lnSpc>
                              <a:spcPts val="2900"/>
                            </a:lnSpc>
                          </a:pPr>
                          <a:r>
                            <a:rPr lang="en-US" altLang="zh-CN" sz="1400" b="0" i="0" dirty="0">
                              <a:solidFill>
                                <a:srgbClr val="000000"/>
                              </a:solidFill>
                              <a:latin typeface="微软雅黑" pitchFamily="34" charset="0"/>
                              <a:ea typeface="微软雅黑" pitchFamily="34" charset="-122"/>
                              <a:cs typeface="微软雅黑" pitchFamily="34" charset="-120"/>
                            </a:rPr>
                            <a:t>取</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400" b="0" i="0" dirty="0">
                              <a:solidFill>
                                <a:srgbClr val="000000"/>
                              </a:solidFill>
                              <a:latin typeface="微软雅黑" pitchFamily="34" charset="0"/>
                              <a:ea typeface="微软雅黑" pitchFamily="34" charset="-122"/>
                              <a:cs typeface="微软雅黑" pitchFamily="34" charset="-120"/>
                            </a:rPr>
                            <a:t>中的黄色溶液少许</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加入</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再加入淀粉溶液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mc:Choice>
        <mc:Fallback>
          <p:graphicFrame>
            <p:nvGraphicFramePr>
              <p:cNvPr id="8" name="QO_3_BD.42_2#14e68033c?colgroup=11,20,24&amp;vop=1&amp;pid=682f13302&amp;color=0,0,0&amp;vtp=1&amp;bbb=1"/>
              <p:cNvGraphicFramePr>
                <a:graphicFrameLocks noGrp="1"/>
              </p:cNvGraphicFramePr>
              <p:nvPr>
                <p:extLst>
                  <p:ext uri="{D42A27DB-BD31-4B8C-83A1-F6EECF244321}">
                    <p14:modId xmlns:p14="http://schemas.microsoft.com/office/powerpoint/2010/main" val="2748240925"/>
                  </p:ext>
                </p:extLst>
              </p:nvPr>
            </p:nvGraphicFramePr>
            <p:xfrm>
              <a:off x="832104" y="1965446"/>
              <a:ext cx="10515600" cy="1620330"/>
            </p:xfrm>
            <a:graphic>
              <a:graphicData uri="http://schemas.openxmlformats.org/drawingml/2006/table">
                <a:tbl>
                  <a:tblPr/>
                  <a:tblGrid>
                    <a:gridCol w="2203704">
                      <a:extLst>
                        <a:ext uri="{9D8B030D-6E8A-4147-A177-3AD203B41FA5}">
                          <a16:colId xmlns:a16="http://schemas.microsoft.com/office/drawing/2014/main" val="20000"/>
                        </a:ext>
                      </a:extLst>
                    </a:gridCol>
                    <a:gridCol w="3785616">
                      <a:extLst>
                        <a:ext uri="{9D8B030D-6E8A-4147-A177-3AD203B41FA5}">
                          <a16:colId xmlns:a16="http://schemas.microsoft.com/office/drawing/2014/main" val="20001"/>
                        </a:ext>
                      </a:extLst>
                    </a:gridCol>
                    <a:gridCol w="4526280">
                      <a:extLst>
                        <a:ext uri="{9D8B030D-6E8A-4147-A177-3AD203B41FA5}">
                          <a16:colId xmlns:a16="http://schemas.microsoft.com/office/drawing/2014/main" val="20002"/>
                        </a:ext>
                      </a:extLst>
                    </a:gridCol>
                  </a:tblGrid>
                  <a:tr h="1293686">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7400"/>
                            </a:lnSpc>
                          </a:pPr>
                          <a:r>
                            <a:rPr lang="en-US" altLang="zh-CN" sz="42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800"/>
                            </a:lnSpc>
                          </a:pPr>
                          <a:r>
                            <a:rPr lang="en-US" altLang="zh-CN" sz="61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26644">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6613" t="-396296" r="-147" b="-29630"/>
                          </a:stretch>
                        </a:blipFill>
                      </a:tcPr>
                    </a:tc>
                    <a:tc hMerge="1">
                      <a:txBody>
                        <a:bodyPr/>
                        <a:lstStyle/>
                        <a:p>
                          <a:endParaRPr lang="zh-CN"/>
                        </a:p>
                      </a:txBody>
                      <a:tcPr/>
                    </a:tc>
                    <a:extLst>
                      <a:ext uri="{0D108BD9-81ED-4DB2-BD59-A6C34878D82A}">
                        <a16:rowId xmlns:a16="http://schemas.microsoft.com/office/drawing/2014/main" val="10001"/>
                      </a:ext>
                    </a:extLst>
                  </a:tr>
                </a:tbl>
              </a:graphicData>
            </a:graphic>
          </p:graphicFrame>
        </mc:Fallback>
      </mc:AlternateContent>
      <p:pic>
        <p:nvPicPr>
          <p:cNvPr id="4" name="QO_3_BD.42_3#14e68033c.table_image?tii=1&amp;vop=1&amp;pid=682f1330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421124" y="2187093"/>
            <a:ext cx="1014984" cy="8503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3_BD.42_4#14e68033c.table_image?tii=2&amp;vop=1&amp;pid=682f1330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339328" y="1995069"/>
            <a:ext cx="1490472" cy="12344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B_4_BD.43_1#6c82fd683?vop=1&amp;pid=14e68033c&amp;color=0,0,0&amp;vtp=1&amp;bbb=1"/>
              <p:cNvSpPr/>
              <p:nvPr/>
            </p:nvSpPr>
            <p:spPr>
              <a:xfrm>
                <a:off x="832104" y="3718045"/>
                <a:ext cx="10533888" cy="1143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中反应的离子方程式是</a:t>
                </a:r>
                <a:r>
                  <a:rPr lang="en-US" altLang="zh-CN" sz="1800" i="0" smtClean="0">
                    <a:solidFill>
                      <a:srgbClr val="000000"/>
                    </a:solidFill>
                    <a:latin typeface="SimSun" pitchFamily="34" charset="0"/>
                    <a:ea typeface="SimSun" pitchFamily="34" charset="-122"/>
                    <a:cs typeface="SimSun" pitchFamily="34" charset="-120"/>
                  </a:rPr>
                  <a:t>_____________________</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3000"/>
                  </a:lnSpc>
                </a:pPr>
                <a:r>
                  <a:rPr lang="en-US" altLang="zh-CN">
                    <a:solidFill>
                      <a:srgbClr val="000000"/>
                    </a:solidFill>
                    <a:latin typeface="微软雅黑" pitchFamily="34" charset="0"/>
                    <a:ea typeface="微软雅黑" pitchFamily="34" charset="-122"/>
                    <a:cs typeface="微软雅黑" pitchFamily="34" charset="-120"/>
                  </a:rPr>
                  <a:t>②实验Ⅰ</a:t>
                </a:r>
                <a:r>
                  <a:rPr lang="en-US" altLang="zh-CN">
                    <a:solidFill>
                      <a:srgbClr val="000000"/>
                    </a:solidFill>
                    <a:latin typeface="微软雅黑" pitchFamily="34" charset="0"/>
                    <a:ea typeface="微软雅黑" pitchFamily="34" charset="-122"/>
                    <a:cs typeface="微软雅黑" pitchFamily="34" charset="-120"/>
                  </a:rPr>
                  <a:t>中得出单质氧化性强弱的顺序为</a:t>
                </a:r>
                <a:r>
                  <a:rPr lang="en-US" altLang="zh-CN" smtClean="0">
                    <a:solidFill>
                      <a:srgbClr val="000000"/>
                    </a:solidFill>
                    <a:latin typeface="SimSun" pitchFamily="34" charset="0"/>
                    <a:ea typeface="SimSun" pitchFamily="34" charset="-122"/>
                    <a:cs typeface="SimSun" pitchFamily="34" charset="-120"/>
                  </a:rPr>
                  <a:t>__________________</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000"/>
                  </a:lnSpc>
                </a:pPr>
                <a:r>
                  <a:rPr lang="en-US" altLang="zh-CN" dirty="0">
                    <a:solidFill>
                      <a:srgbClr val="000000"/>
                    </a:solidFill>
                    <a:latin typeface="微软雅黑" pitchFamily="34" charset="0"/>
                    <a:ea typeface="微软雅黑" pitchFamily="34" charset="-122"/>
                    <a:cs typeface="微软雅黑" pitchFamily="34" charset="-120"/>
                  </a:rPr>
                  <a:t>③甲同学认为实验Ⅱ</a:t>
                </a:r>
                <a:r>
                  <a:rPr lang="en-US" altLang="zh-CN">
                    <a:solidFill>
                      <a:srgbClr val="000000"/>
                    </a:solidFill>
                    <a:latin typeface="微软雅黑" pitchFamily="34" charset="0"/>
                    <a:ea typeface="微软雅黑" pitchFamily="34" charset="-122"/>
                    <a:cs typeface="微软雅黑" pitchFamily="34" charset="-120"/>
                  </a:rPr>
                  <a:t>加入淀粉溶液后</a:t>
                </a:r>
                <a:r>
                  <a:rPr lang="en-US" altLang="zh-CN" smtClean="0">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SimSun" pitchFamily="34" charset="0"/>
                    <a:ea typeface="SimSun" pitchFamily="34" charset="-122"/>
                    <a:cs typeface="SimSun" pitchFamily="34" charset="-120"/>
                  </a:rPr>
                  <a:t>______________</a:t>
                </a:r>
                <a:r>
                  <a:rPr lang="en-US" altLang="zh-CN" smtClean="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填现象），可得出结论，</a:t>
                </a:r>
                <a:r>
                  <a:rPr lang="en-US" altLang="zh-CN">
                    <a:solidFill>
                      <a:srgbClr val="000000"/>
                    </a:solidFill>
                    <a:latin typeface="微软雅黑" pitchFamily="34" charset="0"/>
                    <a:ea typeface="微软雅黑" pitchFamily="34" charset="-122"/>
                    <a:cs typeface="微软雅黑" pitchFamily="34" charset="-120"/>
                  </a:rPr>
                  <a:t>氧化性</a:t>
                </a:r>
                <a:r>
                  <a:rPr lang="en-US" altLang="zh-CN"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Br</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I</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6" name="QB_4_BD.43_1#6c82fd683?vop=1&amp;pid=14e68033c&amp;color=0,0,0&amp;vtp=1&amp;bbb=1"/>
              <p:cNvSpPr>
                <a:spLocks noRot="1" noChangeAspect="1" noMove="1" noResize="1" noEditPoints="1" noAdjustHandles="1" noChangeArrowheads="1" noChangeShapeType="1" noTextEdit="1"/>
              </p:cNvSpPr>
              <p:nvPr/>
            </p:nvSpPr>
            <p:spPr>
              <a:xfrm>
                <a:off x="832104" y="3718045"/>
                <a:ext cx="10533888" cy="1143000"/>
              </a:xfrm>
              <a:prstGeom prst="rect">
                <a:avLst/>
              </a:prstGeom>
              <a:blipFill>
                <a:blip r:embed="rId6"/>
                <a:stretch>
                  <a:fillRect l="-1389" t="-2674" b="-9091"/>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AN.44_1#6c82fd683.blank?vop=1&amp;pid=14e68033c&amp;color=0,0,0&amp;vpa=21&amp;vtp=1&amp;bbb=1&amp;rh=23.75"/>
              <p:cNvSpPr/>
              <p:nvPr/>
            </p:nvSpPr>
            <p:spPr>
              <a:xfrm>
                <a:off x="3514980" y="3701028"/>
                <a:ext cx="2329498"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4_AN.44_1#6c82fd683.blank?vop=1&amp;pid=14e68033c&amp;color=0,0,0&amp;vpa=21&amp;vtp=1&amp;bbb=1&amp;rh=23.75"/>
              <p:cNvSpPr>
                <a:spLocks noRot="1" noChangeAspect="1" noMove="1" noResize="1" noEditPoints="1" noAdjustHandles="1" noChangeArrowheads="1" noChangeShapeType="1" noTextEdit="1"/>
              </p:cNvSpPr>
              <p:nvPr/>
            </p:nvSpPr>
            <p:spPr>
              <a:xfrm>
                <a:off x="3514980" y="3701028"/>
                <a:ext cx="2329498" cy="301625"/>
              </a:xfrm>
              <a:prstGeom prst="rect">
                <a:avLst/>
              </a:prstGeom>
              <a:blipFill>
                <a:blip r:embed="rId7"/>
                <a:stretch>
                  <a:fillRect l="-1309" b="-2200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4_AN.46_1#6c82fd683.blank?vop=1&amp;pid=14e68033c&amp;color=0,0,0&amp;vpa=22&amp;vtp=1&amp;bbb=1"/>
              <p:cNvSpPr/>
              <p:nvPr/>
            </p:nvSpPr>
            <p:spPr>
              <a:xfrm>
                <a:off x="4951666" y="4107936"/>
                <a:ext cx="2058734"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&gt;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Br</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&gt;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9" name="QB_4_AN.46_1#6c82fd683.blank?vop=1&amp;pid=14e68033c&amp;color=0,0,0&amp;vpa=22&amp;vtp=1&amp;bbb=1"/>
              <p:cNvSpPr>
                <a:spLocks noRot="1" noChangeAspect="1" noMove="1" noResize="1" noEditPoints="1" noAdjustHandles="1" noChangeArrowheads="1" noChangeShapeType="1" noTextEdit="1"/>
              </p:cNvSpPr>
              <p:nvPr/>
            </p:nvSpPr>
            <p:spPr>
              <a:xfrm>
                <a:off x="4951666" y="4107936"/>
                <a:ext cx="2058734" cy="292100"/>
              </a:xfrm>
              <a:prstGeom prst="rect">
                <a:avLst/>
              </a:prstGeom>
              <a:blipFill>
                <a:blip r:embed="rId8"/>
                <a:stretch>
                  <a:fillRect l="-1479" t="-27083" b="-41667"/>
                </a:stretch>
              </a:blipFill>
              <a:ln/>
            </p:spPr>
            <p:txBody>
              <a:bodyPr/>
              <a:lstStyle/>
              <a:p>
                <a:r>
                  <a:rPr lang="zh-CN" altLang="en-US">
                    <a:noFill/>
                  </a:rPr>
                  <a:t> </a:t>
                </a:r>
              </a:p>
            </p:txBody>
          </p:sp>
        </mc:Fallback>
      </mc:AlternateContent>
      <p:sp>
        <p:nvSpPr>
          <p:cNvPr id="11" name="QB_4_AN.48_1#6c82fd683.blank?vop=1&amp;pid=14e68033c&amp;color=0,0,0&amp;vpa=23&amp;vtp=1&amp;bbb=1"/>
          <p:cNvSpPr/>
          <p:nvPr/>
        </p:nvSpPr>
        <p:spPr>
          <a:xfrm>
            <a:off x="4723860" y="4444358"/>
            <a:ext cx="15382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溶液变为蓝色</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4_BD.49_1#293ea86b2?vop=1&amp;pid=14e68033c&amp;color=0,0,0&amp;vtp=1&amp;bbb=1&amp;hb=1"/>
              <p:cNvSpPr/>
              <p:nvPr/>
            </p:nvSpPr>
            <p:spPr>
              <a:xfrm>
                <a:off x="832104" y="4933492"/>
                <a:ext cx="10533888" cy="1143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④乙同学对上述实验进行反思，认为实验</a:t>
                </a:r>
                <a:r>
                  <a:rPr lang="en-US" altLang="zh-CN" sz="1800" b="0" i="0">
                    <a:solidFill>
                      <a:srgbClr val="000000"/>
                    </a:solidFill>
                    <a:latin typeface="微软雅黑" pitchFamily="34" charset="0"/>
                    <a:ea typeface="微软雅黑" pitchFamily="34" charset="-122"/>
                    <a:cs typeface="微软雅黑" pitchFamily="34" charset="-120"/>
                  </a:rPr>
                  <a:t>Ⅱ</a:t>
                </a:r>
                <a:r>
                  <a:rPr lang="en-US" altLang="zh-CN" sz="1800" b="0" i="0" smtClean="0">
                    <a:solidFill>
                      <a:srgbClr val="000000"/>
                    </a:solidFill>
                    <a:latin typeface="微软雅黑" pitchFamily="34" charset="0"/>
                    <a:ea typeface="微软雅黑" pitchFamily="34" charset="-122"/>
                    <a:cs typeface="微软雅黑" pitchFamily="34" charset="-120"/>
                  </a:rPr>
                  <a:t>不能充分证明氧化性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他补做了实验Ⅲ，另取</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中溶液</a:t>
                </a:r>
              </a:p>
              <a:p>
                <a:pPr latinLnBrk="1">
                  <a:lnSpc>
                    <a:spcPts val="3000"/>
                  </a:lnSpc>
                </a:pPr>
                <a:r>
                  <a:rPr lang="en-US" altLang="zh-CN" sz="1800" b="0" i="0" smtClean="0">
                    <a:solidFill>
                      <a:srgbClr val="000000"/>
                    </a:solidFill>
                    <a:latin typeface="微软雅黑" pitchFamily="34" charset="0"/>
                    <a:ea typeface="微软雅黑" pitchFamily="34" charset="-122"/>
                    <a:cs typeface="微软雅黑" pitchFamily="34" charset="-120"/>
                  </a:rPr>
                  <a:t>少许</a:t>
                </a:r>
                <a:r>
                  <a:rPr lang="en-US" altLang="zh-CN" sz="1800" b="0" i="0" dirty="0">
                    <a:solidFill>
                      <a:srgbClr val="000000"/>
                    </a:solidFill>
                    <a:latin typeface="微软雅黑" pitchFamily="34" charset="0"/>
                    <a:ea typeface="微软雅黑" pitchFamily="34" charset="-122"/>
                    <a:cs typeface="微软雅黑" pitchFamily="34" charset="-120"/>
                  </a:rPr>
                  <a:t>，加入足量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NaBr</m:t>
                    </m:r>
                  </m:oMath>
                </a14:m>
                <a:r>
                  <a:rPr lang="en-US" altLang="zh-CN" sz="1800" b="0" i="0" dirty="0">
                    <a:solidFill>
                      <a:srgbClr val="000000"/>
                    </a:solidFill>
                    <a:latin typeface="微软雅黑" pitchFamily="34" charset="0"/>
                    <a:ea typeface="微软雅黑" pitchFamily="34" charset="-122"/>
                    <a:cs typeface="微软雅黑" pitchFamily="34" charset="-120"/>
                  </a:rPr>
                  <a:t>固体，振荡，然后加入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溶液和淀粉溶液，溶液变为蓝色。补做实验</a:t>
                </a:r>
                <a:r>
                  <a:rPr lang="en-US" altLang="zh-CN" sz="1800" b="0" i="0">
                    <a:solidFill>
                      <a:srgbClr val="000000"/>
                    </a:solidFill>
                    <a:latin typeface="微软雅黑" pitchFamily="34" charset="0"/>
                    <a:ea typeface="微软雅黑" pitchFamily="34" charset="-122"/>
                    <a:cs typeface="微软雅黑" pitchFamily="34" charset="-120"/>
                  </a:rPr>
                  <a:t>Ⅲ</a:t>
                </a:r>
                <a:r>
                  <a:rPr lang="en-US" altLang="zh-CN" sz="1800" b="0" i="0" smtClean="0">
                    <a:solidFill>
                      <a:srgbClr val="000000"/>
                    </a:solidFill>
                    <a:latin typeface="微软雅黑" pitchFamily="34" charset="0"/>
                    <a:ea typeface="微软雅黑" pitchFamily="34" charset="-122"/>
                    <a:cs typeface="微软雅黑" pitchFamily="34" charset="-120"/>
                  </a:rPr>
                  <a:t>的目的是</a:t>
                </a:r>
              </a:p>
              <a:p>
                <a:pPr latinLnBrk="1">
                  <a:lnSpc>
                    <a:spcPts val="3000"/>
                  </a:lnSpc>
                </a:pPr>
                <a:r>
                  <a:rPr lang="en-US" altLang="zh-CN" i="0" smtClean="0">
                    <a:solidFill>
                      <a:srgbClr val="000000"/>
                    </a:solidFill>
                    <a:latin typeface="SimSun" pitchFamily="34" charset="0"/>
                    <a:ea typeface="SimSun" pitchFamily="34" charset="-122"/>
                    <a:cs typeface="SimSun" pitchFamily="34" charset="-120"/>
                  </a:rPr>
                  <a:t>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12" name="QB_4_BD.49_1#293ea86b2?vop=1&amp;pid=14e68033c&amp;color=0,0,0&amp;vtp=1&amp;bbb=1&amp;hb=1"/>
              <p:cNvSpPr>
                <a:spLocks noRot="1" noChangeAspect="1" noMove="1" noResize="1" noEditPoints="1" noAdjustHandles="1" noChangeArrowheads="1" noChangeShapeType="1" noTextEdit="1"/>
              </p:cNvSpPr>
              <p:nvPr/>
            </p:nvSpPr>
            <p:spPr>
              <a:xfrm>
                <a:off x="832104" y="4933492"/>
                <a:ext cx="10533888" cy="1143000"/>
              </a:xfrm>
              <a:prstGeom prst="rect">
                <a:avLst/>
              </a:prstGeom>
              <a:blipFill>
                <a:blip r:embed="rId9"/>
                <a:stretch>
                  <a:fillRect l="-1389" t="-1064" r="-1505" b="-904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4_AN.50_1#293ea86b2.blank?vop=1&amp;pid=14e68033c&amp;color=0,0,0&amp;vpa=24&amp;vtp=1&amp;bbb=1"/>
              <p:cNvSpPr/>
              <p:nvPr/>
            </p:nvSpPr>
            <p:spPr>
              <a:xfrm>
                <a:off x="812260" y="5708263"/>
                <a:ext cx="3418650" cy="279400"/>
              </a:xfrm>
              <a:prstGeom prst="rect">
                <a:avLst/>
              </a:prstGeom>
              <a:noFill/>
              <a:ln/>
            </p:spPr>
            <p:txBody>
              <a:bodyPr wrap="none" lIns="0" tIns="0" rIns="0" bIns="0" rtlCol="0" anchor="t"/>
              <a:lstStyle/>
              <a:p>
                <a:pPr algn="ctr" latinLnBrk="1">
                  <a:lnSpc>
                    <a:spcPts val="2200"/>
                  </a:lnSpc>
                </a:pPr>
                <a:r>
                  <a:rPr lang="en-US" altLang="zh-CN" b="0" i="0" smtClean="0">
                    <a:solidFill>
                      <a:srgbClr val="FF0000"/>
                    </a:solidFill>
                    <a:latin typeface="微软雅黑" pitchFamily="34" charset="0"/>
                    <a:ea typeface="微软雅黑" pitchFamily="34" charset="-122"/>
                    <a:cs typeface="微软雅黑" pitchFamily="34" charset="-120"/>
                  </a:rPr>
                  <a:t>排除过量的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FF0000"/>
                    </a:solidFill>
                    <a:latin typeface="微软雅黑" pitchFamily="34" charset="0"/>
                    <a:ea typeface="微软雅黑" pitchFamily="34" charset="-122"/>
                    <a:cs typeface="微软雅黑" pitchFamily="34" charset="-120"/>
                  </a:rPr>
                  <a:t>氧化</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b="0" i="0" dirty="0" smtClean="0">
                    <a:solidFill>
                      <a:srgbClr val="FF0000"/>
                    </a:solidFill>
                    <a:latin typeface="微软雅黑" pitchFamily="34" charset="0"/>
                    <a:ea typeface="微软雅黑" pitchFamily="34" charset="-122"/>
                    <a:cs typeface="微软雅黑" pitchFamily="34" charset="-120"/>
                  </a:rPr>
                  <a:t>带来的干扰</a:t>
                </a:r>
                <a:endParaRPr lang="en-US" altLang="zh-CN" dirty="0">
                  <a:solidFill>
                    <a:srgbClr val="FF0000"/>
                  </a:solidFill>
                </a:endParaRPr>
              </a:p>
            </p:txBody>
          </p:sp>
        </mc:Choice>
        <mc:Fallback>
          <p:sp>
            <p:nvSpPr>
              <p:cNvPr id="13" name="QB_4_AN.50_1#293ea86b2.blank?vop=1&amp;pid=14e68033c&amp;color=0,0,0&amp;vpa=24&amp;vtp=1&amp;bbb=1"/>
              <p:cNvSpPr>
                <a:spLocks noRot="1" noChangeAspect="1" noMove="1" noResize="1" noEditPoints="1" noAdjustHandles="1" noChangeArrowheads="1" noChangeShapeType="1" noTextEdit="1"/>
              </p:cNvSpPr>
              <p:nvPr/>
            </p:nvSpPr>
            <p:spPr>
              <a:xfrm>
                <a:off x="812260" y="5708263"/>
                <a:ext cx="3418650" cy="279400"/>
              </a:xfrm>
              <a:prstGeom prst="rect">
                <a:avLst/>
              </a:prstGeom>
              <a:blipFill>
                <a:blip r:embed="rId10"/>
                <a:stretch>
                  <a:fillRect l="-1961" t="-32609" r="-2139" b="-4565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bg/>
                                          </p:spTgt>
                                        </p:tgtEl>
                                        <p:attrNameLst>
                                          <p:attrName>style.visibility</p:attrName>
                                        </p:attrNameLst>
                                      </p:cBhvr>
                                      <p:to>
                                        <p:strVal val="visible"/>
                                      </p:to>
                                    </p:set>
                                    <p:anim calcmode="lin" valueType="num">
                                      <p:cBhvr additive="base">
                                        <p:cTn id="3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calcmode="lin" valueType="num">
                                      <p:cBhvr additive="base">
                                        <p:cTn id="4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P spid="11" grpId="0" build="p" animBg="1"/>
      <p:bldP spid="1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B_4_BD.51_1#3f8308d9c?vop=1&amp;pid=14e68033c&amp;color=0,0,0&amp;vtp=1&amp;bt=1&amp;bbb=1&amp;hb=1"/>
          <p:cNvSpPr/>
          <p:nvPr/>
        </p:nvSpPr>
        <p:spPr>
          <a:xfrm>
            <a:off x="832104" y="1078992"/>
            <a:ext cx="10533888" cy="762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⑤实验结论：在元素周期表中，同主族元素从上到下原子核外电子层数依次增多</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原子半径逐渐</a:t>
            </a:r>
            <a:r>
              <a:rPr lang="en-US" altLang="zh-CN" sz="1800" i="0" smtClean="0">
                <a:solidFill>
                  <a:srgbClr val="000000"/>
                </a:solidFill>
                <a:latin typeface="SimSun" pitchFamily="34" charset="0"/>
                <a:ea typeface="SimSun" pitchFamily="34" charset="-122"/>
                <a:cs typeface="SimSun" pitchFamily="34" charset="-120"/>
              </a:rPr>
              <a:t>______</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000"/>
              </a:lnSpc>
            </a:pPr>
            <a:r>
              <a:rPr lang="en-US" altLang="zh-CN" b="0" i="0" smtClean="0">
                <a:solidFill>
                  <a:srgbClr val="000000"/>
                </a:solidFill>
                <a:latin typeface="微软雅黑" pitchFamily="34" charset="0"/>
                <a:ea typeface="微软雅黑" pitchFamily="34" charset="-122"/>
                <a:cs typeface="微软雅黑" pitchFamily="34" charset="-120"/>
              </a:rPr>
              <a:t>得电子能力逐渐</a:t>
            </a:r>
            <a:r>
              <a:rPr lang="en-US" altLang="zh-CN" i="0" smtClean="0">
                <a:solidFill>
                  <a:srgbClr val="000000"/>
                </a:solidFill>
                <a:latin typeface="SimSun" pitchFamily="34" charset="0"/>
                <a:ea typeface="SimSun" pitchFamily="34" charset="-122"/>
                <a:cs typeface="SimSun" pitchFamily="34" charset="-120"/>
              </a:rPr>
              <a:t>______</a:t>
            </a:r>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非金属性减弱。</a:t>
            </a:r>
            <a:endParaRPr lang="en-US" altLang="zh-CN" dirty="0"/>
          </a:p>
        </p:txBody>
      </p:sp>
      <p:sp>
        <p:nvSpPr>
          <p:cNvPr id="3" name="QB_4_AN.52_1#3f8308d9c.blank?vop=1&amp;pid=14e68033c&amp;color=0,0,0&amp;vpa=25&amp;vtp=1&amp;bbb=1"/>
          <p:cNvSpPr/>
          <p:nvPr/>
        </p:nvSpPr>
        <p:spPr>
          <a:xfrm>
            <a:off x="10438860" y="1043305"/>
            <a:ext cx="6238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增大</a:t>
            </a:r>
            <a:endParaRPr lang="en-US" altLang="zh-CN" dirty="0"/>
          </a:p>
        </p:txBody>
      </p:sp>
      <p:sp>
        <p:nvSpPr>
          <p:cNvPr id="4" name="QB_4_AN.53_1#3f8308d9c.blank?vop=1&amp;pid=14e68033c&amp;color=0,0,0&amp;vpa=26&amp;vtp=1&amp;bbb=1"/>
          <p:cNvSpPr/>
          <p:nvPr/>
        </p:nvSpPr>
        <p:spPr>
          <a:xfrm>
            <a:off x="2437860" y="1424305"/>
            <a:ext cx="6238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减弱</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QO_2_BD.54_1#7c0fc53bc?htil=3&amp;vop=1&amp;pid=e1ffd6d1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04775" y="1171440"/>
            <a:ext cx="1947672" cy="11612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2_BD.54_2#7c0fc53bc?htil=3&amp;sp=1&amp;vop=1&amp;pid=e1ffd6d18&amp;color=0,0,0&amp;vtp=1&amp;bt=1&amp;bbb=1&amp;hb=1&amp;hs=1"/>
              <p:cNvSpPr/>
              <p:nvPr/>
            </p:nvSpPr>
            <p:spPr>
              <a:xfrm>
                <a:off x="832104" y="1080000"/>
                <a:ext cx="8458200"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宋代《千里江山图</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所用矿物颜料绿松石中含有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CuAl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d>
                          <m:d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e>
                        </m:d>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d>
                          <m:d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d>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下图呈</a:t>
                </a:r>
              </a:p>
              <a:p>
                <a:pPr latinLnBrk="1">
                  <a:lnSpc>
                    <a:spcPts val="3200"/>
                  </a:lnSpc>
                </a:pPr>
                <a:r>
                  <a:rPr lang="en-US" altLang="zh-CN" b="0" i="0" smtClean="0">
                    <a:solidFill>
                      <a:srgbClr val="000000"/>
                    </a:solidFill>
                    <a:latin typeface="微软雅黑" pitchFamily="34" charset="0"/>
                    <a:ea typeface="微软雅黑" pitchFamily="34" charset="-122"/>
                    <a:cs typeface="微软雅黑" pitchFamily="34" charset="-120"/>
                  </a:rPr>
                  <a:t>现部分元素在元素周期表中的位置</a:t>
                </a:r>
                <a:r>
                  <a:rPr lang="en-US" altLang="zh-CN" b="0" i="0" dirty="0">
                    <a:solidFill>
                      <a:srgbClr val="000000"/>
                    </a:solidFill>
                    <a:latin typeface="微软雅黑" pitchFamily="34" charset="0"/>
                    <a:ea typeface="微软雅黑" pitchFamily="34" charset="-122"/>
                    <a:cs typeface="微软雅黑" pitchFamily="34" charset="-120"/>
                  </a:rPr>
                  <a:t>，虚线为金属元素与非金属元素的分界线。</a:t>
                </a:r>
                <a:endParaRPr lang="en-US" altLang="zh-CN" dirty="0">
                  <a:solidFill>
                    <a:srgbClr val="000000"/>
                  </a:solidFill>
                </a:endParaRPr>
              </a:p>
            </p:txBody>
          </p:sp>
        </mc:Choice>
        <mc:Fallback>
          <p:sp>
            <p:nvSpPr>
              <p:cNvPr id="3" name="QO_2_BD.54_2#7c0fc53bc?htil=3&amp;sp=1&amp;vop=1&amp;pid=e1ffd6d18&amp;color=0,0,0&amp;vtp=1&amp;bt=1&amp;bbb=1&amp;hb=1&amp;hs=1"/>
              <p:cNvSpPr>
                <a:spLocks noRot="1" noChangeAspect="1" noMove="1" noResize="1" noEditPoints="1" noAdjustHandles="1" noChangeArrowheads="1" noChangeShapeType="1" noTextEdit="1"/>
              </p:cNvSpPr>
              <p:nvPr/>
            </p:nvSpPr>
            <p:spPr>
              <a:xfrm>
                <a:off x="832104" y="1080000"/>
                <a:ext cx="8458200" cy="812800"/>
              </a:xfrm>
              <a:prstGeom prst="rect">
                <a:avLst/>
              </a:prstGeom>
              <a:blipFill>
                <a:blip r:embed="rId4"/>
                <a:stretch>
                  <a:fillRect l="-1730" b="-127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3_BD.55_1#0d2862932?htil=3&amp;vop=1&amp;pid=7c0fc53bc&amp;color=0,0,0&amp;vtp=1&amp;bbb=1&amp;hb=1&amp;hs=1"/>
              <p:cNvSpPr/>
              <p:nvPr/>
            </p:nvSpPr>
            <p:spPr>
              <a:xfrm>
                <a:off x="832104" y="1923590"/>
                <a:ext cx="8458200"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CuAl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d>
                          <m:d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e>
                        </m:d>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d>
                          <m:d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d>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共价键的类型是</a:t>
                </a:r>
                <a:r>
                  <a:rPr lang="en-US" altLang="zh-CN" sz="1800" i="0" smtClean="0">
                    <a:solidFill>
                      <a:srgbClr val="000000"/>
                    </a:solidFill>
                    <a:latin typeface="SimSun" pitchFamily="34" charset="0"/>
                    <a:ea typeface="SimSun" pitchFamily="34" charset="-122"/>
                    <a:cs typeface="SimSun" pitchFamily="34" charset="-120"/>
                  </a:rPr>
                  <a:t>________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填“极性键</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或</a:t>
                </a:r>
              </a:p>
              <a:p>
                <a:pPr latinLnBrk="1">
                  <a:lnSpc>
                    <a:spcPts val="3200"/>
                  </a:lnSpc>
                </a:pPr>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非极性键”）。</a:t>
                </a:r>
                <a:endParaRPr lang="en-US" altLang="zh-CN" dirty="0">
                  <a:solidFill>
                    <a:srgbClr val="000000"/>
                  </a:solidFill>
                </a:endParaRPr>
              </a:p>
            </p:txBody>
          </p:sp>
        </mc:Choice>
        <mc:Fallback>
          <p:sp>
            <p:nvSpPr>
              <p:cNvPr id="4" name="QB_3_BD.55_1#0d2862932?htil=3&amp;vop=1&amp;pid=7c0fc53bc&amp;color=0,0,0&amp;vtp=1&amp;bbb=1&amp;hb=1&amp;hs=1"/>
              <p:cNvSpPr>
                <a:spLocks noRot="1" noChangeAspect="1" noMove="1" noResize="1" noEditPoints="1" noAdjustHandles="1" noChangeArrowheads="1" noChangeShapeType="1" noTextEdit="1"/>
              </p:cNvSpPr>
              <p:nvPr/>
            </p:nvSpPr>
            <p:spPr>
              <a:xfrm>
                <a:off x="832104" y="1923590"/>
                <a:ext cx="8458200" cy="812800"/>
              </a:xfrm>
              <a:prstGeom prst="rect">
                <a:avLst/>
              </a:prstGeom>
              <a:blipFill>
                <a:blip r:embed="rId5"/>
                <a:stretch>
                  <a:fillRect l="-1730" t="-1504" b="-12030"/>
                </a:stretch>
              </a:blipFill>
              <a:ln/>
            </p:spPr>
            <p:txBody>
              <a:bodyPr/>
              <a:lstStyle/>
              <a:p>
                <a:r>
                  <a:rPr lang="zh-CN" altLang="en-US">
                    <a:noFill/>
                  </a:rPr>
                  <a:t> </a:t>
                </a:r>
              </a:p>
            </p:txBody>
          </p:sp>
        </mc:Fallback>
      </mc:AlternateContent>
      <p:sp>
        <p:nvSpPr>
          <p:cNvPr id="5" name="QB_3_AN.56_1#0d2862932.blank?vop=1&amp;pid=7c0fc53bc&amp;color=0,0,0&amp;vpa=27&amp;vtp=1&amp;bbb=1"/>
          <p:cNvSpPr/>
          <p:nvPr/>
        </p:nvSpPr>
        <p:spPr>
          <a:xfrm>
            <a:off x="6387306" y="1891395"/>
            <a:ext cx="852488" cy="406400"/>
          </a:xfrm>
          <a:prstGeom prst="rect">
            <a:avLst/>
          </a:prstGeom>
          <a:noFill/>
          <a:ln/>
        </p:spPr>
        <p:txBody>
          <a:bodyPr wrap="none" lIns="0" tIns="0" rIns="0" bIns="0" rtlCol="0" anchor="t"/>
          <a:lstStyle/>
          <a:p>
            <a:pPr algn="ctr" latinLnBrk="1">
              <a:lnSpc>
                <a:spcPts val="3200"/>
              </a:lnSpc>
            </a:pPr>
            <a:r>
              <a:rPr lang="en-US" altLang="zh-CN" b="0" i="0" dirty="0">
                <a:solidFill>
                  <a:srgbClr val="FF0000"/>
                </a:solidFill>
                <a:latin typeface="微软雅黑" pitchFamily="34" charset="0"/>
                <a:ea typeface="微软雅黑" pitchFamily="34" charset="-122"/>
                <a:cs typeface="微软雅黑" pitchFamily="34" charset="-120"/>
              </a:rPr>
              <a:t>极性键</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6" name="QB_3_BD.57_1#7a7937959?sp=1&amp;vop=1&amp;pid=7c0fc53bc&amp;color=0,0,0&amp;vtp=1&amp;bbb=1&amp;hs=1"/>
              <p:cNvSpPr/>
              <p:nvPr/>
            </p:nvSpPr>
            <p:spPr>
              <a:xfrm>
                <a:off x="832104" y="2761790"/>
                <a:ext cx="10533888" cy="16256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（2）下列比较</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金属性强弱的方案合理的是</a:t>
                </a:r>
                <a:r>
                  <a:rPr lang="en-US" altLang="zh-CN" sz="1800" i="0" smtClean="0">
                    <a:solidFill>
                      <a:srgbClr val="000000"/>
                    </a:solidFill>
                    <a:latin typeface="SimSun" pitchFamily="34" charset="0"/>
                    <a:ea typeface="SimSun" pitchFamily="34" charset="-122"/>
                    <a:cs typeface="SimSun" pitchFamily="34" charset="-120"/>
                  </a:rPr>
                  <a:t>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.比较</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分别与酸反应的难易程度</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.比较</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的密度</a:t>
                </a:r>
                <a:endParaRPr lang="en-US" altLang="zh-CN" sz="1800" dirty="0">
                  <a:solidFill>
                    <a:srgbClr val="000000"/>
                  </a:solidFill>
                </a:endParaRPr>
              </a:p>
              <a:p>
                <a:pPr latinLnBrk="1">
                  <a:lnSpc>
                    <a:spcPts val="32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将打磨过的铝片放入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溶液</a:t>
                </a:r>
                <a:r>
                  <a:rPr lang="en-US" altLang="zh-CN" sz="1800" b="0" i="0" dirty="0">
                    <a:solidFill>
                      <a:srgbClr val="000000"/>
                    </a:solidFill>
                    <a:latin typeface="微软雅黑" pitchFamily="34" charset="0"/>
                    <a:ea typeface="微软雅黑" pitchFamily="34" charset="-122"/>
                    <a:cs typeface="微软雅黑" pitchFamily="34" charset="-120"/>
                  </a:rPr>
                  <a:t>，观察是否有红色固体生成</a:t>
                </a:r>
                <a:endParaRPr lang="en-US" altLang="zh-CN" sz="1800" dirty="0">
                  <a:solidFill>
                    <a:srgbClr val="000000"/>
                  </a:solidFill>
                </a:endParaRPr>
              </a:p>
            </p:txBody>
          </p:sp>
        </mc:Choice>
        <mc:Fallback>
          <p:sp>
            <p:nvSpPr>
              <p:cNvPr id="6" name="QB_3_BD.57_1#7a7937959?sp=1&amp;vop=1&amp;pid=7c0fc53bc&amp;color=0,0,0&amp;vtp=1&amp;bbb=1&amp;hs=1"/>
              <p:cNvSpPr>
                <a:spLocks noRot="1" noChangeAspect="1" noMove="1" noResize="1" noEditPoints="1" noAdjustHandles="1" noChangeArrowheads="1" noChangeShapeType="1" noTextEdit="1"/>
              </p:cNvSpPr>
              <p:nvPr/>
            </p:nvSpPr>
            <p:spPr>
              <a:xfrm>
                <a:off x="832104" y="2761790"/>
                <a:ext cx="10533888" cy="1625600"/>
              </a:xfrm>
              <a:prstGeom prst="rect">
                <a:avLst/>
              </a:prstGeom>
              <a:blipFill>
                <a:blip r:embed="rId6"/>
                <a:stretch>
                  <a:fillRect l="-1389" t="-749" b="-599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3_AN.58_1#7a7937959.blank?vop=1&amp;pid=7c0fc53bc&amp;color=0,0,0&amp;vpa=28&amp;vtp=1&amp;bbb=1"/>
              <p:cNvSpPr/>
              <p:nvPr/>
            </p:nvSpPr>
            <p:spPr>
              <a:xfrm>
                <a:off x="5786691" y="2805421"/>
                <a:ext cx="3286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ac</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3_AN.58_1#7a7937959.blank?vop=1&amp;pid=7c0fc53bc&amp;color=0,0,0&amp;vpa=28&amp;vtp=1&amp;bbb=1"/>
              <p:cNvSpPr>
                <a:spLocks noRot="1" noChangeAspect="1" noMove="1" noResize="1" noEditPoints="1" noAdjustHandles="1" noChangeArrowheads="1" noChangeShapeType="1" noTextEdit="1"/>
              </p:cNvSpPr>
              <p:nvPr/>
            </p:nvSpPr>
            <p:spPr>
              <a:xfrm>
                <a:off x="5786691" y="2805421"/>
                <a:ext cx="328613" cy="279400"/>
              </a:xfrm>
              <a:prstGeom prst="rect">
                <a:avLst/>
              </a:prstGeom>
              <a:blipFill>
                <a:blip r:embed="rId7"/>
                <a:stretch>
                  <a:fillRect l="-1852" r="-185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3_BD.59_1#9edd80da5?sp=1&amp;vop=1&amp;pid=7c0fc53bc&amp;color=0,0,0&amp;vtp=1&amp;bbb=1&amp;hb=1"/>
              <p:cNvSpPr/>
              <p:nvPr/>
            </p:nvSpPr>
            <p:spPr>
              <a:xfrm>
                <a:off x="832104" y="4400090"/>
                <a:ext cx="10533888" cy="16256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（3）</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与②、⑦是同主族元素。</a:t>
                </a:r>
                <a:endParaRPr lang="en-US" altLang="zh-CN" sz="1800" dirty="0">
                  <a:solidFill>
                    <a:srgbClr val="000000"/>
                  </a:solidFill>
                </a:endParaRPr>
              </a:p>
              <a:p>
                <a:pPr latinLnBrk="1">
                  <a:lnSpc>
                    <a:spcPts val="3200"/>
                  </a:lnSpc>
                </a:pPr>
                <a:r>
                  <a:rPr lang="en-US" altLang="zh-CN" b="0" i="0" smtClean="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气态氢化物的稳定性</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i="0" smtClean="0">
                    <a:solidFill>
                      <a:srgbClr val="000000"/>
                    </a:solidFill>
                    <a:latin typeface="SimSun" pitchFamily="34" charset="0"/>
                    <a:ea typeface="SimSun" pitchFamily="34" charset="-122"/>
                    <a:cs typeface="SimSun" pitchFamily="34" charset="-120"/>
                  </a:rPr>
                  <a:t>_____</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800" b="0" i="0">
                    <a:solidFill>
                      <a:srgbClr val="000000"/>
                    </a:solidFill>
                    <a:latin typeface="SimSun" pitchFamily="34" charset="0"/>
                    <a:ea typeface="SimSun" pitchFamily="34" charset="-122"/>
                    <a:cs typeface="SimSun" pitchFamily="34" charset="-120"/>
                  </a:rPr>
                  <a:t> </a:t>
                </a:r>
                <a:r>
                  <a:rPr lang="en-US" altLang="zh-CN" sz="1800" i="0" smtClean="0">
                    <a:solidFill>
                      <a:srgbClr val="000000"/>
                    </a:solidFill>
                    <a:latin typeface="SimSun" pitchFamily="34" charset="0"/>
                    <a:ea typeface="SimSun" pitchFamily="34" charset="-122"/>
                    <a:cs typeface="SimSun" pitchFamily="34" charset="-120"/>
                  </a:rPr>
                  <a:t>_____</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i="0" smtClean="0">
                    <a:solidFill>
                      <a:srgbClr val="000000"/>
                    </a:solidFill>
                    <a:latin typeface="SimSun" pitchFamily="34" charset="0"/>
                    <a:ea typeface="SimSun" pitchFamily="34" charset="-122"/>
                    <a:cs typeface="SimSun" pitchFamily="34" charset="-120"/>
                  </a:rPr>
                  <a:t>______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endParaRPr lang="en-US" altLang="zh-CN" sz="1800" dirty="0">
                  <a:solidFill>
                    <a:srgbClr val="000000"/>
                  </a:solidFill>
                </a:endParaRPr>
              </a:p>
              <a:p>
                <a:pPr latinLnBrk="1">
                  <a:lnSpc>
                    <a:spcPts val="3200"/>
                  </a:lnSpc>
                </a:pPr>
                <a:r>
                  <a:rPr lang="en-US" altLang="zh-CN" b="0" i="0" smtClean="0">
                    <a:solidFill>
                      <a:srgbClr val="000000"/>
                    </a:solidFill>
                    <a:latin typeface="微软雅黑" pitchFamily="34" charset="0"/>
                    <a:ea typeface="微软雅黑" pitchFamily="34" charset="-122"/>
                    <a:cs typeface="微软雅黑" pitchFamily="34" charset="-120"/>
                  </a:rPr>
                  <a:t>ⅱ</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非金属性</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800" b="0" i="0">
                    <a:solidFill>
                      <a:srgbClr val="000000"/>
                    </a:solidFill>
                    <a:latin typeface="SimSun" pitchFamily="34" charset="0"/>
                    <a:ea typeface="SimSun" pitchFamily="34" charset="-122"/>
                    <a:cs typeface="SimSun" pitchFamily="34" charset="-120"/>
                  </a:rPr>
                  <a:t> </a:t>
                </a:r>
                <a:r>
                  <a:rPr lang="en-US" altLang="zh-CN" sz="1800" i="0" smtClean="0">
                    <a:solidFill>
                      <a:srgbClr val="000000"/>
                    </a:solidFill>
                    <a:latin typeface="SimSun" pitchFamily="34" charset="0"/>
                    <a:ea typeface="SimSun" pitchFamily="34" charset="-122"/>
                    <a:cs typeface="SimSun" pitchFamily="34" charset="-120"/>
                  </a:rPr>
                  <a:t>___</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SimSun" pitchFamily="34" charset="0"/>
                    <a:ea typeface="SimSun" pitchFamily="34" charset="-122"/>
                    <a:cs typeface="SimSun" pitchFamily="34" charset="-120"/>
                  </a:rPr>
                  <a:t> </a:t>
                </a:r>
                <a:r>
                  <a:rPr lang="en-US" altLang="zh-CN" sz="1800" i="0" smtClean="0">
                    <a:solidFill>
                      <a:srgbClr val="000000"/>
                    </a:solidFill>
                    <a:latin typeface="SimSun" pitchFamily="34" charset="0"/>
                    <a:ea typeface="SimSun" pitchFamily="34" charset="-122"/>
                    <a:cs typeface="SimSun" pitchFamily="34" charset="-120"/>
                  </a:rPr>
                  <a:t>____</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填元素符号），</a:t>
                </a:r>
                <a:r>
                  <a:rPr lang="en-US" altLang="zh-CN" sz="1800" b="0" i="0">
                    <a:solidFill>
                      <a:srgbClr val="000000"/>
                    </a:solidFill>
                    <a:latin typeface="微软雅黑" pitchFamily="34" charset="0"/>
                    <a:ea typeface="微软雅黑" pitchFamily="34" charset="-122"/>
                    <a:cs typeface="微软雅黑" pitchFamily="34" charset="-120"/>
                  </a:rPr>
                  <a:t>用原子结构解释原因</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i="0" smtClean="0">
                    <a:solidFill>
                      <a:srgbClr val="000000"/>
                    </a:solidFill>
                    <a:latin typeface="SimSun" pitchFamily="34" charset="0"/>
                    <a:ea typeface="SimSun" pitchFamily="34" charset="-122"/>
                    <a:cs typeface="SimSun" pitchFamily="34" charset="-120"/>
                  </a:rPr>
                  <a:t>____________________________</a:t>
                </a:r>
              </a:p>
              <a:p>
                <a:pPr latinLnBrk="1">
                  <a:lnSpc>
                    <a:spcPts val="3200"/>
                  </a:lnSpc>
                </a:pPr>
                <a:r>
                  <a:rPr lang="en-US" altLang="zh-CN" i="0" smtClean="0">
                    <a:solidFill>
                      <a:srgbClr val="000000"/>
                    </a:solidFill>
                    <a:latin typeface="SimSun" pitchFamily="34" charset="0"/>
                    <a:ea typeface="SimSun" pitchFamily="34" charset="-122"/>
                    <a:cs typeface="SimSun" pitchFamily="34" charset="-120"/>
                  </a:rPr>
                  <a:t>_________________________________________________________________________________________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8" name="QB_3_BD.59_1#9edd80da5?sp=1&amp;vop=1&amp;pid=7c0fc53bc&amp;color=0,0,0&amp;vtp=1&amp;bbb=1&amp;hb=1"/>
              <p:cNvSpPr>
                <a:spLocks noRot="1" noChangeAspect="1" noMove="1" noResize="1" noEditPoints="1" noAdjustHandles="1" noChangeArrowheads="1" noChangeShapeType="1" noTextEdit="1"/>
              </p:cNvSpPr>
              <p:nvPr/>
            </p:nvSpPr>
            <p:spPr>
              <a:xfrm>
                <a:off x="832104" y="4400090"/>
                <a:ext cx="10533888" cy="1625600"/>
              </a:xfrm>
              <a:prstGeom prst="rect">
                <a:avLst/>
              </a:prstGeom>
              <a:blipFill>
                <a:blip r:embed="rId8"/>
                <a:stretch>
                  <a:fillRect l="-1389" r="-752" b="-601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3_AN.60_1#9edd80da5.blank?vop=1&amp;pid=7c0fc53bc&amp;color=0,0,0&amp;vpa=29&amp;vtp=1&amp;bbb=1"/>
              <p:cNvSpPr/>
              <p:nvPr/>
            </p:nvSpPr>
            <p:spPr>
              <a:xfrm>
                <a:off x="3419729" y="4845359"/>
                <a:ext cx="536512"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9" name="QB_3_AN.60_1#9edd80da5.blank?vop=1&amp;pid=7c0fc53bc&amp;color=0,0,0&amp;vpa=29&amp;vtp=1&amp;bbb=1"/>
              <p:cNvSpPr>
                <a:spLocks noRot="1" noChangeAspect="1" noMove="1" noResize="1" noEditPoints="1" noAdjustHandles="1" noChangeArrowheads="1" noChangeShapeType="1" noTextEdit="1"/>
              </p:cNvSpPr>
              <p:nvPr/>
            </p:nvSpPr>
            <p:spPr>
              <a:xfrm>
                <a:off x="3419729" y="4845359"/>
                <a:ext cx="536512" cy="279400"/>
              </a:xfrm>
              <a:prstGeom prst="rect">
                <a:avLst/>
              </a:prstGeom>
              <a:blipFill>
                <a:blip r:embed="rId9"/>
                <a:stretch>
                  <a:fillRect l="-4545"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3_AN.61_1#9edd80da5.blank?vop=1&amp;pid=7c0fc53bc&amp;color=0,0,0&amp;vpa=30&amp;vtp=1&amp;bbb=1"/>
              <p:cNvSpPr/>
              <p:nvPr/>
            </p:nvSpPr>
            <p:spPr>
              <a:xfrm>
                <a:off x="4289679" y="4845359"/>
                <a:ext cx="511112"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PH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0" name="QB_3_AN.61_1#9edd80da5.blank?vop=1&amp;pid=7c0fc53bc&amp;color=0,0,0&amp;vpa=30&amp;vtp=1&amp;bbb=1"/>
              <p:cNvSpPr>
                <a:spLocks noRot="1" noChangeAspect="1" noMove="1" noResize="1" noEditPoints="1" noAdjustHandles="1" noChangeArrowheads="1" noChangeShapeType="1" noTextEdit="1"/>
              </p:cNvSpPr>
              <p:nvPr/>
            </p:nvSpPr>
            <p:spPr>
              <a:xfrm>
                <a:off x="4289679" y="4845359"/>
                <a:ext cx="511112" cy="279400"/>
              </a:xfrm>
              <a:prstGeom prst="rect">
                <a:avLst/>
              </a:prstGeom>
              <a:blipFill>
                <a:blip r:embed="rId10"/>
                <a:stretch>
                  <a:fillRect l="-5952"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3_AN.62_1#9edd80da5.blank?vop=1&amp;pid=7c0fc53bc&amp;color=0,0,0&amp;vpa=31&amp;vtp=1&amp;bbb=1"/>
              <p:cNvSpPr/>
              <p:nvPr/>
            </p:nvSpPr>
            <p:spPr>
              <a:xfrm>
                <a:off x="5045329" y="4845359"/>
                <a:ext cx="622237"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AsH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1" name="QB_3_AN.62_1#9edd80da5.blank?vop=1&amp;pid=7c0fc53bc&amp;color=0,0,0&amp;vpa=31&amp;vtp=1&amp;bbb=1"/>
              <p:cNvSpPr>
                <a:spLocks noRot="1" noChangeAspect="1" noMove="1" noResize="1" noEditPoints="1" noAdjustHandles="1" noChangeArrowheads="1" noChangeShapeType="1" noTextEdit="1"/>
              </p:cNvSpPr>
              <p:nvPr/>
            </p:nvSpPr>
            <p:spPr>
              <a:xfrm>
                <a:off x="5045329" y="4845359"/>
                <a:ext cx="622237" cy="279400"/>
              </a:xfrm>
              <a:prstGeom prst="rect">
                <a:avLst/>
              </a:prstGeom>
              <a:blipFill>
                <a:blip r:embed="rId11"/>
                <a:stretch>
                  <a:fillRect l="-4902"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3_AN.63_1#9edd80da5.blank?vop=1&amp;pid=7c0fc53bc&amp;color=0,0,0&amp;vpa=32&amp;vtp=1&amp;bbb=1"/>
              <p:cNvSpPr/>
              <p:nvPr/>
            </p:nvSpPr>
            <p:spPr>
              <a:xfrm>
                <a:off x="2302129" y="5256902"/>
                <a:ext cx="27305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2" name="QB_3_AN.63_1#9edd80da5.blank?vop=1&amp;pid=7c0fc53bc&amp;color=0,0,0&amp;vpa=32&amp;vtp=1&amp;bbb=1"/>
              <p:cNvSpPr>
                <a:spLocks noRot="1" noChangeAspect="1" noMove="1" noResize="1" noEditPoints="1" noAdjustHandles="1" noChangeArrowheads="1" noChangeShapeType="1" noTextEdit="1"/>
              </p:cNvSpPr>
              <p:nvPr/>
            </p:nvSpPr>
            <p:spPr>
              <a:xfrm>
                <a:off x="2302129" y="5256902"/>
                <a:ext cx="273050" cy="279400"/>
              </a:xfrm>
              <a:prstGeom prst="rect">
                <a:avLst/>
              </a:prstGeom>
              <a:blipFill>
                <a:blip r:embed="rId12"/>
                <a:stretch>
                  <a:fillRect l="-11364" r="-9091" b="-434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3_AN.64_1#9edd80da5.blank?vop=1&amp;pid=7c0fc53bc&amp;color=0,0,0&amp;vpa=33&amp;vtp=1&amp;bbb=1"/>
              <p:cNvSpPr/>
              <p:nvPr/>
            </p:nvSpPr>
            <p:spPr>
              <a:xfrm>
                <a:off x="2943479" y="5256902"/>
                <a:ext cx="24765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3" name="QB_3_AN.64_1#9edd80da5.blank?vop=1&amp;pid=7c0fc53bc&amp;color=0,0,0&amp;vpa=33&amp;vtp=1&amp;bbb=1"/>
              <p:cNvSpPr>
                <a:spLocks noRot="1" noChangeAspect="1" noMove="1" noResize="1" noEditPoints="1" noAdjustHandles="1" noChangeArrowheads="1" noChangeShapeType="1" noTextEdit="1"/>
              </p:cNvSpPr>
              <p:nvPr/>
            </p:nvSpPr>
            <p:spPr>
              <a:xfrm>
                <a:off x="2943479" y="5256902"/>
                <a:ext cx="247650" cy="279400"/>
              </a:xfrm>
              <a:prstGeom prst="rect">
                <a:avLst/>
              </a:prstGeom>
              <a:blipFill>
                <a:blip r:embed="rId13"/>
                <a:stretch>
                  <a:fillRect l="-10000" r="-12500" b="-434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3_AN.65_1#9edd80da5.blank?vop=1&amp;pid=7c0fc53bc&amp;color=0,0,0&amp;vpa=34&amp;vtp=1&amp;bbb=1"/>
              <p:cNvSpPr/>
              <p:nvPr/>
            </p:nvSpPr>
            <p:spPr>
              <a:xfrm>
                <a:off x="3572130" y="5256902"/>
                <a:ext cx="35877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As</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4" name="QB_3_AN.65_1#9edd80da5.blank?vop=1&amp;pid=7c0fc53bc&amp;color=0,0,0&amp;vpa=34&amp;vtp=1&amp;bbb=1"/>
              <p:cNvSpPr>
                <a:spLocks noRot="1" noChangeAspect="1" noMove="1" noResize="1" noEditPoints="1" noAdjustHandles="1" noChangeArrowheads="1" noChangeShapeType="1" noTextEdit="1"/>
              </p:cNvSpPr>
              <p:nvPr/>
            </p:nvSpPr>
            <p:spPr>
              <a:xfrm>
                <a:off x="3572130" y="5256902"/>
                <a:ext cx="358775" cy="279400"/>
              </a:xfrm>
              <a:prstGeom prst="rect">
                <a:avLst/>
              </a:prstGeom>
              <a:blipFill>
                <a:blip r:embed="rId14"/>
                <a:stretch>
                  <a:fillRect l="-8475" r="-5085" b="-434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QB_3_AN.66_1#9edd80da5.blank?vop=1&amp;pid=7c0fc53bc&amp;color=0,0,0&amp;vpa=35&amp;vtp=1&amp;bbb=1&amp;hb=1"/>
              <p:cNvSpPr/>
              <p:nvPr/>
            </p:nvSpPr>
            <p:spPr>
              <a:xfrm>
                <a:off x="832104" y="5174790"/>
                <a:ext cx="10531904" cy="787400"/>
              </a:xfrm>
              <a:prstGeom prst="rect">
                <a:avLst/>
              </a:prstGeom>
              <a:noFill/>
              <a:ln/>
            </p:spPr>
            <p:txBody>
              <a:bodyPr wrap="square" lIns="0" tIns="0" rIns="0" bIns="0" rtlCol="0" anchor="t"/>
              <a:lstStyle/>
              <a:p>
                <a:pPr latinLnBrk="1">
                  <a:lnSpc>
                    <a:spcPts val="3120"/>
                  </a:lnSpc>
                </a:pPr>
                <a:r>
                  <a:rPr lang="en-US" altLang="zh-CN"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m:t>
                    </m:r>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P</m:t>
                    </m:r>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As</m:t>
                    </m:r>
                  </m:oMath>
                </a14:m>
                <a:r>
                  <a:rPr lang="en-US" altLang="zh-CN" b="0" i="0" dirty="0">
                    <a:solidFill>
                      <a:srgbClr val="FF0000"/>
                    </a:solidFill>
                    <a:latin typeface="微软雅黑" pitchFamily="34" charset="0"/>
                    <a:ea typeface="微软雅黑" pitchFamily="34" charset="-122"/>
                    <a:cs typeface="微软雅黑" pitchFamily="34" charset="-120"/>
                  </a:rPr>
                  <a:t>是同主族元素</a:t>
                </a:r>
                <a:r>
                  <a:rPr lang="en-US" altLang="zh-CN" b="0" i="0">
                    <a:solidFill>
                      <a:srgbClr val="FF0000"/>
                    </a:solidFill>
                    <a:latin typeface="微软雅黑" pitchFamily="34" charset="0"/>
                    <a:ea typeface="微软雅黑" pitchFamily="34" charset="-122"/>
                    <a:cs typeface="微软雅黑" pitchFamily="34" charset="-120"/>
                  </a:rPr>
                  <a:t>，</a:t>
                </a:r>
                <a:r>
                  <a:rPr lang="en-US" altLang="zh-CN" b="0" i="0" smtClean="0">
                    <a:solidFill>
                      <a:srgbClr val="FF0000"/>
                    </a:solidFill>
                    <a:latin typeface="微软雅黑" pitchFamily="34" charset="0"/>
                    <a:ea typeface="微软雅黑" pitchFamily="34" charset="-122"/>
                    <a:cs typeface="微软雅黑" pitchFamily="34" charset="-120"/>
                  </a:rPr>
                  <a:t>最外</a:t>
                </a:r>
              </a:p>
              <a:p>
                <a:pPr latinLnBrk="1">
                  <a:lnSpc>
                    <a:spcPts val="3120"/>
                  </a:lnSpc>
                </a:pPr>
                <a:r>
                  <a:rPr lang="en-US" altLang="zh-CN" b="0" i="0" smtClean="0">
                    <a:solidFill>
                      <a:srgbClr val="FF0000"/>
                    </a:solidFill>
                    <a:latin typeface="微软雅黑" pitchFamily="34" charset="0"/>
                    <a:ea typeface="微软雅黑" pitchFamily="34" charset="-122"/>
                    <a:cs typeface="微软雅黑" pitchFamily="34" charset="-120"/>
                  </a:rPr>
                  <a:t>层电子数相同</a:t>
                </a:r>
                <a:r>
                  <a:rPr lang="en-US" altLang="zh-CN" b="0" i="0" dirty="0">
                    <a:solidFill>
                      <a:srgbClr val="FF0000"/>
                    </a:solidFill>
                    <a:latin typeface="微软雅黑" pitchFamily="34" charset="0"/>
                    <a:ea typeface="微软雅黑" pitchFamily="34" charset="-122"/>
                    <a:cs typeface="微软雅黑" pitchFamily="34" charset="-120"/>
                  </a:rPr>
                  <a:t>，电子层数依次增大，原子半径依次增大，得电子的能力依次减弱，非金属性依次减弱</a:t>
                </a:r>
                <a:endParaRPr lang="en-US" altLang="zh-CN" sz="100" dirty="0">
                  <a:solidFill>
                    <a:srgbClr val="FF0000"/>
                  </a:solidFill>
                </a:endParaRPr>
              </a:p>
            </p:txBody>
          </p:sp>
        </mc:Choice>
        <mc:Fallback>
          <p:sp>
            <p:nvSpPr>
              <p:cNvPr id="15" name="QB_3_AN.66_1#9edd80da5.blank?vop=1&amp;pid=7c0fc53bc&amp;color=0,0,0&amp;vpa=35&amp;vtp=1&amp;bbb=1&amp;hb=1"/>
              <p:cNvSpPr>
                <a:spLocks noRot="1" noChangeAspect="1" noMove="1" noResize="1" noEditPoints="1" noAdjustHandles="1" noChangeArrowheads="1" noChangeShapeType="1" noTextEdit="1"/>
              </p:cNvSpPr>
              <p:nvPr/>
            </p:nvSpPr>
            <p:spPr>
              <a:xfrm>
                <a:off x="832104" y="5174790"/>
                <a:ext cx="10531904" cy="787400"/>
              </a:xfrm>
              <a:prstGeom prst="rect">
                <a:avLst/>
              </a:prstGeom>
              <a:blipFill>
                <a:blip r:embed="rId15"/>
                <a:stretch>
                  <a:fillRect l="-1390" t="-775" r="-984" b="-1240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bg/>
                                          </p:spTgt>
                                        </p:tgtEl>
                                        <p:attrNameLst>
                                          <p:attrName>style.visibility</p:attrName>
                                        </p:attrNameLst>
                                      </p:cBhvr>
                                      <p:to>
                                        <p:strVal val="visible"/>
                                      </p:to>
                                    </p:set>
                                    <p:anim calcmode="lin" valueType="num">
                                      <p:cBhvr additive="base">
                                        <p:cTn id="5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2">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additive="base">
                                        <p:cTn id="6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bg/>
                                          </p:spTgt>
                                        </p:tgtEl>
                                        <p:attrNameLst>
                                          <p:attrName>style.visibility</p:attrName>
                                        </p:attrNameLst>
                                      </p:cBhvr>
                                      <p:to>
                                        <p:strVal val="visible"/>
                                      </p:to>
                                    </p:set>
                                    <p:anim calcmode="lin" valueType="num">
                                      <p:cBhvr additive="base">
                                        <p:cTn id="6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3">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3">
                                            <p:txEl>
                                              <p:pRg st="0" end="0"/>
                                            </p:txEl>
                                          </p:spTgt>
                                        </p:tgtEl>
                                        <p:attrNameLst>
                                          <p:attrName>style.visibility</p:attrName>
                                        </p:attrNameLst>
                                      </p:cBhvr>
                                      <p:to>
                                        <p:strVal val="visible"/>
                                      </p:to>
                                    </p:set>
                                    <p:anim calcmode="lin" valueType="num">
                                      <p:cBhvr additive="base">
                                        <p:cTn id="7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4">
                                            <p:bg/>
                                          </p:spTgt>
                                        </p:tgtEl>
                                        <p:attrNameLst>
                                          <p:attrName>style.visibility</p:attrName>
                                        </p:attrNameLst>
                                      </p:cBhvr>
                                      <p:to>
                                        <p:strVal val="visible"/>
                                      </p:to>
                                    </p:set>
                                    <p:anim calcmode="lin" valueType="num">
                                      <p:cBhvr additive="base">
                                        <p:cTn id="7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14">
                                            <p:bg/>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4">
                                            <p:txEl>
                                              <p:pRg st="0" end="0"/>
                                            </p:txEl>
                                          </p:spTgt>
                                        </p:tgtEl>
                                        <p:attrNameLst>
                                          <p:attrName>style.visibility</p:attrName>
                                        </p:attrNameLst>
                                      </p:cBhvr>
                                      <p:to>
                                        <p:strVal val="visible"/>
                                      </p:to>
                                    </p:set>
                                    <p:anim calcmode="lin" valueType="num">
                                      <p:cBhvr additive="base">
                                        <p:cTn id="8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5">
                                            <p:bg/>
                                          </p:spTgt>
                                        </p:tgtEl>
                                        <p:attrNameLst>
                                          <p:attrName>style.visibility</p:attrName>
                                        </p:attrNameLst>
                                      </p:cBhvr>
                                      <p:to>
                                        <p:strVal val="visible"/>
                                      </p:to>
                                    </p:set>
                                    <p:anim calcmode="lin" valueType="num">
                                      <p:cBhvr additive="base">
                                        <p:cTn id="8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5">
                                            <p:bg/>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5">
                                            <p:txEl>
                                              <p:pRg st="0" end="0"/>
                                            </p:txEl>
                                          </p:spTgt>
                                        </p:tgtEl>
                                        <p:attrNameLst>
                                          <p:attrName>style.visibility</p:attrName>
                                        </p:attrNameLst>
                                      </p:cBhvr>
                                      <p:to>
                                        <p:strVal val="visible"/>
                                      </p:to>
                                    </p:set>
                                    <p:anim calcmode="lin" valueType="num">
                                      <p:cBhvr additive="base">
                                        <p:cTn id="9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5">
                                            <p:txEl>
                                              <p:pRg st="0" end="0"/>
                                            </p:txEl>
                                          </p:spTgt>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5">
                                            <p:txEl>
                                              <p:pRg st="1" end="1"/>
                                            </p:txEl>
                                          </p:spTgt>
                                        </p:tgtEl>
                                        <p:attrNameLst>
                                          <p:attrName>style.visibility</p:attrName>
                                        </p:attrNameLst>
                                      </p:cBhvr>
                                      <p:to>
                                        <p:strVal val="visible"/>
                                      </p:to>
                                    </p:set>
                                    <p:anim calcmode="lin" valueType="num">
                                      <p:cBhvr additive="base">
                                        <p:cTn id="95"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96"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P spid="10" grpId="0" build="p" animBg="1"/>
      <p:bldP spid="11" grpId="0" build="p" animBg="1"/>
      <p:bldP spid="12" grpId="0" build="p" animBg="1"/>
      <p:bldP spid="13" grpId="0" build="p" animBg="1"/>
      <p:bldP spid="14" grpId="0" build="p" animBg="1"/>
      <p:bldP spid="1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495</Words>
  <Application>Microsoft Office PowerPoint</Application>
  <PresentationFormat>宽屏</PresentationFormat>
  <Paragraphs>138</Paragraphs>
  <Slides>11</Slides>
  <Notes>11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 (正文)</vt:lpstr>
      <vt:lpstr>等线</vt:lpstr>
      <vt:lpstr>SimHei</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2025-05-14T07:27:13Z</dcterms:created>
  <dcterms:modified xsi:type="dcterms:W3CDTF">2025-05-14T07:29:11Z</dcterms:modified>
  <cp:category/>
  <cp:contentStatus/>
</cp:coreProperties>
</file>