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60" r:id="rId5"/>
    <p:sldId id="267" r:id="rId6"/>
    <p:sldId id="262" r:id="rId7"/>
    <p:sldId id="263" r:id="rId8"/>
    <p:sldId id="264" r:id="rId9"/>
    <p:sldId id="265" r:id="rId10"/>
    <p:sldId id="266" r:id="rId1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25649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13ef4f29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abc2fbe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3ecc692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13ef4f29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1dae6ffa6aee685a5ddf4e#tid=682404b86acfc90009d3a08d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abc2fbe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3ecc692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5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7.png"/><Relationship Id="rId5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EX.19_1#ff07b7d76?vop=1&amp;pid=13ef4f29c&amp;color=0,0,0&amp;tib=255,255,255&amp;iip=6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1147818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EX.19_1#ff07b7d76?vop=1&amp;pid=13ef4f29c&amp;color=0,0,0&amp;vtp=1&amp;bt=1&amp;bbb=1&amp;hb=1"/>
              <p:cNvSpPr/>
              <p:nvPr/>
            </p:nvSpPr>
            <p:spPr>
              <a:xfrm>
                <a:off x="832104" y="1080000"/>
                <a:ext cx="10531904" cy="2514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蓝色透明溶液中含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根据互斥性原则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原溶液中不存在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实验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取一定量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溶液放入足量打磨过的铝丝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溶液逐渐变为无色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除红色固体外没有其他固体生成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铝的金属活动性比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Ag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强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则不存在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Ag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实验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②：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取一定量溶液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加入足量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溶液后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有白色沉淀生成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该沉淀为硫酸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钡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原溶液含有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则不存在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过滤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实验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③：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向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中得到的白色沉淀中加入足量盐酸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盐酸与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硫酸钡不反应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沉淀不溶解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实验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④：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向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中得到的溶液中加入硝酸酸化的硝酸银溶液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有白色沉淀生成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即生成了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AgCl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但实验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加入足量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溶液引入了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进出性原则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），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无法确定原溶液中是否存在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4_EX.19_1#ff07b7d76?vop=1&amp;pid=13ef4f29c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1904" cy="2514600"/>
              </a:xfrm>
              <a:prstGeom prst="rect">
                <a:avLst/>
              </a:prstGeom>
              <a:blipFill>
                <a:blip r:embed="rId4"/>
                <a:stretch>
                  <a:fillRect l="-1390" r="-1795" b="-363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78a76b6d3.fixed?pid=bdeb58417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大招攻略</a:t>
            </a:r>
            <a:endParaRPr lang="en-US" altLang="zh-CN" sz="5400" dirty="0"/>
          </a:p>
        </p:txBody>
      </p:sp>
      <p:sp>
        <p:nvSpPr>
          <p:cNvPr id="3" name="C_2_BD#78a76b6d3.fixed?pid=bdeb58417&amp;color=255,255,255&amp;vtp=1&amp;bbb=1"/>
          <p:cNvSpPr/>
          <p:nvPr/>
        </p:nvSpPr>
        <p:spPr>
          <a:xfrm>
            <a:off x="0" y="2880360"/>
            <a:ext cx="12188952" cy="13543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“拨开”离子检验、鉴别与推断的“迷雾”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ef2f73d3b?pid=abc2fbe31&amp;color=0,0,0&amp;vtp=1&amp;bt=1&amp;bbb=1&amp;hb=1"/>
              <p:cNvSpPr/>
              <p:nvPr/>
            </p:nvSpPr>
            <p:spPr>
              <a:xfrm>
                <a:off x="832104" y="1080000"/>
                <a:ext cx="10533888" cy="209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做离子检验题时，稍不小心就会出错，只有排除杂质离子的干扰（最容易忽视的环节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才能根据实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验现象得出正确的结论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。探索真相的过程会遇到很多假象，如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无色溶液中加入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溶液后产生白色沉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淀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该白色沉淀不一定是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，还可能是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AgCl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等，这到底是为什么呢？如何“拨开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各种离子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的检验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、鉴别与推断的重重迷雾呢？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想探明真相的话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，我们一起走进本大招中学习吧！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4_BD#ef2f73d3b?pid=abc2fbe31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095500"/>
              </a:xfrm>
              <a:prstGeom prst="rect">
                <a:avLst/>
              </a:prstGeom>
              <a:blipFill>
                <a:blip r:embed="rId3"/>
                <a:stretch>
                  <a:fillRect l="-1389" r="-1331" b="-465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fab7df82e?sp=1&amp;pid=3ecc69244&amp;color=0,0,0&amp;vtp=1&amp;bt=1&amp;bbb=1&amp;hb=1"/>
          <p:cNvSpPr/>
          <p:nvPr/>
        </p:nvSpPr>
        <p:spPr>
          <a:xfrm>
            <a:off x="832104" y="1080000"/>
            <a:ext cx="10533888" cy="1257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1.常见离子的检验与鉴别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根据离子性质及在实验中产生的现象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，可以把检验离子的方法归纳为生成气体型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生成沉淀型和显示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特殊颜色型共三种类型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。常见离子的检验方法归纳如表所示：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P_4_BD#fab7df82e?colgroup=6,6,22,19&amp;pid=3ecc69244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88533209"/>
                  </p:ext>
                </p:extLst>
              </p:nvPr>
            </p:nvGraphicFramePr>
            <p:xfrm>
              <a:off x="832104" y="2445504"/>
              <a:ext cx="10533888" cy="3107057"/>
            </p:xfrm>
            <a:graphic>
              <a:graphicData uri="http://schemas.openxmlformats.org/drawingml/2006/table">
                <a:tbl>
                  <a:tblPr/>
                  <a:tblGrid>
                    <a:gridCol w="126187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28016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26110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373075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1381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离子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检验试剂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原理或离子方程式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801815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00" b="0" i="0" kern="0" spc="-99900" smtClean="0">
                            <a:solidFill>
                              <a:srgbClr val="FFFFFF"/>
                            </a:solidFill>
                            <a:latin typeface="微软雅黑" pitchFamily="34" charset="0"/>
                            <a:ea typeface="微软雅黑" pitchFamily="34" charset="-122"/>
                            <a:cs typeface="微软雅黑" pitchFamily="34" charset="-120"/>
                          </a:endParaRPr>
                        </a:p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（溶液呈酸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性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紫色石蕊溶液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溶液变红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化学变化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801815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OH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00" b="0" i="0" kern="0" spc="-99900" smtClean="0">
                            <a:solidFill>
                              <a:srgbClr val="FFFFFF"/>
                            </a:solidFill>
                            <a:latin typeface="微软雅黑" pitchFamily="34" charset="0"/>
                            <a:ea typeface="微软雅黑" pitchFamily="34" charset="-122"/>
                            <a:cs typeface="微软雅黑" pitchFamily="34" charset="-120"/>
                          </a:endParaRPr>
                        </a:p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（溶液呈碱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性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紫色石蕊溶液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溶液变蓝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化学变化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9480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Cl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稀硝酸</a:t>
                          </a:r>
                          <a:r>
                            <a:rPr lang="en-US" altLang="zh-CN" sz="1400" b="0" i="0" spc="-10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3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AgNO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产生白色沉淀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该沉淀不溶于稀硝酸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3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Ag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+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Cl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−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i="1" spc="-100" baseline="-3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bar>
                                              <m:barPr>
                                                <m:ctrlPr>
                                                  <a:rPr lang="en-US" altLang="zh-CN" sz="1400" b="0" i="1" spc="-100" baseline="-8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a:rPr lang="en-US" altLang="zh-CN" sz="1400" b="0" spc="-100" baseline="-1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         </m:t>
                                                </m:r>
                                              </m:e>
                                            </m:bar>
                                          </m:e>
                                        </m:ba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sz="14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AgCl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↓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9480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400" b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2−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稀盐酸</a:t>
                          </a:r>
                          <a:r>
                            <a:rPr lang="en-US" altLang="zh-CN" sz="1400" b="0" i="0" spc="-10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3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BaCl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先加入稀盐酸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无沉淀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气体产生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再加入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BaCl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液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产生白色沉淀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3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Ba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2+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  <m:sSubSup>
                                    <m:sSub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SO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4</m:t>
                                      </m:r>
                                    </m:sub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2−</m:t>
                                      </m:r>
                                    </m:sup>
                                  </m:sSub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i="1" spc="-100" baseline="-3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bar>
                                              <m:barPr>
                                                <m:ctrlPr>
                                                  <a:rPr lang="en-US" altLang="zh-CN" sz="1400" b="0" i="1" spc="-100" baseline="-8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a:rPr lang="en-US" altLang="zh-CN" sz="1400" b="0" spc="-100" baseline="-1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         </m:t>
                                                </m:r>
                                              </m:e>
                                            </m:bar>
                                          </m:e>
                                        </m:ba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sz="14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BaSO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4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↓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6" name="P_4_BD#fab7df82e?colgroup=6,6,22,19&amp;pid=3ecc69244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88533209"/>
                  </p:ext>
                </p:extLst>
              </p:nvPr>
            </p:nvGraphicFramePr>
            <p:xfrm>
              <a:off x="832104" y="2445504"/>
              <a:ext cx="10533888" cy="3107057"/>
            </p:xfrm>
            <a:graphic>
              <a:graphicData uri="http://schemas.openxmlformats.org/drawingml/2006/table">
                <a:tbl>
                  <a:tblPr/>
                  <a:tblGrid>
                    <a:gridCol w="126187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28016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26110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373075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1381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离子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检验试剂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原理或离子方程式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80181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83" t="-40458" r="-736232" b="-25954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紫色石蕊溶液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溶液变红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化学变化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80181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83" t="-139394" r="-736232" b="-15757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紫色石蕊溶液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溶液变蓝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化学变化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9480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83" t="-325773" r="-736232" b="-1144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99048" t="-325773" r="-625714" b="-1144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产生白色沉淀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该沉淀不溶于稀硝酸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82680" t="-325773" r="-327" b="-1144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9480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83" t="-421429" r="-736232" b="-1326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99048" t="-421429" r="-625714" b="-1326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59714" t="-421429" r="-87714" b="-1326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82680" t="-421429" r="-327" b="-1326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2" name="P_4_BD#fab7df82e?colgroup=6,6,22,19&amp;pid=3ecc69244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10220048"/>
                  </p:ext>
                </p:extLst>
              </p:nvPr>
            </p:nvGraphicFramePr>
            <p:xfrm>
              <a:off x="832104" y="1506601"/>
              <a:ext cx="10533888" cy="1230884"/>
            </p:xfrm>
            <a:graphic>
              <a:graphicData uri="http://schemas.openxmlformats.org/drawingml/2006/table">
                <a:tbl>
                  <a:tblPr/>
                  <a:tblGrid>
                    <a:gridCol w="126187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28016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26110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373075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1381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离子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检验试剂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原理或离子方程式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897319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300"/>
                            </a:lnSpc>
                          </a:pP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400" b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2−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00" b="0" i="0" kern="0" spc="-99900" smtClean="0">
                            <a:solidFill>
                              <a:srgbClr val="FFFFFF"/>
                            </a:solidFill>
                            <a:latin typeface="微软雅黑" pitchFamily="34" charset="0"/>
                            <a:ea typeface="微软雅黑" pitchFamily="34" charset="-122"/>
                            <a:cs typeface="微软雅黑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（或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400" b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稀盐酸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澄清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石灰水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加入稀盐酸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产生无色无臭气体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将气体通入澄清石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灰水中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石灰水变浑浊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5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sSubSup>
                                    <m:sSub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2−</m:t>
                                      </m:r>
                                    </m:sup>
                                  </m:sSub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+2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H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+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i="1" spc="-100" baseline="-3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bar>
                                              <m:barPr>
                                                <m:ctrlPr>
                                                  <a:rPr lang="en-US" altLang="zh-CN" sz="1400" b="0" i="1" spc="-100" baseline="-8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a:rPr lang="en-US" altLang="zh-CN" sz="1400" b="0" spc="-100" baseline="-1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         </m:t>
                                                </m:r>
                                              </m:e>
                                            </m:bar>
                                          </m:e>
                                        </m:ba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sz="14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↑+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或</a:t>
                          </a:r>
                        </a:p>
                        <a:p>
                          <a:pPr marL="0" indent="0" algn="l" latinLnBrk="1" hangingPunct="0">
                            <a:lnSpc>
                              <a:spcPts val="25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sSubSup>
                                    <m:sSub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HCO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−</m:t>
                                      </m:r>
                                    </m:sup>
                                  </m:sSub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H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+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i="1" spc="-100" baseline="-3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bar>
                                              <m:barPr>
                                                <m:ctrlPr>
                                                  <a:rPr lang="en-US" altLang="zh-CN" sz="1400" b="0" i="1" spc="-100" baseline="-8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a:rPr lang="en-US" altLang="zh-CN" sz="1400" b="0" spc="-100" baseline="-1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         </m:t>
                                                </m:r>
                                              </m:e>
                                            </m:bar>
                                          </m:e>
                                        </m:ba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sz="14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↑+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  <a:p>
                          <a:pPr marL="0" lvl="0" indent="0" algn="l" latinLnBrk="1" hangingPunct="0">
                            <a:lnSpc>
                              <a:spcPts val="24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Ca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2+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+2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OH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−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i="1" spc="-100" baseline="-3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bar>
                                              <m:barPr>
                                                <m:ctrlPr>
                                                  <a:rPr lang="en-US" altLang="zh-CN" sz="1400" b="0" i="1" spc="-100" baseline="-8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a:rPr lang="en-US" altLang="zh-CN" sz="1400" b="0" spc="-100" baseline="-1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         </m:t>
                                                </m:r>
                                              </m:e>
                                            </m:bar>
                                          </m:e>
                                        </m:ba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sz="14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CaCO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↓+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2" name="P_4_BD#fab7df82e?colgroup=6,6,22,19&amp;pid=3ecc69244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10220048"/>
                  </p:ext>
                </p:extLst>
              </p:nvPr>
            </p:nvGraphicFramePr>
            <p:xfrm>
              <a:off x="832104" y="1506601"/>
              <a:ext cx="10533888" cy="1230884"/>
            </p:xfrm>
            <a:graphic>
              <a:graphicData uri="http://schemas.openxmlformats.org/drawingml/2006/table">
                <a:tbl>
                  <a:tblPr/>
                  <a:tblGrid>
                    <a:gridCol w="126187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28016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26110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373075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1381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离子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检验试剂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原理或离子方程式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9170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483" t="-35099" r="-736232" b="-79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稀盐酸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澄清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石灰水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加入稀盐酸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产生无色无臭气体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将气体通入澄清石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灰水中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石灰水变浑浊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82680" t="-35099" r="-327" b="-794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P_4_BD#fab7df82e?colgroup=6,6,22,19&amp;pid=3ecc69244&amp;color=0,0,0&amp;vtp=1&amp;bbb=1&amp;hb=1"/>
          <p:cNvSpPr txBox="1"/>
          <p:nvPr/>
        </p:nvSpPr>
        <p:spPr>
          <a:xfrm>
            <a:off x="8825992" y="1080000"/>
            <a:ext cx="2540000" cy="292772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2600"/>
              </a:lnSpc>
            </a:pPr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续表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_4#fab7df82e?pid=3ecc69244&amp;color=0,0,0&amp;tib=255,255,255&amp;vtp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4600" y="2862961"/>
            <a:ext cx="7159752" cy="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P_4_BD#fab7df82e?pid=3ecc69244&amp;color=0,0,0&amp;vtp=1&amp;bbb=1&amp;hb=1"/>
              <p:cNvSpPr/>
              <p:nvPr/>
            </p:nvSpPr>
            <p:spPr>
              <a:xfrm>
                <a:off x="832104" y="3358261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例如，检验粗盐中是否含有硫酸钠杂质时，可取少量粗盐于洁净的小试管中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加入蒸馏水溶解后加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入几滴盐酸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无明显现象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再加几滴氯化钡溶液振荡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在试管内出现白色沉淀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说明粗盐中含有硫酸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根离子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5" name="P_4_BD#fab7df82e?pid=3ecc69244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358261"/>
                <a:ext cx="10533888" cy="1257300"/>
              </a:xfrm>
              <a:prstGeom prst="rect">
                <a:avLst/>
              </a:prstGeom>
              <a:blipFill>
                <a:blip r:embed="rId4"/>
                <a:stretch>
                  <a:fillRect l="-1389" r="-58" b="-72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46645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fab7df82e?sp=1&amp;pid=3ecc69244&amp;color=0,0,0&amp;vtp=1&amp;bt=1&amp;bbb=1"/>
              <p:cNvSpPr/>
              <p:nvPr/>
            </p:nvSpPr>
            <p:spPr>
              <a:xfrm>
                <a:off x="832104" y="1080000"/>
                <a:ext cx="10533888" cy="4191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利用离子的检验进行推断的四个原则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（1）肯定性原则：根据实验现象推出溶液中肯定存在或肯定不存在的离子。记住几种常见的使溶液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显色的离子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（2）互斥性原则：在肯定某些离子存在的同时，结合离子共存规律，可以否定一些离子的存在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例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如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，若原溶液中含有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，则一定不含有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等；若原溶液中含有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，则肯定不含有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Ag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</a:t>
                </a:r>
                <a:r>
                  <a:rPr lang="en-US" altLang="zh-CN" sz="10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（3）电中性原则：溶液呈电中性，一定既有阳离子，又有阴离子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且溶液中正电荷总数与负电荷总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数相等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（这一原则可用于确定一些隐含的离子）。例如，某混合物的水溶液中，可能含有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Mg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中的若干种，若通过有关实验现象已经得出肯定存在较多的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则一定不存在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Mg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，这时根据电中性原则就可以推出一定存在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</a:t>
                </a:r>
                <a:r>
                  <a:rPr lang="en-US" altLang="zh-CN" sz="10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pc="-10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（4）进出性原则：通常在实验过程中使用，是指在实验过程中反应生成或引入的离子对后续实验的干扰。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fab7df82e?sp=1&amp;pid=3ecc69244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191000"/>
              </a:xfrm>
              <a:prstGeom prst="rect">
                <a:avLst/>
              </a:prstGeom>
              <a:blipFill>
                <a:blip r:embed="rId3"/>
                <a:stretch>
                  <a:fillRect l="-1389" r="-1273" b="-218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1_1#ff07b7d76?vop=1&amp;pid=13ef4f29c&amp;color=0,0,0&amp;vtp=1&amp;bt=1&amp;bbb=1&amp;hb=1"/>
              <p:cNvSpPr/>
              <p:nvPr/>
            </p:nvSpPr>
            <p:spPr>
              <a:xfrm>
                <a:off x="832104" y="1080000"/>
                <a:ext cx="10533888" cy="29337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示例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现有一蓝色透明溶液，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只可能含有大量的以下离子中的若干种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Ag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取少量该溶液进行以下实验，已知溶液中离子个数均相等。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①：取一定量溶液放入足量打磨过的铝丝，溶液逐渐变为无色，除红色固体外没有其他固体生成。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②：取一定量溶液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加入足量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溶液后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，有白色沉淀生成，过滤。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③：向②中得到的白色沉淀中加入足量盐酸，沉淀</a:t>
                </a:r>
                <a:r>
                  <a:rPr lang="en-US" altLang="zh-CN" sz="1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④：向②中得到的溶液中加入硝酸酸化的硝酸银溶液，有白色沉淀生成。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根据上述实验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，回答以下问题。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O_4_BD.1_1#ff07b7d76?vop=1&amp;pid=13ef4f29c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933700"/>
              </a:xfrm>
              <a:prstGeom prst="rect">
                <a:avLst/>
              </a:prstGeom>
              <a:blipFill>
                <a:blip r:embed="rId3"/>
                <a:stretch>
                  <a:fillRect l="-1389" b="-332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5_BD.2_1#5e433a7ae?vop=1&amp;pid=ff07b7d76&amp;color=0,0,0&amp;vtp=1&amp;bbb=1"/>
          <p:cNvSpPr/>
          <p:nvPr/>
        </p:nvSpPr>
        <p:spPr>
          <a:xfrm>
            <a:off x="832104" y="400639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不做任何实验就可以确定原溶液中一定存在的离子是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填离子符号，下同）。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5_AN.3_1#5e433a7ae.blank?vop=1&amp;pid=ff07b7d76&amp;color=0,0,0&amp;vpa=1&amp;vtp=1&amp;bbb=1"/>
              <p:cNvSpPr/>
              <p:nvPr/>
            </p:nvSpPr>
            <p:spPr>
              <a:xfrm>
                <a:off x="6837617" y="4037258"/>
                <a:ext cx="600012" cy="292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5_AN.3_1#5e433a7ae.blank?vop=1&amp;pid=ff07b7d76&amp;color=0,0,0&amp;vpa=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7617" y="4037258"/>
                <a:ext cx="600012" cy="292100"/>
              </a:xfrm>
              <a:prstGeom prst="rect">
                <a:avLst/>
              </a:prstGeom>
              <a:blipFill>
                <a:blip r:embed="rId4"/>
                <a:stretch>
                  <a:fillRect l="-5102" t="-2083" b="-41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B_5_AS.4_1#5e433a7ae?vop=1&amp;pid=ff07b7d76&amp;color=0,0,0&amp;tib=255,255,255&amp;iip=1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854" y="4581517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5_AS.4_1#5e433a7ae?vop=1&amp;pid=ff07b7d76&amp;color=0,0,0&amp;vtp=1&amp;bbb=1"/>
              <p:cNvSpPr/>
              <p:nvPr/>
            </p:nvSpPr>
            <p:spPr>
              <a:xfrm>
                <a:off x="850392" y="4460415"/>
                <a:ext cx="10513616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溶液显蓝色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则不做任何实验就可以确定原溶液中一定存在的离子是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6" name="QB_5_AS.4_1#5e433a7ae?vop=1&amp;pid=ff07b7d7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392" y="4460415"/>
                <a:ext cx="10513616" cy="469900"/>
              </a:xfrm>
              <a:prstGeom prst="rect">
                <a:avLst/>
              </a:prstGeom>
              <a:blipFill>
                <a:blip r:embed="rId6"/>
                <a:stretch>
                  <a:fillRect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5_1#d82c840c6?vop=1&amp;pid=ff07b7d76&amp;color=0,0,0&amp;vtp=1&amp;bt=1&amp;bbb=1&amp;hb=1"/>
          <p:cNvSpPr/>
          <p:nvPr/>
        </p:nvSpPr>
        <p:spPr>
          <a:xfrm>
            <a:off x="832104" y="1078992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由上述信息推断该溶液中一定不含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，无法确定的离子是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</a:t>
            </a:r>
          </a:p>
          <a:p>
            <a:pPr latinLnBrk="1">
              <a:lnSpc>
                <a:spcPts val="3300"/>
              </a:lnSpc>
            </a:pPr>
            <a:r>
              <a:rPr lang="en-US" altLang="zh-CN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5_AN.6_1#d82c840c6.blank?vop=1&amp;pid=ff07b7d76&amp;color=0,0,0&amp;vpa=2&amp;vtp=1&amp;bbb=1&amp;rh=22"/>
              <p:cNvSpPr/>
              <p:nvPr/>
            </p:nvSpPr>
            <p:spPr>
              <a:xfrm>
                <a:off x="5008816" y="1114552"/>
                <a:ext cx="2675001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Ag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b="0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5_AN.6_1#d82c840c6.blank?vop=1&amp;pid=ff07b7d76&amp;color=0,0,0&amp;vpa=2&amp;vtp=1&amp;bbb=1&amp;rh=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8816" y="1114552"/>
                <a:ext cx="2675001" cy="279400"/>
              </a:xfrm>
              <a:prstGeom prst="rect">
                <a:avLst/>
              </a:prstGeom>
              <a:blipFill>
                <a:blip r:embed="rId3"/>
                <a:stretch>
                  <a:fillRect l="-1142" t="-28261" b="-4782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5_AN.7_1#d82c840c6.blank?vop=1&amp;pid=ff07b7d76&amp;color=0,0,0&amp;vpa=3&amp;vtp=1&amp;bbb=1&amp;hb=1"/>
              <p:cNvSpPr/>
              <p:nvPr/>
            </p:nvSpPr>
            <p:spPr>
              <a:xfrm>
                <a:off x="832104" y="1040892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3349"/>
                  </a:lnSpc>
                </a:pPr>
                <a:r>
                  <a:rPr lang="en-US" altLang="zh-CN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                             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b="0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5_AN.7_1#d82c840c6.blank?vop=1&amp;pid=ff07b7d76&amp;color=0,0,0&amp;vpa=3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40892"/>
                <a:ext cx="10531904" cy="838200"/>
              </a:xfrm>
              <a:prstGeom prst="rect">
                <a:avLst/>
              </a:prstGeom>
              <a:blipFill>
                <a:blip r:embed="rId4"/>
                <a:stretch>
                  <a:fillRect l="-811" b="-73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B_5_AS.8_1#d82c840c6?vop=1&amp;pid=ff07b7d76&amp;color=0,0,0&amp;tib=255,255,255&amp;iip=2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2007164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5_AS.8_1#d82c840c6?vop=1&amp;pid=ff07b7d76&amp;color=0,0,0&amp;vtp=1&amp;bbb=1&amp;hb=1"/>
              <p:cNvSpPr/>
              <p:nvPr/>
            </p:nvSpPr>
            <p:spPr>
              <a:xfrm>
                <a:off x="832104" y="1939346"/>
                <a:ext cx="10531904" cy="850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4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由上述实验推断该混合溶液中一定不含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Ag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一定含有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无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法确定的离子是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b="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6" name="QB_5_AS.8_1#d82c840c6?vop=1&amp;pid=ff07b7d76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39346"/>
                <a:ext cx="10531904" cy="850900"/>
              </a:xfrm>
              <a:prstGeom prst="rect">
                <a:avLst/>
              </a:prstGeom>
              <a:blipFill>
                <a:blip r:embed="rId6"/>
                <a:stretch>
                  <a:fillRect l="-1390" r="-753" b="-1071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5_BD.9_1#34086e24c?sp=1&amp;vop=1&amp;pid=ff07b7d76&amp;color=0,0,0&amp;vtp=1&amp;bbb=1"/>
          <p:cNvSpPr/>
          <p:nvPr/>
        </p:nvSpPr>
        <p:spPr>
          <a:xfrm>
            <a:off x="832104" y="2781300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（3）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写出实验①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中发生的反应的离子方程式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800" dirty="0">
              <a:solidFill>
                <a:srgbClr val="000000"/>
              </a:solidFill>
            </a:endParaRP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实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中横线上的内容为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填“溶解”或“不溶解”）。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5_AN.10_1#34086e24c.blank?vop=1&amp;pid=ff07b7d76&amp;color=0,0,0&amp;vpa=4&amp;vtp=1&amp;bbb=1"/>
              <p:cNvSpPr/>
              <p:nvPr/>
            </p:nvSpPr>
            <p:spPr>
              <a:xfrm>
                <a:off x="5669216" y="2793111"/>
                <a:ext cx="2947861" cy="304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8" name="QB_5_AN.10_1#34086e24c.blank?vop=1&amp;pid=ff07b7d76&amp;color=0,0,0&amp;vpa=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69216" y="2793111"/>
                <a:ext cx="2947861" cy="304800"/>
              </a:xfrm>
              <a:prstGeom prst="rect">
                <a:avLst/>
              </a:prstGeom>
              <a:blipFill>
                <a:blip r:embed="rId7"/>
                <a:stretch>
                  <a:fillRect l="-1033" r="-826" b="-22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5_AN.11_1#34086e24c.blank?vop=1&amp;pid=ff07b7d76&amp;color=0,0,0&amp;vpa=5&amp;vtp=1&amp;bbb=1"/>
          <p:cNvSpPr/>
          <p:nvPr/>
        </p:nvSpPr>
        <p:spPr>
          <a:xfrm>
            <a:off x="3352260" y="3169920"/>
            <a:ext cx="8524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不溶解</a:t>
            </a:r>
            <a:endParaRPr lang="en-US" altLang="zh-CN" dirty="0">
              <a:solidFill>
                <a:srgbClr val="FF0000"/>
              </a:solidFill>
            </a:endParaRPr>
          </a:p>
        </p:txBody>
      </p:sp>
      <p:pic>
        <p:nvPicPr>
          <p:cNvPr id="10" name="QB_5_AS.12_1#34086e24c?vop=1&amp;pid=ff07b7d76&amp;color=0,0,0&amp;tib=255,255,255&amp;iip=3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3705154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" name="QB_5_AS.12_1#34086e24c?vop=1&amp;pid=ff07b7d76&amp;color=0,0,0&amp;vtp=1&amp;bbb=1&amp;hb=1"/>
              <p:cNvSpPr/>
              <p:nvPr/>
            </p:nvSpPr>
            <p:spPr>
              <a:xfrm>
                <a:off x="832104" y="3641146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实验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中铝单质和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发生置换反应生成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反应的离子方程式为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盐酸与硫酸钡不反应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沉淀不溶解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实验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中横线上的内容为不溶解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11" name="QB_5_AS.12_1#34086e24c?vop=1&amp;pid=ff07b7d76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641146"/>
                <a:ext cx="10531904" cy="838200"/>
              </a:xfrm>
              <a:prstGeom prst="rect">
                <a:avLst/>
              </a:prstGeom>
              <a:blipFill>
                <a:blip r:embed="rId8"/>
                <a:stretch>
                  <a:fillRect l="-811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8" grpId="0" build="p" animBg="1"/>
      <p:bldP spid="9" grpId="0" build="p" animBg="1"/>
      <p:bldP spid="11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3_1#1a35a0b7b?vop=1&amp;pid=ff07b7d76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（4）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写出实验④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中发生的反应的离子方程式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5_AN.14_1#1a35a0b7b.blank?vop=1&amp;pid=ff07b7d76&amp;color=0,0,0&amp;vpa=6&amp;vtp=1&amp;bbb=1&amp;rh=23.75"/>
              <p:cNvSpPr/>
              <p:nvPr/>
            </p:nvSpPr>
            <p:spPr>
              <a:xfrm>
                <a:off x="5681916" y="1081532"/>
                <a:ext cx="2123377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Ag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1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AgCl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5_AN.14_1#1a35a0b7b.blank?vop=1&amp;pid=ff07b7d76&amp;color=0,0,0&amp;vpa=6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1916" y="1081532"/>
                <a:ext cx="2123377" cy="301625"/>
              </a:xfrm>
              <a:prstGeom prst="rect">
                <a:avLst/>
              </a:prstGeom>
              <a:blipFill>
                <a:blip r:embed="rId3"/>
                <a:stretch>
                  <a:fillRect l="-2299" r="-1437" b="-28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B_5_AS.15_1#1a35a0b7b?vop=1&amp;pid=ff07b7d76&amp;color=0,0,0&amp;tib=255,255,255&amp;iip=4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1593779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5_AS.15_1#1a35a0b7b?vop=1&amp;pid=ff07b7d76&amp;color=0,0,0&amp;vtp=1&amp;bbb=1&amp;hb=1"/>
              <p:cNvSpPr/>
              <p:nvPr/>
            </p:nvSpPr>
            <p:spPr>
              <a:xfrm>
                <a:off x="832104" y="1529771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实验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④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中硝酸银溶液与氯离子反应生成氯化银沉淀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发生的反应的离子方程式为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Ag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AgCl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5" name="QB_5_AS.15_1#1a35a0b7b?vop=1&amp;pid=ff07b7d76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1904" cy="838200"/>
              </a:xfrm>
              <a:prstGeom prst="rect">
                <a:avLst/>
              </a:prstGeom>
              <a:blipFill>
                <a:blip r:embed="rId5"/>
                <a:stretch>
                  <a:fillRect l="-1042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5_BD.16_1#2c98c04a5?vop=1&amp;pid=ff07b7d76&amp;color=0,0,0&amp;vtp=1&amp;bbb=1&amp;hb=1"/>
          <p:cNvSpPr/>
          <p:nvPr/>
        </p:nvSpPr>
        <p:spPr>
          <a:xfrm>
            <a:off x="832104" y="2371407"/>
            <a:ext cx="10533888" cy="1257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（5）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为了进一步确定溶液成分，继续进行了以下实验。实验⑤：取一定量原溶液，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加入足量硝酸钡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有白色沉淀生成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，过滤，向滤液中加入足量的硝酸银溶液，仍有白色沉淀生成，综合上述实验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此溶液中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的离子为</a:t>
            </a:r>
            <a:r>
              <a:rPr lang="en-US" altLang="zh-CN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</a:t>
            </a: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5_AN.17_1#2c98c04a5.blank?vop=1&amp;pid=ff07b7d76&amp;color=0,0,0&amp;vpa=7&amp;vtp=1&amp;bbb=1"/>
              <p:cNvSpPr/>
              <p:nvPr/>
            </p:nvSpPr>
            <p:spPr>
              <a:xfrm>
                <a:off x="1763967" y="3249612"/>
                <a:ext cx="2492121" cy="292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b="0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B_5_AN.17_1#2c98c04a5.blank?vop=1&amp;pid=ff07b7d76&amp;color=0,0,0&amp;vpa=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967" y="3249612"/>
                <a:ext cx="2492121" cy="292100"/>
              </a:xfrm>
              <a:prstGeom prst="rect">
                <a:avLst/>
              </a:prstGeom>
              <a:blipFill>
                <a:blip r:embed="rId6"/>
                <a:stretch>
                  <a:fillRect l="-978" t="-27083" b="-4375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QB_5_AS.18_1#2c98c04a5?vop=1&amp;pid=ff07b7d76&amp;color=0,0,0&amp;tib=255,255,255&amp;iip=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3716552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5_AS.18_1#2c98c04a5?vop=1&amp;pid=ff07b7d76&amp;color=0,0,0&amp;vtp=1&amp;bbb=1&amp;hb=1"/>
              <p:cNvSpPr/>
              <p:nvPr/>
            </p:nvSpPr>
            <p:spPr>
              <a:xfrm>
                <a:off x="832104" y="3650353"/>
                <a:ext cx="10531904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实验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⑤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中足量硝酸钡消耗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过滤后再加入硝酸银溶液得到白色沉淀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说明原溶液含有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又已知溶液中离子个数均相等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由溶液呈电中性可知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一定有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一定不含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则此溶液中的离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子为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b="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9" name="QB_5_AS.18_1#2c98c04a5?vop=1&amp;pid=ff07b7d76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650353"/>
                <a:ext cx="10531904" cy="1257300"/>
              </a:xfrm>
              <a:prstGeom prst="rect">
                <a:avLst/>
              </a:prstGeom>
              <a:blipFill>
                <a:blip r:embed="rId7"/>
                <a:stretch>
                  <a:fillRect l="-1390" r="-1506" b="-72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247</Words>
  <Application>Microsoft Office PowerPoint</Application>
  <PresentationFormat>宽屏</PresentationFormat>
  <Paragraphs>112</Paragraphs>
  <Slides>10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等线</vt:lpstr>
      <vt:lpstr>SimHei</vt:lpstr>
      <vt:lpstr>楷体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2025-05-14T03:21:01Z</dcterms:created>
  <dcterms:modified xsi:type="dcterms:W3CDTF">2025-05-14T03:28:29Z</dcterms:modified>
  <cp:category/>
  <cp:contentStatus/>
</cp:coreProperties>
</file>