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9705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7c5376e7fa6a14022#tid=68242b92df7ddf0009d1fa5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08" y="283464"/>
            <a:ext cx="2697480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21208" y="283464"/>
            <a:ext cx="2697480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1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2_BD.58_1#797e650aa?sp=1&amp;vop=1&amp;pid=ffc36ca62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Ⅰ.物质的分离、提纯是研究物质的方法，请根据混合物分离或提纯的原理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回答在下列实验中需要使用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哪种装置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  <p:pic>
        <p:nvPicPr>
          <p:cNvPr id="3" name="QO_2_BD.58_3#797e650aa?htil=1&amp;vop=1&amp;pid=ffc36ca62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5024" y="2041644"/>
            <a:ext cx="1627632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2_BD.58_4#797e650aa?htil=1&amp;vop=1&amp;pid=ffc36ca62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0832" y="2069076"/>
            <a:ext cx="82296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2_BD.58_5#797e650aa?htil=1&amp;vop=1&amp;pid=ffc36ca62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2320" y="2059932"/>
            <a:ext cx="557784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O_2_BD.58_6#797e650aa?htil=1&amp;vop=1&amp;pid=ffc36ca62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3224" y="2553708"/>
            <a:ext cx="512064" cy="105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BD.59_1#d1d8c486a?vop=1&amp;pid=f84cc3bd9&amp;color=0,0,0&amp;vtp=1&amp;bbb=1"/>
              <p:cNvSpPr/>
              <p:nvPr/>
            </p:nvSpPr>
            <p:spPr>
              <a:xfrm>
                <a:off x="832104" y="37434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除去粗盐中的泥沙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与海水晒盐原理相似的是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用四氯化碳提取碘水中的碘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沸点：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76.75 ℃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）和甲苯（沸点：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110.6 ℃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的混合物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7" name="QB_4_BD.59_1#d1d8c486a?vop=1&amp;pid=f84cc3bd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43444"/>
                <a:ext cx="10533888" cy="1676400"/>
              </a:xfrm>
              <a:prstGeom prst="rect">
                <a:avLst/>
              </a:prstGeom>
              <a:blipFill>
                <a:blip r:embed="rId7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4_AN.60_1#d1d8c486a.blank?vop=1&amp;pid=f84cc3bd9&amp;color=0,0,0&amp;vpa=30&amp;vtp=1"/>
          <p:cNvSpPr/>
          <p:nvPr/>
        </p:nvSpPr>
        <p:spPr>
          <a:xfrm>
            <a:off x="3701510" y="3712964"/>
            <a:ext cx="3095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dirty="0"/>
          </a:p>
        </p:txBody>
      </p:sp>
      <p:sp>
        <p:nvSpPr>
          <p:cNvPr id="10" name="QB_4_AN.62_1#d1d8c486a.blank?vop=1&amp;pid=f84cc3bd9&amp;color=0,0,0&amp;vpa=31&amp;vtp=1"/>
          <p:cNvSpPr/>
          <p:nvPr/>
        </p:nvSpPr>
        <p:spPr>
          <a:xfrm>
            <a:off x="3555460" y="4132064"/>
            <a:ext cx="3413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/>
          </a:p>
        </p:txBody>
      </p:sp>
      <p:sp>
        <p:nvSpPr>
          <p:cNvPr id="12" name="QB_4_AN.64_1#d1d8c486a.blank?vop=1&amp;pid=f84cc3bd9&amp;color=0,0,0&amp;vpa=32&amp;vtp=1"/>
          <p:cNvSpPr/>
          <p:nvPr/>
        </p:nvSpPr>
        <p:spPr>
          <a:xfrm>
            <a:off x="4025360" y="4551164"/>
            <a:ext cx="319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dirty="0"/>
          </a:p>
        </p:txBody>
      </p:sp>
      <p:sp>
        <p:nvSpPr>
          <p:cNvPr id="14" name="QB_4_AN.66_1#d1d8c486a.blank?vop=1&amp;pid=f84cc3bd9&amp;color=0,0,0&amp;vpa=33&amp;vtp=1"/>
          <p:cNvSpPr/>
          <p:nvPr/>
        </p:nvSpPr>
        <p:spPr>
          <a:xfrm>
            <a:off x="7676547" y="4970264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4a9d80c6c?htil=5&amp;pid=797e650aa&amp;color=0,0,0&amp;vtp=1&amp;bbb=1&amp;hb=1"/>
              <p:cNvSpPr/>
              <p:nvPr/>
            </p:nvSpPr>
            <p:spPr>
              <a:xfrm>
                <a:off x="832104" y="1080000"/>
                <a:ext cx="5797296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Ⅱ.现有含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选择适当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的试剂除去杂质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从而得到纯净的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相应的实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验流程如图甲所示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的溶解度随温度升高而增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3_BD#4a9d80c6c?htil=5&amp;pid=797e650a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5797296" cy="1676400"/>
              </a:xfrm>
              <a:prstGeom prst="rect">
                <a:avLst/>
              </a:prstGeom>
              <a:blipFill>
                <a:blip r:embed="rId2"/>
                <a:stretch>
                  <a:fillRect l="-2524" r="-1157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3_BD#4a9d80c6c?iti=3&amp;htil=5&amp;pid=797e650aa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3111" y="1080000"/>
            <a:ext cx="4645152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3_BD#4a9d80c6c?iti=3&amp;htil=5&amp;pid=797e650aa&amp;color=0,0,0&amp;vtp=1"/>
          <p:cNvSpPr/>
          <p:nvPr/>
        </p:nvSpPr>
        <p:spPr>
          <a:xfrm>
            <a:off x="8845193" y="2395720"/>
            <a:ext cx="280987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7230168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67_1#31178f872?vop=1&amp;pid=797e650aa&amp;color=0,0,0&amp;vtp=1&amp;bt=1&amp;bbb=1"/>
              <p:cNvSpPr/>
              <p:nvPr/>
            </p:nvSpPr>
            <p:spPr>
              <a:xfrm>
                <a:off x="832104" y="1078992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（2）写出实验流程中下列物质的化学式：沉淀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判断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已除尽的方法是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（4）上述实验流程中①②③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步均要进行的实验操作是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填操作名称）。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上述实验流程中加入过量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溶液的目的是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（6）按此实验方案得到的溶液3中肯定含有杂质。为了解决这个问题，可以向溶液3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中加入适量的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（填化学式）。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（7）从溶液3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中得到硝酸钠晶体需要的操作是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过滤、洗涤、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干燥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67_1#31178f872?vop=1&amp;pid=797e650a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2933700"/>
              </a:xfrm>
              <a:prstGeom prst="rect">
                <a:avLst/>
              </a:prstGeom>
              <a:blipFill>
                <a:blip r:embed="rId3"/>
                <a:stretch>
                  <a:fillRect l="-1389" r="-1794" b="-31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68_1#31178f872.blank?vop=1&amp;pid=797e650aa&amp;color=0,0,0&amp;vpa=34&amp;vtp=1&amp;bbb=1"/>
              <p:cNvSpPr/>
              <p:nvPr/>
            </p:nvSpPr>
            <p:spPr>
              <a:xfrm>
                <a:off x="5951791" y="1125918"/>
                <a:ext cx="736537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68_1#31178f872.blank?vop=1&amp;pid=797e650aa&amp;color=0,0,0&amp;vpa=3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1791" y="1125918"/>
                <a:ext cx="736537" cy="279400"/>
              </a:xfrm>
              <a:prstGeom prst="rect">
                <a:avLst/>
              </a:prstGeom>
              <a:blipFill>
                <a:blip r:embed="rId4"/>
                <a:stretch>
                  <a:fillRect l="-3306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69_1#31178f872.blank?vop=1&amp;pid=797e650aa&amp;color=0,0,0&amp;vpa=35&amp;vtp=1&amp;bbb=1"/>
              <p:cNvSpPr/>
              <p:nvPr/>
            </p:nvSpPr>
            <p:spPr>
              <a:xfrm>
                <a:off x="7771861" y="1119632"/>
                <a:ext cx="129057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3_AN.69_1#31178f872.blank?vop=1&amp;pid=797e650aa&amp;color=0,0,0&amp;vpa=3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1861" y="1119632"/>
                <a:ext cx="1290574" cy="279400"/>
              </a:xfrm>
              <a:prstGeom prst="rect">
                <a:avLst/>
              </a:prstGeom>
              <a:blipFill>
                <a:blip r:embed="rId5"/>
                <a:stretch>
                  <a:fillRect l="-1887" t="-32609" r="-4717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71_1#31178f872.blank?vop=1&amp;pid=797e650aa&amp;color=0,0,0&amp;vpa=36&amp;vtp=1&amp;bbb=1"/>
              <p:cNvSpPr/>
              <p:nvPr/>
            </p:nvSpPr>
            <p:spPr>
              <a:xfrm>
                <a:off x="3949098" y="1538287"/>
                <a:ext cx="718972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取少量溶液1于试管中，加入氯化钡溶液，无沉淀生成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已除尽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3_AN.71_1#31178f872.blank?vop=1&amp;pid=797e650aa&amp;color=0,0,0&amp;vpa=3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9098" y="1538287"/>
                <a:ext cx="7189724" cy="279400"/>
              </a:xfrm>
              <a:prstGeom prst="rect">
                <a:avLst/>
              </a:prstGeom>
              <a:blipFill>
                <a:blip r:embed="rId6"/>
                <a:stretch>
                  <a:fillRect l="-1018" t="-32609" r="-933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3_AN.73_1#31178f872.blank?vop=1&amp;pid=797e650aa&amp;color=0,0,0&amp;vpa=37&amp;vtp=1&amp;bbb=1"/>
          <p:cNvSpPr/>
          <p:nvPr/>
        </p:nvSpPr>
        <p:spPr>
          <a:xfrm>
            <a:off x="6228810" y="1886712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过滤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0" name="QB_3_AN.75_1#31178f872.blank?vop=1&amp;pid=797e650aa&amp;color=0,0,0&amp;vpa=38&amp;vtp=1&amp;bbb=1"/>
          <p:cNvSpPr/>
          <p:nvPr/>
        </p:nvSpPr>
        <p:spPr>
          <a:xfrm>
            <a:off x="6075966" y="2305812"/>
            <a:ext cx="2909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除去过量的银离子和钡离子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3_AN.77_1#31178f872.blank?vop=1&amp;pid=797e650aa&amp;color=0,0,0&amp;vpa=39&amp;vtp=1&amp;bbb=1"/>
              <p:cNvSpPr/>
              <p:nvPr/>
            </p:nvSpPr>
            <p:spPr>
              <a:xfrm>
                <a:off x="10609517" y="2797936"/>
                <a:ext cx="685737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3_AN.77_1#31178f872.blank?vop=1&amp;pid=797e650aa&amp;color=0,0,0&amp;vpa=3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09517" y="2797936"/>
                <a:ext cx="685737" cy="279400"/>
              </a:xfrm>
              <a:prstGeom prst="rect">
                <a:avLst/>
              </a:prstGeom>
              <a:blipFill>
                <a:blip r:embed="rId7"/>
                <a:stretch>
                  <a:fillRect l="-354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QB_3_AN.79_1#31178f872.blank?vop=1&amp;pid=797e650aa&amp;color=0,0,0&amp;vpa=40&amp;vtp=1&amp;bbb=1"/>
          <p:cNvSpPr/>
          <p:nvPr/>
        </p:nvSpPr>
        <p:spPr>
          <a:xfrm>
            <a:off x="5447760" y="3563112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蒸发浓缩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5" name="QB_3_AN.80_1#31178f872.blank?vop=1&amp;pid=797e650aa&amp;color=0,0,0&amp;vpa=41&amp;vtp=1&amp;bbb=1"/>
          <p:cNvSpPr/>
          <p:nvPr/>
        </p:nvSpPr>
        <p:spPr>
          <a:xfrm>
            <a:off x="6819360" y="3563112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冷却结晶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2_BD.1_1#577886ec0?sp=1&amp;vop=1&amp;pid=ffc36ca62&amp;color=0,0,0&amp;vtp=1&amp;bt=1&amp;bbb=1&amp;hb=1"/>
          <p:cNvSpPr/>
          <p:nvPr/>
        </p:nvSpPr>
        <p:spPr>
          <a:xfrm>
            <a:off x="832104" y="1080000"/>
            <a:ext cx="10533888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铁的化合物在生活中具有广泛的应用，利用铁元素的“价—类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二维图可以从不同角度研究含铁物质的</a:t>
            </a:r>
          </a:p>
          <a:p>
            <a:pPr latinLnBrk="1">
              <a:lnSpc>
                <a:spcPts val="27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性质及其转化关系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，试回答下列问题：</a:t>
            </a:r>
            <a:endParaRPr lang="en-US" altLang="zh-CN" dirty="0">
              <a:solidFill>
                <a:srgbClr val="000000"/>
              </a:solidFill>
            </a:endParaRPr>
          </a:p>
        </p:txBody>
      </p:sp>
      <p:pic>
        <p:nvPicPr>
          <p:cNvPr id="3" name="QO_2_BD.1_2#577886ec0?vop=1&amp;pid=ffc36ca62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5736" y="1889244"/>
            <a:ext cx="2706624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2_1#801a61db8?sp=1&amp;vop=1&amp;pid=577886ec0&amp;color=0,0,0&amp;vtp=1&amp;bbb=1&amp;hb=1"/>
              <p:cNvSpPr/>
              <p:nvPr/>
            </p:nvSpPr>
            <p:spPr>
              <a:xfrm>
                <a:off x="832104" y="3641844"/>
                <a:ext cx="10533888" cy="2400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（1）若服用的药物胶囊中铬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Cr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含量超标，则人体会受到巨大的伤害。已知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中铬元素为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则其中的铁元素为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填“酸”“碱”“盐”或“氧化物”），根据“价—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类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 </a:t>
                </a: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二维图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可能具有的性质为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.只有氧化性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.只有还原性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.既有还原性又有氧化性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.无法判断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3_BD.2_1#801a61db8?sp=1&amp;vop=1&amp;pid=577886ec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41844"/>
                <a:ext cx="10533888" cy="2400300"/>
              </a:xfrm>
              <a:prstGeom prst="rect">
                <a:avLst/>
              </a:prstGeom>
              <a:blipFill>
                <a:blip r:embed="rId4"/>
                <a:stretch>
                  <a:fillRect l="-1389" t="-1777" r="-2894" b="-482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3_1#801a61db8.blank?vop=1&amp;pid=577886ec0&amp;color=0,0,0&amp;vpa=1&amp;vtp=1&amp;bbb=1"/>
              <p:cNvSpPr/>
              <p:nvPr/>
            </p:nvSpPr>
            <p:spPr>
              <a:xfrm>
                <a:off x="2691067" y="3977695"/>
                <a:ext cx="4159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3_1#801a61db8.blank?vop=1&amp;pid=577886ec0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1067" y="3977695"/>
                <a:ext cx="415925" cy="279400"/>
              </a:xfrm>
              <a:prstGeom prst="rect">
                <a:avLst/>
              </a:prstGeom>
              <a:blipFill>
                <a:blip r:embed="rId5"/>
                <a:stretch>
                  <a:fillRect l="-4348" r="-4348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3_AN.4_1#801a61db8.blank?vop=1&amp;pid=577886ec0&amp;color=0,0,0&amp;vpa=2&amp;vtp=1"/>
          <p:cNvSpPr/>
          <p:nvPr/>
        </p:nvSpPr>
        <p:spPr>
          <a:xfrm>
            <a:off x="5047583" y="3949375"/>
            <a:ext cx="395288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盐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7" name="QB_3_AN.5_1#801a61db8.blank?vop=1&amp;pid=577886ec0&amp;color=0,0,0&amp;vpa=3&amp;vtp=1"/>
          <p:cNvSpPr/>
          <p:nvPr/>
        </p:nvSpPr>
        <p:spPr>
          <a:xfrm>
            <a:off x="4577683" y="4292274"/>
            <a:ext cx="319088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_1#6468dfe84?vop=1&amp;pid=577886ec0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（2）琥珀酸亚铁片（呈暗黄色，难溶于水，可溶于盐酸）是市场上常见的一种补铁药物。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7_1#1b9745f28?vop=1&amp;pid=6468dfe84&amp;color=0,0,0&amp;vtp=1&amp;bbb=1"/>
              <p:cNvSpPr/>
              <p:nvPr/>
            </p:nvSpPr>
            <p:spPr>
              <a:xfrm>
                <a:off x="832104" y="15298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①服用维生素C片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可以使补铁药品中的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，说明维生素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证明在空气中久置的琥珀酸亚铁片药品已被氧化变质的方法为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B_4_BD.7_1#1b9745f28?vop=1&amp;pid=6468dfe8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31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8_1#1b9745f28.blank?vop=1&amp;pid=6468dfe84&amp;color=0,0,0&amp;vpa=4&amp;vtp=1&amp;bbb=1"/>
          <p:cNvSpPr/>
          <p:nvPr/>
        </p:nvSpPr>
        <p:spPr>
          <a:xfrm>
            <a:off x="8463883" y="1499410"/>
            <a:ext cx="852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还原性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10_1#1b9745f28.blank?vop=1&amp;pid=6468dfe84&amp;color=0,0,0&amp;vpa=5&amp;vtp=1&amp;bbb=1&amp;hb=1"/>
              <p:cNvSpPr/>
              <p:nvPr/>
            </p:nvSpPr>
            <p:spPr>
              <a:xfrm>
                <a:off x="832104" y="191851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取在空气中久置的琥珀酸亚铁片药品少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许溶于盐酸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溶液，溶液变红，证明药品已被氧化变质</a:t>
                </a:r>
                <a:endParaRPr lang="en-US" altLang="zh-CN" dirty="0"/>
              </a:p>
            </p:txBody>
          </p:sp>
        </mc:Choice>
        <mc:Fallback>
          <p:sp>
            <p:nvSpPr>
              <p:cNvPr id="6" name="QB_4_AN.10_1#1b9745f28.blank?vop=1&amp;pid=6468dfe84&amp;color=0,0,0&amp;vpa=5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8510"/>
                <a:ext cx="10531904" cy="838200"/>
              </a:xfrm>
              <a:prstGeom prst="rect">
                <a:avLst/>
              </a:prstGeom>
              <a:blipFill>
                <a:blip r:embed="rId4"/>
                <a:stretch>
                  <a:fillRect l="-1390" r="-29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3_BD.11_1#e4b8c6629?vop=1&amp;pid=577886ec0&amp;color=0,0,0&amp;vtp=1&amp;bbb=1&amp;hb=1"/>
              <p:cNvSpPr/>
              <p:nvPr/>
            </p:nvSpPr>
            <p:spPr>
              <a:xfrm>
                <a:off x="832104" y="27998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是一种新型的多功能水处理剂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，与水反应放出氧气，同时产生具有强吸附性的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可除去水中细微的悬浮物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，具有净水作用。</a:t>
                </a:r>
                <a:endParaRPr lang="en-US" altLang="zh-CN" dirty="0"/>
              </a:p>
            </p:txBody>
          </p:sp>
        </mc:Choice>
        <mc:Fallback>
          <p:sp>
            <p:nvSpPr>
              <p:cNvPr id="7" name="QO_3_BD.11_1#e4b8c6629?vop=1&amp;pid=577886ec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99890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r="-24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2_1#27fe9bf1a?vop=1&amp;pid=e4b8c6629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①根据上述“价—类”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二维图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属于图中的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12_1#27fe9bf1a?vop=1&amp;pid=e4b8c662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13_1#27fe9bf1a.blank?vop=1&amp;pid=e4b8c6629&amp;color=0,0,0&amp;vpa=6&amp;vtp=1&amp;bbb=1"/>
              <p:cNvSpPr/>
              <p:nvPr/>
            </p:nvSpPr>
            <p:spPr>
              <a:xfrm>
                <a:off x="5973318" y="1115123"/>
                <a:ext cx="1873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13_1#27fe9bf1a.blank?vop=1&amp;pid=e4b8c6629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3318" y="1115123"/>
                <a:ext cx="187325" cy="279400"/>
              </a:xfrm>
              <a:prstGeom prst="rect">
                <a:avLst/>
              </a:prstGeom>
              <a:blipFill>
                <a:blip r:embed="rId4"/>
                <a:stretch>
                  <a:fillRect l="-12903" r="-16129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14_1#0fad19d71?sp=1&amp;vop=1&amp;pid=e4b8c6629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与水反应的化学方程式配平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胶体）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14_1#0fad19d71?sp=1&amp;vop=1&amp;pid=e4b8c662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15_1#0fad19d71.blank?vop=1&amp;pid=e4b8c6629&amp;color=0,0,0&amp;vpa=7&amp;vtp=1"/>
          <p:cNvSpPr/>
          <p:nvPr/>
        </p:nvSpPr>
        <p:spPr>
          <a:xfrm>
            <a:off x="837660" y="1877433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6" name="QB_4_AN.16_1#0fad19d71.blank?vop=1&amp;pid=e4b8c6629&amp;color=0,0,0&amp;vpa=8&amp;vtp=1&amp;bbb=1"/>
          <p:cNvSpPr/>
          <p:nvPr/>
        </p:nvSpPr>
        <p:spPr>
          <a:xfrm>
            <a:off x="2138712" y="1877433"/>
            <a:ext cx="4333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7" name="QB_4_AN.17_1#0fad19d71.blank?vop=1&amp;pid=e4b8c6629&amp;color=0,0,0&amp;vpa=9&amp;vtp=1"/>
          <p:cNvSpPr/>
          <p:nvPr/>
        </p:nvSpPr>
        <p:spPr>
          <a:xfrm>
            <a:off x="3537236" y="1877433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8" name="QB_4_AN.18_1#0fad19d71.blank?vop=1&amp;pid=e4b8c6629&amp;color=0,0,0&amp;vpa=10&amp;vtp=1"/>
          <p:cNvSpPr/>
          <p:nvPr/>
        </p:nvSpPr>
        <p:spPr>
          <a:xfrm>
            <a:off x="5802535" y="1877433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9" name="QB_4_AN.19_1#0fad19d71.blank?vop=1&amp;pid=e4b8c6629&amp;color=0,0,0&amp;vpa=11&amp;vtp=1"/>
          <p:cNvSpPr/>
          <p:nvPr/>
        </p:nvSpPr>
        <p:spPr>
          <a:xfrm>
            <a:off x="6805771" y="1877433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BD.20_1#75057ecb2?vop=1&amp;pid=e4b8c6629&amp;color=0,0,0&amp;vtp=1&amp;bbb=1"/>
              <p:cNvSpPr/>
              <p:nvPr/>
            </p:nvSpPr>
            <p:spPr>
              <a:xfrm>
                <a:off x="832104" y="2371407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③每生成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3.36 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转移的电子数为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0" name="QB_4_BD.20_1#75057ecb2?vop=1&amp;pid=e4b8c662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71407"/>
                <a:ext cx="10533888" cy="469900"/>
              </a:xfrm>
              <a:prstGeom prst="rect">
                <a:avLst/>
              </a:prstGeom>
              <a:blipFill>
                <a:blip r:embed="rId6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4_AN.21_1#75057ecb2.blank?vop=1&amp;pid=e4b8c6629&amp;color=0,0,0&amp;vpa=12&amp;vtp=1&amp;bbb=1"/>
          <p:cNvSpPr/>
          <p:nvPr/>
        </p:nvSpPr>
        <p:spPr>
          <a:xfrm>
            <a:off x="6279548" y="2342832"/>
            <a:ext cx="488950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0.6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2_BD.22_1#07699b13b?sp=1&amp;vop=1&amp;pid=ffc36ca62&amp;color=0,0,0&amp;vtp=1&amp;bt=1&amp;bbb=1"/>
          <p:cNvSpPr/>
          <p:nvPr/>
        </p:nvSpPr>
        <p:spPr>
          <a:xfrm>
            <a:off x="832104" y="1080000"/>
            <a:ext cx="10533888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氯碱工业是以电解饱和食盐水为基础的基本化学工业，可以获得多种化工产品。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.研究含氯物质的性质及其转化关系。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23_1#da36750c7?vop=1&amp;pid=07699b13b&amp;color=0,0,0&amp;vtp=1&amp;bbb=1&amp;hb=1"/>
              <p:cNvSpPr/>
              <p:nvPr/>
            </p:nvSpPr>
            <p:spPr>
              <a:xfrm>
                <a:off x="832104" y="1834690"/>
                <a:ext cx="10533888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在碱性溶液中可被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被还原为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若反应中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质的量之比为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1:13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的值为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3_BD.23_1#da36750c7?vop=1&amp;pid=07699b13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834690"/>
                <a:ext cx="10533888" cy="736600"/>
              </a:xfrm>
              <a:prstGeom prst="rect">
                <a:avLst/>
              </a:prstGeom>
              <a:blipFill>
                <a:blip r:embed="rId3"/>
                <a:stretch>
                  <a:fillRect l="-1389" t="-3306" r="-1389" b="-140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N.24_1#da36750c7.blank?vop=1&amp;pid=07699b13b&amp;color=0,0,0&amp;vpa=13&amp;vtp=1"/>
          <p:cNvSpPr/>
          <p:nvPr/>
        </p:nvSpPr>
        <p:spPr>
          <a:xfrm>
            <a:off x="3960844" y="2176574"/>
            <a:ext cx="300038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BD.25_1#27300338a?vop=1&amp;pid=07699b13b&amp;color=0,0,0&amp;vtp=1&amp;bbb=1&amp;hb=1"/>
              <p:cNvSpPr/>
              <p:nvPr/>
            </p:nvSpPr>
            <p:spPr>
              <a:xfrm>
                <a:off x="832104" y="2583990"/>
                <a:ext cx="10533888" cy="1104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是一元弱酸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与足量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的水溶液反应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写出该反应的化学方程式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3_BD.25_1#27300338a?vop=1&amp;pid=07699b13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583990"/>
                <a:ext cx="10533888" cy="1104900"/>
              </a:xfrm>
              <a:prstGeom prst="rect">
                <a:avLst/>
              </a:prstGeom>
              <a:blipFill>
                <a:blip r:embed="rId4"/>
                <a:stretch>
                  <a:fillRect l="-1389" t="-3867" r="-752" b="-93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26_1#27300338a.blank?vop=1&amp;pid=07699b13b&amp;color=0,0,0&amp;vpa=14&amp;vtp=1&amp;bbb=1&amp;rh=23.75&amp;hb=1"/>
              <p:cNvSpPr/>
              <p:nvPr/>
            </p:nvSpPr>
            <p:spPr>
              <a:xfrm>
                <a:off x="832104" y="2545890"/>
                <a:ext cx="10531904" cy="711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2777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26_1#27300338a.blank?vop=1&amp;pid=07699b13b&amp;color=0,0,0&amp;vpa=14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545890"/>
                <a:ext cx="10531904" cy="711200"/>
              </a:xfrm>
              <a:prstGeom prst="rect">
                <a:avLst/>
              </a:prstGeom>
              <a:blipFill>
                <a:blip r:embed="rId5"/>
                <a:stretch>
                  <a:fillRect l="-811" b="-77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3_AN.27_1#27300338a.blank?vop=1&amp;pid=07699b13b&amp;color=0,0,0&amp;vpa=15&amp;vtp=1&amp;bbb=1&amp;rh=23.75"/>
              <p:cNvSpPr/>
              <p:nvPr/>
            </p:nvSpPr>
            <p:spPr>
              <a:xfrm>
                <a:off x="862266" y="3295769"/>
                <a:ext cx="4074732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3_AN.27_1#27300338a.blank?vop=1&amp;pid=07699b13b&amp;color=0,0,0&amp;vpa=15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266" y="3295769"/>
                <a:ext cx="4074732" cy="301625"/>
              </a:xfrm>
              <a:prstGeom prst="rect">
                <a:avLst/>
              </a:prstGeom>
              <a:blipFill>
                <a:blip r:embed="rId6"/>
                <a:stretch>
                  <a:fillRect l="-598" r="-598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_3_BD#23e89dd57?htil=1&amp;pid=07699b13b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4876" y="3344974"/>
            <a:ext cx="2231136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P_3_BD#23e89dd57?htil=1&amp;pid=07699b13b&amp;color=0,0,0&amp;vtp=1&amp;bbb=1&amp;hb=1"/>
              <p:cNvSpPr/>
              <p:nvPr/>
            </p:nvSpPr>
            <p:spPr>
              <a:xfrm>
                <a:off x="832104" y="3688890"/>
                <a:ext cx="8220456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Ⅱ.将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一定物质的量浓度的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溶液分成A、B两等份，分别向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A、B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中通入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物质的量不等的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充分反应后，再继续向两溶液中分别逐滴加入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盐酸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，边滴边振荡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气体体积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（假设所产生的气体全部逸出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与所加的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盐酸体积之间的关系如图所示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，回答下列问题：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P_3_BD#23e89dd57?htil=1&amp;pid=07699b13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88890"/>
                <a:ext cx="8220456" cy="1473200"/>
              </a:xfrm>
              <a:prstGeom prst="rect">
                <a:avLst/>
              </a:prstGeom>
              <a:blipFill>
                <a:blip r:embed="rId8"/>
                <a:stretch>
                  <a:fillRect l="-1780" t="-1653" r="-1187" b="-74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P_3_BD#23e89dd57?htil=1&amp;pid=07699b13b&amp;color=0,0,0&amp;vtp=1&amp;bbb=1"/>
          <p:cNvSpPr/>
          <p:nvPr/>
        </p:nvSpPr>
        <p:spPr>
          <a:xfrm>
            <a:off x="832104" y="5157320"/>
            <a:ext cx="8220456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已知：①不考虑溶液混合时引起的体积和温度的变化；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只考虑反应过程中盐酸的酸性。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8_1#3f916536a?vop=1&amp;pid=07699b13b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（3）由曲线A可知：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29_1#b1f0e5bbe?vop=1&amp;pid=3f916536a&amp;color=0,0,0&amp;vtp=1&amp;bbb=1"/>
              <p:cNvSpPr/>
              <p:nvPr/>
            </p:nvSpPr>
            <p:spPr>
              <a:xfrm>
                <a:off x="832104" y="15298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①相同状况下，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点溶液中，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用含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的代数式表示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29_1#b1f0e5bbe?vop=1&amp;pid=3f916536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30_1#b1f0e5bbe.blank?vop=1&amp;pid=3f916536a&amp;color=0,0,0&amp;vpa=16&amp;vtp=1&amp;bbb=1"/>
              <p:cNvSpPr/>
              <p:nvPr/>
            </p:nvSpPr>
            <p:spPr>
              <a:xfrm>
                <a:off x="3194367" y="1579554"/>
                <a:ext cx="596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10:3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30_1#b1f0e5bbe.blank?vop=1&amp;pid=3f916536a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4367" y="1579554"/>
                <a:ext cx="596900" cy="279400"/>
              </a:xfrm>
              <a:prstGeom prst="rect">
                <a:avLst/>
              </a:prstGeom>
              <a:blipFill>
                <a:blip r:embed="rId4"/>
                <a:stretch>
                  <a:fillRect l="-4082" r="-4082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32_1#b1f0e5bbe.blank?vop=1&amp;pid=3f916536a&amp;color=0,0,0&amp;vpa=17&amp;vtp=1&amp;bbb=1"/>
              <p:cNvSpPr/>
              <p:nvPr/>
            </p:nvSpPr>
            <p:spPr>
              <a:xfrm>
                <a:off x="3350006" y="2005512"/>
                <a:ext cx="675259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0.75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32_1#b1f0e5bbe.blank?vop=1&amp;pid=3f916536a&amp;color=0,0,0&amp;vpa=1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0006" y="2005512"/>
                <a:ext cx="675259" cy="279400"/>
              </a:xfrm>
              <a:prstGeom prst="rect">
                <a:avLst/>
              </a:prstGeom>
              <a:blipFill>
                <a:blip r:embed="rId5"/>
                <a:stretch>
                  <a:fillRect l="-4545" r="-3636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3_BD.33_1#352da769b?vop=1&amp;pid=07699b13b&amp;color=0,0,0&amp;vtp=1&amp;bbb=1"/>
          <p:cNvSpPr/>
          <p:nvPr/>
        </p:nvSpPr>
        <p:spPr>
          <a:xfrm>
            <a:off x="832104" y="23591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（4）由曲线B可知：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BD.34_1#9755990e8?vop=1&amp;pid=352da769b&amp;color=0,0,0&amp;vtp=1&amp;bbb=1"/>
              <p:cNvSpPr/>
              <p:nvPr/>
            </p:nvSpPr>
            <p:spPr>
              <a:xfrm>
                <a:off x="832104" y="28125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①“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𝑂𝑏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段发生反应的离子方程式为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②向B的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后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所得溶液中的溶质为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其质量之比为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4_BD.34_1#9755990e8?vop=1&amp;pid=352da769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12590"/>
                <a:ext cx="10533888" cy="1257300"/>
              </a:xfrm>
              <a:prstGeom prst="rect">
                <a:avLst/>
              </a:prstGeom>
              <a:blipFill>
                <a:blip r:embed="rId6"/>
                <a:stretch>
                  <a:fillRect l="-1389" r="-579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35_1#9755990e8.blank?vop=1&amp;pid=352da769b&amp;color=0,0,0&amp;vpa=18&amp;vtp=1&amp;bbb=1&amp;rh=23.75"/>
              <p:cNvSpPr/>
              <p:nvPr/>
            </p:nvSpPr>
            <p:spPr>
              <a:xfrm>
                <a:off x="4561395" y="2828409"/>
                <a:ext cx="2156524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35_1#9755990e8.blank?vop=1&amp;pid=352da769b&amp;color=0,0,0&amp;vpa=18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1395" y="2828409"/>
                <a:ext cx="2156524" cy="301625"/>
              </a:xfrm>
              <a:prstGeom prst="rect">
                <a:avLst/>
              </a:prstGeom>
              <a:blipFill>
                <a:blip r:embed="rId7"/>
                <a:stretch>
                  <a:fillRect l="-847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37_1#9755990e8.blank?vop=1&amp;pid=352da769b&amp;color=0,0,0&amp;vpa=19&amp;vtp=1&amp;bbb=1"/>
              <p:cNvSpPr/>
              <p:nvPr/>
            </p:nvSpPr>
            <p:spPr>
              <a:xfrm>
                <a:off x="7321297" y="3287958"/>
                <a:ext cx="925449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4_AN.37_1#9755990e8.blank?vop=1&amp;pid=352da769b&amp;color=0,0,0&amp;vpa=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1297" y="3287958"/>
                <a:ext cx="925449" cy="279400"/>
              </a:xfrm>
              <a:prstGeom prst="rect">
                <a:avLst/>
              </a:prstGeom>
              <a:blipFill>
                <a:blip r:embed="rId8"/>
                <a:stretch>
                  <a:fillRect l="-2632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4_AN.38_1#9755990e8.blank?vop=1&amp;pid=352da769b&amp;color=0,0,0&amp;vpa=20&amp;vtp=1&amp;bbb=1"/>
              <p:cNvSpPr/>
              <p:nvPr/>
            </p:nvSpPr>
            <p:spPr>
              <a:xfrm>
                <a:off x="874966" y="3700200"/>
                <a:ext cx="723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53:42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4_AN.38_1#9755990e8.blank?vop=1&amp;pid=352da769b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966" y="3700200"/>
                <a:ext cx="723900" cy="279400"/>
              </a:xfrm>
              <a:prstGeom prst="rect">
                <a:avLst/>
              </a:prstGeom>
              <a:blipFill>
                <a:blip r:embed="rId9"/>
                <a:stretch>
                  <a:fillRect l="-3390" r="-4237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2_BD.39_1#92ec9bd89?vop=1&amp;pid=ffc36ca62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镓是一种低熔点、高沸点的稀有金属，有“电子工业脊梁”的美誉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被广泛应用到光电子工业和微波通信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工业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。回答下列问题：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40_1#5441d77a6?vop=1&amp;pid=92ec9bd89&amp;color=0,0,0&amp;vtp=1&amp;bbb=1"/>
              <p:cNvSpPr/>
              <p:nvPr/>
            </p:nvSpPr>
            <p:spPr>
              <a:xfrm>
                <a:off x="832104" y="1914644"/>
                <a:ext cx="10531904" cy="1816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fontAlgn="b" latinLnBrk="1">
                  <a:lnSpc>
                    <a:spcPts val="7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（1）镓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的原子结构示意图为</a:t>
                </a:r>
                <a:r>
                  <a:rPr lang="en-US" altLang="zh-CN" sz="425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，镓元素在元素周期表中的位置是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GaAs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的熔点为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1 238 ℃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，且熔融状态下不导电，据此判断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该化合物是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共价化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合物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”或“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离子化合物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3_BD.40_1#5441d77a6?vop=1&amp;pid=92ec9bd8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4644"/>
                <a:ext cx="10531904" cy="1816100"/>
              </a:xfrm>
              <a:prstGeom prst="rect">
                <a:avLst/>
              </a:prstGeom>
              <a:blipFill>
                <a:blip r:embed="rId3"/>
                <a:stretch>
                  <a:fillRect l="-1390" b="-53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3_BD.40_1#5441d77a6?vop=1&amp;pid=92ec9bd89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0585" y="1915787"/>
            <a:ext cx="758952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3_AN.41_1#5441d77a6.blank?vop=1&amp;pid=92ec9bd89&amp;color=0,0,0&amp;vpa=21&amp;vtp=1&amp;bbb=1"/>
          <p:cNvSpPr/>
          <p:nvPr/>
        </p:nvSpPr>
        <p:spPr>
          <a:xfrm>
            <a:off x="8371936" y="2360668"/>
            <a:ext cx="1927225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第四周期第ⅢA族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7" name="QB_3_AN.43_1#5441d77a6.blank?vop=1&amp;pid=92ec9bd89&amp;color=0,0,0&amp;vpa=22&amp;vtp=1&amp;bbb=1"/>
          <p:cNvSpPr/>
          <p:nvPr/>
        </p:nvSpPr>
        <p:spPr>
          <a:xfrm>
            <a:off x="8451310" y="2862064"/>
            <a:ext cx="13096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共价化合物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44_1#8b64a58e6?vop=1&amp;pid=92ec9bd89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（3）已知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同周期，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同主族。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3_BD.44_1#8b64a58e6?vop=1&amp;pid=92ec9bd8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45_1#f46bd16c9?vop=1&amp;pid=8b64a58e6&amp;color=0,0,0&amp;vtp=1&amp;bbb=1"/>
              <p:cNvSpPr/>
              <p:nvPr/>
            </p:nvSpPr>
            <p:spPr>
              <a:xfrm>
                <a:off x="832104" y="15298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①用原子结构理论推测，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GaAs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元素的化合价为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45_1#f46bd16c9?vop=1&amp;pid=8b64a58e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46_1#f46bd16c9.blank?vop=1&amp;pid=8b64a58e6&amp;color=0,0,0&amp;vpa=23&amp;vtp=1&amp;bbb=1"/>
          <p:cNvSpPr/>
          <p:nvPr/>
        </p:nvSpPr>
        <p:spPr>
          <a:xfrm>
            <a:off x="5914485" y="1488615"/>
            <a:ext cx="3984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-3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47_1#37a77e5b9?sp=1&amp;vop=1&amp;pid=8b64a58e6&amp;color=0,0,0&amp;vtp=1&amp;bbb=1"/>
              <p:cNvSpPr/>
              <p:nvPr/>
            </p:nvSpPr>
            <p:spPr>
              <a:xfrm>
                <a:off x="832104" y="1949569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下列事实不能用元素周期律解释的是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．原子半径：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热稳定性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AsH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．碱性：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B_4_BD.47_1#37a77e5b9?sp=1&amp;vop=1&amp;pid=8b64a58e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9569"/>
                <a:ext cx="10533888" cy="2095500"/>
              </a:xfrm>
              <a:prstGeom prst="rect">
                <a:avLst/>
              </a:prstGeom>
              <a:blipFill>
                <a:blip r:embed="rId5"/>
                <a:stretch>
                  <a:fillRect l="-1389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48_1#37a77e5b9.blank?vop=1&amp;pid=8b64a58e6&amp;color=0,0,0&amp;vpa=24&amp;vtp=1&amp;bbb=1"/>
              <p:cNvSpPr/>
              <p:nvPr/>
            </p:nvSpPr>
            <p:spPr>
              <a:xfrm>
                <a:off x="4773866" y="1994717"/>
                <a:ext cx="2444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48_1#37a77e5b9.blank?vop=1&amp;pid=8b64a58e6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3866" y="1994717"/>
                <a:ext cx="244475" cy="279400"/>
              </a:xfrm>
              <a:prstGeom prst="rect">
                <a:avLst/>
              </a:prstGeom>
              <a:blipFill>
                <a:blip r:embed="rId6"/>
                <a:stretch>
                  <a:fillRect l="-12500" r="-10000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49_1#cd50d7d5f?iti=1&amp;htil=2&amp;vop=1&amp;pid=92ec9bd89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0245" y="1171440"/>
            <a:ext cx="3794760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49_2#cd50d7d5f?iti=1&amp;htil=2&amp;vop=1&amp;pid=92ec9bd89&amp;color=0,0,0&amp;vtp=1"/>
          <p:cNvSpPr/>
          <p:nvPr/>
        </p:nvSpPr>
        <p:spPr>
          <a:xfrm>
            <a:off x="8857131" y="2203696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BD.49_3#cd50d7d5f?htil=2&amp;sp=1&amp;vop=1&amp;pid=92ec9bd89&amp;color=0,0,0&amp;vtp=1&amp;bt=1&amp;bbb=1&amp;hs=1"/>
              <p:cNvSpPr/>
              <p:nvPr/>
            </p:nvSpPr>
            <p:spPr>
              <a:xfrm>
                <a:off x="832104" y="1080000"/>
                <a:ext cx="6656832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（4）一种镍催化法生产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GaN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的工艺如图甲。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O_3_BD.49_3#cd50d7d5f?htil=2&amp;sp=1&amp;vop=1&amp;pid=92ec9bd89&amp;color=0,0,0&amp;vtp=1&amp;bt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6656832" cy="469900"/>
              </a:xfrm>
              <a:prstGeom prst="rect">
                <a:avLst/>
              </a:prstGeom>
              <a:blipFill>
                <a:blip r:embed="rId4"/>
                <a:stretch>
                  <a:fillRect l="-2198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50_1#df784172e?htil=2&amp;vop=1&amp;pid=cd50d7d5f&amp;color=0,0,0&amp;vtp=1&amp;bbb=1&amp;hb=1&amp;hs=1"/>
              <p:cNvSpPr/>
              <p:nvPr/>
            </p:nvSpPr>
            <p:spPr>
              <a:xfrm>
                <a:off x="832104" y="1529890"/>
                <a:ext cx="665683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①“热转化”时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GaN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的化学方程式是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4_BD.50_1#df784172e?htil=2&amp;vop=1&amp;pid=cd50d7d5f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6656832" cy="838200"/>
              </a:xfrm>
              <a:prstGeom prst="rect">
                <a:avLst/>
              </a:prstGeom>
              <a:blipFill>
                <a:blip r:embed="rId5"/>
                <a:stretch>
                  <a:fillRect l="-2198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51_1#df784172e.blank?vop=1&amp;pid=cd50d7d5f&amp;color=0,0,0&amp;vpa=25&amp;vtp=1&amp;bbb=1&amp;rh=30.30504"/>
              <p:cNvSpPr/>
              <p:nvPr/>
            </p:nvSpPr>
            <p:spPr>
              <a:xfrm>
                <a:off x="849566" y="1926772"/>
                <a:ext cx="2939923" cy="38487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m:rPr>
                              <m:sty m:val="p"/>
                            </m:rPr>
                            <a:rPr lang="en-US" altLang="zh-CN" b="0" baseline="-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Ni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b="0" i="1" baseline="-8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GaN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51_1#df784172e.blank?vop=1&amp;pid=cd50d7d5f&amp;color=0,0,0&amp;vpa=25&amp;vtp=1&amp;bbb=1&amp;rh=30.30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566" y="1926772"/>
                <a:ext cx="2939923" cy="384874"/>
              </a:xfrm>
              <a:prstGeom prst="rect">
                <a:avLst/>
              </a:prstGeom>
              <a:blipFill>
                <a:blip r:embed="rId6"/>
                <a:stretch>
                  <a:fillRect b="-142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BD.52_1#b34c30a37?vop=1&amp;pid=cd50d7d5f&amp;color=0,0,0&amp;vtp=1&amp;bbb=1&amp;hs=1"/>
          <p:cNvSpPr/>
          <p:nvPr/>
        </p:nvSpPr>
        <p:spPr>
          <a:xfrm>
            <a:off x="832104" y="26601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②“酸浸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操作的目的是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53_1#b34c30a37.blank?vop=1&amp;pid=cd50d7d5f&amp;color=0,0,0&amp;vpa=26&amp;vtp=1&amp;bbb=1"/>
              <p:cNvSpPr/>
              <p:nvPr/>
            </p:nvSpPr>
            <p:spPr>
              <a:xfrm>
                <a:off x="3376866" y="2694043"/>
                <a:ext cx="2571750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GaN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中混有的少量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Ni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8" name="QB_4_AN.53_1#b34c30a37.blank?vop=1&amp;pid=cd50d7d5f&amp;color=0,0,0&amp;vpa=2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6866" y="2694043"/>
                <a:ext cx="2571750" cy="292100"/>
              </a:xfrm>
              <a:prstGeom prst="rect">
                <a:avLst/>
              </a:prstGeom>
              <a:blipFill>
                <a:blip r:embed="rId7"/>
                <a:stretch>
                  <a:fillRect l="-3791" t="-27083" r="-1422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QB_4_BD.54_1#62b1a1833?iti=2&amp;htil=3&amp;vop=1&amp;pid=cd50d7d5f&amp;color=0,0,0&amp;tib=255,255,255&amp;vtp=1&amp;hs=1&amp;hs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8473" y="3196511"/>
            <a:ext cx="4718304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0" name="QB_4_BD.54_2#62b1a1833?iti=2&amp;htil=3&amp;vop=1&amp;pid=cd50d7d5f&amp;color=0,0,0&amp;vtp=1"/>
          <p:cNvSpPr/>
          <p:nvPr/>
        </p:nvSpPr>
        <p:spPr>
          <a:xfrm>
            <a:off x="8857131" y="4740831"/>
            <a:ext cx="280988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BD.54_3#62b1a1833?htil=3&amp;vop=1&amp;pid=cd50d7d5f&amp;color=0,0,0&amp;vtp=1&amp;bbb=1&amp;hb=1&amp;hs=1"/>
              <p:cNvSpPr/>
              <p:nvPr/>
            </p:nvSpPr>
            <p:spPr>
              <a:xfrm>
                <a:off x="832104" y="3114215"/>
                <a:ext cx="5733288" cy="82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某学校化学兴趣小组在实验室利用如图乙装置模拟制备</a:t>
                </a: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GaN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11" name="QB_4_BD.54_3#62b1a1833?htil=3&amp;vop=1&amp;pid=cd50d7d5f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14215"/>
                <a:ext cx="5733288" cy="825500"/>
              </a:xfrm>
              <a:prstGeom prst="rect">
                <a:avLst/>
              </a:prstGeom>
              <a:blipFill>
                <a:blip r:embed="rId9"/>
                <a:stretch>
                  <a:fillRect l="-2553" r="-244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4_BD.54_4#62b1a1833?htil=3&amp;vop=1&amp;pid=cd50d7d5f&amp;color=0,0,0&amp;vtp=1&amp;bbb=1&amp;hb=1&amp;hs=1"/>
              <p:cNvSpPr/>
              <p:nvPr/>
            </p:nvSpPr>
            <p:spPr>
              <a:xfrm>
                <a:off x="832104" y="3965115"/>
                <a:ext cx="57332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中的试剂是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；加热前需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先通入一段时间的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，原因是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2" name="QB_4_BD.54_4#62b1a1833?htil=3&amp;vop=1&amp;pid=cd50d7d5f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65115"/>
                <a:ext cx="5733288" cy="1257300"/>
              </a:xfrm>
              <a:prstGeom prst="rect">
                <a:avLst/>
              </a:prstGeom>
              <a:blipFill>
                <a:blip r:embed="rId10"/>
                <a:stretch>
                  <a:fillRect l="-2553" r="-2766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4_AN.55_1#62b1a1833.blank?vop=1&amp;pid=cd50d7d5f&amp;color=0,0,0&amp;vpa=27&amp;vtp=1&amp;bbb=1"/>
              <p:cNvSpPr/>
              <p:nvPr/>
            </p:nvSpPr>
            <p:spPr>
              <a:xfrm>
                <a:off x="2555336" y="4004683"/>
                <a:ext cx="283362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浓氨水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溶液）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QB_4_AN.55_1#62b1a1833.blank?vop=1&amp;pid=cd50d7d5f&amp;color=0,0,0&amp;vpa=2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336" y="4004683"/>
                <a:ext cx="2833624" cy="279400"/>
              </a:xfrm>
              <a:prstGeom prst="rect">
                <a:avLst/>
              </a:prstGeom>
              <a:blipFill>
                <a:blip r:embed="rId11"/>
                <a:stretch>
                  <a:fillRect l="-2366" t="-32609" r="-2366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QB_4_AN.56_1#62b1a1833.blank?vop=1&amp;pid=cd50d7d5f&amp;color=0,0,0&amp;vpa=28&amp;vtp=1&amp;bbb=1&amp;hb=1"/>
          <p:cNvSpPr/>
          <p:nvPr/>
        </p:nvSpPr>
        <p:spPr>
          <a:xfrm>
            <a:off x="832104" y="4353735"/>
            <a:ext cx="5733288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排尽装置中的空气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避免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空气与镓反应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，使产物不纯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5" name="QB_4_AN.57_1#62b1a1833.blank?vop=1&amp;pid=cd50d7d5f&amp;color=0,0,0&amp;vpa=29&amp;vtp=1&amp;bbb=1"/>
          <p:cNvSpPr/>
          <p:nvPr/>
        </p:nvSpPr>
        <p:spPr>
          <a:xfrm>
            <a:off x="2344848" y="5169075"/>
            <a:ext cx="3367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吸收过量的氨气，防止污染空气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QB_4_BD.54_4#62b1a1833?htil=3&amp;vop=1&amp;pid=cd50d7d5f&amp;color=0,0,0&amp;vtp=1&amp;bbb=1&amp;hb=1&amp;hs=1"/>
              <p:cNvSpPr/>
              <p:nvPr/>
            </p:nvSpPr>
            <p:spPr>
              <a:xfrm>
                <a:off x="827992" y="5199555"/>
                <a:ext cx="10536017" cy="419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6" name="QB_4_BD.54_4#62b1a1833?htil=3&amp;vop=1&amp;pid=cd50d7d5f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5199555"/>
                <a:ext cx="10536017" cy="419100"/>
              </a:xfrm>
              <a:prstGeom prst="rect">
                <a:avLst/>
              </a:prstGeom>
              <a:blipFill>
                <a:blip r:embed="rId12"/>
                <a:stretch>
                  <a:fillRect l="-1389" b="-217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3" grpId="0" build="p" animBg="1"/>
      <p:bldP spid="14" grpId="0" build="p" animBg="1"/>
      <p:bldP spid="1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418</Words>
  <Application>Microsoft Office PowerPoint</Application>
  <PresentationFormat>宽屏</PresentationFormat>
  <Paragraphs>135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SimHei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2025-05-14T05:37:42Z</dcterms:created>
  <dcterms:modified xsi:type="dcterms:W3CDTF">2025-05-14T05:43:54Z</dcterms:modified>
  <cp:category/>
  <cp:contentStatus/>
</cp:coreProperties>
</file>