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889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15cc340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f15ada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7a5d40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15cc340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f15ada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7a5d405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f156ce4d1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f156ce4d1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“吃透”钠和水、溶液（悬浊液）反应的实质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e0b7315c?pid=5f15ada8d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学生对钠和水、溶液（悬浊液）反应的原理分析不正确的原因：第一是对钠与水（滴有酚酞溶液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应的实验现象记忆不清晰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，相关的性质没有总结到位；第二是对钠和水、溶液（悬浊液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反应的本质理解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不透彻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。本通法将带你一起学透实质，轻松上分。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962bcc810?sp=1&amp;pid=77a5d405c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1.钠与水（滴有酚酞溶液）反应的实验现象与结论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962bcc810?colgroup=22,34&amp;pid=77a5d405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8582467"/>
                  </p:ext>
                </p:extLst>
              </p:nvPr>
            </p:nvGraphicFramePr>
            <p:xfrm>
              <a:off x="832104" y="1622544"/>
              <a:ext cx="10506456" cy="2045208"/>
            </p:xfrm>
            <a:graphic>
              <a:graphicData uri="http://schemas.openxmlformats.org/drawingml/2006/table">
                <a:tbl>
                  <a:tblPr/>
                  <a:tblGrid>
                    <a:gridCol w="41879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3185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浮：钠浮在水面上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钠的密度比水的小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熔：钠熔化成一个闪亮的小球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钠的熔点低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钠与水反应放热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游：钠球在水面上四处游动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钠与水反应生成气体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推动钠球游动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响：发出嘶嘶响声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钠与水反应剧烈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且生成的气体可燃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会发出声响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红：反应后溶液由无色变为红色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钠与水反应生成可溶性碱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酚酞遇碱变红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962bcc810?colgroup=22,34&amp;pid=77a5d405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8582467"/>
                  </p:ext>
                </p:extLst>
              </p:nvPr>
            </p:nvGraphicFramePr>
            <p:xfrm>
              <a:off x="832104" y="1622544"/>
              <a:ext cx="10506456" cy="2045208"/>
            </p:xfrm>
            <a:graphic>
              <a:graphicData uri="http://schemas.openxmlformats.org/drawingml/2006/table">
                <a:tbl>
                  <a:tblPr/>
                  <a:tblGrid>
                    <a:gridCol w="41879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3185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浮：钠浮在水面上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钠的密度比水的小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熔：钠熔化成一个闪亮的小球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钠的熔点低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钠与水反应放热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游：钠球在水面上四处游动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345" t="-301786" r="-193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响：发出嘶嘶响声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钠与水反应剧烈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且生成的气体可燃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会发出声响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红：反应后溶液由无色变为红色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345" t="-501786" r="-193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P_4#962bcc810?pid=77a5d405c&amp;color=0,0,0&amp;vtp=1&amp;bbb=1&amp;hb=1"/>
          <p:cNvSpPr/>
          <p:nvPr/>
        </p:nvSpPr>
        <p:spPr>
          <a:xfrm>
            <a:off x="832104" y="3806944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物质的性质决定物质发生反应时的现象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物质发生反应时的现象又会反映出物质具有的性质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钠和水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反应时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有很多现象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且这些现象和钠的性质之间有一定的关系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如果一一去记的话费时费力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所以我们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可以简记成一个五字口诀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：“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浮熔游响红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962bcc810?sp=1&amp;pid=77a5d405c&amp;color=0,0,0&amp;vtp=1&amp;bt=1&amp;bbb=1"/>
              <p:cNvSpPr/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2.钠和酸、碱、盐溶液（悬浊液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反应的实质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（1）钠和酸（非氧化性酸）反应（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先酸后水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）：钠先和酸反应，酸反应完后，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剩余的钠再与水反应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：过量的钠和稀硫酸反应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第一步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第二步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（2）钠和碱反应：钠先与水反应，再考虑反应生成的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能否与碱反应。例如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钠和氢氧化铝悬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浊液反应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第一步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第二步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（将在第三章第二节中学习）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962bcc810?sp=1&amp;pid=77a5d405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blipFill>
                <a:blip r:embed="rId3"/>
                <a:stretch>
                  <a:fillRect l="-1389" r="-2604" b="-25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962bcc810?sp=1&amp;pid=77a5d405c&amp;color=0,0,0&amp;mp=1&amp;vtp=1&amp;bt=1&amp;bbb=1"/>
              <p:cNvSpPr/>
              <p:nvPr/>
            </p:nvSpPr>
            <p:spPr>
              <a:xfrm>
                <a:off x="832104" y="1080000"/>
                <a:ext cx="10533888" cy="471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（3）钠和盐溶液反应：钠先与水反应，再考虑反应生成的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能否与盐反应。例如：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钠和硫酸铜溶液反应：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第一步：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第二步：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钠和氯化钠溶液反应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（4）钠和熔融盐反应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利用金属钠的还原性较强：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TiCl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熔融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Ti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利用金属钠的沸点较高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熔融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高沸制低沸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r>
                  <a:rPr lang="en-US" altLang="zh-CN" b="1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钠和不同溶液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悬浊液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由于溶液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悬浊液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的性质不同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导致反应的顺序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现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象不同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有时钠先和溶质反应再和水反应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有时先和水反应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反应产物再和溶质反应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有时钠只和水反应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962bcc810?sp=1&amp;pid=77a5d405c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711700"/>
              </a:xfrm>
              <a:prstGeom prst="rect">
                <a:avLst/>
              </a:prstGeom>
              <a:blipFill>
                <a:blip r:embed="rId3"/>
                <a:stretch>
                  <a:fillRect l="-1389" r="-3530" b="-20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f8f854622?vop=1&amp;pid=215cc340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下列①～④是钠与水反应的实验现象、解释和结论，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其中对应关系正确的是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graphicFrame>
        <p:nvGraphicFramePr>
          <p:cNvPr id="9" name="QC_4_BD.1_2#f8f854622?colgroup=7,24,24&amp;vop=1&amp;pid=215cc340f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520748"/>
              </p:ext>
            </p:extLst>
          </p:nvPr>
        </p:nvGraphicFramePr>
        <p:xfrm>
          <a:off x="832104" y="1622425"/>
          <a:ext cx="10497312" cy="170434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解释和结论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钠浮在水面上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钠的密度比水小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钠熔成小球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钠与水反应放热且钠的熔点较低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钠四处游动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嘶嘶作响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产生了氢气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向反应后的溶液中滴加酚酞溶液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溶液变红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生成了碱性物质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C_4_AN.2_1#f8f854622.bracket?vop=1&amp;pid=215cc340f&amp;color=0,0,0&amp;vpa=1&amp;vtp=1"/>
          <p:cNvSpPr/>
          <p:nvPr/>
        </p:nvSpPr>
        <p:spPr>
          <a:xfrm>
            <a:off x="9132347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5" name="QC_4_BD.1_3#f8f854622.choices?vop=1&amp;pid=215cc340f&amp;color=0,0,0&amp;vtp=1&amp;bbb=1"/>
          <p:cNvSpPr/>
          <p:nvPr/>
        </p:nvSpPr>
        <p:spPr>
          <a:xfrm>
            <a:off x="832104" y="34639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80559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①②③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①③④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②③④</a:t>
            </a:r>
            <a:endParaRPr lang="en-US" altLang="zh-CN" sz="1800" dirty="0"/>
          </a:p>
        </p:txBody>
      </p:sp>
      <p:pic>
        <p:nvPicPr>
          <p:cNvPr id="6" name="QC_4_AS.3_1#f8f854622?vop=1&amp;pid=215cc340f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97820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C_4_AS.3_1#f8f854622?vop=1&amp;pid=215cc340f&amp;color=0,0,0&amp;vtp=1&amp;bbb=1&amp;hb=1"/>
          <p:cNvSpPr/>
          <p:nvPr/>
        </p:nvSpPr>
        <p:spPr>
          <a:xfrm>
            <a:off x="832104" y="3914196"/>
            <a:ext cx="10531904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钠四处游动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嘶嘶作响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只能说明反应产生了气体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但不能说明产生的气体是氢气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错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误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，B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符合题意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_1#4d16085b5?vop=1&amp;pid=215cc340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将金属钠放入盛有下列溶液的小烧杯中，既有气体，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又有白色沉淀产生的是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5_1#4d16085b5.bracket?vop=1&amp;pid=215cc340f&amp;color=0,0,0&amp;vpa=2&amp;vtp=1"/>
          <p:cNvSpPr/>
          <p:nvPr/>
        </p:nvSpPr>
        <p:spPr>
          <a:xfrm>
            <a:off x="9132347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4_2#4d16085b5?vop=1&amp;pid=215cc340f&amp;color=0,0,0&amp;vtp=1&amp;bbb=1&amp;h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④饱和澄清石灰水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C_4_BD.4_2#4d16085b5?vop=1&amp;pid=215cc340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10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BD.4_3#4d16085b5.choices?vop=1&amp;pid=215cc340f&amp;color=0,0,0&amp;vtp=1&amp;bbb=1"/>
          <p:cNvSpPr/>
          <p:nvPr/>
        </p:nvSpPr>
        <p:spPr>
          <a:xfrm>
            <a:off x="832104" y="23590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78273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①②④⑤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①④⑤⑦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①③⑤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①④⑤⑥⑦</a:t>
            </a:r>
            <a:endParaRPr lang="en-US" altLang="zh-CN" sz="1800" dirty="0"/>
          </a:p>
        </p:txBody>
      </p:sp>
      <p:pic>
        <p:nvPicPr>
          <p:cNvPr id="6" name="QC_4_EX.6_1#4d16085b5?vop=1&amp;pid=215cc340f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87330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EX.6_1#4d16085b5?vop=1&amp;pid=215cc340f&amp;color=0,0,0&amp;vtp=1&amp;bbb=1&amp;hb=1"/>
              <p:cNvSpPr/>
              <p:nvPr/>
            </p:nvSpPr>
            <p:spPr>
              <a:xfrm>
                <a:off x="832104" y="2809296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将金属钠放入盛有溶液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的小烧杯中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首先发生反应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首先发生反应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↑)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然后是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与溶液中的其他离子发生复分解型的离子反应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故几组溶液中都会有气体生成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4_EX.6_1#4d16085b5?vop=1&amp;pid=215cc340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09296"/>
                <a:ext cx="10531904" cy="1257300"/>
              </a:xfrm>
              <a:prstGeom prst="rect">
                <a:avLst/>
              </a:prstGeom>
              <a:blipFill>
                <a:blip r:embed="rId5"/>
                <a:stretch>
                  <a:fillRect l="-1390" r="-695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7_1#4d16085b5?vop=1&amp;pid=215cc340f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6448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7_1#4d16085b5?vop=1&amp;pid=215cc340f&amp;color=0,0,0&amp;vtp=1&amp;bt=1&amp;bbb=1&amp;hb=1"/>
              <p:cNvSpPr/>
              <p:nvPr/>
            </p:nvSpPr>
            <p:spPr>
              <a:xfrm>
                <a:off x="832104" y="1080000"/>
                <a:ext cx="10531904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可以生成白色沉淀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只生成氢气和硫酸钠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无沉淀生成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溶液中钠只与硫酸钠溶液中的水反应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生成氢气但无沉淀生成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饱和澄清石灰水中反应消耗水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溶液温度升高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的溶解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度降低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析出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产生白色沉淀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可以生成碳酸钙白色沉淀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溶液中生成的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是蓝色沉淀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，⑥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溶剂水减少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饱和溶液中有白色氯化钠晶体析出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，⑦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7_1#4d16085b5?vop=1&amp;pid=215cc340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514600"/>
              </a:xfrm>
              <a:prstGeom prst="rect">
                <a:avLst/>
              </a:prstGeom>
              <a:blipFill>
                <a:blip r:embed="rId4"/>
                <a:stretch>
                  <a:fillRect l="-1390" r="-695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S.7_1#4d16085b5?vop=1&amp;pid=215cc340f&amp;color=0,0,0&amp;vtp=1&amp;bt=1&amp;bbb=1&amp;hb=1&amp;uw=1"/>
          <p:cNvSpPr/>
          <p:nvPr/>
        </p:nvSpPr>
        <p:spPr>
          <a:xfrm>
            <a:off x="6034278" y="3131050"/>
            <a:ext cx="914465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</Words>
  <Application>Microsoft Office PowerPoint</Application>
  <PresentationFormat>宽屏</PresentationFormat>
  <Paragraphs>86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2025-05-14T06:29:48Z</dcterms:created>
  <dcterms:modified xsi:type="dcterms:W3CDTF">2025-05-14T06:30:20Z</dcterms:modified>
  <cp:category/>
  <cp:contentStatus/>
</cp:coreProperties>
</file>