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891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da20c7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78a729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bbdfa1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da20c7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78a729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bbdfa1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8_1#8478c78f4?sp=1&amp;vop=1&amp;pid=ce64bbb38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配平下面离子方程式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B_5_BD.8_1#8478c78f4?sp=1&amp;vop=1&amp;pid=ce64bbb3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86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9_1#8478c78f4.blank?vop=1&amp;pid=ce64bbb38&amp;color=0,0,0&amp;vpa=5&amp;vtp=1&amp;bbb=1"/>
              <p:cNvSpPr/>
              <p:nvPr/>
            </p:nvSpPr>
            <p:spPr>
              <a:xfrm>
                <a:off x="887666" y="1533516"/>
                <a:ext cx="244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9_1#8478c78f4.blank?vop=1&amp;pid=ce64bbb38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666" y="1533516"/>
                <a:ext cx="244475" cy="279400"/>
              </a:xfrm>
              <a:prstGeom prst="rect">
                <a:avLst/>
              </a:prstGeom>
              <a:blipFill>
                <a:blip r:embed="rId4"/>
                <a:stretch>
                  <a:fillRect l="-12500" r="-7500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10_1#8478c78f4.blank?vop=1&amp;pid=ce64bbb38&amp;color=0,0,0&amp;vpa=6&amp;vtp=1&amp;bbb=1"/>
              <p:cNvSpPr/>
              <p:nvPr/>
            </p:nvSpPr>
            <p:spPr>
              <a:xfrm>
                <a:off x="2044890" y="1533516"/>
                <a:ext cx="244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10_1#8478c78f4.blank?vop=1&amp;pid=ce64bbb38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4890" y="1533516"/>
                <a:ext cx="244475" cy="279400"/>
              </a:xfrm>
              <a:prstGeom prst="rect">
                <a:avLst/>
              </a:prstGeom>
              <a:blipFill>
                <a:blip r:embed="rId5"/>
                <a:stretch>
                  <a:fillRect l="-12195" t="-2222" r="-7317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11_1#8478c78f4.blank?vop=1&amp;pid=ce64bbb38&amp;color=0,0,0&amp;vpa=7&amp;vtp=1&amp;bbb=1"/>
              <p:cNvSpPr/>
              <p:nvPr/>
            </p:nvSpPr>
            <p:spPr>
              <a:xfrm>
                <a:off x="3090926" y="1533516"/>
                <a:ext cx="5389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11_1#8478c78f4.blank?vop=1&amp;pid=ce64bbb38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926" y="1533516"/>
                <a:ext cx="538988" cy="279400"/>
              </a:xfrm>
              <a:prstGeom prst="rect">
                <a:avLst/>
              </a:prstGeom>
              <a:blipFill>
                <a:blip r:embed="rId6"/>
                <a:stretch>
                  <a:fillRect l="-4545" t="-2222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12_1#8478c78f4.blank?vop=1&amp;pid=ce64bbb38&amp;color=0,0,0&amp;vpa=8&amp;vtp=1&amp;bbb=1"/>
              <p:cNvSpPr/>
              <p:nvPr/>
            </p:nvSpPr>
            <p:spPr>
              <a:xfrm>
                <a:off x="4216464" y="1533516"/>
                <a:ext cx="244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12_1#8478c78f4.blank?vop=1&amp;pid=ce64bbb38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6464" y="1533516"/>
                <a:ext cx="244475" cy="279400"/>
              </a:xfrm>
              <a:prstGeom prst="rect">
                <a:avLst/>
              </a:prstGeom>
              <a:blipFill>
                <a:blip r:embed="rId7"/>
                <a:stretch>
                  <a:fillRect l="-12500" r="-7500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13_1#8478c78f4.blank?vop=1&amp;pid=ce64bbb38&amp;color=0,0,0&amp;vpa=9&amp;vtp=1&amp;bbb=1"/>
              <p:cNvSpPr/>
              <p:nvPr/>
            </p:nvSpPr>
            <p:spPr>
              <a:xfrm>
                <a:off x="5321300" y="1533516"/>
                <a:ext cx="244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13_1#8478c78f4.blank?vop=1&amp;pid=ce64bbb38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1300" y="1533516"/>
                <a:ext cx="244475" cy="279400"/>
              </a:xfrm>
              <a:prstGeom prst="rect">
                <a:avLst/>
              </a:prstGeom>
              <a:blipFill>
                <a:blip r:embed="rId8"/>
                <a:stretch>
                  <a:fillRect l="-12500" t="-2222" r="-10000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14_1#8478c78f4.blank?vop=1&amp;pid=ce64bbb38&amp;color=0,0,0&amp;vpa=10&amp;vtp=1&amp;bbb=1"/>
              <p:cNvSpPr/>
              <p:nvPr/>
            </p:nvSpPr>
            <p:spPr>
              <a:xfrm>
                <a:off x="6324536" y="1533516"/>
                <a:ext cx="244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14_1#8478c78f4.blank?vop=1&amp;pid=ce64bbb38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536" y="1533516"/>
                <a:ext cx="244475" cy="279400"/>
              </a:xfrm>
              <a:prstGeom prst="rect">
                <a:avLst/>
              </a:prstGeom>
              <a:blipFill>
                <a:blip r:embed="rId9"/>
                <a:stretch>
                  <a:fillRect l="-9756" r="-7317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5_AS.15_1#8478c78f4?vop=1&amp;pid=ce64bbb38&amp;color=0,0,0&amp;tib=255,255,255&amp;iip=2&amp;vtp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11162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B_5_AS.15_1#8478c78f4?vop=1&amp;pid=ce64bbb38&amp;color=0,0,0&amp;vtp=1&amp;bbb=1"/>
          <p:cNvSpPr/>
          <p:nvPr/>
        </p:nvSpPr>
        <p:spPr>
          <a:xfrm>
            <a:off x="832104" y="1990526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第一步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标变价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找最小公倍数</a:t>
            </a:r>
            <a:endParaRPr lang="en-US" altLang="zh-CN" sz="1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S.15_2#8478c78f4?vop=1&amp;pid=ce64bbb38&amp;color=0,0,0&amp;vtp=1&amp;bbb=1"/>
              <p:cNvSpPr/>
              <p:nvPr/>
            </p:nvSpPr>
            <p:spPr>
              <a:xfrm>
                <a:off x="832104" y="2406451"/>
                <a:ext cx="10533888" cy="269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limLow>
                          <m:limLowPr>
                            <m:ctrlPr>
                              <a:rPr lang="en-US" altLang="zh-CN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limUpp>
                              <m:limUppPr>
                                <m:ctrlP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+7</m:t>
                                </m:r>
                              </m:lim>
                            </m:limUpp>
                            <m:sSubSup>
                              <m:sSubSu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  <m:sup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−</m:t>
                                </m:r>
                              </m:sup>
                            </m:sSubSup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↓5×2</m:t>
                            </m:r>
                          </m:lim>
                        </m:limLow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limLow>
                          <m:limLowPr>
                            <m:ctrlPr>
                              <a:rPr lang="en-US" altLang="zh-CN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limUpp>
                              <m:limUp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sSub>
                                  <m:sSubPr>
                                    <m:ctrlPr>
                                      <a:rPr lang="en-US" altLang="zh-CN" sz="1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O</m:t>
                                    </m:r>
                                  </m:e>
                                  <m:sub>
                                    <m:r>
                                      <a:rPr lang="en-US" altLang="zh-CN" sz="1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−1</m:t>
                                </m:r>
                              </m:lim>
                            </m:limUpp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↑1×2×5</m:t>
                            </m:r>
                          </m:lim>
                        </m:limLow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+→</m:t>
                        </m:r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limUpp>
                              <m:limUp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+2</m:t>
                                </m:r>
                              </m:lim>
                            </m:limUpp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0</m:t>
                                </m:r>
                              </m:lim>
                            </m:limUpp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电荷守恒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u="sng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个单位负电荷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个单位正电荷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根据电荷守恒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凑水查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16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配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平该离子方程式得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1" name="QB_5_AS.15_2#8478c78f4?vop=1&amp;pid=ce64bbb3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6451"/>
                <a:ext cx="10533888" cy="2692400"/>
              </a:xfrm>
              <a:prstGeom prst="rect">
                <a:avLst/>
              </a:prstGeom>
              <a:blipFill>
                <a:blip r:embed="rId11"/>
                <a:stretch>
                  <a:fillRect l="-1389" b="-34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6_1#52011b5ef?vop=1&amp;pid=ce64bbb38&amp;color=0,0,0&amp;vtp=1&amp;bt=1&amp;bbb=1"/>
              <p:cNvSpPr/>
              <p:nvPr/>
            </p:nvSpPr>
            <p:spPr>
              <a:xfrm>
                <a:off x="832104" y="1078992"/>
                <a:ext cx="10636060" cy="39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氧化废水中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16_1#52011b5ef?vop=1&amp;pid=ce64bbb3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636060" cy="393700"/>
              </a:xfrm>
              <a:prstGeom prst="rect">
                <a:avLst/>
              </a:prstGeom>
              <a:blipFill>
                <a:blip r:embed="rId3"/>
                <a:stretch>
                  <a:fillRect l="-1376" t="-6154" r="-516" b="-2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7_1#52011b5ef.blank?vop=1&amp;pid=ce64bbb38&amp;color=0,0,0&amp;vpa=11&amp;vtp=1&amp;bbb=1&amp;rh=23.75"/>
              <p:cNvSpPr/>
              <p:nvPr/>
            </p:nvSpPr>
            <p:spPr>
              <a:xfrm>
                <a:off x="6588189" y="1038098"/>
                <a:ext cx="451224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7_1#52011b5ef.blank?vop=1&amp;pid=ce64bbb38&amp;color=0,0,0&amp;vpa=1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189" y="1038098"/>
                <a:ext cx="4512247" cy="301625"/>
              </a:xfrm>
              <a:prstGeom prst="rect">
                <a:avLst/>
              </a:prstGeom>
              <a:blipFill>
                <a:blip r:embed="rId4"/>
                <a:stretch>
                  <a:fillRect l="-67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18_1#52011b5ef?vop=1&amp;pid=ce64bbb38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04315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8_1#52011b5ef?vop=1&amp;pid=ce64bbb38&amp;color=0,0,0&amp;vtp=1&amp;bbb=1&amp;hb=1"/>
              <p:cNvSpPr/>
              <p:nvPr/>
            </p:nvSpPr>
            <p:spPr>
              <a:xfrm>
                <a:off x="832104" y="1467739"/>
                <a:ext cx="10531904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第一步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找到氧化剂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还原产物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既是氧化产物又是还原产物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AS.18_1#52011b5ef?vop=1&amp;pid=ce64bbb3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67739"/>
                <a:ext cx="10531904" cy="736600"/>
              </a:xfrm>
              <a:prstGeom prst="rect">
                <a:avLst/>
              </a:prstGeom>
              <a:blipFill>
                <a:blip r:embed="rId6"/>
                <a:stretch>
                  <a:fillRect l="-811" t="-5785" r="-1274" b="-14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18_2#52011b5ef?vop=1&amp;pid=ce64bbb38&amp;color=0,0,0&amp;vtp=1&amp;bbb=1&amp;hb=1"/>
              <p:cNvSpPr/>
              <p:nvPr/>
            </p:nvSpPr>
            <p:spPr>
              <a:xfrm>
                <a:off x="832104" y="2191639"/>
                <a:ext cx="10533888" cy="3873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第二步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标变价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找最小公倍数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limLow>
                          <m:limLowPr>
                            <m:ctrlPr>
                              <a:rPr lang="en-US" altLang="zh-CN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limUpp>
                              <m:limUppPr>
                                <m:ctrlP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+7</m:t>
                                </m:r>
                              </m:lim>
                            </m:limUpp>
                            <m:sSubSup>
                              <m:sSubSu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  <m:sup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−</m:t>
                                </m:r>
                              </m:sup>
                            </m:sSubSup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↓3×2</m:t>
                            </m:r>
                          </m:lim>
                        </m:limLow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  <m:limLow>
                          <m:limLowPr>
                            <m:ctrlPr>
                              <a:rPr lang="en-US" altLang="zh-CN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pPr>
                              <m:e>
                                <m:limUpp>
                                  <m:limUppPr>
                                    <m:ctrlPr>
                                      <a:rPr lang="en-US" altLang="zh-CN" sz="1800" b="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</m:ctrlPr>
                                  </m:limUp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Mn</m:t>
                                    </m:r>
                                  </m:e>
                                  <m:lim>
                                    <m:r>
                                      <a:rPr lang="en-US" altLang="zh-CN" sz="1800" b="0" i="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+2</m:t>
                                    </m:r>
                                  </m:lim>
                                </m:limUpp>
                              </m:e>
                              <m:sup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2+</m:t>
                                </m:r>
                              </m:sup>
                            </m:sSup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↑2×3</m:t>
                            </m:r>
                          </m:lim>
                        </m:limLow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+→</m:t>
                        </m:r>
                        <m:limLow>
                          <m:limLow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bar>
                              <m:bar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barPr>
                              <m:e>
                                <m:r>
                                  <a:rPr lang="en-US" altLang="zh-CN" sz="18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     </m:t>
                                </m:r>
                              </m:e>
                            </m:ba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2+3=5</m:t>
                            </m:r>
                          </m:lim>
                        </m:limLow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+4</m:t>
                            </m:r>
                          </m:lim>
                        </m:limUp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bar>
                          <m:ba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1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    </m:t>
                            </m:r>
                          </m:e>
                        </m:ba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边化合价两种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故从左边开始配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右边化学计量数等于左侧两化学计量数的加和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u="sng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____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电荷守恒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个单位正电荷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结合溶液环境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若为碱性条件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溶液中不可能存在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故根据电荷守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u="sng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</m:e>
                    </m:d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四步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凑水查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配平得离子方程式为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18_2#52011b5ef?vop=1&amp;pid=ce64bbb3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191639"/>
                <a:ext cx="10533888" cy="3873500"/>
              </a:xfrm>
              <a:prstGeom prst="rect">
                <a:avLst/>
              </a:prstGeom>
              <a:blipFill>
                <a:blip r:embed="rId7"/>
                <a:stretch>
                  <a:fillRect l="-1389" t="-1102" r="-347" b="-2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7aef0873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67aef0873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“超详解”陌生氧化还原反应方程式的配平方法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2dfb470a?pid=f78a72940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氧化还原反应化学（或离子）方程式的配平就像一个“升级打怪”的过程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掌握基础的氧化还原反应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（或离子）方程式配平之后，有些同学遇到“大怪兽”又不知该如何配平了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本大招将教会你一些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打怪秘籍”，让你能游刃有余地配平陌生的氧化还原反应化学（或离子）方程式。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0b27311c5?sp=1&amp;pid=ebbdfa1d4&amp;color=0,0,0&amp;vtp=1&amp;bt=1&amp;bbb=1&amp;hb=1"/>
              <p:cNvSpPr/>
              <p:nvPr/>
            </p:nvSpPr>
            <p:spPr>
              <a:xfrm>
                <a:off x="832104" y="1080000"/>
                <a:ext cx="10533888" cy="491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1.秘籍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正向配平法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当氧化剂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（或还原剂）部分参与氧化还原反应时，化学计量数分两部分：作氧化剂（或还原剂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质和参加非氧化还原反应的物质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。此时可先配平元素化合价全变的物质，再观察配平其他物质。如：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——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分析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(0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→+2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↑2×3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(+5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→+2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↓3×2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（2）配平元素化合价全变的物质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元素只部分变价，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元素没变价，则化学计量数2应配在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前，这样才能使元素化合价升降总数相等。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9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limUpp>
                          <m:limUp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</m:e>
                          <m:lim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0</m:t>
                            </m:r>
                          </m:lim>
                        </m:limUpp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u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3×↑2</m:t>
                        </m:r>
                      </m:lim>
                    </m:limLow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</m:lim>
                    </m:limUp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——3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</m:lim>
                    </m:limUp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limLow>
                      <m:limLow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d>
                          <m:dPr>
                            <m:begChr m:val=""/>
                            <m:endChr m:val=""/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limUpp>
                              <m:limUpp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N</m:t>
                                </m:r>
                              </m:e>
                              <m:lim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+2</m:t>
                                </m:r>
                              </m:lim>
                            </m:limUpp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↑</m:t>
                            </m:r>
                          </m:e>
                        </m:d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2×↓3</m:t>
                        </m:r>
                      </m:lim>
                    </m:limLow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（3）观察法配平其他物质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0b27311c5?sp=1&amp;pid=ebbdfa1d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914900"/>
              </a:xfrm>
              <a:prstGeom prst="rect">
                <a:avLst/>
              </a:prstGeom>
              <a:blipFill>
                <a:blip r:embed="rId3"/>
                <a:stretch>
                  <a:fillRect l="-1389" t="-496" r="-1331" b="-22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0b27311c5?sp=1&amp;pid=ebbdfa1d4&amp;color=0,0,0&amp;vtp=1&amp;bt=1&amp;bbb=1"/>
              <p:cNvSpPr/>
              <p:nvPr/>
            </p:nvSpPr>
            <p:spPr>
              <a:xfrm>
                <a:off x="832104" y="1080000"/>
                <a:ext cx="10533888" cy="2273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2.秘籍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逆向配平法（单一一种元素变价，从化合价态多的那边开始配）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</m:t>
                        </m:r>
                      </m:lim>
                    </m:limUp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</m:t>
                    </m:r>
                    <m:limLow>
                      <m:limLow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−2</m:t>
                            </m:r>
                          </m:lim>
                        </m:limUpp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2×↓2</m:t>
                        </m:r>
                      </m:lim>
                    </m:limLow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+</m:t>
                    </m:r>
                    <m:limLow>
                      <m:limLow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+4</m:t>
                            </m:r>
                          </m:lim>
                        </m:limUp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1×↑4</m:t>
                        </m:r>
                      </m:lim>
                    </m:limLow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化学计量数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2配在含降价元素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前，化学计量数1配在含升价元素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前，观察法配平：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0b27311c5?sp=1&amp;pid=ebbdfa1d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273300"/>
              </a:xfrm>
              <a:prstGeom prst="rect">
                <a:avLst/>
              </a:prstGeom>
              <a:blipFill>
                <a:blip r:embed="rId3"/>
                <a:stretch>
                  <a:fillRect l="-1389" r="-289" b="-16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0b27311c5?sp=1&amp;pid=ebbdfa1d4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3.秘籍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缺项配平法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缺项是指某些反应物或者生成物在化学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（或离子）方程式中没有写出来，一般为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对此类化学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（或离子）方程式的配平，我们遵循以下补项原则：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0b27311c5?sp=1&amp;pid=ebbdfa1d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44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0b27311c5?colgroup=15,20,20&amp;pid=ebbdfa1d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8432818"/>
                  </p:ext>
                </p:extLst>
              </p:nvPr>
            </p:nvGraphicFramePr>
            <p:xfrm>
              <a:off x="832104" y="2448044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缺什么或多什么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0b27311c5?colgroup=15,20,20&amp;pid=ebbdfa1d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8432818"/>
                  </p:ext>
                </p:extLst>
              </p:nvPr>
            </p:nvGraphicFramePr>
            <p:xfrm>
              <a:off x="832104" y="2448044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缺什么或多什么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101786" r="-100161" b="-3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101786" r="-322" b="-3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198246" r="-100161" b="-21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198246" r="-322" b="-21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303571" r="-100161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303571" r="-322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403571" r="-100161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403571" r="-322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b27311c5?pid=ebbdfa1d4&amp;color=0,0,0&amp;vtp=1&amp;bt=1&amp;bbb=1"/>
          <p:cNvSpPr/>
          <p:nvPr/>
        </p:nvSpPr>
        <p:spPr>
          <a:xfrm>
            <a:off x="832104" y="1078992"/>
            <a:ext cx="1053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配平步骤：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0b27311c5?colgroup=11,44&amp;pid=ebbdfa1d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3101969"/>
                  </p:ext>
                </p:extLst>
              </p:nvPr>
            </p:nvGraphicFramePr>
            <p:xfrm>
              <a:off x="832104" y="1567878"/>
              <a:ext cx="10506456" cy="2868232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202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详解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第一步：两剂两产物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根据题目信息找出氧化剂和还原剂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氧化产物和还原产物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写出氧化剂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还原剂——氧化产物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731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第二步：得失电子守恒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①标出变价元素的化合价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并列出元素化合价的变化值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（为了避免配平化学计量数出现分数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可根据元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素守恒进行初步配平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②确定元素化合价变化值的最小公倍数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使元素化合价升降总数相等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第三步：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电荷守恒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①计算式子左右两侧的电荷数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1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配平左右两侧电荷数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（看环境补离子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酸性环境补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碱性环境补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第四步：原子守恒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根据原子守恒在化学（或离子）方程式的左（或右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0b27311c5?colgroup=11,44&amp;pid=ebbdfa1d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3101969"/>
                  </p:ext>
                </p:extLst>
              </p:nvPr>
            </p:nvGraphicFramePr>
            <p:xfrm>
              <a:off x="832104" y="1567878"/>
              <a:ext cx="10506456" cy="2868232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202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详解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第一步：两剂两产物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根据题目信息找出氧化剂和还原剂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氧化产物和还原产物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201887" r="-148" b="-60943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731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第二步：得失电子守恒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①标出变价元素的化合价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并列出元素化合价的变化值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（为了避免配平化学计量数出现分数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可根据元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素守恒进行初步配平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②确定元素化合价变化值的最小公倍数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使元素化合价升降总数相等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第三步：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电荷守恒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①计算式子左右两侧的电荷数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1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690566" r="-148" b="-1207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第四步：原子守恒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790566" r="-148" b="-207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0b27311c5?pid=ebbdfa1d4&amp;color=0,0,0&amp;vtp=1&amp;bbb=1&amp;hb=1"/>
              <p:cNvSpPr/>
              <p:nvPr/>
            </p:nvSpPr>
            <p:spPr>
              <a:xfrm>
                <a:off x="832104" y="4565078"/>
                <a:ext cx="10533888" cy="1511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根据配平步骤我们来试一试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铋酸钠）固体（黄色，不溶于冷水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溶液显紫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的溶液为无色）。配平该反应的离子方程式：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□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</m:oMath>
                </a14:m>
                <a:r>
                  <a:rPr lang="en-US" altLang="zh-CN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0b27311c5?pid=ebbdfa1d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65078"/>
                <a:ext cx="10533888" cy="1511300"/>
              </a:xfrm>
              <a:prstGeom prst="rect">
                <a:avLst/>
              </a:prstGeom>
              <a:blipFill>
                <a:blip r:embed="rId4"/>
                <a:stretch>
                  <a:fillRect l="-1389" t="-1613" r="-1215" b="-36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b27311c5?pid=ebbdfa1d4&amp;color=0,0,0&amp;vtp=1&amp;bt=1&amp;bbb=1&amp;hb=1"/>
              <p:cNvSpPr/>
              <p:nvPr/>
            </p:nvSpPr>
            <p:spPr>
              <a:xfrm>
                <a:off x="832104" y="1080000"/>
                <a:ext cx="10533888" cy="3429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溶液呈紫红色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，元素化合价变化分析如下：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(+5→+3)↓2×5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(+2→+7)↑5×2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再由观察法可知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的化学计量数为5，即：</a:t>
                </a:r>
                <a:endParaRPr lang="en-US" altLang="zh-CN" sz="1800" dirty="0"/>
              </a:p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根据电荷守恒可知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，右侧有18个单位正电荷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则左侧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前的化学计量数应为14；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根据原子守恒可知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要在右边补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+7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0b27311c5?pid=ebbdfa1d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429000"/>
              </a:xfrm>
              <a:prstGeom prst="rect">
                <a:avLst/>
              </a:prstGeom>
              <a:blipFill>
                <a:blip r:embed="rId3"/>
                <a:stretch>
                  <a:fillRect l="-1389" r="-26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_1#ce64bbb38?vop=1&amp;pid=ada20c78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氧化还原反应是一类重要的化学反应。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5_1#832879349?vop=1&amp;pid=ce64bbb38&amp;color=0,0,0&amp;vtp=1&amp;bbb=1&amp;hb=1"/>
              <p:cNvSpPr/>
              <p:nvPr/>
            </p:nvSpPr>
            <p:spPr>
              <a:xfrm>
                <a:off x="832104" y="1492369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的离子方程式中，对化学计量数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判断正确的是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5_BD.5_1#832879349?vop=1&amp;pid=ce64bbb3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2369"/>
                <a:ext cx="10533888" cy="876300"/>
              </a:xfrm>
              <a:prstGeom prst="rect">
                <a:avLst/>
              </a:prstGeom>
              <a:blipFill>
                <a:blip r:embed="rId3"/>
                <a:stretch>
                  <a:fillRect l="-1389" r="-231" b="-104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6_1#832879349.blank?vop=1&amp;pid=ce64bbb38&amp;color=0,0,0&amp;vpa=4&amp;vtp=1"/>
          <p:cNvSpPr/>
          <p:nvPr/>
        </p:nvSpPr>
        <p:spPr>
          <a:xfrm>
            <a:off x="824960" y="1919089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5_2#832879349.choices?vop=1&amp;pid=ce64bbb38&amp;color=0,0,0&amp;vtp=1&amp;bbb=1"/>
              <p:cNvSpPr/>
              <p:nvPr/>
            </p:nvSpPr>
            <p:spPr>
              <a:xfrm>
                <a:off x="832104" y="24030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是氧化剂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5_BD.5_2#832879349.choices?vop=1&amp;pid=ce64bbb3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301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5_AS.7_1#832879349?vop=1&amp;pid=ce64bbb38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3062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AS.7_1#832879349?vop=1&amp;pid=ce64bbb38&amp;color=0,0,0&amp;vtp=1&amp;bbb=1&amp;hb=1"/>
              <p:cNvSpPr/>
              <p:nvPr/>
            </p:nvSpPr>
            <p:spPr>
              <a:xfrm>
                <a:off x="832104" y="3266615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根据氧原子守恒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根据氢原子守恒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根据电荷守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的化合价升高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是还原剂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是氧化产物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氧元素化合价降低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是还原产物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5_AS.7_1#832879349?vop=1&amp;pid=ce64bbb3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6615"/>
                <a:ext cx="10531904" cy="1257300"/>
              </a:xfrm>
              <a:prstGeom prst="rect">
                <a:avLst/>
              </a:prstGeom>
              <a:blipFill>
                <a:blip r:embed="rId6"/>
                <a:stretch>
                  <a:fillRect l="-1390" r="-3416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319</Words>
  <Application>Microsoft Office PowerPoint</Application>
  <PresentationFormat>宽屏</PresentationFormat>
  <Paragraphs>116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2025-05-14T06:24:14Z</dcterms:created>
  <dcterms:modified xsi:type="dcterms:W3CDTF">2025-05-14T06:26:59Z</dcterms:modified>
  <cp:category/>
  <cp:contentStatus/>
</cp:coreProperties>
</file>