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4"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43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427" r:id="rId70"/>
    <p:sldId id="320" r:id="rId71"/>
    <p:sldId id="428" r:id="rId72"/>
    <p:sldId id="321" r:id="rId73"/>
    <p:sldId id="322" r:id="rId74"/>
    <p:sldId id="323" r:id="rId75"/>
    <p:sldId id="324" r:id="rId76"/>
    <p:sldId id="325" r:id="rId77"/>
    <p:sldId id="326" r:id="rId78"/>
    <p:sldId id="327" r:id="rId79"/>
    <p:sldId id="328" r:id="rId80"/>
    <p:sldId id="329" r:id="rId81"/>
    <p:sldId id="330" r:id="rId82"/>
    <p:sldId id="429"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431" r:id="rId98"/>
    <p:sldId id="345" r:id="rId99"/>
    <p:sldId id="346" r:id="rId100"/>
    <p:sldId id="347" r:id="rId101"/>
    <p:sldId id="348" r:id="rId102"/>
    <p:sldId id="349" r:id="rId103"/>
    <p:sldId id="350" r:id="rId104"/>
    <p:sldId id="351" r:id="rId105"/>
    <p:sldId id="352" r:id="rId106"/>
    <p:sldId id="353" r:id="rId107"/>
    <p:sldId id="354" r:id="rId108"/>
    <p:sldId id="355" r:id="rId109"/>
    <p:sldId id="356" r:id="rId110"/>
    <p:sldId id="357" r:id="rId111"/>
    <p:sldId id="358" r:id="rId112"/>
    <p:sldId id="359" r:id="rId113"/>
    <p:sldId id="360" r:id="rId114"/>
    <p:sldId id="361" r:id="rId115"/>
    <p:sldId id="362" r:id="rId116"/>
    <p:sldId id="363" r:id="rId117"/>
    <p:sldId id="364" r:id="rId118"/>
    <p:sldId id="365" r:id="rId119"/>
    <p:sldId id="366" r:id="rId120"/>
    <p:sldId id="367" r:id="rId121"/>
    <p:sldId id="368" r:id="rId122"/>
    <p:sldId id="369" r:id="rId123"/>
    <p:sldId id="370" r:id="rId124"/>
    <p:sldId id="371" r:id="rId125"/>
    <p:sldId id="372" r:id="rId126"/>
    <p:sldId id="373" r:id="rId127"/>
    <p:sldId id="374" r:id="rId128"/>
    <p:sldId id="375" r:id="rId129"/>
    <p:sldId id="376" r:id="rId130"/>
    <p:sldId id="377" r:id="rId131"/>
    <p:sldId id="378" r:id="rId132"/>
    <p:sldId id="379" r:id="rId133"/>
    <p:sldId id="380" r:id="rId134"/>
    <p:sldId id="381" r:id="rId135"/>
    <p:sldId id="382" r:id="rId136"/>
    <p:sldId id="383" r:id="rId137"/>
    <p:sldId id="384" r:id="rId138"/>
    <p:sldId id="385" r:id="rId139"/>
    <p:sldId id="386" r:id="rId140"/>
    <p:sldId id="387" r:id="rId141"/>
    <p:sldId id="388" r:id="rId142"/>
    <p:sldId id="389" r:id="rId143"/>
    <p:sldId id="390" r:id="rId144"/>
    <p:sldId id="391" r:id="rId145"/>
    <p:sldId id="392" r:id="rId146"/>
    <p:sldId id="393" r:id="rId147"/>
    <p:sldId id="394" r:id="rId148"/>
    <p:sldId id="395" r:id="rId149"/>
    <p:sldId id="396" r:id="rId150"/>
    <p:sldId id="397" r:id="rId151"/>
    <p:sldId id="398" r:id="rId152"/>
    <p:sldId id="399" r:id="rId153"/>
    <p:sldId id="400" r:id="rId154"/>
    <p:sldId id="401" r:id="rId155"/>
    <p:sldId id="402" r:id="rId156"/>
    <p:sldId id="403" r:id="rId157"/>
    <p:sldId id="404" r:id="rId158"/>
    <p:sldId id="405" r:id="rId159"/>
    <p:sldId id="406" r:id="rId160"/>
    <p:sldId id="407" r:id="rId161"/>
    <p:sldId id="408" r:id="rId162"/>
    <p:sldId id="409" r:id="rId163"/>
    <p:sldId id="410" r:id="rId164"/>
    <p:sldId id="411" r:id="rId165"/>
    <p:sldId id="412" r:id="rId166"/>
    <p:sldId id="413" r:id="rId167"/>
    <p:sldId id="414" r:id="rId168"/>
    <p:sldId id="415" r:id="rId169"/>
    <p:sldId id="416" r:id="rId170"/>
    <p:sldId id="417" r:id="rId171"/>
    <p:sldId id="418" r:id="rId172"/>
    <p:sldId id="419" r:id="rId173"/>
    <p:sldId id="420" r:id="rId174"/>
    <p:sldId id="421" r:id="rId175"/>
    <p:sldId id="422" r:id="rId176"/>
    <p:sldId id="423" r:id="rId177"/>
    <p:sldId id="424" r:id="rId178"/>
    <p:sldId id="425" r:id="rId179"/>
    <p:sldId id="426" r:id="rId18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6259" autoAdjust="0"/>
    <p:restoredTop sz="94610"/>
  </p:normalViewPr>
  <p:slideViewPr>
    <p:cSldViewPr snapToGrid="0" snapToObjects="1">
      <p:cViewPr varScale="1">
        <p:scale>
          <a:sx n="73" d="100"/>
          <a:sy n="73" d="100"/>
        </p:scale>
        <p:origin x="96"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3" Type="http://schemas.openxmlformats.org/officeDocument/2006/relationships/tableStyles" Target="tableStyles.xml"/><Relationship Id="rId182" Type="http://schemas.openxmlformats.org/officeDocument/2006/relationships/viewProps" Target="viewProps.xml"/><Relationship Id="rId181" Type="http://schemas.openxmlformats.org/officeDocument/2006/relationships/presProps" Target="presProps.xml"/><Relationship Id="rId180" Type="http://schemas.openxmlformats.org/officeDocument/2006/relationships/slide" Target="slides/slide176.xml"/><Relationship Id="rId18" Type="http://schemas.openxmlformats.org/officeDocument/2006/relationships/slide" Target="slides/slide14.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3.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p:spPr>
        <p:txBody>
          <a:bodyPr wrap="square" lIns="0" tIns="0" rIns="0" bIns="0" rtlCol="0" anchor="ctr"/>
          <a:lstStyle/>
          <a:p>
            <a:pPr algn="ctr"/>
            <a:r>
              <a:rPr lang="en-US" sz="1800" b="1" i="0" dirty="0">
                <a:solidFill>
                  <a:srgbClr val="000000"/>
                </a:solidFill>
                <a:latin typeface="黑体" panose="02010609060101010101" pitchFamily="34" charset="-122"/>
                <a:ea typeface="黑体" panose="02010609060101010101" pitchFamily="34" charset="-122"/>
                <a:cs typeface="黑体" panose="02010609060101010101" pitchFamily="34" charset="-120"/>
              </a:rPr>
              <a:t>高中化学 必修第一册</a:t>
            </a:r>
            <a:endParaRPr lang="en-US" sz="1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7c5376e7fa6a14022#tid=68242b92df7ddf0009d1fa4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0" i="0" dirty="0">
                <a:solidFill>
                  <a:srgbClr val="000000"/>
                </a:solidFill>
                <a:latin typeface="黑体" panose="02010609060101010101" pitchFamily="34" charset="-122"/>
                <a:ea typeface="黑体" panose="02010609060101010101" pitchFamily="34" charset="-122"/>
                <a:cs typeface="黑体" panose="02010609060101010101"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p:spPr>
        <p:txBody>
          <a:bodyPr wrap="square" lIns="0" tIns="0" rIns="0" bIns="0" rtlCol="0" anchor="ctr"/>
          <a:lstStyle/>
          <a:p>
            <a:pPr algn="ctr"/>
            <a:r>
              <a:rPr lang="en-US" sz="1800" b="1" i="0" dirty="0">
                <a:solidFill>
                  <a:srgbClr val="000000"/>
                </a:solidFill>
                <a:latin typeface="黑体" panose="02010609060101010101" pitchFamily="34" charset="-122"/>
                <a:ea typeface="黑体" panose="02010609060101010101" pitchFamily="34" charset="-122"/>
                <a:cs typeface="黑体" panose="02010609060101010101" pitchFamily="34" charset="-120"/>
              </a:rPr>
              <a:t>高中化学 必修第一册</a:t>
            </a:r>
            <a:endParaRPr lang="en-US" sz="18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hexin?subject=chemistry#pid=681dae67c5376e7fa6a14022#tid=68242b92df7ddf0009d1fa4e#sourcefrom=">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p:spPr>
        <p:txBody>
          <a:bodyPr wrap="square" lIns="0" tIns="0" rIns="0" bIns="0" rtlCol="0" anchor="ctr"/>
          <a:lstStyle/>
          <a:p>
            <a:pPr algn="ctr">
              <a:lnSpc>
                <a:spcPct val="100000"/>
              </a:lnSpc>
            </a:pPr>
            <a:r>
              <a:rPr lang="en-US" sz="2400" b="0" i="0" dirty="0">
                <a:solidFill>
                  <a:srgbClr val="000000"/>
                </a:solidFill>
                <a:latin typeface="黑体" panose="02010609060101010101" pitchFamily="34" charset="-122"/>
                <a:ea typeface="黑体" panose="02010609060101010101" pitchFamily="34" charset="-122"/>
                <a:cs typeface="黑体" panose="02010609060101010101" pitchFamily="34" charset="-120"/>
              </a:rPr>
              <a:t>高中化学 必修第一册</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5.xml"/><Relationship Id="rId2" Type="http://schemas.openxmlformats.org/officeDocument/2006/relationships/image" Target="../media/image17.png"/><Relationship Id="rId1" Type="http://schemas.openxmlformats.org/officeDocument/2006/relationships/image" Target="../media/image16.jpeg"/></Relationships>
</file>

<file path=ppt/slides/_rels/slide100.xml.rels><?xml version="1.0" encoding="UTF-8" standalone="yes"?>
<Relationships xmlns="http://schemas.openxmlformats.org/package/2006/relationships"><Relationship Id="rId6" Type="http://schemas.openxmlformats.org/officeDocument/2006/relationships/notesSlide" Target="../notesSlides/notesSlide97.xml"/><Relationship Id="rId5" Type="http://schemas.openxmlformats.org/officeDocument/2006/relationships/slideLayout" Target="../slideLayouts/slideLayout5.xml"/><Relationship Id="rId4" Type="http://schemas.openxmlformats.org/officeDocument/2006/relationships/image" Target="../media/image274.png"/><Relationship Id="rId3" Type="http://schemas.openxmlformats.org/officeDocument/2006/relationships/image" Target="../media/image273.jpeg"/><Relationship Id="rId2" Type="http://schemas.openxmlformats.org/officeDocument/2006/relationships/image" Target="../media/image272.jpeg"/><Relationship Id="rId1" Type="http://schemas.openxmlformats.org/officeDocument/2006/relationships/image" Target="../media/image271.png"/></Relationships>
</file>

<file path=ppt/slides/_rels/slide101.xml.rels><?xml version="1.0" encoding="UTF-8" standalone="yes"?>
<Relationships xmlns="http://schemas.openxmlformats.org/package/2006/relationships"><Relationship Id="rId9" Type="http://schemas.openxmlformats.org/officeDocument/2006/relationships/notesSlide" Target="../notesSlides/notesSlide98.xml"/><Relationship Id="rId8" Type="http://schemas.openxmlformats.org/officeDocument/2006/relationships/slideLayout" Target="../slideLayouts/slideLayout5.xml"/><Relationship Id="rId7" Type="http://schemas.openxmlformats.org/officeDocument/2006/relationships/image" Target="../media/image281.png"/><Relationship Id="rId6" Type="http://schemas.openxmlformats.org/officeDocument/2006/relationships/image" Target="../media/image280.png"/><Relationship Id="rId5" Type="http://schemas.openxmlformats.org/officeDocument/2006/relationships/image" Target="../media/image279.png"/><Relationship Id="rId4" Type="http://schemas.openxmlformats.org/officeDocument/2006/relationships/image" Target="../media/image278.png"/><Relationship Id="rId3" Type="http://schemas.openxmlformats.org/officeDocument/2006/relationships/image" Target="../media/image277.png"/><Relationship Id="rId2" Type="http://schemas.openxmlformats.org/officeDocument/2006/relationships/image" Target="../media/image276.png"/><Relationship Id="rId1" Type="http://schemas.openxmlformats.org/officeDocument/2006/relationships/image" Target="../media/image275.png"/></Relationships>
</file>

<file path=ppt/slides/_rels/slide102.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5.xml"/><Relationship Id="rId2" Type="http://schemas.openxmlformats.org/officeDocument/2006/relationships/image" Target="../media/image283.png"/><Relationship Id="rId1" Type="http://schemas.openxmlformats.org/officeDocument/2006/relationships/image" Target="../media/image282.png"/></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100.xml"/><Relationship Id="rId3" Type="http://schemas.openxmlformats.org/officeDocument/2006/relationships/slideLayout" Target="../slideLayouts/slideLayout5.xml"/><Relationship Id="rId2" Type="http://schemas.openxmlformats.org/officeDocument/2006/relationships/image" Target="../media/image285.png"/><Relationship Id="rId1" Type="http://schemas.openxmlformats.org/officeDocument/2006/relationships/image" Target="../media/image284.png"/></Relationships>
</file>

<file path=ppt/slides/_rels/slide104.xml.rels><?xml version="1.0" encoding="UTF-8" standalone="yes"?>
<Relationships xmlns="http://schemas.openxmlformats.org/package/2006/relationships"><Relationship Id="rId5" Type="http://schemas.openxmlformats.org/officeDocument/2006/relationships/notesSlide" Target="../notesSlides/notesSlide101.xml"/><Relationship Id="rId4" Type="http://schemas.openxmlformats.org/officeDocument/2006/relationships/slideLayout" Target="../slideLayouts/slideLayout5.xml"/><Relationship Id="rId3" Type="http://schemas.openxmlformats.org/officeDocument/2006/relationships/image" Target="../media/image288.png"/><Relationship Id="rId2" Type="http://schemas.openxmlformats.org/officeDocument/2006/relationships/image" Target="../media/image287.png"/><Relationship Id="rId1" Type="http://schemas.openxmlformats.org/officeDocument/2006/relationships/image" Target="../media/image286.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5.xml"/><Relationship Id="rId1" Type="http://schemas.openxmlformats.org/officeDocument/2006/relationships/image" Target="../media/image289.png"/></Relationships>
</file>

<file path=ppt/slides/_rels/slide106.xml.rels><?xml version="1.0" encoding="UTF-8" standalone="yes"?>
<Relationships xmlns="http://schemas.openxmlformats.org/package/2006/relationships"><Relationship Id="rId4" Type="http://schemas.openxmlformats.org/officeDocument/2006/relationships/notesSlide" Target="../notesSlides/notesSlide103.xml"/><Relationship Id="rId3" Type="http://schemas.openxmlformats.org/officeDocument/2006/relationships/slideLayout" Target="../slideLayouts/slideLayout5.xml"/><Relationship Id="rId2" Type="http://schemas.openxmlformats.org/officeDocument/2006/relationships/image" Target="../media/image291.png"/><Relationship Id="rId1" Type="http://schemas.openxmlformats.org/officeDocument/2006/relationships/image" Target="../media/image290.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5.xml"/><Relationship Id="rId1" Type="http://schemas.openxmlformats.org/officeDocument/2006/relationships/image" Target="../media/image292.png"/></Relationships>
</file>

<file path=ppt/slides/_rels/slide108.xml.rels><?xml version="1.0" encoding="UTF-8" standalone="yes"?>
<Relationships xmlns="http://schemas.openxmlformats.org/package/2006/relationships"><Relationship Id="rId7" Type="http://schemas.openxmlformats.org/officeDocument/2006/relationships/notesSlide" Target="../notesSlides/notesSlide105.xml"/><Relationship Id="rId6" Type="http://schemas.openxmlformats.org/officeDocument/2006/relationships/slideLayout" Target="../slideLayouts/slideLayout5.xml"/><Relationship Id="rId5" Type="http://schemas.openxmlformats.org/officeDocument/2006/relationships/image" Target="../media/image297.jpeg"/><Relationship Id="rId4" Type="http://schemas.openxmlformats.org/officeDocument/2006/relationships/image" Target="../media/image296.jpeg"/><Relationship Id="rId3" Type="http://schemas.openxmlformats.org/officeDocument/2006/relationships/image" Target="../media/image295.jpeg"/><Relationship Id="rId2" Type="http://schemas.openxmlformats.org/officeDocument/2006/relationships/image" Target="../media/image294.jpeg"/><Relationship Id="rId1" Type="http://schemas.openxmlformats.org/officeDocument/2006/relationships/image" Target="../media/image293.png"/></Relationships>
</file>

<file path=ppt/slides/_rels/slide109.xml.rels><?xml version="1.0" encoding="UTF-8" standalone="yes"?>
<Relationships xmlns="http://schemas.openxmlformats.org/package/2006/relationships"><Relationship Id="rId5" Type="http://schemas.openxmlformats.org/officeDocument/2006/relationships/notesSlide" Target="../notesSlides/notesSlide106.xml"/><Relationship Id="rId4" Type="http://schemas.openxmlformats.org/officeDocument/2006/relationships/slideLayout" Target="../slideLayouts/slideLayout5.xml"/><Relationship Id="rId3" Type="http://schemas.openxmlformats.org/officeDocument/2006/relationships/image" Target="../media/image300.png"/><Relationship Id="rId2" Type="http://schemas.openxmlformats.org/officeDocument/2006/relationships/image" Target="../media/image299.jpeg"/><Relationship Id="rId1" Type="http://schemas.openxmlformats.org/officeDocument/2006/relationships/image" Target="../media/image298.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5.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jpe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5.xml"/><Relationship Id="rId1" Type="http://schemas.openxmlformats.org/officeDocument/2006/relationships/image" Target="../media/image301.png"/></Relationships>
</file>

<file path=ppt/slides/_rels/slide111.xml.rels><?xml version="1.0" encoding="UTF-8" standalone="yes"?>
<Relationships xmlns="http://schemas.openxmlformats.org/package/2006/relationships"><Relationship Id="rId4" Type="http://schemas.openxmlformats.org/officeDocument/2006/relationships/notesSlide" Target="../notesSlides/notesSlide108.xml"/><Relationship Id="rId3" Type="http://schemas.openxmlformats.org/officeDocument/2006/relationships/slideLayout" Target="../slideLayouts/slideLayout5.xml"/><Relationship Id="rId2" Type="http://schemas.openxmlformats.org/officeDocument/2006/relationships/image" Target="../media/image303.png"/><Relationship Id="rId1" Type="http://schemas.openxmlformats.org/officeDocument/2006/relationships/image" Target="../media/image302.png"/></Relationships>
</file>

<file path=ppt/slides/_rels/slide112.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311.png"/><Relationship Id="rId7" Type="http://schemas.openxmlformats.org/officeDocument/2006/relationships/image" Target="../media/image310.jpeg"/><Relationship Id="rId6" Type="http://schemas.openxmlformats.org/officeDocument/2006/relationships/image" Target="../media/image309.jpeg"/><Relationship Id="rId5" Type="http://schemas.openxmlformats.org/officeDocument/2006/relationships/image" Target="../media/image308.jpeg"/><Relationship Id="rId4" Type="http://schemas.openxmlformats.org/officeDocument/2006/relationships/image" Target="../media/image307.jpeg"/><Relationship Id="rId3" Type="http://schemas.openxmlformats.org/officeDocument/2006/relationships/image" Target="../media/image306.jpeg"/><Relationship Id="rId2" Type="http://schemas.openxmlformats.org/officeDocument/2006/relationships/image" Target="../media/image305.jpeg"/><Relationship Id="rId10" Type="http://schemas.openxmlformats.org/officeDocument/2006/relationships/notesSlide" Target="../notesSlides/notesSlide109.xml"/><Relationship Id="rId1" Type="http://schemas.openxmlformats.org/officeDocument/2006/relationships/image" Target="../media/image304.png"/></Relationships>
</file>

<file path=ppt/slides/_rels/slide113.xml.rels><?xml version="1.0" encoding="UTF-8" standalone="yes"?>
<Relationships xmlns="http://schemas.openxmlformats.org/package/2006/relationships"><Relationship Id="rId4" Type="http://schemas.openxmlformats.org/officeDocument/2006/relationships/notesSlide" Target="../notesSlides/notesSlide110.xml"/><Relationship Id="rId3" Type="http://schemas.openxmlformats.org/officeDocument/2006/relationships/slideLayout" Target="../slideLayouts/slideLayout5.xml"/><Relationship Id="rId2" Type="http://schemas.openxmlformats.org/officeDocument/2006/relationships/image" Target="../media/image313.png"/><Relationship Id="rId1" Type="http://schemas.openxmlformats.org/officeDocument/2006/relationships/image" Target="../media/image312.png"/></Relationships>
</file>

<file path=ppt/slides/_rels/slide114.xml.rels><?xml version="1.0" encoding="UTF-8" standalone="yes"?>
<Relationships xmlns="http://schemas.openxmlformats.org/package/2006/relationships"><Relationship Id="rId9" Type="http://schemas.openxmlformats.org/officeDocument/2006/relationships/image" Target="../media/image322.png"/><Relationship Id="rId8" Type="http://schemas.openxmlformats.org/officeDocument/2006/relationships/image" Target="../media/image321.jpeg"/><Relationship Id="rId7" Type="http://schemas.openxmlformats.org/officeDocument/2006/relationships/image" Target="../media/image320.jpeg"/><Relationship Id="rId6" Type="http://schemas.openxmlformats.org/officeDocument/2006/relationships/image" Target="../media/image319.jpeg"/><Relationship Id="rId5" Type="http://schemas.openxmlformats.org/officeDocument/2006/relationships/image" Target="../media/image318.jpeg"/><Relationship Id="rId4" Type="http://schemas.openxmlformats.org/officeDocument/2006/relationships/image" Target="../media/image317.jpeg"/><Relationship Id="rId3" Type="http://schemas.openxmlformats.org/officeDocument/2006/relationships/image" Target="../media/image316.png"/><Relationship Id="rId2" Type="http://schemas.openxmlformats.org/officeDocument/2006/relationships/image" Target="../media/image315.png"/><Relationship Id="rId12" Type="http://schemas.openxmlformats.org/officeDocument/2006/relationships/notesSlide" Target="../notesSlides/notesSlide111.xml"/><Relationship Id="rId11" Type="http://schemas.openxmlformats.org/officeDocument/2006/relationships/slideLayout" Target="../slideLayouts/slideLayout5.xml"/><Relationship Id="rId10" Type="http://schemas.openxmlformats.org/officeDocument/2006/relationships/image" Target="../media/image323.png"/><Relationship Id="rId1" Type="http://schemas.openxmlformats.org/officeDocument/2006/relationships/image" Target="../media/image314.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5.xml"/><Relationship Id="rId1" Type="http://schemas.openxmlformats.org/officeDocument/2006/relationships/image" Target="../media/image324.png"/></Relationships>
</file>

<file path=ppt/slides/_rels/slide116.xml.rels><?xml version="1.0" encoding="UTF-8" standalone="yes"?>
<Relationships xmlns="http://schemas.openxmlformats.org/package/2006/relationships"><Relationship Id="rId5" Type="http://schemas.openxmlformats.org/officeDocument/2006/relationships/notesSlide" Target="../notesSlides/notesSlide113.xml"/><Relationship Id="rId4" Type="http://schemas.openxmlformats.org/officeDocument/2006/relationships/slideLayout" Target="../slideLayouts/slideLayout5.xml"/><Relationship Id="rId3" Type="http://schemas.openxmlformats.org/officeDocument/2006/relationships/image" Target="../media/image327.png"/><Relationship Id="rId2" Type="http://schemas.openxmlformats.org/officeDocument/2006/relationships/image" Target="../media/image326.png"/><Relationship Id="rId1" Type="http://schemas.openxmlformats.org/officeDocument/2006/relationships/image" Target="../media/image325.jpe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5.xml"/><Relationship Id="rId1" Type="http://schemas.openxmlformats.org/officeDocument/2006/relationships/image" Target="../media/image328.png"/></Relationships>
</file>

<file path=ppt/slides/_rels/slide118.xml.rels><?xml version="1.0" encoding="UTF-8" standalone="yes"?>
<Relationships xmlns="http://schemas.openxmlformats.org/package/2006/relationships"><Relationship Id="rId4" Type="http://schemas.openxmlformats.org/officeDocument/2006/relationships/notesSlide" Target="../notesSlides/notesSlide115.xml"/><Relationship Id="rId3" Type="http://schemas.openxmlformats.org/officeDocument/2006/relationships/slideLayout" Target="../slideLayouts/slideLayout5.xml"/><Relationship Id="rId2" Type="http://schemas.openxmlformats.org/officeDocument/2006/relationships/image" Target="../media/image330.png"/><Relationship Id="rId1" Type="http://schemas.openxmlformats.org/officeDocument/2006/relationships/image" Target="../media/image329.png"/></Relationships>
</file>

<file path=ppt/slides/_rels/slide119.xml.rels><?xml version="1.0" encoding="UTF-8" standalone="yes"?>
<Relationships xmlns="http://schemas.openxmlformats.org/package/2006/relationships"><Relationship Id="rId4" Type="http://schemas.openxmlformats.org/officeDocument/2006/relationships/notesSlide" Target="../notesSlides/notesSlide116.xml"/><Relationship Id="rId3" Type="http://schemas.openxmlformats.org/officeDocument/2006/relationships/slideLayout" Target="../slideLayouts/slideLayout5.xml"/><Relationship Id="rId2" Type="http://schemas.openxmlformats.org/officeDocument/2006/relationships/image" Target="../media/image332.png"/><Relationship Id="rId1" Type="http://schemas.openxmlformats.org/officeDocument/2006/relationships/image" Target="../media/image33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5.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jpe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5.xml"/><Relationship Id="rId1" Type="http://schemas.openxmlformats.org/officeDocument/2006/relationships/image" Target="../media/image333.png"/></Relationships>
</file>

<file path=ppt/slides/_rels/slide121.xml.rels><?xml version="1.0" encoding="UTF-8" standalone="yes"?>
<Relationships xmlns="http://schemas.openxmlformats.org/package/2006/relationships"><Relationship Id="rId5" Type="http://schemas.openxmlformats.org/officeDocument/2006/relationships/notesSlide" Target="../notesSlides/notesSlide118.xml"/><Relationship Id="rId4" Type="http://schemas.openxmlformats.org/officeDocument/2006/relationships/slideLayout" Target="../slideLayouts/slideLayout5.xml"/><Relationship Id="rId3" Type="http://schemas.openxmlformats.org/officeDocument/2006/relationships/image" Target="../media/image336.png"/><Relationship Id="rId2" Type="http://schemas.openxmlformats.org/officeDocument/2006/relationships/image" Target="../media/image335.png"/><Relationship Id="rId1" Type="http://schemas.openxmlformats.org/officeDocument/2006/relationships/image" Target="../media/image334.jpeg"/></Relationships>
</file>

<file path=ppt/slides/_rels/slide122.xml.rels><?xml version="1.0" encoding="UTF-8" standalone="yes"?>
<Relationships xmlns="http://schemas.openxmlformats.org/package/2006/relationships"><Relationship Id="rId4" Type="http://schemas.openxmlformats.org/officeDocument/2006/relationships/notesSlide" Target="../notesSlides/notesSlide119.xml"/><Relationship Id="rId3" Type="http://schemas.openxmlformats.org/officeDocument/2006/relationships/slideLayout" Target="../slideLayouts/slideLayout5.xml"/><Relationship Id="rId2" Type="http://schemas.openxmlformats.org/officeDocument/2006/relationships/image" Target="../media/image338.png"/><Relationship Id="rId1" Type="http://schemas.openxmlformats.org/officeDocument/2006/relationships/image" Target="../media/image337.png"/></Relationships>
</file>

<file path=ppt/slides/_rels/slide123.xml.rels><?xml version="1.0" encoding="UTF-8" standalone="yes"?>
<Relationships xmlns="http://schemas.openxmlformats.org/package/2006/relationships"><Relationship Id="rId4" Type="http://schemas.openxmlformats.org/officeDocument/2006/relationships/notesSlide" Target="../notesSlides/notesSlide120.xml"/><Relationship Id="rId3" Type="http://schemas.openxmlformats.org/officeDocument/2006/relationships/slideLayout" Target="../slideLayouts/slideLayout5.xml"/><Relationship Id="rId2" Type="http://schemas.openxmlformats.org/officeDocument/2006/relationships/image" Target="../media/image340.png"/><Relationship Id="rId1" Type="http://schemas.openxmlformats.org/officeDocument/2006/relationships/image" Target="../media/image339.png"/></Relationships>
</file>

<file path=ppt/slides/_rels/slide124.xml.rels><?xml version="1.0" encoding="UTF-8" standalone="yes"?>
<Relationships xmlns="http://schemas.openxmlformats.org/package/2006/relationships"><Relationship Id="rId5" Type="http://schemas.openxmlformats.org/officeDocument/2006/relationships/notesSlide" Target="../notesSlides/notesSlide121.xml"/><Relationship Id="rId4" Type="http://schemas.openxmlformats.org/officeDocument/2006/relationships/slideLayout" Target="../slideLayouts/slideLayout5.xml"/><Relationship Id="rId3" Type="http://schemas.openxmlformats.org/officeDocument/2006/relationships/image" Target="../media/image343.png"/><Relationship Id="rId2" Type="http://schemas.openxmlformats.org/officeDocument/2006/relationships/image" Target="../media/image342.jpeg"/><Relationship Id="rId1" Type="http://schemas.openxmlformats.org/officeDocument/2006/relationships/image" Target="../media/image341.png"/></Relationships>
</file>

<file path=ppt/slides/_rels/slide125.xml.rels><?xml version="1.0" encoding="UTF-8" standalone="yes"?>
<Relationships xmlns="http://schemas.openxmlformats.org/package/2006/relationships"><Relationship Id="rId6" Type="http://schemas.openxmlformats.org/officeDocument/2006/relationships/notesSlide" Target="../notesSlides/notesSlide122.xml"/><Relationship Id="rId5" Type="http://schemas.openxmlformats.org/officeDocument/2006/relationships/slideLayout" Target="../slideLayouts/slideLayout5.xml"/><Relationship Id="rId4" Type="http://schemas.openxmlformats.org/officeDocument/2006/relationships/image" Target="../media/image347.png"/><Relationship Id="rId3" Type="http://schemas.openxmlformats.org/officeDocument/2006/relationships/image" Target="../media/image346.png"/><Relationship Id="rId2" Type="http://schemas.openxmlformats.org/officeDocument/2006/relationships/image" Target="../media/image345.png"/><Relationship Id="rId1" Type="http://schemas.openxmlformats.org/officeDocument/2006/relationships/image" Target="../media/image344.png"/></Relationships>
</file>

<file path=ppt/slides/_rels/slide126.xml.rels><?xml version="1.0" encoding="UTF-8" standalone="yes"?>
<Relationships xmlns="http://schemas.openxmlformats.org/package/2006/relationships"><Relationship Id="rId4" Type="http://schemas.openxmlformats.org/officeDocument/2006/relationships/notesSlide" Target="../notesSlides/notesSlide123.xml"/><Relationship Id="rId3" Type="http://schemas.openxmlformats.org/officeDocument/2006/relationships/slideLayout" Target="../slideLayouts/slideLayout5.xml"/><Relationship Id="rId2" Type="http://schemas.openxmlformats.org/officeDocument/2006/relationships/image" Target="../media/image84.png"/><Relationship Id="rId1" Type="http://schemas.openxmlformats.org/officeDocument/2006/relationships/image" Target="../media/image348.png"/></Relationships>
</file>

<file path=ppt/slides/_rels/slide127.xml.rels><?xml version="1.0" encoding="UTF-8" standalone="yes"?>
<Relationships xmlns="http://schemas.openxmlformats.org/package/2006/relationships"><Relationship Id="rId4" Type="http://schemas.openxmlformats.org/officeDocument/2006/relationships/notesSlide" Target="../notesSlides/notesSlide124.xml"/><Relationship Id="rId3" Type="http://schemas.openxmlformats.org/officeDocument/2006/relationships/slideLayout" Target="../slideLayouts/slideLayout5.xml"/><Relationship Id="rId2" Type="http://schemas.openxmlformats.org/officeDocument/2006/relationships/image" Target="../media/image350.png"/><Relationship Id="rId1" Type="http://schemas.openxmlformats.org/officeDocument/2006/relationships/image" Target="../media/image349.png"/></Relationships>
</file>

<file path=ppt/slides/_rels/slide128.xml.rels><?xml version="1.0" encoding="UTF-8" standalone="yes"?>
<Relationships xmlns="http://schemas.openxmlformats.org/package/2006/relationships"><Relationship Id="rId4" Type="http://schemas.openxmlformats.org/officeDocument/2006/relationships/notesSlide" Target="../notesSlides/notesSlide125.xml"/><Relationship Id="rId3" Type="http://schemas.openxmlformats.org/officeDocument/2006/relationships/slideLayout" Target="../slideLayouts/slideLayout5.xml"/><Relationship Id="rId2" Type="http://schemas.openxmlformats.org/officeDocument/2006/relationships/image" Target="../media/image352.png"/><Relationship Id="rId1" Type="http://schemas.openxmlformats.org/officeDocument/2006/relationships/image" Target="../media/image351.png"/></Relationships>
</file>

<file path=ppt/slides/_rels/slide129.xml.rels><?xml version="1.0" encoding="UTF-8" standalone="yes"?>
<Relationships xmlns="http://schemas.openxmlformats.org/package/2006/relationships"><Relationship Id="rId4" Type="http://schemas.openxmlformats.org/officeDocument/2006/relationships/notesSlide" Target="../notesSlides/notesSlide126.xml"/><Relationship Id="rId3" Type="http://schemas.openxmlformats.org/officeDocument/2006/relationships/slideLayout" Target="../slideLayouts/slideLayout5.xml"/><Relationship Id="rId2" Type="http://schemas.openxmlformats.org/officeDocument/2006/relationships/image" Target="../media/image354.png"/><Relationship Id="rId1" Type="http://schemas.openxmlformats.org/officeDocument/2006/relationships/image" Target="../media/image353.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30.xml.rels><?xml version="1.0" encoding="UTF-8" standalone="yes"?>
<Relationships xmlns="http://schemas.openxmlformats.org/package/2006/relationships"><Relationship Id="rId5" Type="http://schemas.openxmlformats.org/officeDocument/2006/relationships/notesSlide" Target="../notesSlides/notesSlide127.xml"/><Relationship Id="rId4" Type="http://schemas.openxmlformats.org/officeDocument/2006/relationships/slideLayout" Target="../slideLayouts/slideLayout5.xml"/><Relationship Id="rId3" Type="http://schemas.openxmlformats.org/officeDocument/2006/relationships/image" Target="../media/image357.png"/><Relationship Id="rId2" Type="http://schemas.openxmlformats.org/officeDocument/2006/relationships/image" Target="../media/image356.png"/><Relationship Id="rId1" Type="http://schemas.openxmlformats.org/officeDocument/2006/relationships/image" Target="../media/image355.jpeg"/></Relationships>
</file>

<file path=ppt/slides/_rels/slide131.xml.rels><?xml version="1.0" encoding="UTF-8" standalone="yes"?>
<Relationships xmlns="http://schemas.openxmlformats.org/package/2006/relationships"><Relationship Id="rId4" Type="http://schemas.openxmlformats.org/officeDocument/2006/relationships/notesSlide" Target="../notesSlides/notesSlide128.xml"/><Relationship Id="rId3" Type="http://schemas.openxmlformats.org/officeDocument/2006/relationships/slideLayout" Target="../slideLayouts/slideLayout5.xml"/><Relationship Id="rId2" Type="http://schemas.openxmlformats.org/officeDocument/2006/relationships/image" Target="../media/image359.png"/><Relationship Id="rId1" Type="http://schemas.openxmlformats.org/officeDocument/2006/relationships/image" Target="../media/image358.png"/></Relationships>
</file>

<file path=ppt/slides/_rels/slide132.xml.rels><?xml version="1.0" encoding="UTF-8" standalone="yes"?>
<Relationships xmlns="http://schemas.openxmlformats.org/package/2006/relationships"><Relationship Id="rId4" Type="http://schemas.openxmlformats.org/officeDocument/2006/relationships/notesSlide" Target="../notesSlides/notesSlide129.xml"/><Relationship Id="rId3" Type="http://schemas.openxmlformats.org/officeDocument/2006/relationships/slideLayout" Target="../slideLayouts/slideLayout5.xml"/><Relationship Id="rId2" Type="http://schemas.openxmlformats.org/officeDocument/2006/relationships/image" Target="../media/image361.png"/><Relationship Id="rId1" Type="http://schemas.openxmlformats.org/officeDocument/2006/relationships/image" Target="../media/image360.png"/></Relationships>
</file>

<file path=ppt/slides/_rels/slide133.xml.rels><?xml version="1.0" encoding="UTF-8" standalone="yes"?>
<Relationships xmlns="http://schemas.openxmlformats.org/package/2006/relationships"><Relationship Id="rId5" Type="http://schemas.openxmlformats.org/officeDocument/2006/relationships/notesSlide" Target="../notesSlides/notesSlide130.xml"/><Relationship Id="rId4" Type="http://schemas.openxmlformats.org/officeDocument/2006/relationships/slideLayout" Target="../slideLayouts/slideLayout5.xml"/><Relationship Id="rId3" Type="http://schemas.openxmlformats.org/officeDocument/2006/relationships/image" Target="../media/image364.png"/><Relationship Id="rId2" Type="http://schemas.openxmlformats.org/officeDocument/2006/relationships/image" Target="../media/image363.png"/><Relationship Id="rId1" Type="http://schemas.openxmlformats.org/officeDocument/2006/relationships/image" Target="../media/image362.jpeg"/></Relationships>
</file>

<file path=ppt/slides/_rels/slide134.xml.rels><?xml version="1.0" encoding="UTF-8" standalone="yes"?>
<Relationships xmlns="http://schemas.openxmlformats.org/package/2006/relationships"><Relationship Id="rId4" Type="http://schemas.openxmlformats.org/officeDocument/2006/relationships/notesSlide" Target="../notesSlides/notesSlide131.xml"/><Relationship Id="rId3" Type="http://schemas.openxmlformats.org/officeDocument/2006/relationships/slideLayout" Target="../slideLayouts/slideLayout5.xml"/><Relationship Id="rId2" Type="http://schemas.openxmlformats.org/officeDocument/2006/relationships/image" Target="../media/image366.png"/><Relationship Id="rId1" Type="http://schemas.openxmlformats.org/officeDocument/2006/relationships/image" Target="../media/image365.png"/></Relationships>
</file>

<file path=ppt/slides/_rels/slide135.xml.rels><?xml version="1.0" encoding="UTF-8" standalone="yes"?>
<Relationships xmlns="http://schemas.openxmlformats.org/package/2006/relationships"><Relationship Id="rId6" Type="http://schemas.openxmlformats.org/officeDocument/2006/relationships/notesSlide" Target="../notesSlides/notesSlide132.xml"/><Relationship Id="rId5" Type="http://schemas.openxmlformats.org/officeDocument/2006/relationships/slideLayout" Target="../slideLayouts/slideLayout5.xml"/><Relationship Id="rId4" Type="http://schemas.openxmlformats.org/officeDocument/2006/relationships/image" Target="../media/image370.png"/><Relationship Id="rId3" Type="http://schemas.openxmlformats.org/officeDocument/2006/relationships/image" Target="../media/image369.jpeg"/><Relationship Id="rId2" Type="http://schemas.openxmlformats.org/officeDocument/2006/relationships/image" Target="../media/image368.jpeg"/><Relationship Id="rId1" Type="http://schemas.openxmlformats.org/officeDocument/2006/relationships/image" Target="../media/image367.png"/></Relationships>
</file>

<file path=ppt/slides/_rels/slide136.xml.rels><?xml version="1.0" encoding="UTF-8" standalone="yes"?>
<Relationships xmlns="http://schemas.openxmlformats.org/package/2006/relationships"><Relationship Id="rId4" Type="http://schemas.openxmlformats.org/officeDocument/2006/relationships/notesSlide" Target="../notesSlides/notesSlide133.xml"/><Relationship Id="rId3" Type="http://schemas.openxmlformats.org/officeDocument/2006/relationships/slideLayout" Target="../slideLayouts/slideLayout5.xml"/><Relationship Id="rId2" Type="http://schemas.openxmlformats.org/officeDocument/2006/relationships/image" Target="../media/image371.png"/><Relationship Id="rId1" Type="http://schemas.openxmlformats.org/officeDocument/2006/relationships/image" Target="../media/image339.png"/></Relationships>
</file>

<file path=ppt/slides/_rels/slide137.xml.rels><?xml version="1.0" encoding="UTF-8" standalone="yes"?>
<Relationships xmlns="http://schemas.openxmlformats.org/package/2006/relationships"><Relationship Id="rId4" Type="http://schemas.openxmlformats.org/officeDocument/2006/relationships/notesSlide" Target="../notesSlides/notesSlide134.xml"/><Relationship Id="rId3" Type="http://schemas.openxmlformats.org/officeDocument/2006/relationships/slideLayout" Target="../slideLayouts/slideLayout5.xml"/><Relationship Id="rId2" Type="http://schemas.openxmlformats.org/officeDocument/2006/relationships/image" Target="../media/image373.png"/><Relationship Id="rId1" Type="http://schemas.openxmlformats.org/officeDocument/2006/relationships/image" Target="../media/image372.png"/></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5.xml"/><Relationship Id="rId1" Type="http://schemas.openxmlformats.org/officeDocument/2006/relationships/image" Target="../media/image374.png"/></Relationships>
</file>

<file path=ppt/slides/_rels/slide139.xml.rels><?xml version="1.0" encoding="UTF-8" standalone="yes"?>
<Relationships xmlns="http://schemas.openxmlformats.org/package/2006/relationships"><Relationship Id="rId5" Type="http://schemas.openxmlformats.org/officeDocument/2006/relationships/notesSlide" Target="../notesSlides/notesSlide136.xml"/><Relationship Id="rId4" Type="http://schemas.openxmlformats.org/officeDocument/2006/relationships/slideLayout" Target="../slideLayouts/slideLayout5.xml"/><Relationship Id="rId3" Type="http://schemas.openxmlformats.org/officeDocument/2006/relationships/image" Target="../media/image377.png"/><Relationship Id="rId2" Type="http://schemas.openxmlformats.org/officeDocument/2006/relationships/image" Target="../media/image376.png"/><Relationship Id="rId1" Type="http://schemas.openxmlformats.org/officeDocument/2006/relationships/image" Target="../media/image37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5.xml"/><Relationship Id="rId2" Type="http://schemas.openxmlformats.org/officeDocument/2006/relationships/image" Target="../media/image30.png"/><Relationship Id="rId1" Type="http://schemas.openxmlformats.org/officeDocument/2006/relationships/image" Target="../media/image29.png"/></Relationships>
</file>

<file path=ppt/slides/_rels/slide140.xml.rels><?xml version="1.0" encoding="UTF-8" standalone="yes"?>
<Relationships xmlns="http://schemas.openxmlformats.org/package/2006/relationships"><Relationship Id="rId4" Type="http://schemas.openxmlformats.org/officeDocument/2006/relationships/notesSlide" Target="../notesSlides/notesSlide137.xml"/><Relationship Id="rId3" Type="http://schemas.openxmlformats.org/officeDocument/2006/relationships/slideLayout" Target="../slideLayouts/slideLayout5.xml"/><Relationship Id="rId2" Type="http://schemas.openxmlformats.org/officeDocument/2006/relationships/image" Target="../media/image379.png"/><Relationship Id="rId1" Type="http://schemas.openxmlformats.org/officeDocument/2006/relationships/image" Target="../media/image378.png"/></Relationships>
</file>

<file path=ppt/slides/_rels/slide141.xml.rels><?xml version="1.0" encoding="UTF-8" standalone="yes"?>
<Relationships xmlns="http://schemas.openxmlformats.org/package/2006/relationships"><Relationship Id="rId5" Type="http://schemas.openxmlformats.org/officeDocument/2006/relationships/notesSlide" Target="../notesSlides/notesSlide138.xml"/><Relationship Id="rId4" Type="http://schemas.openxmlformats.org/officeDocument/2006/relationships/slideLayout" Target="../slideLayouts/slideLayout5.xml"/><Relationship Id="rId3" Type="http://schemas.openxmlformats.org/officeDocument/2006/relationships/image" Target="../media/image382.png"/><Relationship Id="rId2" Type="http://schemas.openxmlformats.org/officeDocument/2006/relationships/image" Target="../media/image381.jpeg"/><Relationship Id="rId1" Type="http://schemas.openxmlformats.org/officeDocument/2006/relationships/image" Target="../media/image380.png"/></Relationships>
</file>

<file path=ppt/slides/_rels/slide142.xml.rels><?xml version="1.0" encoding="UTF-8" standalone="yes"?>
<Relationships xmlns="http://schemas.openxmlformats.org/package/2006/relationships"><Relationship Id="rId5" Type="http://schemas.openxmlformats.org/officeDocument/2006/relationships/notesSlide" Target="../notesSlides/notesSlide139.xml"/><Relationship Id="rId4" Type="http://schemas.openxmlformats.org/officeDocument/2006/relationships/slideLayout" Target="../slideLayouts/slideLayout5.xml"/><Relationship Id="rId3" Type="http://schemas.openxmlformats.org/officeDocument/2006/relationships/image" Target="../media/image385.png"/><Relationship Id="rId2" Type="http://schemas.openxmlformats.org/officeDocument/2006/relationships/image" Target="../media/image384.png"/><Relationship Id="rId1" Type="http://schemas.openxmlformats.org/officeDocument/2006/relationships/image" Target="../media/image383.jpeg"/></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6" Type="http://schemas.openxmlformats.org/officeDocument/2006/relationships/notesSlide" Target="../notesSlides/notesSlide141.xml"/><Relationship Id="rId5" Type="http://schemas.openxmlformats.org/officeDocument/2006/relationships/slideLayout" Target="../slideLayouts/slideLayout5.xml"/><Relationship Id="rId4" Type="http://schemas.openxmlformats.org/officeDocument/2006/relationships/image" Target="../media/image389.png"/><Relationship Id="rId3" Type="http://schemas.openxmlformats.org/officeDocument/2006/relationships/image" Target="../media/image388.jpeg"/><Relationship Id="rId2" Type="http://schemas.openxmlformats.org/officeDocument/2006/relationships/image" Target="../media/image387.png"/><Relationship Id="rId1" Type="http://schemas.openxmlformats.org/officeDocument/2006/relationships/image" Target="../media/image386.png"/></Relationships>
</file>

<file path=ppt/slides/_rels/slide145.xml.rels><?xml version="1.0" encoding="UTF-8" standalone="yes"?>
<Relationships xmlns="http://schemas.openxmlformats.org/package/2006/relationships"><Relationship Id="rId5" Type="http://schemas.openxmlformats.org/officeDocument/2006/relationships/notesSlide" Target="../notesSlides/notesSlide142.xml"/><Relationship Id="rId4" Type="http://schemas.openxmlformats.org/officeDocument/2006/relationships/slideLayout" Target="../slideLayouts/slideLayout5.xml"/><Relationship Id="rId3" Type="http://schemas.openxmlformats.org/officeDocument/2006/relationships/image" Target="../media/image392.png"/><Relationship Id="rId2" Type="http://schemas.openxmlformats.org/officeDocument/2006/relationships/image" Target="../media/image391.png"/><Relationship Id="rId1" Type="http://schemas.openxmlformats.org/officeDocument/2006/relationships/image" Target="../media/image390.jpeg"/></Relationships>
</file>

<file path=ppt/slides/_rels/slide146.xml.rels><?xml version="1.0" encoding="UTF-8" standalone="yes"?>
<Relationships xmlns="http://schemas.openxmlformats.org/package/2006/relationships"><Relationship Id="rId5" Type="http://schemas.openxmlformats.org/officeDocument/2006/relationships/notesSlide" Target="../notesSlides/notesSlide143.xml"/><Relationship Id="rId4" Type="http://schemas.openxmlformats.org/officeDocument/2006/relationships/slideLayout" Target="../slideLayouts/slideLayout5.xml"/><Relationship Id="rId3" Type="http://schemas.openxmlformats.org/officeDocument/2006/relationships/image" Target="../media/image395.png"/><Relationship Id="rId2" Type="http://schemas.openxmlformats.org/officeDocument/2006/relationships/image" Target="../media/image394.png"/><Relationship Id="rId1" Type="http://schemas.openxmlformats.org/officeDocument/2006/relationships/image" Target="../media/image393.jpeg"/></Relationships>
</file>

<file path=ppt/slides/_rels/slide147.xml.rels><?xml version="1.0" encoding="UTF-8" standalone="yes"?>
<Relationships xmlns="http://schemas.openxmlformats.org/package/2006/relationships"><Relationship Id="rId8" Type="http://schemas.openxmlformats.org/officeDocument/2006/relationships/notesSlide" Target="../notesSlides/notesSlide144.xml"/><Relationship Id="rId7" Type="http://schemas.openxmlformats.org/officeDocument/2006/relationships/slideLayout" Target="../slideLayouts/slideLayout5.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399.jpeg"/><Relationship Id="rId3" Type="http://schemas.openxmlformats.org/officeDocument/2006/relationships/image" Target="../media/image398.jpeg"/><Relationship Id="rId2" Type="http://schemas.openxmlformats.org/officeDocument/2006/relationships/image" Target="../media/image397.png"/><Relationship Id="rId1" Type="http://schemas.openxmlformats.org/officeDocument/2006/relationships/image" Target="../media/image396.png"/></Relationships>
</file>

<file path=ppt/slides/_rels/slide148.xml.rels><?xml version="1.0" encoding="UTF-8" standalone="yes"?>
<Relationships xmlns="http://schemas.openxmlformats.org/package/2006/relationships"><Relationship Id="rId6" Type="http://schemas.openxmlformats.org/officeDocument/2006/relationships/notesSlide" Target="../notesSlides/notesSlide145.xml"/><Relationship Id="rId5" Type="http://schemas.openxmlformats.org/officeDocument/2006/relationships/slideLayout" Target="../slideLayouts/slideLayout5.xml"/><Relationship Id="rId4" Type="http://schemas.openxmlformats.org/officeDocument/2006/relationships/image" Target="../media/image405.png"/><Relationship Id="rId3" Type="http://schemas.openxmlformats.org/officeDocument/2006/relationships/image" Target="../media/image404.png"/><Relationship Id="rId2" Type="http://schemas.openxmlformats.org/officeDocument/2006/relationships/image" Target="../media/image403.png"/><Relationship Id="rId1" Type="http://schemas.openxmlformats.org/officeDocument/2006/relationships/image" Target="../media/image402.jpeg"/></Relationships>
</file>

<file path=ppt/slides/_rels/slide149.xml.rels><?xml version="1.0" encoding="UTF-8" standalone="yes"?>
<Relationships xmlns="http://schemas.openxmlformats.org/package/2006/relationships"><Relationship Id="rId8" Type="http://schemas.openxmlformats.org/officeDocument/2006/relationships/notesSlide" Target="../notesSlides/notesSlide146.xml"/><Relationship Id="rId7" Type="http://schemas.openxmlformats.org/officeDocument/2006/relationships/slideLayout" Target="../slideLayouts/slideLayout5.xml"/><Relationship Id="rId6" Type="http://schemas.openxmlformats.org/officeDocument/2006/relationships/image" Target="../media/image411.png"/><Relationship Id="rId5" Type="http://schemas.openxmlformats.org/officeDocument/2006/relationships/image" Target="../media/image410.png"/><Relationship Id="rId4" Type="http://schemas.openxmlformats.org/officeDocument/2006/relationships/image" Target="../media/image409.png"/><Relationship Id="rId3" Type="http://schemas.openxmlformats.org/officeDocument/2006/relationships/image" Target="../media/image408.png"/><Relationship Id="rId2" Type="http://schemas.openxmlformats.org/officeDocument/2006/relationships/image" Target="../media/image407.jpeg"/><Relationship Id="rId1" Type="http://schemas.openxmlformats.org/officeDocument/2006/relationships/image" Target="../media/image406.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5.xml"/><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image" Target="../media/image31.png"/></Relationships>
</file>

<file path=ppt/slides/_rels/slide150.xml.rels><?xml version="1.0" encoding="UTF-8" standalone="yes"?>
<Relationships xmlns="http://schemas.openxmlformats.org/package/2006/relationships"><Relationship Id="rId9" Type="http://schemas.openxmlformats.org/officeDocument/2006/relationships/notesSlide" Target="../notesSlides/notesSlide147.xml"/><Relationship Id="rId8" Type="http://schemas.openxmlformats.org/officeDocument/2006/relationships/slideLayout" Target="../slideLayouts/slideLayout5.xml"/><Relationship Id="rId7" Type="http://schemas.openxmlformats.org/officeDocument/2006/relationships/image" Target="../media/image418.png"/><Relationship Id="rId6" Type="http://schemas.openxmlformats.org/officeDocument/2006/relationships/image" Target="../media/image417.png"/><Relationship Id="rId5" Type="http://schemas.openxmlformats.org/officeDocument/2006/relationships/image" Target="../media/image416.png"/><Relationship Id="rId4" Type="http://schemas.openxmlformats.org/officeDocument/2006/relationships/image" Target="../media/image415.png"/><Relationship Id="rId3" Type="http://schemas.openxmlformats.org/officeDocument/2006/relationships/image" Target="../media/image414.png"/><Relationship Id="rId2" Type="http://schemas.openxmlformats.org/officeDocument/2006/relationships/image" Target="../media/image413.jpeg"/><Relationship Id="rId1" Type="http://schemas.openxmlformats.org/officeDocument/2006/relationships/image" Target="../media/image412.png"/></Relationships>
</file>

<file path=ppt/slides/_rels/slide151.xml.rels><?xml version="1.0" encoding="UTF-8" standalone="yes"?>
<Relationships xmlns="http://schemas.openxmlformats.org/package/2006/relationships"><Relationship Id="rId7" Type="http://schemas.openxmlformats.org/officeDocument/2006/relationships/notesSlide" Target="../notesSlides/notesSlide148.xml"/><Relationship Id="rId6" Type="http://schemas.openxmlformats.org/officeDocument/2006/relationships/slideLayout" Target="../slideLayouts/slideLayout5.xml"/><Relationship Id="rId5" Type="http://schemas.openxmlformats.org/officeDocument/2006/relationships/image" Target="../media/image423.png"/><Relationship Id="rId4" Type="http://schemas.openxmlformats.org/officeDocument/2006/relationships/image" Target="../media/image422.png"/><Relationship Id="rId3" Type="http://schemas.openxmlformats.org/officeDocument/2006/relationships/image" Target="../media/image421.png"/><Relationship Id="rId2" Type="http://schemas.openxmlformats.org/officeDocument/2006/relationships/image" Target="../media/image420.png"/><Relationship Id="rId1" Type="http://schemas.openxmlformats.org/officeDocument/2006/relationships/image" Target="../media/image419.jpeg"/></Relationships>
</file>

<file path=ppt/slides/_rels/slide152.xml.rels><?xml version="1.0" encoding="UTF-8" standalone="yes"?>
<Relationships xmlns="http://schemas.openxmlformats.org/package/2006/relationships"><Relationship Id="rId5" Type="http://schemas.openxmlformats.org/officeDocument/2006/relationships/notesSlide" Target="../notesSlides/notesSlide149.xml"/><Relationship Id="rId4" Type="http://schemas.openxmlformats.org/officeDocument/2006/relationships/slideLayout" Target="../slideLayouts/slideLayout5.xml"/><Relationship Id="rId3" Type="http://schemas.openxmlformats.org/officeDocument/2006/relationships/image" Target="../media/image426.jpeg"/><Relationship Id="rId2" Type="http://schemas.openxmlformats.org/officeDocument/2006/relationships/image" Target="../media/image425.png"/><Relationship Id="rId1" Type="http://schemas.openxmlformats.org/officeDocument/2006/relationships/image" Target="../media/image424.png"/></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5.xml"/><Relationship Id="rId1" Type="http://schemas.openxmlformats.org/officeDocument/2006/relationships/image" Target="../media/image427.png"/></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4" Type="http://schemas.openxmlformats.org/officeDocument/2006/relationships/notesSlide" Target="../notesSlides/notesSlide152.xml"/><Relationship Id="rId3" Type="http://schemas.openxmlformats.org/officeDocument/2006/relationships/slideLayout" Target="../slideLayouts/slideLayout5.xml"/><Relationship Id="rId2" Type="http://schemas.openxmlformats.org/officeDocument/2006/relationships/image" Target="../media/image429.png"/><Relationship Id="rId1" Type="http://schemas.openxmlformats.org/officeDocument/2006/relationships/image" Target="../media/image428.jpeg"/></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5.xml"/><Relationship Id="rId1" Type="http://schemas.openxmlformats.org/officeDocument/2006/relationships/image" Target="../media/image430.png"/></Relationships>
</file>

<file path=ppt/slides/_rels/slide157.xml.rels><?xml version="1.0" encoding="UTF-8" standalone="yes"?>
<Relationships xmlns="http://schemas.openxmlformats.org/package/2006/relationships"><Relationship Id="rId5" Type="http://schemas.openxmlformats.org/officeDocument/2006/relationships/notesSlide" Target="../notesSlides/notesSlide154.xml"/><Relationship Id="rId4" Type="http://schemas.openxmlformats.org/officeDocument/2006/relationships/slideLayout" Target="../slideLayouts/slideLayout5.xml"/><Relationship Id="rId3" Type="http://schemas.openxmlformats.org/officeDocument/2006/relationships/image" Target="../media/image433.png"/><Relationship Id="rId2" Type="http://schemas.openxmlformats.org/officeDocument/2006/relationships/image" Target="../media/image432.jpeg"/><Relationship Id="rId1" Type="http://schemas.openxmlformats.org/officeDocument/2006/relationships/image" Target="../media/image431.png"/></Relationships>
</file>

<file path=ppt/slides/_rels/slide158.xml.rels><?xml version="1.0" encoding="UTF-8" standalone="yes"?>
<Relationships xmlns="http://schemas.openxmlformats.org/package/2006/relationships"><Relationship Id="rId4" Type="http://schemas.openxmlformats.org/officeDocument/2006/relationships/notesSlide" Target="../notesSlides/notesSlide155.xml"/><Relationship Id="rId3" Type="http://schemas.openxmlformats.org/officeDocument/2006/relationships/slideLayout" Target="../slideLayouts/slideLayout5.xml"/><Relationship Id="rId2" Type="http://schemas.openxmlformats.org/officeDocument/2006/relationships/image" Target="../media/image435.png"/><Relationship Id="rId1" Type="http://schemas.openxmlformats.org/officeDocument/2006/relationships/image" Target="../media/image434.png"/></Relationships>
</file>

<file path=ppt/slides/_rels/slide159.xml.rels><?xml version="1.0" encoding="UTF-8" standalone="yes"?>
<Relationships xmlns="http://schemas.openxmlformats.org/package/2006/relationships"><Relationship Id="rId5" Type="http://schemas.openxmlformats.org/officeDocument/2006/relationships/notesSlide" Target="../notesSlides/notesSlide156.xml"/><Relationship Id="rId4" Type="http://schemas.openxmlformats.org/officeDocument/2006/relationships/slideLayout" Target="../slideLayouts/slideLayout5.xml"/><Relationship Id="rId3" Type="http://schemas.openxmlformats.org/officeDocument/2006/relationships/image" Target="../media/image438.png"/><Relationship Id="rId2" Type="http://schemas.openxmlformats.org/officeDocument/2006/relationships/image" Target="../media/image437.jpeg"/><Relationship Id="rId1" Type="http://schemas.openxmlformats.org/officeDocument/2006/relationships/image" Target="../media/image43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xml"/><Relationship Id="rId2" Type="http://schemas.openxmlformats.org/officeDocument/2006/relationships/image" Target="../media/image35.png"/><Relationship Id="rId1" Type="http://schemas.openxmlformats.org/officeDocument/2006/relationships/image" Target="../media/image34.png"/></Relationships>
</file>

<file path=ppt/slides/_rels/slide160.xml.rels><?xml version="1.0" encoding="UTF-8" standalone="yes"?>
<Relationships xmlns="http://schemas.openxmlformats.org/package/2006/relationships"><Relationship Id="rId4" Type="http://schemas.openxmlformats.org/officeDocument/2006/relationships/notesSlide" Target="../notesSlides/notesSlide157.xml"/><Relationship Id="rId3" Type="http://schemas.openxmlformats.org/officeDocument/2006/relationships/slideLayout" Target="../slideLayouts/slideLayout5.xml"/><Relationship Id="rId2" Type="http://schemas.openxmlformats.org/officeDocument/2006/relationships/image" Target="../media/image440.png"/><Relationship Id="rId1" Type="http://schemas.openxmlformats.org/officeDocument/2006/relationships/image" Target="../media/image439.jpeg"/></Relationships>
</file>

<file path=ppt/slides/_rels/slide161.xml.rels><?xml version="1.0" encoding="UTF-8" standalone="yes"?>
<Relationships xmlns="http://schemas.openxmlformats.org/package/2006/relationships"><Relationship Id="rId6" Type="http://schemas.openxmlformats.org/officeDocument/2006/relationships/notesSlide" Target="../notesSlides/notesSlide158.xml"/><Relationship Id="rId5" Type="http://schemas.openxmlformats.org/officeDocument/2006/relationships/slideLayout" Target="../slideLayouts/slideLayout5.xml"/><Relationship Id="rId4" Type="http://schemas.openxmlformats.org/officeDocument/2006/relationships/image" Target="../media/image444.png"/><Relationship Id="rId3" Type="http://schemas.openxmlformats.org/officeDocument/2006/relationships/image" Target="../media/image443.jpeg"/><Relationship Id="rId2" Type="http://schemas.openxmlformats.org/officeDocument/2006/relationships/image" Target="../media/image442.png"/><Relationship Id="rId1" Type="http://schemas.openxmlformats.org/officeDocument/2006/relationships/image" Target="../media/image441.png"/></Relationships>
</file>

<file path=ppt/slides/_rels/slide162.xml.rels><?xml version="1.0" encoding="UTF-8" standalone="yes"?>
<Relationships xmlns="http://schemas.openxmlformats.org/package/2006/relationships"><Relationship Id="rId5" Type="http://schemas.openxmlformats.org/officeDocument/2006/relationships/notesSlide" Target="../notesSlides/notesSlide159.xml"/><Relationship Id="rId4" Type="http://schemas.openxmlformats.org/officeDocument/2006/relationships/slideLayout" Target="../slideLayouts/slideLayout5.xml"/><Relationship Id="rId3" Type="http://schemas.openxmlformats.org/officeDocument/2006/relationships/image" Target="../media/image447.png"/><Relationship Id="rId2" Type="http://schemas.openxmlformats.org/officeDocument/2006/relationships/image" Target="../media/image446.jpeg"/><Relationship Id="rId1" Type="http://schemas.openxmlformats.org/officeDocument/2006/relationships/image" Target="../media/image445.png"/></Relationships>
</file>

<file path=ppt/slides/_rels/slide163.xml.rels><?xml version="1.0" encoding="UTF-8" standalone="yes"?>
<Relationships xmlns="http://schemas.openxmlformats.org/package/2006/relationships"><Relationship Id="rId4" Type="http://schemas.openxmlformats.org/officeDocument/2006/relationships/notesSlide" Target="../notesSlides/notesSlide160.xml"/><Relationship Id="rId3" Type="http://schemas.openxmlformats.org/officeDocument/2006/relationships/slideLayout" Target="../slideLayouts/slideLayout5.xml"/><Relationship Id="rId2" Type="http://schemas.openxmlformats.org/officeDocument/2006/relationships/image" Target="../media/image449.png"/><Relationship Id="rId1" Type="http://schemas.openxmlformats.org/officeDocument/2006/relationships/image" Target="../media/image448.png"/></Relationships>
</file>

<file path=ppt/slides/_rels/slide164.xml.rels><?xml version="1.0" encoding="UTF-8" standalone="yes"?>
<Relationships xmlns="http://schemas.openxmlformats.org/package/2006/relationships"><Relationship Id="rId4" Type="http://schemas.openxmlformats.org/officeDocument/2006/relationships/notesSlide" Target="../notesSlides/notesSlide161.xml"/><Relationship Id="rId3" Type="http://schemas.openxmlformats.org/officeDocument/2006/relationships/slideLayout" Target="../slideLayouts/slideLayout5.xml"/><Relationship Id="rId2" Type="http://schemas.openxmlformats.org/officeDocument/2006/relationships/image" Target="../media/image451.png"/><Relationship Id="rId1" Type="http://schemas.openxmlformats.org/officeDocument/2006/relationships/image" Target="../media/image450.png"/></Relationships>
</file>

<file path=ppt/slides/_rels/slide165.xml.rels><?xml version="1.0" encoding="UTF-8" standalone="yes"?>
<Relationships xmlns="http://schemas.openxmlformats.org/package/2006/relationships"><Relationship Id="rId9" Type="http://schemas.openxmlformats.org/officeDocument/2006/relationships/notesSlide" Target="../notesSlides/notesSlide162.xml"/><Relationship Id="rId8" Type="http://schemas.openxmlformats.org/officeDocument/2006/relationships/slideLayout" Target="../slideLayouts/slideLayout5.xml"/><Relationship Id="rId7" Type="http://schemas.openxmlformats.org/officeDocument/2006/relationships/image" Target="../media/image417.png"/><Relationship Id="rId6" Type="http://schemas.openxmlformats.org/officeDocument/2006/relationships/image" Target="../media/image457.png"/><Relationship Id="rId5" Type="http://schemas.openxmlformats.org/officeDocument/2006/relationships/image" Target="../media/image456.png"/><Relationship Id="rId4" Type="http://schemas.openxmlformats.org/officeDocument/2006/relationships/image" Target="../media/image455.png"/><Relationship Id="rId3" Type="http://schemas.openxmlformats.org/officeDocument/2006/relationships/image" Target="../media/image454.png"/><Relationship Id="rId2" Type="http://schemas.openxmlformats.org/officeDocument/2006/relationships/image" Target="../media/image453.jpeg"/><Relationship Id="rId1" Type="http://schemas.openxmlformats.org/officeDocument/2006/relationships/image" Target="../media/image452.png"/></Relationships>
</file>

<file path=ppt/slides/_rels/slide166.xml.rels><?xml version="1.0" encoding="UTF-8" standalone="yes"?>
<Relationships xmlns="http://schemas.openxmlformats.org/package/2006/relationships"><Relationship Id="rId9" Type="http://schemas.openxmlformats.org/officeDocument/2006/relationships/notesSlide" Target="../notesSlides/notesSlide163.xml"/><Relationship Id="rId8" Type="http://schemas.openxmlformats.org/officeDocument/2006/relationships/slideLayout" Target="../slideLayouts/slideLayout5.xml"/><Relationship Id="rId7" Type="http://schemas.openxmlformats.org/officeDocument/2006/relationships/image" Target="../media/image464.png"/><Relationship Id="rId6" Type="http://schemas.openxmlformats.org/officeDocument/2006/relationships/image" Target="../media/image463.png"/><Relationship Id="rId5" Type="http://schemas.openxmlformats.org/officeDocument/2006/relationships/image" Target="../media/image462.png"/><Relationship Id="rId4" Type="http://schemas.openxmlformats.org/officeDocument/2006/relationships/image" Target="../media/image461.png"/><Relationship Id="rId3" Type="http://schemas.openxmlformats.org/officeDocument/2006/relationships/image" Target="../media/image460.png"/><Relationship Id="rId2" Type="http://schemas.openxmlformats.org/officeDocument/2006/relationships/image" Target="../media/image459.jpeg"/><Relationship Id="rId1" Type="http://schemas.openxmlformats.org/officeDocument/2006/relationships/image" Target="../media/image458.png"/></Relationships>
</file>

<file path=ppt/slides/_rels/slide167.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472.png"/><Relationship Id="rId7" Type="http://schemas.openxmlformats.org/officeDocument/2006/relationships/image" Target="../media/image471.png"/><Relationship Id="rId6" Type="http://schemas.openxmlformats.org/officeDocument/2006/relationships/image" Target="../media/image470.jpeg"/><Relationship Id="rId5" Type="http://schemas.openxmlformats.org/officeDocument/2006/relationships/image" Target="../media/image469.png"/><Relationship Id="rId4" Type="http://schemas.openxmlformats.org/officeDocument/2006/relationships/image" Target="../media/image468.png"/><Relationship Id="rId3" Type="http://schemas.openxmlformats.org/officeDocument/2006/relationships/image" Target="../media/image467.png"/><Relationship Id="rId2" Type="http://schemas.openxmlformats.org/officeDocument/2006/relationships/image" Target="../media/image466.png"/><Relationship Id="rId10" Type="http://schemas.openxmlformats.org/officeDocument/2006/relationships/notesSlide" Target="../notesSlides/notesSlide164.xml"/><Relationship Id="rId1" Type="http://schemas.openxmlformats.org/officeDocument/2006/relationships/image" Target="../media/image465.jpeg"/></Relationships>
</file>

<file path=ppt/slides/_rels/slide168.xml.rels><?xml version="1.0" encoding="UTF-8" standalone="yes"?>
<Relationships xmlns="http://schemas.openxmlformats.org/package/2006/relationships"><Relationship Id="rId6" Type="http://schemas.openxmlformats.org/officeDocument/2006/relationships/notesSlide" Target="../notesSlides/notesSlide165.xml"/><Relationship Id="rId5" Type="http://schemas.openxmlformats.org/officeDocument/2006/relationships/slideLayout" Target="../slideLayouts/slideLayout5.xml"/><Relationship Id="rId4" Type="http://schemas.openxmlformats.org/officeDocument/2006/relationships/image" Target="../media/image476.png"/><Relationship Id="rId3" Type="http://schemas.openxmlformats.org/officeDocument/2006/relationships/image" Target="../media/image475.png"/><Relationship Id="rId2" Type="http://schemas.openxmlformats.org/officeDocument/2006/relationships/image" Target="../media/image474.png"/><Relationship Id="rId1" Type="http://schemas.openxmlformats.org/officeDocument/2006/relationships/image" Target="../media/image473.png"/></Relationships>
</file>

<file path=ppt/slides/_rels/slide169.xml.rels><?xml version="1.0" encoding="UTF-8" standalone="yes"?>
<Relationships xmlns="http://schemas.openxmlformats.org/package/2006/relationships"><Relationship Id="rId8" Type="http://schemas.openxmlformats.org/officeDocument/2006/relationships/notesSlide" Target="../notesSlides/notesSlide166.xml"/><Relationship Id="rId7" Type="http://schemas.openxmlformats.org/officeDocument/2006/relationships/slideLayout" Target="../slideLayouts/slideLayout5.xml"/><Relationship Id="rId6" Type="http://schemas.openxmlformats.org/officeDocument/2006/relationships/image" Target="../media/image482.jpeg"/><Relationship Id="rId5" Type="http://schemas.openxmlformats.org/officeDocument/2006/relationships/image" Target="../media/image481.jpeg"/><Relationship Id="rId4" Type="http://schemas.openxmlformats.org/officeDocument/2006/relationships/image" Target="../media/image480.jpeg"/><Relationship Id="rId3" Type="http://schemas.openxmlformats.org/officeDocument/2006/relationships/image" Target="../media/image479.jpeg"/><Relationship Id="rId2" Type="http://schemas.openxmlformats.org/officeDocument/2006/relationships/image" Target="../media/image478.png"/><Relationship Id="rId1" Type="http://schemas.openxmlformats.org/officeDocument/2006/relationships/image" Target="../media/image47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5.xml"/><Relationship Id="rId1" Type="http://schemas.openxmlformats.org/officeDocument/2006/relationships/image" Target="../media/image483.png"/></Relationships>
</file>

<file path=ppt/slides/_rels/slide171.xml.rels><?xml version="1.0" encoding="UTF-8" standalone="yes"?>
<Relationships xmlns="http://schemas.openxmlformats.org/package/2006/relationships"><Relationship Id="rId4" Type="http://schemas.openxmlformats.org/officeDocument/2006/relationships/notesSlide" Target="../notesSlides/notesSlide168.xml"/><Relationship Id="rId3" Type="http://schemas.openxmlformats.org/officeDocument/2006/relationships/slideLayout" Target="../slideLayouts/slideLayout5.xml"/><Relationship Id="rId2" Type="http://schemas.openxmlformats.org/officeDocument/2006/relationships/image" Target="../media/image485.png"/><Relationship Id="rId1" Type="http://schemas.openxmlformats.org/officeDocument/2006/relationships/image" Target="../media/image484.png"/></Relationships>
</file>

<file path=ppt/slides/_rels/slide172.xml.rels><?xml version="1.0" encoding="UTF-8" standalone="yes"?>
<Relationships xmlns="http://schemas.openxmlformats.org/package/2006/relationships"><Relationship Id="rId4" Type="http://schemas.openxmlformats.org/officeDocument/2006/relationships/notesSlide" Target="../notesSlides/notesSlide169.xml"/><Relationship Id="rId3" Type="http://schemas.openxmlformats.org/officeDocument/2006/relationships/slideLayout" Target="../slideLayouts/slideLayout5.xml"/><Relationship Id="rId2" Type="http://schemas.openxmlformats.org/officeDocument/2006/relationships/image" Target="../media/image487.png"/><Relationship Id="rId1" Type="http://schemas.openxmlformats.org/officeDocument/2006/relationships/image" Target="../media/image486.png"/></Relationships>
</file>

<file path=ppt/slides/_rels/slide173.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495.png"/><Relationship Id="rId7" Type="http://schemas.openxmlformats.org/officeDocument/2006/relationships/image" Target="../media/image494.jpeg"/><Relationship Id="rId6" Type="http://schemas.openxmlformats.org/officeDocument/2006/relationships/image" Target="../media/image493.png"/><Relationship Id="rId5" Type="http://schemas.openxmlformats.org/officeDocument/2006/relationships/image" Target="../media/image492.jpeg"/><Relationship Id="rId4" Type="http://schemas.openxmlformats.org/officeDocument/2006/relationships/image" Target="../media/image491.png"/><Relationship Id="rId3" Type="http://schemas.openxmlformats.org/officeDocument/2006/relationships/image" Target="../media/image490.jpeg"/><Relationship Id="rId2" Type="http://schemas.openxmlformats.org/officeDocument/2006/relationships/image" Target="../media/image489.png"/><Relationship Id="rId10" Type="http://schemas.openxmlformats.org/officeDocument/2006/relationships/notesSlide" Target="../notesSlides/notesSlide170.xml"/><Relationship Id="rId1" Type="http://schemas.openxmlformats.org/officeDocument/2006/relationships/image" Target="../media/image488.jpeg"/></Relationships>
</file>

<file path=ppt/slides/_rels/slide174.xml.rels><?xml version="1.0" encoding="UTF-8" standalone="yes"?>
<Relationships xmlns="http://schemas.openxmlformats.org/package/2006/relationships"><Relationship Id="rId4" Type="http://schemas.openxmlformats.org/officeDocument/2006/relationships/notesSlide" Target="../notesSlides/notesSlide171.xml"/><Relationship Id="rId3" Type="http://schemas.openxmlformats.org/officeDocument/2006/relationships/slideLayout" Target="../slideLayouts/slideLayout5.xml"/><Relationship Id="rId2" Type="http://schemas.openxmlformats.org/officeDocument/2006/relationships/image" Target="../media/image497.png"/><Relationship Id="rId1" Type="http://schemas.openxmlformats.org/officeDocument/2006/relationships/image" Target="../media/image496.png"/></Relationships>
</file>

<file path=ppt/slides/_rels/slide175.xml.rels><?xml version="1.0" encoding="UTF-8" standalone="yes"?>
<Relationships xmlns="http://schemas.openxmlformats.org/package/2006/relationships"><Relationship Id="rId4" Type="http://schemas.openxmlformats.org/officeDocument/2006/relationships/notesSlide" Target="../notesSlides/notesSlide172.xml"/><Relationship Id="rId3" Type="http://schemas.openxmlformats.org/officeDocument/2006/relationships/slideLayout" Target="../slideLayouts/slideLayout5.xml"/><Relationship Id="rId2" Type="http://schemas.openxmlformats.org/officeDocument/2006/relationships/image" Target="../media/image498.png"/><Relationship Id="rId1" Type="http://schemas.openxmlformats.org/officeDocument/2006/relationships/image" Target="../media/image339.png"/></Relationships>
</file>

<file path=ppt/slides/_rels/slide176.xml.rels><?xml version="1.0" encoding="UTF-8" standalone="yes"?>
<Relationships xmlns="http://schemas.openxmlformats.org/package/2006/relationships"><Relationship Id="rId4" Type="http://schemas.openxmlformats.org/officeDocument/2006/relationships/notesSlide" Target="../notesSlides/notesSlide173.xml"/><Relationship Id="rId3" Type="http://schemas.openxmlformats.org/officeDocument/2006/relationships/slideLayout" Target="../slideLayouts/slideLayout5.xml"/><Relationship Id="rId2" Type="http://schemas.openxmlformats.org/officeDocument/2006/relationships/image" Target="../media/image500.png"/><Relationship Id="rId1" Type="http://schemas.openxmlformats.org/officeDocument/2006/relationships/image" Target="../media/image499.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5.xml"/><Relationship Id="rId2" Type="http://schemas.openxmlformats.org/officeDocument/2006/relationships/image" Target="../media/image37.jpeg"/><Relationship Id="rId1" Type="http://schemas.openxmlformats.org/officeDocument/2006/relationships/image" Target="../media/image36.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5.xml"/><Relationship Id="rId2" Type="http://schemas.openxmlformats.org/officeDocument/2006/relationships/image" Target="../media/image39.png"/><Relationship Id="rId1" Type="http://schemas.openxmlformats.org/officeDocument/2006/relationships/image" Target="../media/image3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image" Target="../media/image40.png"/></Relationships>
</file>

<file path=ppt/slides/_rels/slide21.xml.rels><?xml version="1.0" encoding="UTF-8" standalone="yes"?>
<Relationships xmlns="http://schemas.openxmlformats.org/package/2006/relationships"><Relationship Id="rId9" Type="http://schemas.openxmlformats.org/officeDocument/2006/relationships/image" Target="../media/image49.png"/><Relationship Id="rId8" Type="http://schemas.openxmlformats.org/officeDocument/2006/relationships/image" Target="../media/image48.jpeg"/><Relationship Id="rId7" Type="http://schemas.openxmlformats.org/officeDocument/2006/relationships/image" Target="../media/image47.png"/><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jpeg"/><Relationship Id="rId3" Type="http://schemas.openxmlformats.org/officeDocument/2006/relationships/image" Target="../media/image43.png"/><Relationship Id="rId2" Type="http://schemas.openxmlformats.org/officeDocument/2006/relationships/image" Target="../media/image42.jpeg"/><Relationship Id="rId11" Type="http://schemas.openxmlformats.org/officeDocument/2006/relationships/notesSlide" Target="../notesSlides/notesSlide21.xml"/><Relationship Id="rId10" Type="http://schemas.openxmlformats.org/officeDocument/2006/relationships/slideLayout" Target="../slideLayouts/slideLayout5.xml"/><Relationship Id="rId1" Type="http://schemas.openxmlformats.org/officeDocument/2006/relationships/image" Target="../media/image41.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5.xml"/><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image" Target="../media/image50.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image" Target="../media/image54.png"/></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5.xml"/><Relationship Id="rId7" Type="http://schemas.openxmlformats.org/officeDocument/2006/relationships/image" Target="../media/image63.png"/><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image" Target="../media/image67.png"/><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image" Target="../media/image68.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xml"/><Relationship Id="rId2" Type="http://schemas.openxmlformats.org/officeDocument/2006/relationships/image" Target="../media/image70.png"/><Relationship Id="rId1" Type="http://schemas.openxmlformats.org/officeDocument/2006/relationships/image" Target="../media/image69.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image" Target="../media/image7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5.xml"/><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image" Target="../media/image73.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5.xml"/><Relationship Id="rId2" Type="http://schemas.openxmlformats.org/officeDocument/2006/relationships/image" Target="../media/image77.png"/><Relationship Id="rId1" Type="http://schemas.openxmlformats.org/officeDocument/2006/relationships/image" Target="../media/image76.jpe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5.xml"/><Relationship Id="rId6" Type="http://schemas.openxmlformats.org/officeDocument/2006/relationships/image" Target="../media/image83.jpeg"/><Relationship Id="rId5" Type="http://schemas.openxmlformats.org/officeDocument/2006/relationships/image" Target="../media/image82.png"/><Relationship Id="rId4" Type="http://schemas.openxmlformats.org/officeDocument/2006/relationships/image" Target="../media/image81.png"/><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image" Target="../media/image78.pn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5.xml"/><Relationship Id="rId5" Type="http://schemas.openxmlformats.org/officeDocument/2006/relationships/image" Target="../media/image88.png"/><Relationship Id="rId4" Type="http://schemas.openxmlformats.org/officeDocument/2006/relationships/image" Target="../media/image87.png"/><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image" Target="../media/image84.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5.xml"/><Relationship Id="rId2" Type="http://schemas.openxmlformats.org/officeDocument/2006/relationships/image" Target="../media/image90.png"/><Relationship Id="rId1" Type="http://schemas.openxmlformats.org/officeDocument/2006/relationships/image" Target="../media/image89.png"/></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35.xml"/><Relationship Id="rId8" Type="http://schemas.openxmlformats.org/officeDocument/2006/relationships/slideLayout" Target="../slideLayouts/slideLayout5.xml"/><Relationship Id="rId7" Type="http://schemas.openxmlformats.org/officeDocument/2006/relationships/image" Target="../media/image97.png"/><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image" Target="../media/image91.png"/></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36.xml"/><Relationship Id="rId8" Type="http://schemas.openxmlformats.org/officeDocument/2006/relationships/slideLayout" Target="../slideLayouts/slideLayout5.xml"/><Relationship Id="rId7" Type="http://schemas.openxmlformats.org/officeDocument/2006/relationships/image" Target="../media/image104.png"/><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image" Target="../media/image98.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5.xml"/><Relationship Id="rId4" Type="http://schemas.openxmlformats.org/officeDocument/2006/relationships/image" Target="../media/image108.png"/><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image" Target="../media/image105.pn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5.xml"/><Relationship Id="rId4" Type="http://schemas.openxmlformats.org/officeDocument/2006/relationships/image" Target="../media/image112.png"/><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image" Target="../media/image109.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5.xml"/><Relationship Id="rId3" Type="http://schemas.openxmlformats.org/officeDocument/2006/relationships/image" Target="../media/image115.png"/><Relationship Id="rId2" Type="http://schemas.openxmlformats.org/officeDocument/2006/relationships/image" Target="../media/image114.jpeg"/><Relationship Id="rId1" Type="http://schemas.openxmlformats.org/officeDocument/2006/relationships/image" Target="../media/image11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5.xml"/><Relationship Id="rId5" Type="http://schemas.openxmlformats.org/officeDocument/2006/relationships/image" Target="../media/image120.png"/><Relationship Id="rId4" Type="http://schemas.openxmlformats.org/officeDocument/2006/relationships/image" Target="../media/image119.png"/><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image" Target="../media/image116.jpeg"/></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5.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 Id="rId3" Type="http://schemas.openxmlformats.org/officeDocument/2006/relationships/image" Target="../media/image123.png"/><Relationship Id="rId2" Type="http://schemas.openxmlformats.org/officeDocument/2006/relationships/image" Target="../media/image122.jpeg"/><Relationship Id="rId1" Type="http://schemas.openxmlformats.org/officeDocument/2006/relationships/image" Target="../media/image12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image" Target="../media/image127.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xml"/><Relationship Id="rId1" Type="http://schemas.openxmlformats.org/officeDocument/2006/relationships/image" Target="../media/image128.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5.xml"/><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image" Target="../media/image129.jpe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5.xml"/><Relationship Id="rId2" Type="http://schemas.openxmlformats.org/officeDocument/2006/relationships/image" Target="../media/image133.png"/><Relationship Id="rId1" Type="http://schemas.openxmlformats.org/officeDocument/2006/relationships/image" Target="../media/image132.jpeg"/></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5.xml"/><Relationship Id="rId4" Type="http://schemas.openxmlformats.org/officeDocument/2006/relationships/image" Target="../media/image137.png"/><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image" Target="../media/image134.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7.png"/><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image" Target="../media/image138.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5.xml"/><Relationship Id="rId2" Type="http://schemas.openxmlformats.org/officeDocument/2006/relationships/image" Target="../media/image140.png"/><Relationship Id="rId1" Type="http://schemas.openxmlformats.org/officeDocument/2006/relationships/image" Target="../media/image139.png"/></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5.xml"/><Relationship Id="rId5" Type="http://schemas.openxmlformats.org/officeDocument/2006/relationships/image" Target="../media/image145.png"/><Relationship Id="rId4" Type="http://schemas.openxmlformats.org/officeDocument/2006/relationships/image" Target="../media/image144.png"/><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image" Target="../media/image141.png"/></Relationships>
</file>

<file path=ppt/slides/_rels/slide53.xml.rels><?xml version="1.0" encoding="UTF-8" standalone="yes"?>
<Relationships xmlns="http://schemas.openxmlformats.org/package/2006/relationships"><Relationship Id="rId8" Type="http://schemas.openxmlformats.org/officeDocument/2006/relationships/notesSlide" Target="../notesSlides/notesSlide53.xml"/><Relationship Id="rId7" Type="http://schemas.openxmlformats.org/officeDocument/2006/relationships/slideLayout" Target="../slideLayouts/slideLayout5.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 Id="rId3" Type="http://schemas.openxmlformats.org/officeDocument/2006/relationships/image" Target="../media/image148.jpeg"/><Relationship Id="rId2" Type="http://schemas.openxmlformats.org/officeDocument/2006/relationships/image" Target="../media/image147.png"/><Relationship Id="rId1" Type="http://schemas.openxmlformats.org/officeDocument/2006/relationships/image" Target="../media/image146.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5.xml"/><Relationship Id="rId2" Type="http://schemas.openxmlformats.org/officeDocument/2006/relationships/image" Target="../media/image153.png"/><Relationship Id="rId1" Type="http://schemas.openxmlformats.org/officeDocument/2006/relationships/image" Target="../media/image152.png"/></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5.xml"/><Relationship Id="rId4" Type="http://schemas.openxmlformats.org/officeDocument/2006/relationships/image" Target="../media/image157.png"/><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image" Target="../media/image154.png"/></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56.xml"/><Relationship Id="rId7" Type="http://schemas.openxmlformats.org/officeDocument/2006/relationships/slideLayout" Target="../slideLayouts/slideLayout5.xml"/><Relationship Id="rId6" Type="http://schemas.openxmlformats.org/officeDocument/2006/relationships/image" Target="../media/image163.png"/><Relationship Id="rId5" Type="http://schemas.openxmlformats.org/officeDocument/2006/relationships/image" Target="../media/image162.jpeg"/><Relationship Id="rId4" Type="http://schemas.openxmlformats.org/officeDocument/2006/relationships/image" Target="../media/image161.jpeg"/><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image" Target="../media/image158.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5.xml"/><Relationship Id="rId3" Type="http://schemas.openxmlformats.org/officeDocument/2006/relationships/image" Target="../media/image166.png"/><Relationship Id="rId2" Type="http://schemas.openxmlformats.org/officeDocument/2006/relationships/image" Target="../media/image165.jpeg"/><Relationship Id="rId1" Type="http://schemas.openxmlformats.org/officeDocument/2006/relationships/image" Target="../media/image164.png"/></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58.xml"/><Relationship Id="rId6" Type="http://schemas.openxmlformats.org/officeDocument/2006/relationships/slideLayout" Target="../slideLayouts/slideLayout5.xml"/><Relationship Id="rId5" Type="http://schemas.openxmlformats.org/officeDocument/2006/relationships/image" Target="../media/image171.png"/><Relationship Id="rId4" Type="http://schemas.openxmlformats.org/officeDocument/2006/relationships/image" Target="../media/image170.png"/><Relationship Id="rId3" Type="http://schemas.openxmlformats.org/officeDocument/2006/relationships/image" Target="../media/image169.png"/><Relationship Id="rId2" Type="http://schemas.openxmlformats.org/officeDocument/2006/relationships/image" Target="../media/image168.jpeg"/><Relationship Id="rId1" Type="http://schemas.openxmlformats.org/officeDocument/2006/relationships/image" Target="../media/image167.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5.xml"/><Relationship Id="rId2" Type="http://schemas.openxmlformats.org/officeDocument/2006/relationships/image" Target="../media/image173.png"/><Relationship Id="rId1" Type="http://schemas.openxmlformats.org/officeDocument/2006/relationships/image" Target="../media/image172.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image" Target="../media/image9.png"/><Relationship Id="rId1"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image" Target="../media/image174.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image" Target="../media/image175.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5.xml"/><Relationship Id="rId1" Type="http://schemas.openxmlformats.org/officeDocument/2006/relationships/image" Target="../media/image17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image" Target="../media/image177.jpeg"/></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5.xml"/><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image" Target="../media/image178.jpe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5.xml"/><Relationship Id="rId2" Type="http://schemas.openxmlformats.org/officeDocument/2006/relationships/image" Target="../media/image182.jpeg"/><Relationship Id="rId1" Type="http://schemas.openxmlformats.org/officeDocument/2006/relationships/image" Target="../media/image181.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83.png"/></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5.xml"/><Relationship Id="rId2" Type="http://schemas.openxmlformats.org/officeDocument/2006/relationships/image" Target="../media/image185.png"/><Relationship Id="rId1" Type="http://schemas.openxmlformats.org/officeDocument/2006/relationships/image" Target="../media/image184.png"/></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image" Target="../media/image191.png"/><Relationship Id="rId5" Type="http://schemas.openxmlformats.org/officeDocument/2006/relationships/image" Target="../media/image190.png"/><Relationship Id="rId4" Type="http://schemas.openxmlformats.org/officeDocument/2006/relationships/image" Target="../media/image189.png"/><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image" Target="../media/image186.jpe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5.xml"/><Relationship Id="rId2" Type="http://schemas.openxmlformats.org/officeDocument/2006/relationships/image" Target="../media/image193.png"/><Relationship Id="rId1" Type="http://schemas.openxmlformats.org/officeDocument/2006/relationships/image" Target="../media/image192.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5.xml"/><Relationship Id="rId4" Type="http://schemas.openxmlformats.org/officeDocument/2006/relationships/image" Target="../media/image13.png"/><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image" Target="../media/image10.png"/></Relationships>
</file>

<file path=ppt/slides/_rels/slide70.xml.rels><?xml version="1.0" encoding="UTF-8" standalone="yes"?>
<Relationships xmlns="http://schemas.openxmlformats.org/package/2006/relationships"><Relationship Id="rId9" Type="http://schemas.openxmlformats.org/officeDocument/2006/relationships/image" Target="../media/image202.png"/><Relationship Id="rId8" Type="http://schemas.openxmlformats.org/officeDocument/2006/relationships/image" Target="../media/image201.png"/><Relationship Id="rId7" Type="http://schemas.openxmlformats.org/officeDocument/2006/relationships/image" Target="../media/image200.png"/><Relationship Id="rId6" Type="http://schemas.openxmlformats.org/officeDocument/2006/relationships/image" Target="../media/image199.png"/><Relationship Id="rId5" Type="http://schemas.openxmlformats.org/officeDocument/2006/relationships/image" Target="../media/image198.png"/><Relationship Id="rId4" Type="http://schemas.openxmlformats.org/officeDocument/2006/relationships/image" Target="../media/image197.png"/><Relationship Id="rId3" Type="http://schemas.openxmlformats.org/officeDocument/2006/relationships/image" Target="../media/image196.png"/><Relationship Id="rId2" Type="http://schemas.openxmlformats.org/officeDocument/2006/relationships/image" Target="../media/image195.png"/><Relationship Id="rId11" Type="http://schemas.openxmlformats.org/officeDocument/2006/relationships/notesSlide" Target="../notesSlides/notesSlide68.xml"/><Relationship Id="rId10" Type="http://schemas.openxmlformats.org/officeDocument/2006/relationships/slideLayout" Target="../slideLayouts/slideLayout5.xml"/><Relationship Id="rId1" Type="http://schemas.openxmlformats.org/officeDocument/2006/relationships/image" Target="../media/image194.jpe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5.xml"/><Relationship Id="rId2" Type="http://schemas.openxmlformats.org/officeDocument/2006/relationships/image" Target="../media/image204.png"/><Relationship Id="rId1" Type="http://schemas.openxmlformats.org/officeDocument/2006/relationships/image" Target="../media/image203.png"/></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5.xml"/><Relationship Id="rId3" Type="http://schemas.openxmlformats.org/officeDocument/2006/relationships/image" Target="../media/image207.jpeg"/><Relationship Id="rId2" Type="http://schemas.openxmlformats.org/officeDocument/2006/relationships/image" Target="../media/image206.png"/><Relationship Id="rId1" Type="http://schemas.openxmlformats.org/officeDocument/2006/relationships/image" Target="../media/image205.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5.xml"/><Relationship Id="rId2" Type="http://schemas.openxmlformats.org/officeDocument/2006/relationships/image" Target="../media/image209.png"/><Relationship Id="rId1" Type="http://schemas.openxmlformats.org/officeDocument/2006/relationships/image" Target="../media/image208.png"/></Relationships>
</file>

<file path=ppt/slides/_rels/slide74.xml.rels><?xml version="1.0" encoding="UTF-8" standalone="yes"?>
<Relationships xmlns="http://schemas.openxmlformats.org/package/2006/relationships"><Relationship Id="rId6" Type="http://schemas.openxmlformats.org/officeDocument/2006/relationships/notesSlide" Target="../notesSlides/notesSlide72.xml"/><Relationship Id="rId5" Type="http://schemas.openxmlformats.org/officeDocument/2006/relationships/slideLayout" Target="../slideLayouts/slideLayout5.xml"/><Relationship Id="rId4" Type="http://schemas.openxmlformats.org/officeDocument/2006/relationships/image" Target="../media/image213.png"/><Relationship Id="rId3" Type="http://schemas.openxmlformats.org/officeDocument/2006/relationships/image" Target="../media/image212.png"/><Relationship Id="rId2" Type="http://schemas.openxmlformats.org/officeDocument/2006/relationships/image" Target="../media/image211.png"/><Relationship Id="rId1" Type="http://schemas.openxmlformats.org/officeDocument/2006/relationships/image" Target="../media/image210.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5.xml"/><Relationship Id="rId1" Type="http://schemas.openxmlformats.org/officeDocument/2006/relationships/image" Target="../media/image214.png"/></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5.xml"/><Relationship Id="rId3" Type="http://schemas.openxmlformats.org/officeDocument/2006/relationships/image" Target="../media/image217.png"/><Relationship Id="rId2" Type="http://schemas.openxmlformats.org/officeDocument/2006/relationships/image" Target="../media/image216.jpeg"/><Relationship Id="rId1" Type="http://schemas.openxmlformats.org/officeDocument/2006/relationships/image" Target="../media/image215.png"/></Relationships>
</file>

<file path=ppt/slides/_rels/slide77.xml.rels><?xml version="1.0" encoding="UTF-8" standalone="yes"?>
<Relationships xmlns="http://schemas.openxmlformats.org/package/2006/relationships"><Relationship Id="rId8" Type="http://schemas.openxmlformats.org/officeDocument/2006/relationships/notesSlide" Target="../notesSlides/notesSlide75.xml"/><Relationship Id="rId7" Type="http://schemas.openxmlformats.org/officeDocument/2006/relationships/slideLayout" Target="../slideLayouts/slideLayout5.xml"/><Relationship Id="rId6" Type="http://schemas.openxmlformats.org/officeDocument/2006/relationships/image" Target="../media/image223.png"/><Relationship Id="rId5" Type="http://schemas.openxmlformats.org/officeDocument/2006/relationships/image" Target="../media/image222.png"/><Relationship Id="rId4" Type="http://schemas.openxmlformats.org/officeDocument/2006/relationships/image" Target="../media/image221.png"/><Relationship Id="rId3" Type="http://schemas.openxmlformats.org/officeDocument/2006/relationships/image" Target="../media/image220.png"/><Relationship Id="rId2" Type="http://schemas.openxmlformats.org/officeDocument/2006/relationships/image" Target="../media/image219.jpeg"/><Relationship Id="rId1" Type="http://schemas.openxmlformats.org/officeDocument/2006/relationships/image" Target="../media/image218.png"/></Relationships>
</file>

<file path=ppt/slides/_rels/slide78.xml.rels><?xml version="1.0" encoding="UTF-8" standalone="yes"?>
<Relationships xmlns="http://schemas.openxmlformats.org/package/2006/relationships"><Relationship Id="rId8" Type="http://schemas.openxmlformats.org/officeDocument/2006/relationships/notesSlide" Target="../notesSlides/notesSlide76.xml"/><Relationship Id="rId7" Type="http://schemas.openxmlformats.org/officeDocument/2006/relationships/slideLayout" Target="../slideLayouts/slideLayout5.xml"/><Relationship Id="rId6" Type="http://schemas.openxmlformats.org/officeDocument/2006/relationships/image" Target="../media/image229.png"/><Relationship Id="rId5" Type="http://schemas.openxmlformats.org/officeDocument/2006/relationships/image" Target="../media/image228.png"/><Relationship Id="rId4" Type="http://schemas.openxmlformats.org/officeDocument/2006/relationships/image" Target="../media/image227.png"/><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image" Target="../media/image224.jpeg"/></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231.png"/><Relationship Id="rId2" Type="http://schemas.openxmlformats.org/officeDocument/2006/relationships/image" Target="../media/image208.png"/><Relationship Id="rId1" Type="http://schemas.openxmlformats.org/officeDocument/2006/relationships/image" Target="../media/image23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14.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image" Target="../media/image232.png"/></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5.xml"/><Relationship Id="rId2" Type="http://schemas.openxmlformats.org/officeDocument/2006/relationships/image" Target="../media/image234.png"/><Relationship Id="rId1" Type="http://schemas.openxmlformats.org/officeDocument/2006/relationships/image" Target="../media/image233.png"/></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5.xml"/><Relationship Id="rId2" Type="http://schemas.openxmlformats.org/officeDocument/2006/relationships/image" Target="../media/image236.png"/><Relationship Id="rId1" Type="http://schemas.openxmlformats.org/officeDocument/2006/relationships/image" Target="../media/image235.png"/></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5.xml"/><Relationship Id="rId2" Type="http://schemas.openxmlformats.org/officeDocument/2006/relationships/image" Target="../media/image238.png"/><Relationship Id="rId1" Type="http://schemas.openxmlformats.org/officeDocument/2006/relationships/image" Target="../media/image237.png"/></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5.xml"/><Relationship Id="rId2" Type="http://schemas.openxmlformats.org/officeDocument/2006/relationships/image" Target="../media/image240.png"/><Relationship Id="rId1" Type="http://schemas.openxmlformats.org/officeDocument/2006/relationships/image" Target="../media/image239.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image" Target="../media/image241.png"/></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5.xml"/><Relationship Id="rId2" Type="http://schemas.openxmlformats.org/officeDocument/2006/relationships/image" Target="../media/image243.png"/><Relationship Id="rId1" Type="http://schemas.openxmlformats.org/officeDocument/2006/relationships/image" Target="../media/image242.png"/></Relationships>
</file>

<file path=ppt/slides/_rels/slide87.xml.rels><?xml version="1.0" encoding="UTF-8" standalone="yes"?>
<Relationships xmlns="http://schemas.openxmlformats.org/package/2006/relationships"><Relationship Id="rId9" Type="http://schemas.openxmlformats.org/officeDocument/2006/relationships/notesSlide" Target="../notesSlides/notesSlide84.xml"/><Relationship Id="rId8" Type="http://schemas.openxmlformats.org/officeDocument/2006/relationships/slideLayout" Target="../slideLayouts/slideLayout5.xml"/><Relationship Id="rId7" Type="http://schemas.openxmlformats.org/officeDocument/2006/relationships/image" Target="../media/image250.png"/><Relationship Id="rId6" Type="http://schemas.openxmlformats.org/officeDocument/2006/relationships/image" Target="../media/image249.png"/><Relationship Id="rId5" Type="http://schemas.openxmlformats.org/officeDocument/2006/relationships/image" Target="../media/image248.png"/><Relationship Id="rId4" Type="http://schemas.openxmlformats.org/officeDocument/2006/relationships/image" Target="../media/image247.png"/><Relationship Id="rId3" Type="http://schemas.openxmlformats.org/officeDocument/2006/relationships/image" Target="../media/image246.png"/><Relationship Id="rId2" Type="http://schemas.openxmlformats.org/officeDocument/2006/relationships/image" Target="../media/image245.png"/><Relationship Id="rId1" Type="http://schemas.openxmlformats.org/officeDocument/2006/relationships/image" Target="../media/image244.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5.xml"/><Relationship Id="rId2" Type="http://schemas.openxmlformats.org/officeDocument/2006/relationships/image" Target="../media/image252.png"/><Relationship Id="rId1" Type="http://schemas.openxmlformats.org/officeDocument/2006/relationships/image" Target="../media/image25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15.pn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5.xml"/><Relationship Id="rId2" Type="http://schemas.openxmlformats.org/officeDocument/2006/relationships/image" Target="../media/image254.png"/><Relationship Id="rId1" Type="http://schemas.openxmlformats.org/officeDocument/2006/relationships/image" Target="../media/image253.png"/></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5.xml"/><Relationship Id="rId2" Type="http://schemas.openxmlformats.org/officeDocument/2006/relationships/image" Target="../media/image256.png"/><Relationship Id="rId1" Type="http://schemas.openxmlformats.org/officeDocument/2006/relationships/image" Target="../media/image255.png"/></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5.xml"/><Relationship Id="rId2" Type="http://schemas.openxmlformats.org/officeDocument/2006/relationships/image" Target="../media/image258.png"/><Relationship Id="rId1" Type="http://schemas.openxmlformats.org/officeDocument/2006/relationships/image" Target="../media/image257.png"/></Relationships>
</file>

<file path=ppt/slides/_rels/slide93.xml.rels><?xml version="1.0" encoding="UTF-8" standalone="yes"?>
<Relationships xmlns="http://schemas.openxmlformats.org/package/2006/relationships"><Relationship Id="rId5" Type="http://schemas.openxmlformats.org/officeDocument/2006/relationships/notesSlide" Target="../notesSlides/notesSlide90.xml"/><Relationship Id="rId4" Type="http://schemas.openxmlformats.org/officeDocument/2006/relationships/slideLayout" Target="../slideLayouts/slideLayout5.xml"/><Relationship Id="rId3" Type="http://schemas.openxmlformats.org/officeDocument/2006/relationships/image" Target="../media/image67.png"/><Relationship Id="rId2" Type="http://schemas.openxmlformats.org/officeDocument/2006/relationships/image" Target="../media/image260.png"/><Relationship Id="rId1" Type="http://schemas.openxmlformats.org/officeDocument/2006/relationships/image" Target="../media/image259.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0.xml"/><Relationship Id="rId1" Type="http://schemas.openxmlformats.org/officeDocument/2006/relationships/image" Target="../media/image261.jpe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5.xml"/><Relationship Id="rId1" Type="http://schemas.openxmlformats.org/officeDocument/2006/relationships/image" Target="../media/image262.png"/></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5.xml"/><Relationship Id="rId2" Type="http://schemas.openxmlformats.org/officeDocument/2006/relationships/image" Target="../media/image264.png"/><Relationship Id="rId1" Type="http://schemas.openxmlformats.org/officeDocument/2006/relationships/image" Target="../media/image263.png"/></Relationships>
</file>

<file path=ppt/slides/_rels/slide97.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5.xml"/><Relationship Id="rId2" Type="http://schemas.openxmlformats.org/officeDocument/2006/relationships/image" Target="../media/image266.jpeg"/><Relationship Id="rId1" Type="http://schemas.openxmlformats.org/officeDocument/2006/relationships/image" Target="../media/image265.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5.xml"/><Relationship Id="rId1" Type="http://schemas.openxmlformats.org/officeDocument/2006/relationships/image" Target="../media/image267.png"/></Relationships>
</file>

<file path=ppt/slides/_rels/slide99.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5.xml"/><Relationship Id="rId3" Type="http://schemas.openxmlformats.org/officeDocument/2006/relationships/image" Target="../media/image270.png"/><Relationship Id="rId2" Type="http://schemas.openxmlformats.org/officeDocument/2006/relationships/image" Target="../media/image269.jpeg"/><Relationship Id="rId1" Type="http://schemas.openxmlformats.org/officeDocument/2006/relationships/image" Target="../media/image26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7_1#04c8e92a7?htil=2&amp;vop=1&amp;pid=1b867601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716636" y="1171440"/>
            <a:ext cx="1517904" cy="14813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17_2#04c8e92a7?htil=2&amp;sp=1&amp;vop=1&amp;pid=1b8676018&amp;color=0,0,0&amp;vtp=1&amp;bt=1&amp;bbb=1&amp;hb=1"/>
          <p:cNvSpPr/>
          <p:nvPr/>
        </p:nvSpPr>
        <p:spPr>
          <a:xfrm>
            <a:off x="832104" y="1080000"/>
            <a:ext cx="888796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如图所示，在蒸发皿中放一小块钠，加热至熔化时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用玻璃棒蘸取少量无水硫酸铜粉末</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与熔化的钠接触</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，瞬间产生耀眼的火花，同时有红色物质生成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据此判断下列说法错误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4" name="QC_5_AN.18_1#04c8e92a7.bracket?vop=1&amp;pid=1b8676018&amp;color=0,0,0&amp;vpa=9&amp;vtp=1"/>
          <p:cNvSpPr/>
          <p:nvPr/>
        </p:nvSpPr>
        <p:spPr>
          <a:xfrm>
            <a:off x="1472660" y="19258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5_BD.17_3#04c8e92a7.choices?htil=2&amp;vop=1&amp;pid=1b8676018&amp;color=0,0,0&amp;vtp=1&amp;bbb=1"/>
              <p:cNvSpPr/>
              <p:nvPr/>
            </p:nvSpPr>
            <p:spPr>
              <a:xfrm>
                <a:off x="832104" y="2321044"/>
                <a:ext cx="8887968" cy="1714500"/>
              </a:xfrm>
              <a:prstGeom prst="rect">
                <a:avLst/>
              </a:prstGeom>
              <a:noFill/>
            </p:spPr>
            <p:txBody>
              <a:bodyPr wrap="none" lIns="0" tIns="0" rIns="0" bIns="0" rtlCol="0" anchor="t"/>
              <a:lstStyle/>
              <a:p>
                <a:pPr algn="l" latinLnBrk="1">
                  <a:lnSpc>
                    <a:spcPts val="36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上述反应的化学方程式为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上述反应中钠表现了还原性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上述反应中若有1个钠参与反应，则转移1个电子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若将钠投入硫酸铜稀溶液中，也有红色物质生成</a:t>
                </a:r>
                <a:endParaRPr lang="en-US" altLang="zh-CN" sz="1800" dirty="0"/>
              </a:p>
            </p:txBody>
          </p:sp>
        </mc:Choice>
        <mc:Fallback>
          <p:sp>
            <p:nvSpPr>
              <p:cNvPr id="5" name="QC_5_BD.17_3#04c8e92a7.choices?htil=2&amp;vop=1&amp;pid=1b8676018&amp;color=0,0,0&amp;vtp=1&amp;bbb=1"/>
              <p:cNvSpPr>
                <a:spLocks noRot="1" noChangeAspect="1" noMove="1" noResize="1" noEditPoints="1" noAdjustHandles="1" noChangeArrowheads="1" noChangeShapeType="1" noTextEdit="1"/>
              </p:cNvSpPr>
              <p:nvPr/>
            </p:nvSpPr>
            <p:spPr>
              <a:xfrm>
                <a:off x="832104" y="2321044"/>
                <a:ext cx="8887968" cy="1714500"/>
              </a:xfrm>
              <a:prstGeom prst="rect">
                <a:avLst/>
              </a:prstGeom>
              <a:blipFill rotWithShape="1">
                <a:blip r:embed="rId2"/>
                <a:stretch>
                  <a:fillRect l="-3" t="-3785"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26_1#a7400f14e?sp=1&amp;vop=1&amp;pid=5b7d337a8&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如图是利用“手持”技术测定阳光照射不同气体的温度变化曲线，其中四个容器均密闭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容积相等且初始</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温度均为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、初始压强均为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101</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kPa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5_BD.326_1#a7400f14e?sp=1&amp;vop=1&amp;pid=5b7d337a8&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921" b="60"/>
                </a:stretch>
              </a:blipFill>
            </p:spPr>
            <p:txBody>
              <a:bodyPr/>
              <a:lstStyle/>
              <a:p>
                <a:r>
                  <a:rPr lang="zh-CN" altLang="en-US">
                    <a:noFill/>
                  </a:rPr>
                  <a:t> </a:t>
                </a:r>
              </a:p>
            </p:txBody>
          </p:sp>
        </mc:Fallback>
      </mc:AlternateContent>
      <p:pic>
        <p:nvPicPr>
          <p:cNvPr id="3" name="QC_5_BD.326_3#a7400f14e?htil=1&amp;vop=1&amp;pid=5b7d337a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313432" y="2206236"/>
            <a:ext cx="2304288" cy="131673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C_5_BD.326_4#a7400f14e?htil=1&amp;vop=1&amp;pid=5b7d337a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80960" y="2041644"/>
            <a:ext cx="2093976" cy="14813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326_5#a7400f14e?vop=1&amp;pid=5b7d337a8&amp;color=0,0,0&amp;vtp=1&amp;bbb=1"/>
          <p:cNvSpPr/>
          <p:nvPr/>
        </p:nvSpPr>
        <p:spPr>
          <a:xfrm>
            <a:off x="832104" y="3654544"/>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6" name="QC_5_AN.327_1#a7400f14e.bracket?vop=1&amp;pid=5b7d337a8&amp;color=0,0,0&amp;vpa=158&amp;vtp=1"/>
          <p:cNvSpPr/>
          <p:nvPr/>
        </p:nvSpPr>
        <p:spPr>
          <a:xfrm>
            <a:off x="2844260" y="3651369"/>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7" name="QC_5_BD.326_6#a7400f14e.choices?vop=1&amp;pid=5b7d337a8&amp;color=0,0,0&amp;vtp=1&amp;bbb=1"/>
              <p:cNvSpPr/>
              <p:nvPr/>
            </p:nvSpPr>
            <p:spPr>
              <a:xfrm>
                <a:off x="832104" y="410481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实验开始时，四种气体密度相同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若容器的容积为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，则13：00时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原子个数小于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时间范围内</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压强最大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是四种气体中温室效应最显著的</a:t>
                </a:r>
                <a:endParaRPr lang="en-US" altLang="zh-CN" sz="1800" dirty="0"/>
              </a:p>
            </p:txBody>
          </p:sp>
        </mc:Choice>
        <mc:Fallback>
          <p:sp>
            <p:nvSpPr>
              <p:cNvPr id="7" name="QC_5_BD.326_6#a7400f14e.choices?vop=1&amp;pid=5b7d337a8&amp;color=0,0,0&amp;vtp=1&amp;bbb=1"/>
              <p:cNvSpPr>
                <a:spLocks noRot="1" noChangeAspect="1" noMove="1" noResize="1" noEditPoints="1" noAdjustHandles="1" noChangeArrowheads="1" noChangeShapeType="1" noTextEdit="1"/>
              </p:cNvSpPr>
              <p:nvPr/>
            </p:nvSpPr>
            <p:spPr>
              <a:xfrm>
                <a:off x="832104" y="4104815"/>
                <a:ext cx="10533888" cy="1676400"/>
              </a:xfrm>
              <a:prstGeom prst="rect">
                <a:avLst/>
              </a:prstGeom>
              <a:blipFill rotWithShape="1">
                <a:blip r:embed="rId4"/>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328_1#3183a0a70?vop=1&amp;pid=5b7d337a8&amp;color=0,0,0&amp;vtp=1&amp;bt=1&amp;bbb=1"/>
              <p:cNvSpPr/>
              <p:nvPr/>
            </p:nvSpPr>
            <p:spPr>
              <a:xfrm>
                <a:off x="832104" y="1080000"/>
                <a:ext cx="10533888" cy="444500"/>
              </a:xfrm>
              <a:prstGeom prst="rect">
                <a:avLst/>
              </a:prstGeom>
              <a:noFill/>
            </p:spPr>
            <p:txBody>
              <a:bodyPr wrap="none" lIns="0" tIns="0" rIns="0" bIns="0" rtlCol="0" anchor="t"/>
              <a:lstStyle/>
              <a:p>
                <a:pPr algn="l" latinLnBrk="1">
                  <a:lnSpc>
                    <a:spcPts val="35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，完成下列以物质的量为核心的计算。</a:t>
                </a:r>
                <a:endParaRPr lang="en-US" altLang="zh-CN" sz="1800" dirty="0">
                  <a:solidFill>
                    <a:srgbClr val="000000"/>
                  </a:solidFill>
                </a:endParaRPr>
              </a:p>
            </p:txBody>
          </p:sp>
        </mc:Choice>
        <mc:Fallback>
          <p:sp>
            <p:nvSpPr>
              <p:cNvPr id="2" name="QO_5_BD.328_1#3183a0a70?vop=1&amp;pid=5b7d337a8&amp;color=0,0,0&amp;vtp=1&amp;bt=1&amp;bbb=1"/>
              <p:cNvSpPr>
                <a:spLocks noRot="1" noChangeAspect="1" noMove="1" noResize="1" noEditPoints="1" noAdjustHandles="1" noChangeArrowheads="1" noChangeShapeType="1" noTextEdit="1"/>
              </p:cNvSpPr>
              <p:nvPr/>
            </p:nvSpPr>
            <p:spPr>
              <a:xfrm>
                <a:off x="832104" y="1080000"/>
                <a:ext cx="10533888" cy="444500"/>
              </a:xfrm>
              <a:prstGeom prst="rect">
                <a:avLst/>
              </a:prstGeom>
              <a:blipFill rotWithShape="1">
                <a:blip r:embed="rId1"/>
                <a:stretch>
                  <a:fillRect l="-2" t="-112" r="1" b="1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BD.329_1#c5f9f58a9?sp=1&amp;vop=1&amp;pid=3183a0a70&amp;color=0,0,0&amp;vtp=1&amp;bbb=1&amp;hb=1"/>
              <p:cNvSpPr/>
              <p:nvPr/>
            </p:nvSpPr>
            <p:spPr>
              <a:xfrm>
                <a:off x="832104" y="1511856"/>
                <a:ext cx="10533888" cy="24384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（1）在标准状况下</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72</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23</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13</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。下列关系</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表述正确的是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.体积：</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.氢原子个数：</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3" name="QB_6_BD.329_1#c5f9f58a9?sp=1&amp;vop=1&amp;pid=3183a0a70&amp;color=0,0,0&amp;vtp=1&amp;bbb=1&amp;hb=1"/>
              <p:cNvSpPr>
                <a:spLocks noRot="1" noChangeAspect="1" noMove="1" noResize="1" noEditPoints="1" noAdjustHandles="1" noChangeArrowheads="1" noChangeShapeType="1" noTextEdit="1"/>
              </p:cNvSpPr>
              <p:nvPr/>
            </p:nvSpPr>
            <p:spPr>
              <a:xfrm>
                <a:off x="832104" y="1511856"/>
                <a:ext cx="10533888" cy="2438400"/>
              </a:xfrm>
              <a:prstGeom prst="rect">
                <a:avLst/>
              </a:prstGeom>
              <a:blipFill rotWithShape="1">
                <a:blip r:embed="rId2"/>
                <a:stretch>
                  <a:fillRect l="-2" t="-23" r="1" b="2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N.330_1#c5f9f58a9.blank?vop=1&amp;pid=3183a0a70&amp;color=0,0,0&amp;vpa=159&amp;vtp=1&amp;bbb=1"/>
              <p:cNvSpPr/>
              <p:nvPr/>
            </p:nvSpPr>
            <p:spPr>
              <a:xfrm>
                <a:off x="2246566" y="1961062"/>
                <a:ext cx="369888"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bd</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6_AN.330_1#c5f9f58a9.blank?vop=1&amp;pid=3183a0a70&amp;color=0,0,0&amp;vpa=159&amp;vtp=1&amp;bbb=1"/>
              <p:cNvSpPr>
                <a:spLocks noRot="1" noChangeAspect="1" noMove="1" noResize="1" noEditPoints="1" noAdjustHandles="1" noChangeArrowheads="1" noChangeShapeType="1" noTextEdit="1"/>
              </p:cNvSpPr>
              <p:nvPr/>
            </p:nvSpPr>
            <p:spPr>
              <a:xfrm>
                <a:off x="2246566" y="1961062"/>
                <a:ext cx="369888" cy="279400"/>
              </a:xfrm>
              <a:prstGeom prst="rect">
                <a:avLst/>
              </a:prstGeom>
              <a:blipFill rotWithShape="1">
                <a:blip r:embed="rId3"/>
                <a:stretch>
                  <a:fillRect l="-154" t="-65" r="69" b="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BD.331_1#209e11168?vop=1&amp;pid=3183a0a70&amp;color=0,0,0&amp;vtp=1&amp;bbb=1"/>
              <p:cNvSpPr/>
              <p:nvPr/>
            </p:nvSpPr>
            <p:spPr>
              <a:xfrm>
                <a:off x="832104" y="3937555"/>
                <a:ext cx="10533888" cy="444500"/>
              </a:xfrm>
              <a:prstGeom prst="rect">
                <a:avLst/>
              </a:prstGeom>
              <a:noFill/>
            </p:spPr>
            <p:txBody>
              <a:bodyPr wrap="none" lIns="0" tIns="0" rIns="0" bIns="0" rtlCol="0" anchor="t"/>
              <a:lstStyle/>
              <a:p>
                <a:pPr algn="l" latinLnBrk="1">
                  <a:lnSpc>
                    <a:spcPts val="35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的分子数目之比为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，原子数目相同。则</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的相对原子质量是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5" name="QB_6_BD.331_1#209e11168?vop=1&amp;pid=3183a0a70&amp;color=0,0,0&amp;vtp=1&amp;bbb=1"/>
              <p:cNvSpPr>
                <a:spLocks noRot="1" noChangeAspect="1" noMove="1" noResize="1" noEditPoints="1" noAdjustHandles="1" noChangeArrowheads="1" noChangeShapeType="1" noTextEdit="1"/>
              </p:cNvSpPr>
              <p:nvPr/>
            </p:nvSpPr>
            <p:spPr>
              <a:xfrm>
                <a:off x="832104" y="3937555"/>
                <a:ext cx="10533888" cy="444500"/>
              </a:xfrm>
              <a:prstGeom prst="rect">
                <a:avLst/>
              </a:prstGeom>
              <a:blipFill rotWithShape="1">
                <a:blip r:embed="rId4"/>
                <a:stretch>
                  <a:fillRect l="-2" t="-125" r="1" b="125"/>
                </a:stretch>
              </a:blipFill>
            </p:spPr>
            <p:txBody>
              <a:bodyPr/>
              <a:lstStyle/>
              <a:p>
                <a:r>
                  <a:rPr lang="zh-CN" altLang="en-US">
                    <a:noFill/>
                  </a:rPr>
                  <a:t> </a:t>
                </a:r>
              </a:p>
            </p:txBody>
          </p:sp>
        </mc:Fallback>
      </mc:AlternateContent>
      <p:sp>
        <p:nvSpPr>
          <p:cNvPr id="6" name="QB_6_AN.332_1#209e11168.blank?vop=1&amp;pid=3183a0a70&amp;color=0,0,0&amp;vpa=160&amp;vtp=1&amp;bbb=1"/>
          <p:cNvSpPr/>
          <p:nvPr/>
        </p:nvSpPr>
        <p:spPr>
          <a:xfrm>
            <a:off x="9409144" y="3941746"/>
            <a:ext cx="433388" cy="444500"/>
          </a:xfrm>
          <a:prstGeom prst="rect">
            <a:avLst/>
          </a:prstGeom>
          <a:noFill/>
        </p:spPr>
        <p:txBody>
          <a:bodyPr wrap="none" lIns="0" tIns="0" rIns="0" bIns="0" rtlCol="0" anchor="t"/>
          <a:lstStyle/>
          <a:p>
            <a:pPr algn="ctr" latinLnBrk="1">
              <a:lnSpc>
                <a:spcPts val="35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16</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O_6_BD.333_1#adf311c76?vop=1&amp;pid=3183a0a70&amp;color=0,0,0&amp;vtp=1&amp;bbb=1&amp;hb=1"/>
              <p:cNvSpPr/>
              <p:nvPr/>
            </p:nvSpPr>
            <p:spPr>
              <a:xfrm>
                <a:off x="832104" y="4373547"/>
                <a:ext cx="10533888"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碳酸钠和硫酸钠的混合溶液，加入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氢氧化钡溶液后，恰好完全反应，过滤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干燥</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后得</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51</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白色沉淀和滤液，再用过量稀硝酸处理沉淀，沉淀最后减少到</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66</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，并有气体放出。</a:t>
                </a:r>
                <a:endParaRPr lang="en-US" altLang="zh-CN" dirty="0">
                  <a:solidFill>
                    <a:srgbClr val="000000"/>
                  </a:solidFill>
                </a:endParaRPr>
              </a:p>
            </p:txBody>
          </p:sp>
        </mc:Choice>
        <mc:Fallback>
          <p:sp>
            <p:nvSpPr>
              <p:cNvPr id="7" name="QO_6_BD.333_1#adf311c76?vop=1&amp;pid=3183a0a70&amp;color=0,0,0&amp;vtp=1&amp;bbb=1&amp;hb=1"/>
              <p:cNvSpPr>
                <a:spLocks noRot="1" noChangeAspect="1" noMove="1" noResize="1" noEditPoints="1" noAdjustHandles="1" noChangeArrowheads="1" noChangeShapeType="1" noTextEdit="1"/>
              </p:cNvSpPr>
              <p:nvPr/>
            </p:nvSpPr>
            <p:spPr>
              <a:xfrm>
                <a:off x="832104" y="4373547"/>
                <a:ext cx="10533888" cy="812800"/>
              </a:xfrm>
              <a:prstGeom prst="rect">
                <a:avLst/>
              </a:prstGeom>
              <a:blipFill rotWithShape="1">
                <a:blip r:embed="rId5"/>
                <a:stretch>
                  <a:fillRect l="-2" t="-37" r="1" b="37"/>
                </a:stretch>
              </a:blipFill>
            </p:spPr>
            <p:txBody>
              <a:bodyPr/>
              <a:lstStyle/>
              <a:p>
                <a:r>
                  <a:rPr lang="zh-CN" altLang="en-US">
                    <a:noFill/>
                  </a:rPr>
                  <a:t> </a:t>
                </a:r>
              </a:p>
            </p:txBody>
          </p:sp>
        </mc:Fallback>
      </mc:AlternateContent>
      <p:sp>
        <p:nvSpPr>
          <p:cNvPr id="8" name="QB_7_BD.334_1#a3c797363?vop=1&amp;pid=adf311c76&amp;color=0,0,0&amp;vtp=1&amp;bbb=1"/>
          <p:cNvSpPr/>
          <p:nvPr/>
        </p:nvSpPr>
        <p:spPr>
          <a:xfrm>
            <a:off x="832104" y="5177400"/>
            <a:ext cx="10533888"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写出沉淀溶解反应的化学方程式</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②产生的气体在标准状况下的体积为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9" name="QB_7_AN.335_1#a3c797363.blank?vop=1&amp;pid=adf311c76&amp;color=0,0,0&amp;vpa=161&amp;vtp=1&amp;bbb=1&amp;rh=23.75"/>
              <p:cNvSpPr/>
              <p:nvPr/>
            </p:nvSpPr>
            <p:spPr>
              <a:xfrm>
                <a:off x="4545266" y="5178798"/>
                <a:ext cx="4593082"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BaCO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HNO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Ba</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7_AN.335_1#a3c797363.blank?vop=1&amp;pid=adf311c76&amp;color=0,0,0&amp;vpa=161&amp;vtp=1&amp;bbb=1&amp;rh=23.75"/>
              <p:cNvSpPr>
                <a:spLocks noRot="1" noChangeAspect="1" noMove="1" noResize="1" noEditPoints="1" noAdjustHandles="1" noChangeArrowheads="1" noChangeShapeType="1" noTextEdit="1"/>
              </p:cNvSpPr>
              <p:nvPr/>
            </p:nvSpPr>
            <p:spPr>
              <a:xfrm>
                <a:off x="4545266" y="5178798"/>
                <a:ext cx="4593082" cy="301625"/>
              </a:xfrm>
              <a:prstGeom prst="rect">
                <a:avLst/>
              </a:prstGeom>
              <a:blipFill rotWithShape="1">
                <a:blip r:embed="rId6"/>
                <a:stretch>
                  <a:fillRect l="-12" t="-31071" r="1" b="-1987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7_AN.337_1#a3c797363.blank?vop=1&amp;pid=adf311c76&amp;color=0,0,0&amp;vpa=162&amp;vtp=1&amp;bbb=1"/>
              <p:cNvSpPr/>
              <p:nvPr/>
            </p:nvSpPr>
            <p:spPr>
              <a:xfrm>
                <a:off x="4532566" y="5625647"/>
                <a:ext cx="719138"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12</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7_AN.337_1#a3c797363.blank?vop=1&amp;pid=adf311c76&amp;color=0,0,0&amp;vpa=162&amp;vtp=1&amp;bbb=1"/>
              <p:cNvSpPr>
                <a:spLocks noRot="1" noChangeAspect="1" noMove="1" noResize="1" noEditPoints="1" noAdjustHandles="1" noChangeArrowheads="1" noChangeShapeType="1" noTextEdit="1"/>
              </p:cNvSpPr>
              <p:nvPr/>
            </p:nvSpPr>
            <p:spPr>
              <a:xfrm>
                <a:off x="4532566" y="5625647"/>
                <a:ext cx="719138" cy="279400"/>
              </a:xfrm>
              <a:prstGeom prst="rect">
                <a:avLst/>
              </a:prstGeom>
              <a:blipFill rotWithShape="1">
                <a:blip r:embed="rId7"/>
                <a:stretch>
                  <a:fillRect l="-79" t="-65" r="35" b="6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9" grpId="0" animBg="1" build="p"/>
      <p:bldP spid="11" grpId="0" animBg="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38_1#ec8002d8a?vop=1&amp;pid=a0722f24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浓度最大的是(</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338_1#ec8002d8a?vop=1&amp;pid=a0722f24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339_1#ec8002d8a.bracket?vop=1&amp;pid=a0722f24f&amp;color=0,0,0&amp;vpa=163&amp;vtp=1"/>
          <p:cNvSpPr/>
          <p:nvPr/>
        </p:nvSpPr>
        <p:spPr>
          <a:xfrm>
            <a:off x="3863372"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338_2#ec8002d8a.choices?vop=1&amp;pid=a0722f24f&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800" dirty="0"/>
              </a:p>
            </p:txBody>
          </p:sp>
        </mc:Choice>
        <mc:Fallback>
          <p:sp>
            <p:nvSpPr>
              <p:cNvPr id="4" name="QC_6_BD.338_2#ec8002d8a.choices?vop=1&amp;pid=a0722f24f&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40_1#13cca29f5?vop=1&amp;pid=a0722f24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易错题对于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340_1#13cca29f5?vop=1&amp;pid=a0722f24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341_1#13cca29f5.bracket?vop=1&amp;pid=a0722f24f&amp;color=0,0,0&amp;vpa=164&amp;vtp=1"/>
          <p:cNvSpPr/>
          <p:nvPr/>
        </p:nvSpPr>
        <p:spPr>
          <a:xfrm>
            <a:off x="8181118"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340_2#13cca29f5.choices?vop=1&amp;pid=a0722f24f&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溶液中含有的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水中，可得到上述溶液</a:t>
                </a:r>
                <a:endParaRPr lang="en-US" altLang="zh-CN" sz="1800" dirty="0"/>
              </a:p>
            </p:txBody>
          </p:sp>
        </mc:Choice>
        <mc:Fallback>
          <p:sp>
            <p:nvSpPr>
              <p:cNvPr id="4" name="QC_6_BD.340_2#13cca29f5.choices?vop=1&amp;pid=a0722f24f&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42_1#4411ccdbc?sp=1&amp;vop=1&amp;pid=a0722f24f&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某水培植物营养液只含有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五种离子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测得某些离子的物质的量浓度如表所</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sSubSup>
                      <m:sSub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的物质的量浓度为</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其他离子浓度可忽略不计</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342_1#4411ccdbc?sp=1&amp;vop=1&amp;pid=a0722f24f&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00" name="QC_6_BD.342_2#4411ccdbc?colgroup=17,9,7,9,9&amp;vop=1&amp;pid=a0722f24f&amp;color=0,0,0&amp;vtp=1&amp;bbb=1"/>
              <p:cNvGraphicFramePr>
                <a:graphicFrameLocks noGrp="1"/>
              </p:cNvGraphicFramePr>
              <p:nvPr/>
            </p:nvGraphicFramePr>
            <p:xfrm>
              <a:off x="832104" y="2054343"/>
              <a:ext cx="10479024" cy="681736"/>
            </p:xfrm>
            <a:graphic>
              <a:graphicData uri="http://schemas.openxmlformats.org/drawingml/2006/table">
                <a:tbl>
                  <a:tblPr/>
                  <a:tblGrid>
                    <a:gridCol w="3364992"/>
                    <a:gridCol w="1883664"/>
                    <a:gridCol w="1463040"/>
                    <a:gridCol w="1883664"/>
                    <a:gridCol w="1883664"/>
                  </a:tblGrid>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物质的量浓度</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00" name="QC_6_BD.342_2#4411ccdbc?colgroup=17,9,7,9,9&amp;vop=1&amp;pid=a0722f24f&amp;color=0,0,0&amp;vtp=1&amp;bbb=1"/>
              <p:cNvGraphicFramePr>
                <a:graphicFrameLocks noGrp="1"/>
              </p:cNvGraphicFramePr>
              <p:nvPr/>
            </p:nvGraphicFramePr>
            <p:xfrm>
              <a:off x="832104" y="2054343"/>
              <a:ext cx="10479024" cy="681736"/>
            </p:xfrm>
            <a:graphic>
              <a:graphicData uri="http://schemas.openxmlformats.org/drawingml/2006/table">
                <a:tbl>
                  <a:tblPr/>
                  <a:tblGrid>
                    <a:gridCol w="3364992"/>
                    <a:gridCol w="1883664"/>
                    <a:gridCol w="1463040"/>
                    <a:gridCol w="1883664"/>
                    <a:gridCol w="1883664"/>
                  </a:tblGrid>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6_AN.343_1#4411ccdbc.bracket?vop=1&amp;pid=a0722f24f&amp;color=0,0,0&amp;vpa=165&amp;vtp=1"/>
          <p:cNvSpPr/>
          <p:nvPr/>
        </p:nvSpPr>
        <p:spPr>
          <a:xfrm>
            <a:off x="7020909" y="1500815"/>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5" name="QC_6_BD.342_3#4411ccdbc.choices?vop=1&amp;pid=a0722f24f&amp;color=0,0,0&amp;vtp=1&amp;bbb=1"/>
              <p:cNvSpPr/>
              <p:nvPr/>
            </p:nvSpPr>
            <p:spPr>
              <a:xfrm>
                <a:off x="832104" y="2867143"/>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01620" algn="l"/>
                    <a:tab pos="5565140" algn="l"/>
                    <a:tab pos="85191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015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012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无法确定</a:t>
                </a:r>
                <a:endParaRPr lang="en-US" altLang="zh-CN" sz="1800" dirty="0"/>
              </a:p>
            </p:txBody>
          </p:sp>
        </mc:Choice>
        <mc:Fallback>
          <p:sp>
            <p:nvSpPr>
              <p:cNvPr id="5" name="QC_6_BD.342_3#4411ccdbc.choices?vop=1&amp;pid=a0722f24f&amp;color=0,0,0&amp;vtp=1&amp;bbb=1"/>
              <p:cNvSpPr>
                <a:spLocks noRot="1" noChangeAspect="1" noMove="1" noResize="1" noEditPoints="1" noAdjustHandles="1" noChangeArrowheads="1" noChangeShapeType="1" noTextEdit="1"/>
              </p:cNvSpPr>
              <p:nvPr/>
            </p:nvSpPr>
            <p:spPr>
              <a:xfrm>
                <a:off x="832104" y="2867143"/>
                <a:ext cx="10533888" cy="469900"/>
              </a:xfrm>
              <a:prstGeom prst="rect">
                <a:avLst/>
              </a:prstGeom>
              <a:blipFill rotWithShape="1">
                <a:blip r:embed="rId3"/>
                <a:stretch>
                  <a:fillRect l="-2" t="-25" r="1" b="2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44_1#42503c075?vop=1&amp;pid=a0722f24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345_1#42503c075.bracket?vop=1&amp;pid=a0722f24f&amp;color=0,0,0&amp;vpa=166&amp;vtp=1"/>
          <p:cNvSpPr/>
          <p:nvPr/>
        </p:nvSpPr>
        <p:spPr>
          <a:xfrm>
            <a:off x="28569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344_2#42503c075.choices?vop=1&amp;pid=a0722f24f&amp;color=0,0,0&amp;vtp=1&amp;bbb=1&amp;hb=1"/>
              <p:cNvSpPr/>
              <p:nvPr/>
            </p:nvSpPr>
            <p:spPr>
              <a:xfrm>
                <a:off x="832104" y="1529771"/>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同浓度的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溶液体积比为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胆矾</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溶于水配成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欲将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的盐酸浓度增大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1倍，可将溶液加热浓缩到原体积的一半</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溶液和</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溶液等体积混合后</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，若忽略溶液体积变化</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d>
                      <m:d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e>
                    </m:d>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75</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4" name="QC_6_BD.344_2#42503c075.choices?vop=1&amp;pid=a0722f24f&amp;color=0,0,0&amp;vtp=1&amp;bbb=1&amp;hb=1"/>
              <p:cNvSpPr>
                <a:spLocks noRot="1" noChangeAspect="1" noMove="1" noResize="1" noEditPoints="1" noAdjustHandles="1" noChangeArrowheads="1" noChangeShapeType="1" noTextEdit="1"/>
              </p:cNvSpPr>
              <p:nvPr/>
            </p:nvSpPr>
            <p:spPr>
              <a:xfrm>
                <a:off x="832104" y="1529771"/>
                <a:ext cx="10533888" cy="20955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46_1#92d7490cc?vop=1&amp;pid=a0722f24f&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经典题把含有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溶液分成两等份。向其中一份加入溶质物质的量为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的硫酸钠溶</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恰好使</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完全沉淀；向另一份中加入溶质物质的量为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的硝酸银溶液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恰好使</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完全沉淀</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原溶液中</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的浓度为</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346_1#92d7490cc?vop=1&amp;pid=a0722f24f&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650" b="40"/>
                </a:stretch>
              </a:blipFill>
            </p:spPr>
            <p:txBody>
              <a:bodyPr/>
              <a:lstStyle/>
              <a:p>
                <a:r>
                  <a:rPr lang="zh-CN" altLang="en-US">
                    <a:noFill/>
                  </a:rPr>
                  <a:t> </a:t>
                </a:r>
              </a:p>
            </p:txBody>
          </p:sp>
        </mc:Fallback>
      </mc:AlternateContent>
      <p:sp>
        <p:nvSpPr>
          <p:cNvPr id="3" name="QC_6_AN.347_1#92d7490cc.bracket?vop=1&amp;pid=a0722f24f&amp;color=0,0,0&amp;vpa=167&amp;vtp=1"/>
          <p:cNvSpPr/>
          <p:nvPr/>
        </p:nvSpPr>
        <p:spPr>
          <a:xfrm>
            <a:off x="3127788"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6_BD.346_2#92d7490cc.choices?vop=1&amp;pid=a0722f24f&amp;color=0,0,0&amp;vtp=1&amp;bbb=1"/>
              <p:cNvSpPr/>
              <p:nvPr/>
            </p:nvSpPr>
            <p:spPr>
              <a:xfrm>
                <a:off x="832104" y="23553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346_2#92d7490cc.choices?vop=1&amp;pid=a0722f24f&amp;color=0,0,0&amp;vtp=1&amp;bbb=1"/>
              <p:cNvSpPr>
                <a:spLocks noRot="1" noChangeAspect="1" noMove="1" noResize="1" noEditPoints="1" noAdjustHandles="1" noChangeArrowheads="1" noChangeShapeType="1" noTextEdit="1"/>
              </p:cNvSpPr>
              <p:nvPr/>
            </p:nvSpPr>
            <p:spPr>
              <a:xfrm>
                <a:off x="832104" y="23553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48_1#042d14ec7?vop=1&amp;pid=4c373931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配制一定物质的量浓度的溶液是一个重要的定量实验，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349_1#042d14ec7.bracket?vop=1&amp;pid=4c373931a&amp;color=0,0,0&amp;vpa=168&amp;vtp=1"/>
          <p:cNvSpPr/>
          <p:nvPr/>
        </p:nvSpPr>
        <p:spPr>
          <a:xfrm>
            <a:off x="87878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6_BD.348_2#042d14ec7.choices?vop=1&amp;pid=4c373931a&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容量瓶用蒸馏水洗净后，可不经干燥直接用于配制溶液</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用量筒准确量取一定体积浓硫酸并转移至烧杯中，洗涤量筒并将洗涤液一并转移</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溶液时，用托盘天平称量</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定容时，为防止液滴飞溅，需用玻璃棒引流，玻璃棒下端低于刻度线</a:t>
                </a:r>
                <a:endParaRPr lang="en-US" altLang="zh-CN" sz="1800" dirty="0"/>
              </a:p>
            </p:txBody>
          </p:sp>
        </mc:Choice>
        <mc:Fallback>
          <p:sp>
            <p:nvSpPr>
              <p:cNvPr id="4" name="QC_6_BD.348_2#042d14ec7.choices?vop=1&amp;pid=4c373931a&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50_1#ea76f79b0?vop=1&amp;pid=4c373931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溶液，下列图示实验中，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操作不规范的是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350_1#ea76f79b0?vop=1&amp;pid=4c373931a&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351_1#ea76f79b0.bracket?vop=1&amp;pid=4c373931a&amp;color=0,0,0&amp;vpa=169&amp;vtp=1"/>
          <p:cNvSpPr/>
          <p:nvPr/>
        </p:nvSpPr>
        <p:spPr>
          <a:xfrm>
            <a:off x="8291544"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6_BD.350_2#ea76f79b0.choice_image?htil=1&amp;vop=1&amp;pid=4c373931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32104" y="2043049"/>
            <a:ext cx="1728216" cy="11612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350_3#ea76f79b0?htil=1&amp;vop=1&amp;pid=4c373931a&amp;color=0,0,0&amp;vtp=1&amp;bbb=1"/>
          <p:cNvSpPr/>
          <p:nvPr/>
        </p:nvSpPr>
        <p:spPr>
          <a:xfrm>
            <a:off x="832104" y="3268345"/>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称量</a:t>
            </a:r>
            <a:endParaRPr lang="en-US" altLang="zh-CN" sz="1800" dirty="0"/>
          </a:p>
        </p:txBody>
      </p:sp>
      <p:pic>
        <p:nvPicPr>
          <p:cNvPr id="6" name="QC_6_BD.350_4#ea76f79b0.choice_image?htil=1&amp;vop=1&amp;pid=4c373931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65576" y="1869313"/>
            <a:ext cx="749808" cy="13441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6_BD.350_5#ea76f79b0?htil=1&amp;vop=1&amp;pid=4c373931a&amp;color=0,0,0&amp;vtp=1&amp;bbb=1"/>
          <p:cNvSpPr/>
          <p:nvPr/>
        </p:nvSpPr>
        <p:spPr>
          <a:xfrm>
            <a:off x="3465576" y="3268345"/>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a:t>
            </a:r>
            <a:endParaRPr lang="en-US" altLang="zh-CN" sz="1800" dirty="0"/>
          </a:p>
        </p:txBody>
      </p:sp>
      <p:pic>
        <p:nvPicPr>
          <p:cNvPr id="8" name="QC_6_BD.350_6#ea76f79b0.choice_image?htil=1&amp;vop=1&amp;pid=4c373931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099048" y="1796161"/>
            <a:ext cx="685800" cy="14081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C_6_BD.350_7#ea76f79b0?htil=1&amp;vop=1&amp;pid=4c373931a&amp;color=0,0,0&amp;vtp=1&amp;bbb=1"/>
          <p:cNvSpPr/>
          <p:nvPr/>
        </p:nvSpPr>
        <p:spPr>
          <a:xfrm>
            <a:off x="6099048" y="3268345"/>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a:t>
            </a:r>
            <a:endParaRPr lang="en-US" altLang="zh-CN" sz="1800" dirty="0"/>
          </a:p>
        </p:txBody>
      </p:sp>
      <p:pic>
        <p:nvPicPr>
          <p:cNvPr id="10" name="QC_6_BD.350_8#ea76f79b0.choice_image?htil=1&amp;vop=1&amp;pid=4c373931a&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732520" y="1622425"/>
            <a:ext cx="429768" cy="15910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1" name="QC_6_BD.350_9#ea76f79b0?htil=1&amp;vop=1&amp;pid=4c373931a&amp;color=0,0,0&amp;vtp=1&amp;bbb=1"/>
          <p:cNvSpPr/>
          <p:nvPr/>
        </p:nvSpPr>
        <p:spPr>
          <a:xfrm>
            <a:off x="8732520" y="3268345"/>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52_1#ecbf7538d?sp=1&amp;vop=1&amp;pid=4c373931a&amp;color=0,0,0&amp;vtp=1&amp;bt=1&amp;bbb=1"/>
              <p:cNvSpPr/>
              <p:nvPr/>
            </p:nvSpPr>
            <p:spPr>
              <a:xfrm>
                <a:off x="832104" y="1078992"/>
                <a:ext cx="10619296"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易错题实验室需要使用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（配制过程如图所示），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352_1#ecbf7538d?sp=1&amp;vop=1&amp;pid=4c373931a&amp;color=0,0,0&amp;vtp=1&amp;bt=1&amp;bbb=1"/>
              <p:cNvSpPr>
                <a:spLocks noRot="1" noChangeAspect="1" noMove="1" noResize="1" noEditPoints="1" noAdjustHandles="1" noChangeArrowheads="1" noChangeShapeType="1" noTextEdit="1"/>
              </p:cNvSpPr>
              <p:nvPr/>
            </p:nvSpPr>
            <p:spPr>
              <a:xfrm>
                <a:off x="832104" y="1078992"/>
                <a:ext cx="10619296" cy="469900"/>
              </a:xfrm>
              <a:prstGeom prst="rect">
                <a:avLst/>
              </a:prstGeom>
              <a:blipFill rotWithShape="1">
                <a:blip r:embed="rId1"/>
                <a:stretch>
                  <a:fillRect l="-2" t="-27" r="4" b="27"/>
                </a:stretch>
              </a:blipFill>
            </p:spPr>
            <p:txBody>
              <a:bodyPr/>
              <a:lstStyle/>
              <a:p>
                <a:r>
                  <a:rPr lang="zh-CN" altLang="en-US">
                    <a:noFill/>
                  </a:rPr>
                  <a:t> </a:t>
                </a:r>
              </a:p>
            </p:txBody>
          </p:sp>
        </mc:Fallback>
      </mc:AlternateContent>
      <p:sp>
        <p:nvSpPr>
          <p:cNvPr id="3" name="QC_6_AN.353_1#ecbf7538d.bracket?vop=1&amp;pid=4c373931a&amp;color=0,0,0&amp;vpa=170&amp;vtp=1"/>
          <p:cNvSpPr/>
          <p:nvPr/>
        </p:nvSpPr>
        <p:spPr>
          <a:xfrm>
            <a:off x="10794968"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6_BD.352_2#ecbf7538d?htil=35&amp;vop=1&amp;pid=4c373931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253440" y="1622425"/>
            <a:ext cx="4361688" cy="12527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352_3#ecbf7538d.choices?htil=35&amp;vop=1&amp;pid=4c373931a&amp;color=0,0,0&amp;vtp=1&amp;bbb=1&amp;hb=1"/>
              <p:cNvSpPr/>
              <p:nvPr/>
            </p:nvSpPr>
            <p:spPr>
              <a:xfrm>
                <a:off x="832104" y="1495425"/>
                <a:ext cx="6044184"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上述操作步骤均规范正确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配制操作的正确顺序为①④③⑥⑤②</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固体配制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则需要称量</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容量瓶身标有温度、容积、刻度线、浓度等</a:t>
                </a:r>
                <a:endParaRPr lang="en-US" altLang="zh-CN" dirty="0"/>
              </a:p>
            </p:txBody>
          </p:sp>
        </mc:Choice>
        <mc:Fallback>
          <p:sp>
            <p:nvSpPr>
              <p:cNvPr id="5" name="QC_6_BD.352_3#ecbf7538d.choices?htil=35&amp;vop=1&amp;pid=4c373931a&amp;color=0,0,0&amp;vtp=1&amp;bbb=1&amp;hb=1"/>
              <p:cNvSpPr>
                <a:spLocks noRot="1" noChangeAspect="1" noMove="1" noResize="1" noEditPoints="1" noAdjustHandles="1" noChangeArrowheads="1" noChangeShapeType="1" noTextEdit="1"/>
              </p:cNvSpPr>
              <p:nvPr/>
            </p:nvSpPr>
            <p:spPr>
              <a:xfrm>
                <a:off x="832104" y="1495425"/>
                <a:ext cx="6044184" cy="2095500"/>
              </a:xfrm>
              <a:prstGeom prst="rect">
                <a:avLst/>
              </a:prstGeom>
              <a:blipFill rotWithShape="1">
                <a:blip r:embed="rId3"/>
                <a:stretch>
                  <a:fillRect l="-4" r="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9_1#a7511026e?sp=1&amp;vop=1&amp;pid=1b8676018&amp;color=0,0,0&amp;vtp=1&amp;bt=1&amp;bbb=1&amp;hb=1"/>
          <p:cNvSpPr/>
          <p:nvPr/>
        </p:nvSpPr>
        <p:spPr>
          <a:xfrm>
            <a:off x="832104" y="1080000"/>
            <a:ext cx="10533888" cy="762000"/>
          </a:xfrm>
          <a:prstGeom prst="rect">
            <a:avLst/>
          </a:prstGeom>
          <a:noFill/>
        </p:spPr>
        <p:txBody>
          <a:bodyPr wrap="none" lIns="0" tIns="0" rIns="0" bIns="0" rtlCol="0" anchor="t"/>
          <a:lstStyle/>
          <a:p>
            <a:pPr algn="l" latinLnBrk="1">
              <a:lnSpc>
                <a:spcPts val="3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物质类别和核心元素的价态是学习元素及其化合物性质的两个重要认识视角</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图甲为钠及其化合物的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价—类”二维图，请回答下列问题：</a:t>
            </a:r>
            <a:endParaRPr lang="en-US" altLang="zh-CN" dirty="0">
              <a:solidFill>
                <a:srgbClr val="000000"/>
              </a:solidFill>
            </a:endParaRPr>
          </a:p>
        </p:txBody>
      </p:sp>
      <p:pic>
        <p:nvPicPr>
          <p:cNvPr id="3" name="QO_5_BD.19_2#a7511026e?iti=1&amp;vop=1&amp;pid=1b867601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79392" y="1965445"/>
            <a:ext cx="3639312" cy="18288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5_BD.19_3#a7511026e?iti=1&amp;vop=1&amp;pid=1b8676018&amp;color=0,0,0&amp;vtp=1"/>
          <p:cNvSpPr/>
          <p:nvPr/>
        </p:nvSpPr>
        <p:spPr>
          <a:xfrm>
            <a:off x="5958554" y="3921245"/>
            <a:ext cx="280988" cy="343027"/>
          </a:xfrm>
          <a:prstGeom prst="rect">
            <a:avLst/>
          </a:prstGeom>
          <a:noFill/>
        </p:spPr>
        <p:txBody>
          <a:bodyPr wrap="square" lIns="0" tIns="0" rIns="0" bIns="0" rtlCol="0" anchor="t"/>
          <a:lstStyle/>
          <a:p>
            <a:pPr algn="ctr" latinLnBrk="1">
              <a:lnSpc>
                <a:spcPct val="138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B_6_BD.20_1#25a01adaf?vop=1&amp;pid=a7511026e&amp;color=0,0,0&amp;vtp=1&amp;bbb=1&amp;hb=1"/>
              <p:cNvSpPr/>
              <p:nvPr/>
            </p:nvSpPr>
            <p:spPr>
              <a:xfrm>
                <a:off x="832104" y="4336591"/>
                <a:ext cx="10533888" cy="1765300"/>
              </a:xfrm>
              <a:prstGeom prst="rect">
                <a:avLst/>
              </a:prstGeom>
              <a:noFill/>
            </p:spPr>
            <p:txBody>
              <a:bodyPr wrap="none" lIns="0" tIns="0" rIns="0" bIns="0" rtlCol="0" anchor="t"/>
              <a:lstStyle/>
              <a:p>
                <a:pPr algn="l" latinLnBrk="1">
                  <a:lnSpc>
                    <a:spcPts val="3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m:t>
                    </m:r>
                  </m:oMath>
                </a14:m>
                <a:r>
                  <a:rPr lang="en-US" altLang="zh-CN" sz="1800" b="0" i="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常用作</a:t>
                </a:r>
                <a:r>
                  <a:rPr lang="en-US" altLang="zh-CN" sz="1800"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填“氧化剂”或“还原剂”），</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与水反应生成一种强碱和可燃性气体</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900"/>
                  </a:lnSpc>
                </a:pPr>
                <a:r>
                  <a:rPr lang="en-US" altLang="zh-CN" b="0" i="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写出反应的化学方程式并用单线桥表示电子转移的方向和数目</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i="0" dirty="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2900" b="0" i="0" u="sng" kern="0" spc="-99900" dirty="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0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（2）将一小块①</a:t>
                </a:r>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投入</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溶液中发生的总反应的化学方程式为</a:t>
                </a:r>
                <a:r>
                  <a:rPr lang="en-US" altLang="zh-CN"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a:t>
                </a:r>
                <a:endParaRPr lang="en-US" altLang="zh-CN"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000"/>
                  </a:lnSpc>
                </a:pPr>
                <a:r>
                  <a:rPr lang="en-US" altLang="zh-CN"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____________________________________________________________________________________________</a:t>
                </a:r>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5" name="QB_6_BD.20_1#25a01adaf?vop=1&amp;pid=a7511026e&amp;color=0,0,0&amp;vtp=1&amp;bbb=1&amp;hb=1"/>
              <p:cNvSpPr>
                <a:spLocks noRot="1" noChangeAspect="1" noMove="1" noResize="1" noEditPoints="1" noAdjustHandles="1" noChangeArrowheads="1" noChangeShapeType="1" noTextEdit="1"/>
              </p:cNvSpPr>
              <p:nvPr/>
            </p:nvSpPr>
            <p:spPr>
              <a:xfrm>
                <a:off x="832104" y="4336591"/>
                <a:ext cx="10533888" cy="1765300"/>
              </a:xfrm>
              <a:prstGeom prst="rect">
                <a:avLst/>
              </a:prstGeom>
              <a:blipFill rotWithShape="1">
                <a:blip r:embed="rId2"/>
                <a:stretch>
                  <a:fillRect l="-2" t="-10" r="-2494" b="10"/>
                </a:stretch>
              </a:blipFill>
            </p:spPr>
            <p:txBody>
              <a:bodyPr/>
              <a:lstStyle/>
              <a:p>
                <a:r>
                  <a:rPr lang="zh-CN" altLang="en-US">
                    <a:noFill/>
                  </a:rPr>
                  <a:t> </a:t>
                </a:r>
              </a:p>
            </p:txBody>
          </p:sp>
        </mc:Fallback>
      </mc:AlternateContent>
      <p:sp>
        <p:nvSpPr>
          <p:cNvPr id="6" name="QB_6_AN.21_1#25a01adaf.blank?vop=1&amp;pid=a7511026e&amp;color=0,0,0&amp;vpa=10&amp;vtp=1&amp;bbb=1"/>
          <p:cNvSpPr/>
          <p:nvPr/>
        </p:nvSpPr>
        <p:spPr>
          <a:xfrm>
            <a:off x="2537873" y="4300904"/>
            <a:ext cx="852488" cy="381000"/>
          </a:xfrm>
          <a:prstGeom prst="rect">
            <a:avLst/>
          </a:prstGeom>
          <a:noFill/>
        </p:spPr>
        <p:txBody>
          <a:bodyPr wrap="none" lIns="0" tIns="0" rIns="0" bIns="0" rtlCol="0" anchor="t"/>
          <a:lstStyle/>
          <a:p>
            <a:pPr algn="ctr" latinLnBrk="1">
              <a:lnSpc>
                <a:spcPts val="30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还原剂</a:t>
            </a:r>
            <a:endParaRPr lang="en-US" altLang="zh-CN" dirty="0">
              <a:solidFill>
                <a:srgbClr val="FF0000"/>
              </a:solidFill>
            </a:endParaRPr>
          </a:p>
        </p:txBody>
      </p:sp>
      <p:pic>
        <p:nvPicPr>
          <p:cNvPr id="8" name="QB_6_AN.23_1#25a01adaf?vop=1&amp;pid=a7511026e&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96403" y="4644312"/>
            <a:ext cx="1994741" cy="567033"/>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0" name="QB_6_AN.25_1#25a01adaf.blank?vop=1&amp;pid=a7511026e&amp;color=0,0,0&amp;vpa=12&amp;vtp=1&amp;bbb=1&amp;rh=23.75&amp;hb=1"/>
              <p:cNvSpPr/>
              <p:nvPr/>
            </p:nvSpPr>
            <p:spPr>
              <a:xfrm>
                <a:off x="832104" y="5301791"/>
                <a:ext cx="10531904" cy="736600"/>
              </a:xfrm>
              <a:prstGeom prst="rect">
                <a:avLst/>
              </a:prstGeom>
              <a:noFill/>
            </p:spPr>
            <p:txBody>
              <a:bodyPr wrap="square" lIns="0" tIns="0" rIns="0" bIns="0" rtlCol="0" anchor="t"/>
              <a:lstStyle/>
              <a:p>
                <a:pPr latinLnBrk="1">
                  <a:lnSpc>
                    <a:spcPts val="286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Cu</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e>
                            </m:d>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6_AN.25_1#25a01adaf.blank?vop=1&amp;pid=a7511026e&amp;color=0,0,0&amp;vpa=12&amp;vtp=1&amp;bbb=1&amp;rh=23.75&amp;hb=1"/>
              <p:cNvSpPr>
                <a:spLocks noRot="1" noChangeAspect="1" noMove="1" noResize="1" noEditPoints="1" noAdjustHandles="1" noChangeArrowheads="1" noChangeShapeType="1" noTextEdit="1"/>
              </p:cNvSpPr>
              <p:nvPr/>
            </p:nvSpPr>
            <p:spPr>
              <a:xfrm>
                <a:off x="832104" y="5301791"/>
                <a:ext cx="10531904" cy="736600"/>
              </a:xfrm>
              <a:prstGeom prst="rect">
                <a:avLst/>
              </a:prstGeom>
              <a:blipFill rotWithShape="1">
                <a:blip r:embed="rId4"/>
                <a:stretch>
                  <a:fillRect l="-2" t="-7869" b="2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bg/>
                                          </p:spTgt>
                                        </p:tgtEl>
                                        <p:attrNameLst>
                                          <p:attrName>style.visibility</p:attrName>
                                        </p:attrNameLst>
                                      </p:cBhvr>
                                      <p:to>
                                        <p:strVal val="visible"/>
                                      </p:to>
                                    </p:set>
                                    <p:anim calcmode="lin" valueType="num">
                                      <p:cBhvr additive="base">
                                        <p:cTn id="23"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10" grpId="0" animBg="1"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54_1#fb7770764?vop=1&amp;pid=7dd4ad80e&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下列操作会使所配溶液浓度偏高的是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354_1#fb7770764?vop=1&amp;pid=7dd4ad80e&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355_1#fb7770764.bracket?vop=1&amp;pid=7dd4ad80e&amp;color=0,0,0&amp;vpa=171&amp;vtp=1"/>
          <p:cNvSpPr/>
          <p:nvPr/>
        </p:nvSpPr>
        <p:spPr>
          <a:xfrm>
            <a:off x="8875744"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sp>
        <p:nvSpPr>
          <p:cNvPr id="4" name="QC_6_BD.354_2#fb7770764.choices?vop=1&amp;pid=7dd4ad80e&amp;color=0,0,0&amp;vtp=1&amp;bbb=1"/>
          <p:cNvSpPr/>
          <p:nvPr/>
        </p:nvSpPr>
        <p:spPr>
          <a:xfrm>
            <a:off x="832104" y="149542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溶解后，未洗涤烧杯就开始定容</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向容量瓶中转移溶液时，有少量溶液溅出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定容时，俯视容量瓶的刻度线</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定容时，加水超过刻度线，又用胶头滴管将水吸出</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56_1#aeba56ac9?vop=1&amp;pid=7dd4ad80e&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实验室需配制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下列操作会使所配溶液浓度偏低的是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356_1#aeba56ac9?vop=1&amp;pid=7dd4ad80e&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357_1#aeba56ac9.bracket?vop=1&amp;pid=7dd4ad80e&amp;color=0,0,0&amp;vpa=172&amp;vtp=1"/>
          <p:cNvSpPr/>
          <p:nvPr/>
        </p:nvSpPr>
        <p:spPr>
          <a:xfrm>
            <a:off x="973890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356_2#aeba56ac9.choices?vop=1&amp;pid=7dd4ad80e&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用电子天平称取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容量瓶底部残留蒸馏水未烘干就使用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转移溶液时玻璃棒末端紧靠容量瓶的刻度线之上</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定容时，眼睛俯视容量瓶的刻度线</a:t>
                </a:r>
                <a:endParaRPr lang="en-US" altLang="zh-CN" sz="1800" dirty="0"/>
              </a:p>
            </p:txBody>
          </p:sp>
        </mc:Choice>
        <mc:Fallback>
          <p:sp>
            <p:nvSpPr>
              <p:cNvPr id="4" name="QC_6_BD.356_2#aeba56ac9.choices?vop=1&amp;pid=7dd4ad80e&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58_1#667afca9b?sp=1&amp;vop=1&amp;pid=a6b487f8a&amp;color=0,0,0&amp;vtp=1&amp;bt=1&amp;bbb=1"/>
              <p:cNvSpPr/>
              <p:nvPr/>
            </p:nvSpPr>
            <p:spPr>
              <a:xfrm>
                <a:off x="832104" y="1080000"/>
                <a:ext cx="10871200"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某实验需要</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溶液的几个关键实验步骤和操作示意图如图所示：</a:t>
                </a:r>
                <a:endParaRPr lang="en-US" altLang="zh-CN" sz="1800" dirty="0"/>
              </a:p>
            </p:txBody>
          </p:sp>
        </mc:Choice>
        <mc:Fallback>
          <p:sp>
            <p:nvSpPr>
              <p:cNvPr id="2" name="QC_6_BD.358_1#667afca9b?sp=1&amp;vop=1&amp;pid=a6b487f8a&amp;color=0,0,0&amp;vtp=1&amp;bt=1&amp;bbb=1"/>
              <p:cNvSpPr>
                <a:spLocks noRot="1" noChangeAspect="1" noMove="1" noResize="1" noEditPoints="1" noAdjustHandles="1" noChangeArrowheads="1" noChangeShapeType="1" noTextEdit="1"/>
              </p:cNvSpPr>
              <p:nvPr/>
            </p:nvSpPr>
            <p:spPr>
              <a:xfrm>
                <a:off x="832104" y="1080000"/>
                <a:ext cx="10871200" cy="469900"/>
              </a:xfrm>
              <a:prstGeom prst="rect">
                <a:avLst/>
              </a:prstGeom>
              <a:blipFill rotWithShape="1">
                <a:blip r:embed="rId1"/>
                <a:stretch>
                  <a:fillRect l="-2" t="-106" r="2" b="106"/>
                </a:stretch>
              </a:blipFill>
            </p:spPr>
            <p:txBody>
              <a:bodyPr/>
              <a:lstStyle/>
              <a:p>
                <a:r>
                  <a:rPr lang="zh-CN" altLang="en-US">
                    <a:noFill/>
                  </a:rPr>
                  <a:t> </a:t>
                </a:r>
              </a:p>
            </p:txBody>
          </p:sp>
        </mc:Fallback>
      </mc:AlternateContent>
      <p:pic>
        <p:nvPicPr>
          <p:cNvPr id="3" name="QC_6_BD.358_3#667afca9b?htil=1&amp;vop=1&amp;pid=a6b487f8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490472" y="1622100"/>
            <a:ext cx="429768" cy="181965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C_6_BD.358_4#667afca9b?htil=1&amp;vop=1&amp;pid=a6b487f8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18104" y="1804980"/>
            <a:ext cx="685800" cy="16367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6_BD.358_5#667afca9b?htil=1&amp;vop=1&amp;pid=a6b487f8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946904" y="2253036"/>
            <a:ext cx="530352" cy="11887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358_6#667afca9b?htil=1&amp;vop=1&amp;pid=a6b487f8a&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64808" y="2225604"/>
            <a:ext cx="1005840" cy="121615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358_7#667afca9b?htil=1&amp;vop=1&amp;pid=a6b487f8a&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503920" y="2115876"/>
            <a:ext cx="457200" cy="13258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6_BD.358_8#667afca9b?htil=1&amp;vop=1&amp;pid=a6b487f8a&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10140696" y="1804980"/>
            <a:ext cx="685800" cy="16367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C_6_BD.358_9#667afca9b?vop=1&amp;pid=a6b487f8a&amp;color=0,0,0&amp;vtp=1&amp;bbb=1"/>
          <p:cNvSpPr/>
          <p:nvPr/>
        </p:nvSpPr>
        <p:spPr>
          <a:xfrm>
            <a:off x="832104" y="3577900"/>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10" name="QC_6_AN.359_1#667afca9b.bracket?vop=1&amp;pid=a6b487f8a&amp;color=0,0,0&amp;vpa=173&amp;vtp=1"/>
          <p:cNvSpPr/>
          <p:nvPr/>
        </p:nvSpPr>
        <p:spPr>
          <a:xfrm>
            <a:off x="2844260" y="3574725"/>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11" name="QC_6_BD.358_10#667afca9b.choices?vop=1&amp;pid=a6b487f8a&amp;color=0,0,0&amp;vtp=1&amp;bbb=1"/>
              <p:cNvSpPr/>
              <p:nvPr/>
            </p:nvSpPr>
            <p:spPr>
              <a:xfrm>
                <a:off x="832104" y="40281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此实验应用天平称取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进行操作①时，若仰视容量瓶的刻度线，则会使所配</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溶液浓度偏低</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进行操作③时，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在烧杯中完全溶解，立即转移到容量瓶中</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上述操作的先后顺序是③②④⑥①⑤</a:t>
                </a:r>
                <a:endParaRPr lang="en-US" altLang="zh-CN" sz="1800" dirty="0"/>
              </a:p>
            </p:txBody>
          </p:sp>
        </mc:Choice>
        <mc:Fallback>
          <p:sp>
            <p:nvSpPr>
              <p:cNvPr id="11" name="QC_6_BD.358_10#667afca9b.choices?vop=1&amp;pid=a6b487f8a&amp;color=0,0,0&amp;vtp=1&amp;bbb=1"/>
              <p:cNvSpPr>
                <a:spLocks noRot="1" noChangeAspect="1" noMove="1" noResize="1" noEditPoints="1" noAdjustHandles="1" noChangeArrowheads="1" noChangeShapeType="1" noTextEdit="1"/>
              </p:cNvSpPr>
              <p:nvPr/>
            </p:nvSpPr>
            <p:spPr>
              <a:xfrm>
                <a:off x="832104" y="4028171"/>
                <a:ext cx="10533888" cy="1676400"/>
              </a:xfrm>
              <a:prstGeom prst="rect">
                <a:avLst/>
              </a:prstGeom>
              <a:blipFill rotWithShape="1">
                <a:blip r:embed="rId8"/>
                <a:stretch>
                  <a:fillRect l="-2" t="-22" r="1" b="2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60_1#b535ce46f?vop=1&amp;pid=a6b487f8a&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“84”消毒液是常见的家用消毒液，能杀灭大部分细菌和病毒。某同学使用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固体配制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480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“84”消毒液，</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360_1#b535ce46f?vop=1&amp;pid=a6b487f8a&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090" b="60"/>
                </a:stretch>
              </a:blipFill>
            </p:spPr>
            <p:txBody>
              <a:bodyPr/>
              <a:lstStyle/>
              <a:p>
                <a:r>
                  <a:rPr lang="zh-CN" altLang="en-US">
                    <a:noFill/>
                  </a:rPr>
                  <a:t> </a:t>
                </a:r>
              </a:p>
            </p:txBody>
          </p:sp>
        </mc:Fallback>
      </mc:AlternateContent>
      <p:sp>
        <p:nvSpPr>
          <p:cNvPr id="3" name="QC_6_AN.361_1#b535ce46f.bracket?vop=1&amp;pid=a6b487f8a&amp;color=0,0,0&amp;vpa=174&amp;vtp=1"/>
          <p:cNvSpPr/>
          <p:nvPr/>
        </p:nvSpPr>
        <p:spPr>
          <a:xfrm>
            <a:off x="7876571"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360_2#b535ce46f.choices?vop=1&amp;pid=a6b487f8a&amp;color=0,0,0&amp;vtp=1&amp;bbb=1"/>
              <p:cNvSpPr/>
              <p:nvPr/>
            </p:nvSpPr>
            <p:spPr>
              <a:xfrm>
                <a:off x="832104" y="19146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容量瓶洗涤后需干燥才能使用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需要使用托盘天平称量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89</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定容操作中如果仰视刻度线，会造成所配溶液物质的量浓度偏高</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配制好的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溶液保存在容量瓶中，需贴标签并避光贮存</a:t>
                </a:r>
                <a:endParaRPr lang="en-US" altLang="zh-CN" sz="1800" dirty="0"/>
              </a:p>
            </p:txBody>
          </p:sp>
        </mc:Choice>
        <mc:Fallback>
          <p:sp>
            <p:nvSpPr>
              <p:cNvPr id="4" name="QC_6_BD.360_2#b535ce46f.choices?vop=1&amp;pid=a6b487f8a&amp;color=0,0,0&amp;vtp=1&amp;bbb=1"/>
              <p:cNvSpPr>
                <a:spLocks noRot="1" noChangeAspect="1" noMove="1" noResize="1" noEditPoints="1" noAdjustHandles="1" noChangeArrowheads="1" noChangeShapeType="1" noTextEdit="1"/>
              </p:cNvSpPr>
              <p:nvPr/>
            </p:nvSpPr>
            <p:spPr>
              <a:xfrm>
                <a:off x="832104" y="1914644"/>
                <a:ext cx="10533888" cy="16764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362_1#cbe8d15ac?vop=1&amp;pid=a6b487f8a&amp;color=0,0,0&amp;vtp=1&amp;bt=1&amp;bbb=1"/>
              <p:cNvSpPr/>
              <p:nvPr/>
            </p:nvSpPr>
            <p:spPr>
              <a:xfrm>
                <a:off x="832104" y="1080000"/>
                <a:ext cx="10533888" cy="457200"/>
              </a:xfrm>
              <a:prstGeom prst="rect">
                <a:avLst/>
              </a:prstGeom>
              <a:noFill/>
            </p:spPr>
            <p:txBody>
              <a:bodyPr wrap="none" lIns="0" tIns="0" rIns="0" bIns="0" rtlCol="0" anchor="t"/>
              <a:lstStyle/>
              <a:p>
                <a:pPr algn="l" latinLnBrk="1">
                  <a:lnSpc>
                    <a:spcPts val="36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兴趣小组为探究</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溶液的性质</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，需配制</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480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2" name="QO_6_BD.362_1#cbe8d15ac?vop=1&amp;pid=a6b487f8a&amp;color=0,0,0&amp;vtp=1&amp;bt=1&amp;bbb=1"/>
              <p:cNvSpPr>
                <a:spLocks noRot="1" noChangeAspect="1" noMove="1" noResize="1" noEditPoints="1" noAdjustHandles="1" noChangeArrowheads="1" noChangeShapeType="1" noTextEdit="1"/>
              </p:cNvSpPr>
              <p:nvPr/>
            </p:nvSpPr>
            <p:spPr>
              <a:xfrm>
                <a:off x="832104" y="1080000"/>
                <a:ext cx="10533888" cy="457200"/>
              </a:xfrm>
              <a:prstGeom prst="rect">
                <a:avLst/>
              </a:prstGeom>
              <a:blipFill rotWithShape="1">
                <a:blip r:embed="rId1"/>
                <a:stretch>
                  <a:fillRect l="-2" t="-109" r="1" b="109"/>
                </a:stretch>
              </a:blipFill>
            </p:spPr>
            <p:txBody>
              <a:bodyPr/>
              <a:lstStyle/>
              <a:p>
                <a:r>
                  <a:rPr lang="zh-CN" altLang="en-US">
                    <a:noFill/>
                  </a:rPr>
                  <a:t> </a:t>
                </a:r>
              </a:p>
            </p:txBody>
          </p:sp>
        </mc:Fallback>
      </mc:AlternateContent>
      <p:sp>
        <p:nvSpPr>
          <p:cNvPr id="3" name="QC_7_BD.363_1#c23fcbdbd?vop=1&amp;pid=cbe8d15ac&amp;color=0,0,0&amp;vtp=1&amp;bbb=1"/>
          <p:cNvSpPr/>
          <p:nvPr/>
        </p:nvSpPr>
        <p:spPr>
          <a:xfrm>
            <a:off x="832104" y="1493830"/>
            <a:ext cx="10533888" cy="457200"/>
          </a:xfrm>
          <a:prstGeom prst="rect">
            <a:avLst/>
          </a:prstGeom>
          <a:noFill/>
        </p:spPr>
        <p:txBody>
          <a:bodyPr wrap="none" lIns="0" tIns="0" rIns="0" bIns="0" rtlCol="0" anchor="t"/>
          <a:lstStyle/>
          <a:p>
            <a:pPr algn="l" latinLnBrk="1">
              <a:lnSpc>
                <a:spcPts val="36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该实验的正确操作顺序是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solidFill>
                <a:srgbClr val="000000"/>
              </a:solidFill>
            </a:endParaRPr>
          </a:p>
        </p:txBody>
      </p:sp>
      <p:sp>
        <p:nvSpPr>
          <p:cNvPr id="4" name="QC_7_AN.364_1#c23fcbdbd.blank?vop=1&amp;pid=cbe8d15ac&amp;color=0,0,0&amp;vpa=175&amp;vtp=1&amp;bbb=1"/>
          <p:cNvSpPr/>
          <p:nvPr/>
        </p:nvSpPr>
        <p:spPr>
          <a:xfrm>
            <a:off x="3892010" y="1451285"/>
            <a:ext cx="1084263" cy="457200"/>
          </a:xfrm>
          <a:prstGeom prst="rect">
            <a:avLst/>
          </a:prstGeom>
          <a:noFill/>
        </p:spPr>
        <p:txBody>
          <a:bodyPr wrap="none" lIns="0" tIns="0" rIns="0" bIns="0" rtlCol="0" anchor="t"/>
          <a:lstStyle/>
          <a:p>
            <a:pPr algn="ctr" latinLnBrk="1">
              <a:lnSpc>
                <a:spcPts val="36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AEFDCB</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5" name="QC_7_BD.363_2#c23fcbdbd.choices?vop=1&amp;pid=cbe8d15ac&amp;color=0,0,0&amp;vtp=1&amp;bbb=1"/>
              <p:cNvSpPr/>
              <p:nvPr/>
            </p:nvSpPr>
            <p:spPr>
              <a:xfrm>
                <a:off x="832104" y="1930130"/>
                <a:ext cx="10533888" cy="1219200"/>
              </a:xfrm>
              <a:prstGeom prst="rect">
                <a:avLst/>
              </a:prstGeom>
              <a:noFill/>
            </p:spPr>
            <p:txBody>
              <a:bodyPr wrap="none" lIns="0" tIns="0" rIns="0" bIns="0" rtlCol="0" anchor="t"/>
              <a:lstStyle/>
              <a:p>
                <a:pPr marL="0" marR="0" lvl="0" indent="0" defTabSz="914400" eaLnBrk="1" fontAlgn="auto" latinLnBrk="1" hangingPunct="1">
                  <a:lnSpc>
                    <a:spcPts val="3200"/>
                  </a:lnSpc>
                  <a:spcBef>
                    <a:spcPts val="0"/>
                  </a:spcBef>
                  <a:spcAft>
                    <a:spcPts val="0"/>
                  </a:spcAft>
                  <a:buClrTx/>
                  <a:buSzTx/>
                  <a:buNone/>
                  <a:tabLst>
                    <a:tab pos="568579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用托盘天平称取</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上下颠倒摇匀</a:t>
                </a:r>
                <a:endParaRPr lang="en-US" altLang="zh-CN" sz="1800" dirty="0">
                  <a:solidFill>
                    <a:srgbClr val="000000"/>
                  </a:solidFill>
                </a:endParaRPr>
              </a:p>
              <a:p>
                <a:pPr marL="0" marR="0" lvl="0" indent="0" defTabSz="914400" eaLnBrk="1" fontAlgn="auto" latinLnBrk="1" hangingPunct="1">
                  <a:lnSpc>
                    <a:spcPts val="3200"/>
                  </a:lnSpc>
                  <a:spcBef>
                    <a:spcPts val="0"/>
                  </a:spcBef>
                  <a:spcAft>
                    <a:spcPts val="0"/>
                  </a:spcAft>
                  <a:buClrTx/>
                  <a:buSzTx/>
                  <a:buNone/>
                  <a:tabLst>
                    <a:tab pos="568579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用胶头滴管加水至溶液的凹液面与刻度线相切</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洗涤所用仪器并将洗涤液转移进容量瓶</a:t>
                </a:r>
                <a:endParaRPr lang="en-US" altLang="zh-CN" sz="1800" dirty="0">
                  <a:solidFill>
                    <a:srgbClr val="000000"/>
                  </a:solidFill>
                </a:endParaRPr>
              </a:p>
              <a:p>
                <a:pPr marL="0" marR="0" lvl="0" indent="0" defTabSz="914400" eaLnBrk="1" fontAlgn="auto" latinLnBrk="1" hangingPunct="1">
                  <a:lnSpc>
                    <a:spcPts val="3200"/>
                  </a:lnSpc>
                  <a:spcBef>
                    <a:spcPts val="0"/>
                  </a:spcBef>
                  <a:spcAft>
                    <a:spcPts val="0"/>
                  </a:spcAft>
                  <a:buClrTx/>
                  <a:buSzTx/>
                  <a:buNone/>
                  <a:tabLst>
                    <a:tab pos="568579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E</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将所称取的固体溶于蒸馏水并冷却至室温</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F</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将溶液转入容量瓶</a:t>
                </a:r>
                <a:endParaRPr lang="en-US" altLang="zh-CN" sz="1800" dirty="0">
                  <a:solidFill>
                    <a:srgbClr val="000000"/>
                  </a:solidFill>
                </a:endParaRPr>
              </a:p>
            </p:txBody>
          </p:sp>
        </mc:Choice>
        <mc:Fallback>
          <p:sp>
            <p:nvSpPr>
              <p:cNvPr id="5" name="QC_7_BD.363_2#c23fcbdbd.choices?vop=1&amp;pid=cbe8d15ac&amp;color=0,0,0&amp;vtp=1&amp;bbb=1"/>
              <p:cNvSpPr>
                <a:spLocks noRot="1" noChangeAspect="1" noMove="1" noResize="1" noEditPoints="1" noAdjustHandles="1" noChangeArrowheads="1" noChangeShapeType="1" noTextEdit="1"/>
              </p:cNvSpPr>
              <p:nvPr/>
            </p:nvSpPr>
            <p:spPr>
              <a:xfrm>
                <a:off x="832104" y="1930130"/>
                <a:ext cx="10533888" cy="1219200"/>
              </a:xfrm>
              <a:prstGeom prst="rect">
                <a:avLst/>
              </a:prstGeom>
              <a:blipFill rotWithShape="1">
                <a:blip r:embed="rId2"/>
                <a:stretch>
                  <a:fillRect l="-2" t="-30" r="1" b="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7_BD.365_1#759f997f5?sp=1&amp;vop=1&amp;pid=cbe8d15ac&amp;color=0,0,0&amp;vtp=1&amp;bbb=1&amp;hb=1"/>
              <p:cNvSpPr/>
              <p:nvPr/>
            </p:nvSpPr>
            <p:spPr>
              <a:xfrm>
                <a:off x="832104" y="3174731"/>
                <a:ext cx="10533888" cy="28829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下图所示的仪器中配制溶液一定不需要的有</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配制上述溶液还需用到的玻璃仪器有</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填仪器名称</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algn="ctr" latinLnBrk="1">
                  <a:lnSpc>
                    <a:spcPts val="9900"/>
                  </a:lnSpc>
                </a:pPr>
                <a:r>
                  <a:rPr lang="en-US" altLang="zh-CN" sz="10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500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535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545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545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545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90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90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a:t>
                </a:r>
                <a:endParaRPr lang="en-US" altLang="zh-CN" sz="900">
                  <a:solidFill>
                    <a:prstClr val="black"/>
                  </a:solidFill>
                  <a:latin typeface="宋体" panose="02010600030101010101" pitchFamily="2" charset="-122"/>
                </a:endParaRPr>
              </a:p>
              <a:p>
                <a:pPr lvl="0" latinLnBrk="1">
                  <a:lnSpc>
                    <a:spcPts val="32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）用托盘天平称取</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若改用浓溶液稀释，则需要用量筒量取</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（保留3</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位有效数字</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6" name="QB_7_BD.365_1#759f997f5?sp=1&amp;vop=1&amp;pid=cbe8d15ac&amp;color=0,0,0&amp;vtp=1&amp;bbb=1&amp;hb=1"/>
              <p:cNvSpPr>
                <a:spLocks noRot="1" noChangeAspect="1" noMove="1" noResize="1" noEditPoints="1" noAdjustHandles="1" noChangeArrowheads="1" noChangeShapeType="1" noTextEdit="1"/>
              </p:cNvSpPr>
              <p:nvPr/>
            </p:nvSpPr>
            <p:spPr>
              <a:xfrm>
                <a:off x="832104" y="3174731"/>
                <a:ext cx="10533888" cy="2882900"/>
              </a:xfrm>
              <a:prstGeom prst="rect">
                <a:avLst/>
              </a:prstGeom>
              <a:blipFill rotWithShape="1">
                <a:blip r:embed="rId3"/>
                <a:stretch>
                  <a:fillRect l="-2" t="-13" r="-993" b="13"/>
                </a:stretch>
              </a:blipFill>
            </p:spPr>
            <p:txBody>
              <a:bodyPr/>
              <a:lstStyle/>
              <a:p>
                <a:r>
                  <a:rPr lang="zh-CN" altLang="en-US">
                    <a:noFill/>
                  </a:rPr>
                  <a:t> </a:t>
                </a:r>
              </a:p>
            </p:txBody>
          </p:sp>
        </mc:Fallback>
      </mc:AlternateContent>
      <p:pic>
        <p:nvPicPr>
          <p:cNvPr id="7" name="QB_7_BD.365_1#759f997f5?vop=1&amp;pid=cbe8d15ac&amp;color=0,0,0&amp;tib=255,255,255&amp;iip=4&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112227" y="4032616"/>
            <a:ext cx="429768" cy="11430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B_7_BD.365_1#759f997f5?vop=1&amp;pid=cbe8d15ac&amp;color=0,0,0&amp;tib=255,255,255&amp;iip=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638007" y="3991468"/>
            <a:ext cx="292608" cy="12252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0" name="QB_7_BD.365_2#759f997f5?vop=1&amp;pid=cbe8d15ac&amp;color=0,0,0&amp;tib=255,255,255&amp;iip=6&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089491" y="3982324"/>
            <a:ext cx="246888" cy="124358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1" name="QB_7_BD.365_2#759f997f5?vop=1&amp;pid=cbe8d15ac&amp;color=0,0,0&amp;tib=255,255,255&amp;iip=7&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6415247" y="4073764"/>
            <a:ext cx="109728" cy="10607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2" name="QB_7_BD.365_2#759f997f5?vop=1&amp;pid=cbe8d15ac&amp;color=0,0,0&amp;tib=255,255,255&amp;iip=8&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6532975" y="4169776"/>
            <a:ext cx="502920" cy="8686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3" name="QB_7_AN.366_1#759f997f5.blank?vop=1&amp;pid=cbe8d15ac&amp;color=0,0,0&amp;vpa=176&amp;vtp=1&amp;bbb=1"/>
              <p:cNvSpPr/>
              <p:nvPr/>
            </p:nvSpPr>
            <p:spPr>
              <a:xfrm>
                <a:off x="5783516" y="3216902"/>
                <a:ext cx="439738"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AC</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7_AN.366_1#759f997f5.blank?vop=1&amp;pid=cbe8d15ac&amp;color=0,0,0&amp;vpa=176&amp;vtp=1&amp;bbb=1"/>
              <p:cNvSpPr>
                <a:spLocks noRot="1" noChangeAspect="1" noMove="1" noResize="1" noEditPoints="1" noAdjustHandles="1" noChangeArrowheads="1" noChangeShapeType="1" noTextEdit="1"/>
              </p:cNvSpPr>
              <p:nvPr/>
            </p:nvSpPr>
            <p:spPr>
              <a:xfrm>
                <a:off x="5783516" y="3216902"/>
                <a:ext cx="439738" cy="279400"/>
              </a:xfrm>
              <a:prstGeom prst="rect">
                <a:avLst/>
              </a:prstGeom>
              <a:blipFill rotWithShape="1">
                <a:blip r:embed="rId9"/>
                <a:stretch>
                  <a:fillRect l="-130" t="-224" r="58" b="2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QB_7_AN.367_1#759f997f5.blank?vop=1&amp;pid=cbe8d15ac&amp;color=0,0,0&amp;vpa=177&amp;vtp=1&amp;bbb=1"/>
              <p:cNvSpPr/>
              <p:nvPr/>
            </p:nvSpPr>
            <p:spPr>
              <a:xfrm>
                <a:off x="812260" y="3618413"/>
                <a:ext cx="2511425"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容量瓶、玻璃棒</a:t>
                </a:r>
                <a:endParaRPr lang="en-US" altLang="zh-CN" sz="100" dirty="0">
                  <a:solidFill>
                    <a:srgbClr val="FF0000"/>
                  </a:solidFill>
                </a:endParaRPr>
              </a:p>
            </p:txBody>
          </p:sp>
        </mc:Choice>
        <mc:Fallback>
          <p:sp>
            <p:nvSpPr>
              <p:cNvPr id="14" name="QB_7_AN.367_1#759f997f5.blank?vop=1&amp;pid=cbe8d15ac&amp;color=0,0,0&amp;vpa=177&amp;vtp=1&amp;bbb=1"/>
              <p:cNvSpPr>
                <a:spLocks noRot="1" noChangeAspect="1" noMove="1" noResize="1" noEditPoints="1" noAdjustHandles="1" noChangeArrowheads="1" noChangeShapeType="1" noTextEdit="1"/>
              </p:cNvSpPr>
              <p:nvPr/>
            </p:nvSpPr>
            <p:spPr>
              <a:xfrm>
                <a:off x="812260" y="3618413"/>
                <a:ext cx="2511425" cy="279400"/>
              </a:xfrm>
              <a:prstGeom prst="rect">
                <a:avLst/>
              </a:prstGeom>
              <a:blipFill rotWithShape="1">
                <a:blip r:embed="rId10"/>
                <a:stretch>
                  <a:fillRect l="-4" t="-5520" r="4" b="65"/>
                </a:stretch>
              </a:blipFill>
            </p:spPr>
            <p:txBody>
              <a:bodyPr/>
              <a:lstStyle/>
              <a:p>
                <a:r>
                  <a:rPr lang="zh-CN" altLang="en-US">
                    <a:noFill/>
                  </a:rPr>
                  <a:t> </a:t>
                </a:r>
              </a:p>
            </p:txBody>
          </p:sp>
        </mc:Fallback>
      </mc:AlternateContent>
      <p:sp>
        <p:nvSpPr>
          <p:cNvPr id="16" name="QB_7_AN.369_1#759f997f5.blank?vop=1&amp;pid=cbe8d15ac&amp;color=0,0,0&amp;vpa=178&amp;vtp=1&amp;bbb=1"/>
          <p:cNvSpPr/>
          <p:nvPr/>
        </p:nvSpPr>
        <p:spPr>
          <a:xfrm>
            <a:off x="3041111" y="5209906"/>
            <a:ext cx="488950"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5.3</a:t>
            </a:r>
            <a:endParaRPr lang="en-US" altLang="zh-CN" dirty="0">
              <a:solidFill>
                <a:srgbClr val="FF0000"/>
              </a:solidFill>
            </a:endParaRPr>
          </a:p>
        </p:txBody>
      </p:sp>
      <p:sp>
        <p:nvSpPr>
          <p:cNvPr id="17" name="QB_7_AN.370_1#759f997f5.blank?vop=1&amp;pid=cbe8d15ac&amp;color=0,0,0&amp;vpa=179&amp;vtp=1&amp;bbb=1"/>
          <p:cNvSpPr/>
          <p:nvPr/>
        </p:nvSpPr>
        <p:spPr>
          <a:xfrm>
            <a:off x="850360" y="5616306"/>
            <a:ext cx="622300"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16.7</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bg/>
                                          </p:spTgt>
                                        </p:tgtEl>
                                        <p:attrNameLst>
                                          <p:attrName>style.visibility</p:attrName>
                                        </p:attrNameLst>
                                      </p:cBhvr>
                                      <p:to>
                                        <p:strVal val="visible"/>
                                      </p:to>
                                    </p:set>
                                    <p:anim calcmode="lin" valueType="num">
                                      <p:cBhvr additive="base">
                                        <p:cTn id="1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 calcmode="lin" valueType="num">
                                      <p:cBhvr additive="base">
                                        <p:cTn id="2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bg/>
                                          </p:spTgt>
                                        </p:tgtEl>
                                        <p:attrNameLst>
                                          <p:attrName>style.visibility</p:attrName>
                                        </p:attrNameLst>
                                      </p:cBhvr>
                                      <p:to>
                                        <p:strVal val="visible"/>
                                      </p:to>
                                    </p:set>
                                    <p:anim calcmode="lin" valueType="num">
                                      <p:cBhvr additive="base">
                                        <p:cTn id="2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 calcmode="lin" valueType="num">
                                      <p:cBhvr additive="base">
                                        <p:cTn id="3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bg/>
                                          </p:spTgt>
                                        </p:tgtEl>
                                        <p:attrNameLst>
                                          <p:attrName>style.visibility</p:attrName>
                                        </p:attrNameLst>
                                      </p:cBhvr>
                                      <p:to>
                                        <p:strVal val="visible"/>
                                      </p:to>
                                    </p:set>
                                    <p:anim calcmode="lin" valueType="num">
                                      <p:cBhvr additive="base">
                                        <p:cTn id="3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
                                            <p:txEl>
                                              <p:pRg st="0" end="0"/>
                                            </p:txEl>
                                          </p:spTgt>
                                        </p:tgtEl>
                                        <p:attrNameLst>
                                          <p:attrName>style.visibility</p:attrName>
                                        </p:attrNameLst>
                                      </p:cBhvr>
                                      <p:to>
                                        <p:strVal val="visible"/>
                                      </p:to>
                                    </p:set>
                                    <p:anim calcmode="lin" valueType="num">
                                      <p:cBhvr additive="base">
                                        <p:cTn id="4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7">
                                            <p:bg/>
                                          </p:spTgt>
                                        </p:tgtEl>
                                        <p:attrNameLst>
                                          <p:attrName>style.visibility</p:attrName>
                                        </p:attrNameLst>
                                      </p:cBhvr>
                                      <p:to>
                                        <p:strVal val="visible"/>
                                      </p:to>
                                    </p:set>
                                    <p:anim calcmode="lin" valueType="num">
                                      <p:cBhvr additive="base">
                                        <p:cTn id="47"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7">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7">
                                            <p:txEl>
                                              <p:pRg st="0" end="0"/>
                                            </p:txEl>
                                          </p:spTgt>
                                        </p:tgtEl>
                                        <p:attrNameLst>
                                          <p:attrName>style.visibility</p:attrName>
                                        </p:attrNameLst>
                                      </p:cBhvr>
                                      <p:to>
                                        <p:strVal val="visible"/>
                                      </p:to>
                                    </p:set>
                                    <p:anim calcmode="lin" valueType="num">
                                      <p:cBhvr additive="base">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13" grpId="0" animBg="1" build="p"/>
      <p:bldP spid="14" grpId="0" animBg="1" build="p"/>
      <p:bldP spid="16" grpId="0" animBg="1" build="p"/>
      <p:bldP spid="17" grpId="0" animBg="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371_1#ec637f92a?vop=1&amp;pid=cbe8d15ac&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（4）假如其他操作均准确无误，分析下列情况对所配制溶液的物质的量浓度的影响（填“偏高”“</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偏低</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“无影响”）。</a:t>
            </a:r>
            <a:endParaRPr lang="en-US" altLang="zh-CN" dirty="0"/>
          </a:p>
        </p:txBody>
      </p:sp>
      <mc:AlternateContent xmlns:mc="http://schemas.openxmlformats.org/markup-compatibility/2006">
        <mc:Choice xmlns:a14="http://schemas.microsoft.com/office/drawing/2010/main" Requires="a14">
          <p:sp>
            <p:nvSpPr>
              <p:cNvPr id="3" name="QB_8_BD.372_1#53fb4f082?vop=1&amp;pid=ec637f92a&amp;color=0,0,0&amp;vtp=1&amp;bbb=1"/>
              <p:cNvSpPr/>
              <p:nvPr/>
            </p:nvSpPr>
            <p:spPr>
              <a:xfrm>
                <a:off x="832104" y="194899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定容时俯视刻度线</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②转移完溶液后未洗涤玻璃棒和烧杯</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prstClr val="black"/>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来配制溶液，</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晶体已经部分失去结晶水</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3" name="QB_8_BD.372_1#53fb4f082?vop=1&amp;pid=ec637f92a&amp;color=0,0,0&amp;vtp=1&amp;bbb=1"/>
              <p:cNvSpPr>
                <a:spLocks noRot="1" noChangeAspect="1" noMove="1" noResize="1" noEditPoints="1" noAdjustHandles="1" noChangeArrowheads="1" noChangeShapeType="1" noTextEdit="1"/>
              </p:cNvSpPr>
              <p:nvPr/>
            </p:nvSpPr>
            <p:spPr>
              <a:xfrm>
                <a:off x="832104" y="1948990"/>
                <a:ext cx="10533888" cy="1257300"/>
              </a:xfrm>
              <a:prstGeom prst="rect">
                <a:avLst/>
              </a:prstGeom>
              <a:blipFill rotWithShape="1">
                <a:blip r:embed="rId1"/>
                <a:stretch>
                  <a:fillRect l="-2" t="-14" r="1" b="14"/>
                </a:stretch>
              </a:blipFill>
            </p:spPr>
            <p:txBody>
              <a:bodyPr/>
              <a:lstStyle/>
              <a:p>
                <a:r>
                  <a:rPr lang="zh-CN" altLang="en-US">
                    <a:noFill/>
                  </a:rPr>
                  <a:t> </a:t>
                </a:r>
              </a:p>
            </p:txBody>
          </p:sp>
        </mc:Fallback>
      </mc:AlternateContent>
      <p:sp>
        <p:nvSpPr>
          <p:cNvPr id="4" name="QB_8_AN.373_1#53fb4f082.blank?vop=1&amp;pid=ec637f92a&amp;color=0,0,0&amp;vpa=180&amp;vtp=1&amp;bbb=1"/>
          <p:cNvSpPr/>
          <p:nvPr/>
        </p:nvSpPr>
        <p:spPr>
          <a:xfrm>
            <a:off x="3123660" y="19185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偏高</a:t>
            </a:r>
            <a:endParaRPr lang="en-US" altLang="zh-CN" dirty="0"/>
          </a:p>
        </p:txBody>
      </p:sp>
      <p:sp>
        <p:nvSpPr>
          <p:cNvPr id="6" name="QB_8_AN.375_1#53fb4f082.blank?vop=1&amp;pid=ec637f92a&amp;color=0,0,0&amp;vpa=181&amp;vtp=1&amp;bbb=1"/>
          <p:cNvSpPr/>
          <p:nvPr/>
        </p:nvSpPr>
        <p:spPr>
          <a:xfrm>
            <a:off x="4723860" y="23376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偏低</a:t>
            </a:r>
            <a:endParaRPr lang="en-US" altLang="zh-CN" dirty="0"/>
          </a:p>
        </p:txBody>
      </p:sp>
      <p:sp>
        <p:nvSpPr>
          <p:cNvPr id="8" name="QB_8_AN.377_1#53fb4f082.blank?vop=1&amp;pid=ec637f92a&amp;color=0,0,0&amp;vpa=182&amp;vtp=1&amp;bbb=1"/>
          <p:cNvSpPr/>
          <p:nvPr/>
        </p:nvSpPr>
        <p:spPr>
          <a:xfrm>
            <a:off x="7004590" y="27567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偏高</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378_1#9e122db70?htil=37&amp;vop=1&amp;pid=523fae77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548583" y="1225296"/>
            <a:ext cx="1490472" cy="85039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378_2#9e122db70?htil=37&amp;sp=1&amp;vop=1&amp;pid=523fae77a&amp;color=0,0,0&amp;vtp=1&amp;bt=1&amp;bbb=1&amp;hb=1"/>
              <p:cNvSpPr/>
              <p:nvPr/>
            </p:nvSpPr>
            <p:spPr>
              <a:xfrm>
                <a:off x="832104" y="1078992"/>
                <a:ext cx="8906256"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顺铂是一种治疗癌症的药物，结构如图所示。下列关于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顺铂的说法中正确的是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4_BD.378_2#9e122db70?htil=37&amp;sp=1&amp;vop=1&amp;pid=523fae77a&amp;color=0,0,0&amp;vtp=1&amp;bt=1&amp;bbb=1&amp;hb=1"/>
              <p:cNvSpPr>
                <a:spLocks noRot="1" noChangeAspect="1" noMove="1" noResize="1" noEditPoints="1" noAdjustHandles="1" noChangeArrowheads="1" noChangeShapeType="1" noTextEdit="1"/>
              </p:cNvSpPr>
              <p:nvPr/>
            </p:nvSpPr>
            <p:spPr>
              <a:xfrm>
                <a:off x="832104" y="1078992"/>
                <a:ext cx="8906256" cy="838200"/>
              </a:xfrm>
              <a:prstGeom prst="rect">
                <a:avLst/>
              </a:prstGeom>
              <a:blipFill rotWithShape="1">
                <a:blip r:embed="rId2"/>
                <a:stretch>
                  <a:fillRect l="-3" t="-15" b="15"/>
                </a:stretch>
              </a:blipFill>
            </p:spPr>
            <p:txBody>
              <a:bodyPr/>
              <a:lstStyle/>
              <a:p>
                <a:r>
                  <a:rPr lang="zh-CN" altLang="en-US">
                    <a:noFill/>
                  </a:rPr>
                  <a:t> </a:t>
                </a:r>
              </a:p>
            </p:txBody>
          </p:sp>
        </mc:Fallback>
      </mc:AlternateContent>
      <p:sp>
        <p:nvSpPr>
          <p:cNvPr id="4" name="QC_4_AN.379_1#9e122db70.bracket?vop=1&amp;pid=523fae77a&amp;color=0,0,0&amp;vpa=183&amp;vtp=1"/>
          <p:cNvSpPr/>
          <p:nvPr/>
        </p:nvSpPr>
        <p:spPr>
          <a:xfrm>
            <a:off x="1015460" y="1505712"/>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4_BD.378_3#9e122db70.choices?htil=37&amp;vop=1&amp;pid=523fae77a&amp;color=0,0,0&amp;vtp=1&amp;bbb=1"/>
              <p:cNvSpPr/>
              <p:nvPr/>
            </p:nvSpPr>
            <p:spPr>
              <a:xfrm>
                <a:off x="832104" y="1939346"/>
                <a:ext cx="8906256"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456057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含氮元素的质量为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含铂原子的数目约为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456057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含氯元素的质量为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含氢原子的物质的量为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4_BD.378_3#9e122db70.choices?htil=37&amp;vop=1&amp;pid=523fae77a&amp;color=0,0,0&amp;vtp=1&amp;bbb=1"/>
              <p:cNvSpPr>
                <a:spLocks noRot="1" noChangeAspect="1" noMove="1" noResize="1" noEditPoints="1" noAdjustHandles="1" noChangeArrowheads="1" noChangeShapeType="1" noTextEdit="1"/>
              </p:cNvSpPr>
              <p:nvPr/>
            </p:nvSpPr>
            <p:spPr>
              <a:xfrm>
                <a:off x="832104" y="1939346"/>
                <a:ext cx="8906256" cy="838200"/>
              </a:xfrm>
              <a:prstGeom prst="rect">
                <a:avLst/>
              </a:prstGeom>
              <a:blipFill rotWithShape="1">
                <a:blip r:embed="rId3"/>
                <a:stretch>
                  <a:fillRect l="-3" t="-7"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80_1#fbc7b17d9?vop=1&amp;pid=523fae77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上善若水，水善利万物而不争。</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下列有关水的说法正确的是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381_1#fbc7b17d9.bracket?vop=1&amp;pid=523fae77a&amp;color=0,0,0&amp;vpa=184&amp;vtp=1"/>
          <p:cNvSpPr/>
          <p:nvPr/>
        </p:nvSpPr>
        <p:spPr>
          <a:xfrm>
            <a:off x="6959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4_BD.380_2#fbc7b17d9.choices?vop=1&amp;pid=523fae77a&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约含有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23</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个氢原子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、一个标准大气压下，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在标准状况下的体积为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的摩尔质量为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380_2#fbc7b17d9.choices?vop=1&amp;pid=523fae77a&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82_1#01ba76353?vop=1&amp;pid=523fae77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经典题相同质量的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它们之间的关系是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4_BD.382_1#01ba76353?vop=1&amp;pid=523fae77a&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4_AN.383_1#01ba76353.bracket?vop=1&amp;pid=523fae77a&amp;color=0,0,0&amp;vpa=185&amp;vtp=1"/>
          <p:cNvSpPr/>
          <p:nvPr/>
        </p:nvSpPr>
        <p:spPr>
          <a:xfrm>
            <a:off x="5866734"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382_2#01ba76353.choices?vop=1&amp;pid=523fae77a&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所含硫原子的物质的量之比为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氧原子的物质的量之比为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硫元素的质量之比为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氧元素的质量之比为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382_2#01ba76353.choices?vop=1&amp;pid=523fae77a&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84_1#c521e71fb?vop=1&amp;pid=523fae77a&amp;color=0,0,0&amp;vtp=1&amp;bt=1&amp;bbb=1&amp;hb=1"/>
              <p:cNvSpPr/>
              <p:nvPr/>
            </p:nvSpPr>
            <p:spPr>
              <a:xfrm>
                <a:off x="832104" y="1080000"/>
                <a:ext cx="10533888" cy="977900"/>
              </a:xfrm>
              <a:prstGeom prst="rect">
                <a:avLst/>
              </a:prstGeom>
              <a:noFill/>
            </p:spPr>
            <p:txBody>
              <a:bodyPr wrap="none" lIns="0" tIns="0" rIns="0" bIns="0" rtlCol="0" anchor="t"/>
              <a:lstStyle/>
              <a:p>
                <a:pPr algn="l" latinLnBrk="1">
                  <a:lnSpc>
                    <a:spcPts val="44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工业上应用氯化铜作催化剂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使空气中的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气体制备氯气</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baseline="-2000">
                                  <a:solidFill>
                                    <a:srgbClr val="000000"/>
                                  </a:solidFill>
                                  <a:latin typeface="Cambria Math" panose="02040503050406030204" pitchFamily="18" charset="0"/>
                                </a:rPr>
                                <m:t>CuCl</m:t>
                              </m:r>
                            </m:e>
                            <m:sub>
                              <m:r>
                                <a:rPr lang="en-US" altLang="zh-CN" sz="1800" b="0" baseline="-2000">
                                  <a:solidFill>
                                    <a:srgbClr val="000000"/>
                                  </a:solidFill>
                                  <a:latin typeface="Cambria Math" panose="02040503050406030204" pitchFamily="18" charset="0"/>
                                </a:rPr>
                                <m:t>2</m:t>
                              </m:r>
                            </m:sub>
                          </m:sSub>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阿伏加德罗常数的值</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384_1#c521e71fb?vop=1&amp;pid=523fae77a&amp;color=0,0,0&amp;vtp=1&amp;bt=1&amp;bbb=1&amp;hb=1"/>
              <p:cNvSpPr>
                <a:spLocks noRot="1" noChangeAspect="1" noMove="1" noResize="1" noEditPoints="1" noAdjustHandles="1" noChangeArrowheads="1" noChangeShapeType="1" noTextEdit="1"/>
              </p:cNvSpPr>
              <p:nvPr/>
            </p:nvSpPr>
            <p:spPr>
              <a:xfrm>
                <a:off x="832104" y="1080000"/>
                <a:ext cx="10533888" cy="977900"/>
              </a:xfrm>
              <a:prstGeom prst="rect">
                <a:avLst/>
              </a:prstGeom>
              <a:blipFill rotWithShape="1">
                <a:blip r:embed="rId1"/>
                <a:stretch>
                  <a:fillRect l="-2" t="-1220" r="-1572" b="51"/>
                </a:stretch>
              </a:blipFill>
            </p:spPr>
            <p:txBody>
              <a:bodyPr/>
              <a:lstStyle/>
              <a:p>
                <a:r>
                  <a:rPr lang="zh-CN" altLang="en-US">
                    <a:noFill/>
                  </a:rPr>
                  <a:t> </a:t>
                </a:r>
              </a:p>
            </p:txBody>
          </p:sp>
        </mc:Fallback>
      </mc:AlternateContent>
      <p:sp>
        <p:nvSpPr>
          <p:cNvPr id="3" name="QC_4_AN.385_1#c521e71fb.bracket?vop=1&amp;pid=523fae77a&amp;color=0,0,0&amp;vpa=186&amp;vtp=1"/>
          <p:cNvSpPr/>
          <p:nvPr/>
        </p:nvSpPr>
        <p:spPr>
          <a:xfrm>
            <a:off x="5130260" y="16464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4_BD.384_2#c521e71fb.choices?vop=1&amp;pid=523fae77a&amp;color=0,0,0&amp;vtp=1&amp;bbb=1"/>
              <p:cNvSpPr/>
              <p:nvPr/>
            </p:nvSpPr>
            <p:spPr>
              <a:xfrm>
                <a:off x="832104" y="20759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kPa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所含原子数为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该反应生成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，转移电子数为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数目为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转移电子数等于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384_2#c521e71fb.choices?vop=1&amp;pid=523fae77a&amp;color=0,0,0&amp;vtp=1&amp;bbb=1"/>
              <p:cNvSpPr>
                <a:spLocks noRot="1" noChangeAspect="1" noMove="1" noResize="1" noEditPoints="1" noAdjustHandles="1" noChangeArrowheads="1" noChangeShapeType="1" noTextEdit="1"/>
              </p:cNvSpPr>
              <p:nvPr/>
            </p:nvSpPr>
            <p:spPr>
              <a:xfrm>
                <a:off x="832104" y="2075990"/>
                <a:ext cx="10533888" cy="1676400"/>
              </a:xfrm>
              <a:prstGeom prst="rect">
                <a:avLst/>
              </a:prstGeom>
              <a:blipFill rotWithShape="1">
                <a:blip r:embed="rId2"/>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6_BD.26_1#cc01b114c?iti=2&amp;htil=3&amp;vop=1&amp;pid=a7511026e&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834370" y="1171440"/>
            <a:ext cx="4443984" cy="15270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B_6_BD.26_2#cc01b114c?iti=2&amp;htil=3&amp;vop=1&amp;pid=a7511026e&amp;color=0,0,0&amp;vtp=1"/>
          <p:cNvSpPr/>
          <p:nvPr/>
        </p:nvSpPr>
        <p:spPr>
          <a:xfrm>
            <a:off x="8915868" y="2825488"/>
            <a:ext cx="280988"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800" dirty="0">
              <a:solidFill>
                <a:srgbClr val="000000"/>
              </a:solidFill>
            </a:endParaRPr>
          </a:p>
        </p:txBody>
      </p:sp>
      <p:sp>
        <p:nvSpPr>
          <p:cNvPr id="4" name="QB_6_BD.26_3#cc01b114c?htil=3&amp;sp=1&amp;vop=1&amp;pid=a7511026e&amp;color=0,0,0&amp;vtp=1&amp;bt=1&amp;bbb=1&amp;hb=1&amp;hs=1"/>
          <p:cNvSpPr/>
          <p:nvPr/>
        </p:nvSpPr>
        <p:spPr>
          <a:xfrm>
            <a:off x="832104" y="1080000"/>
            <a:ext cx="5961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（3）某实验小组用图乙装置进行“钠与二氧化碳反应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实验探究</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（尾气处理装置已略去）。</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5" name="QB_6_BD.26_4#cc01b114c?htil=3&amp;vop=1&amp;pid=a7511026e&amp;color=0,0,0&amp;vtp=1&amp;bbb=1&amp;hb=1&amp;hs=1"/>
              <p:cNvSpPr/>
              <p:nvPr/>
            </p:nvSpPr>
            <p:spPr>
              <a:xfrm>
                <a:off x="832104" y="1948990"/>
                <a:ext cx="5961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已知：常温下</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能使一些化合物中的金属离子被还原</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例如</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PdCl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Pd</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，反应生成</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黑色的金属钯</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，此反应也可用来检测微量</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的存在</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5" name="QB_6_BD.26_4#cc01b114c?htil=3&amp;vop=1&amp;pid=a7511026e&amp;color=0,0,0&amp;vtp=1&amp;bbb=1&amp;hb=1&amp;hs=1"/>
              <p:cNvSpPr>
                <a:spLocks noRot="1" noChangeAspect="1" noMove="1" noResize="1" noEditPoints="1" noAdjustHandles="1" noChangeArrowheads="1" noChangeShapeType="1" noTextEdit="1"/>
              </p:cNvSpPr>
              <p:nvPr/>
            </p:nvSpPr>
            <p:spPr>
              <a:xfrm>
                <a:off x="832104" y="1948990"/>
                <a:ext cx="5961888" cy="1257300"/>
              </a:xfrm>
              <a:prstGeom prst="rect">
                <a:avLst/>
              </a:prstGeom>
              <a:blipFill rotWithShape="1">
                <a:blip r:embed="rId2"/>
                <a:stretch>
                  <a:fillRect l="-4" t="-14" r="2"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N.27_1#cc01b114c.blank?vop=1&amp;pid=a7511026e&amp;color=0,0,0&amp;vpa=13&amp;vtp=1&amp;bbb=1"/>
              <p:cNvSpPr/>
              <p:nvPr/>
            </p:nvSpPr>
            <p:spPr>
              <a:xfrm>
                <a:off x="2726024" y="3243254"/>
                <a:ext cx="2608199" cy="279400"/>
              </a:xfrm>
              <a:prstGeom prst="rect">
                <a:avLst/>
              </a:prstGeom>
              <a:noFill/>
            </p:spPr>
            <p:txBody>
              <a:bodyPr wrap="none" lIns="0" tIns="0" rIns="0" bIns="0" rtlCol="0" anchor="t"/>
              <a:lstStyle/>
              <a:p>
                <a:pPr algn="ctr" latinLnBrk="1">
                  <a:lnSpc>
                    <a:spcPts val="22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除去</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气体中的水蒸气</a:t>
                </a:r>
                <a:endParaRPr lang="en-US" altLang="zh-CN" dirty="0">
                  <a:solidFill>
                    <a:srgbClr val="FF0000"/>
                  </a:solidFill>
                </a:endParaRPr>
              </a:p>
            </p:txBody>
          </p:sp>
        </mc:Choice>
        <mc:Fallback>
          <p:sp>
            <p:nvSpPr>
              <p:cNvPr id="6" name="QB_6_AN.27_1#cc01b114c.blank?vop=1&amp;pid=a7511026e&amp;color=0,0,0&amp;vpa=13&amp;vtp=1&amp;bbb=1"/>
              <p:cNvSpPr>
                <a:spLocks noRot="1" noChangeAspect="1" noMove="1" noResize="1" noEditPoints="1" noAdjustHandles="1" noChangeArrowheads="1" noChangeShapeType="1" noTextEdit="1"/>
              </p:cNvSpPr>
              <p:nvPr/>
            </p:nvSpPr>
            <p:spPr>
              <a:xfrm>
                <a:off x="2726024" y="3243254"/>
                <a:ext cx="2608199" cy="279400"/>
              </a:xfrm>
              <a:prstGeom prst="rect">
                <a:avLst/>
              </a:prstGeom>
              <a:blipFill rotWithShape="1">
                <a:blip r:embed="rId3"/>
                <a:stretch>
                  <a:fillRect l="-23" t="-5565" r="9" b="111"/>
                </a:stretch>
              </a:blipFill>
            </p:spPr>
            <p:txBody>
              <a:bodyPr/>
              <a:lstStyle/>
              <a:p>
                <a:r>
                  <a:rPr lang="zh-CN" altLang="en-US">
                    <a:noFill/>
                  </a:rPr>
                  <a:t> </a:t>
                </a:r>
              </a:p>
            </p:txBody>
          </p:sp>
        </mc:Fallback>
      </mc:AlternateContent>
      <p:sp>
        <p:nvSpPr>
          <p:cNvPr id="7" name="QB_6_AN.28_1#cc01b114c.blank?vop=1&amp;pid=a7511026e&amp;color=0,0,0&amp;vpa=14&amp;vtp=1&amp;bbb=1"/>
          <p:cNvSpPr/>
          <p:nvPr/>
        </p:nvSpPr>
        <p:spPr>
          <a:xfrm>
            <a:off x="5978811" y="3594910"/>
            <a:ext cx="1995488" cy="419100"/>
          </a:xfrm>
          <a:prstGeom prst="rect">
            <a:avLst/>
          </a:prstGeom>
          <a:noFill/>
        </p:spPr>
        <p:txBody>
          <a:bodyPr wrap="none" lIns="0" tIns="0" rIns="0" bIns="0" rtlCol="0" anchor="t"/>
          <a:lstStyle/>
          <a:p>
            <a:pPr algn="ctr" latinLnBrk="1">
              <a:lnSpc>
                <a:spcPts val="33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澄清石灰水变浑浊</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B_6_BD.26_4#cc01b114c?htil=3&amp;vop=1&amp;pid=a7511026e&amp;color=0,0,0&amp;vtp=1&amp;bbb=1&amp;hb=1&amp;hs=1"/>
              <p:cNvSpPr/>
              <p:nvPr/>
            </p:nvSpPr>
            <p:spPr>
              <a:xfrm>
                <a:off x="832104" y="3206290"/>
                <a:ext cx="10536017" cy="1257300"/>
              </a:xfrm>
              <a:prstGeom prst="rect">
                <a:avLst/>
              </a:prstGeom>
              <a:noFill/>
            </p:spPr>
            <p:txBody>
              <a:bodyPr wrap="none" lIns="0" tIns="0" rIns="0" bIns="0" rtlCol="0" anchor="t"/>
              <a:lstStyle/>
              <a:p>
                <a:pPr latinLnBrk="1">
                  <a:lnSpc>
                    <a:spcPts val="3300"/>
                  </a:lnSpc>
                </a:pPr>
                <a14:m>
                  <m:oMath xmlns:m="http://schemas.openxmlformats.org/officeDocument/2006/math">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的作用是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300"/>
                  </a:lnSpc>
                </a:pPr>
                <a14:m>
                  <m:oMath xmlns:m="http://schemas.openxmlformats.org/officeDocument/2006/math">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实验时</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，先打开①中活塞，缓慢滴加稀盐酸</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，再用酒精灯火焰加热④中的钠。</a:t>
                </a:r>
                <a:endParaRPr lang="en-US" altLang="zh-CN" dirty="0">
                  <a:solidFill>
                    <a:srgbClr val="000000"/>
                  </a:solidFill>
                </a:endParaRPr>
              </a:p>
            </p:txBody>
          </p:sp>
        </mc:Choice>
        <mc:Fallback>
          <p:sp>
            <p:nvSpPr>
              <p:cNvPr id="8" name="QB_6_BD.26_4#cc01b114c?htil=3&amp;vop=1&amp;pid=a7511026e&amp;color=0,0,0&amp;vtp=1&amp;bbb=1&amp;hb=1&amp;hs=1"/>
              <p:cNvSpPr>
                <a:spLocks noRot="1" noChangeAspect="1" noMove="1" noResize="1" noEditPoints="1" noAdjustHandles="1" noChangeArrowheads="1" noChangeShapeType="1" noTextEdit="1"/>
              </p:cNvSpPr>
              <p:nvPr/>
            </p:nvSpPr>
            <p:spPr>
              <a:xfrm>
                <a:off x="832104" y="3206290"/>
                <a:ext cx="10536017" cy="1257300"/>
              </a:xfrm>
              <a:prstGeom prst="rect">
                <a:avLst/>
              </a:prstGeom>
              <a:blipFill rotWithShape="1">
                <a:blip r:embed="rId4"/>
                <a:stretch>
                  <a:fillRect l="-2" t="-14" r="3"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86_1#c172784db?vop=1&amp;pid=523fae77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下列关于物质的量浓度的表述正确的是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387_1#c172784db.bracket?vop=1&amp;pid=523fae77a&amp;color=0,0,0&amp;vpa=187&amp;vtp=1"/>
          <p:cNvSpPr/>
          <p:nvPr/>
        </p:nvSpPr>
        <p:spPr>
          <a:xfrm>
            <a:off x="4901660"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386_2#c172784db.choices?vop=1&amp;pid=523fae77a&amp;color=0,0,0&amp;vtp=1&amp;bbb=1"/>
              <p:cNvSpPr/>
              <p:nvPr/>
            </p:nvSpPr>
            <p:spPr>
              <a:xfrm>
                <a:off x="832104" y="1529771"/>
                <a:ext cx="10533888" cy="1727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稀释浓硫酸时应将水倒入浓硫酸中，并用玻璃棒不断搅拌</a:t>
                </a:r>
                <a:endParaRPr lang="en-US" altLang="zh-CN" sz="1800" dirty="0"/>
              </a:p>
              <a:p>
                <a:pPr latinLnBrk="1">
                  <a:lnSpc>
                    <a:spcPts val="37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氨气溶于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水配制氨水</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该氨水的物质的量浓度为</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e>
                        </m:d>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氢氧化钠固体溶于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水中，物质的量浓度为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的浓硫酸与水等质量混合，所得溶液物质的量浓度小于原浓硫酸浓度的一半</a:t>
                </a:r>
                <a:endParaRPr lang="en-US" altLang="zh-CN" sz="1800" dirty="0"/>
              </a:p>
            </p:txBody>
          </p:sp>
        </mc:Choice>
        <mc:Fallback>
          <p:sp>
            <p:nvSpPr>
              <p:cNvPr id="4" name="QC_4_BD.386_2#c172784db.choices?vop=1&amp;pid=523fae77a&amp;color=0,0,0&amp;vtp=1&amp;bbb=1"/>
              <p:cNvSpPr>
                <a:spLocks noRot="1" noChangeAspect="1" noMove="1" noResize="1" noEditPoints="1" noAdjustHandles="1" noChangeArrowheads="1" noChangeShapeType="1" noTextEdit="1"/>
              </p:cNvSpPr>
              <p:nvPr/>
            </p:nvSpPr>
            <p:spPr>
              <a:xfrm>
                <a:off x="832104" y="1529771"/>
                <a:ext cx="10533888" cy="17272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388_1#38fc49399?htil=38&amp;vop=1&amp;pid=523fae77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34858" y="1171440"/>
            <a:ext cx="3328416" cy="337413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388_2#38fc49399?htil=38&amp;sp=1&amp;vop=1&amp;pid=523fae77a&amp;color=0,0,0&amp;vtp=1&amp;bt=1&amp;bbb=1&amp;hb=1"/>
              <p:cNvSpPr/>
              <p:nvPr/>
            </p:nvSpPr>
            <p:spPr>
              <a:xfrm>
                <a:off x="832104" y="1080000"/>
                <a:ext cx="7077456" cy="8382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配制一定物质的量浓度的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溶液的操作过程如图所示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4_BD.388_2#38fc49399?htil=38&amp;sp=1&amp;vop=1&amp;pid=523fae77a&amp;color=0,0,0&amp;vtp=1&amp;bt=1&amp;bbb=1&amp;hb=1"/>
              <p:cNvSpPr>
                <a:spLocks noRot="1" noChangeAspect="1" noMove="1" noResize="1" noEditPoints="1" noAdjustHandles="1" noChangeArrowheads="1" noChangeShapeType="1" noTextEdit="1"/>
              </p:cNvSpPr>
              <p:nvPr/>
            </p:nvSpPr>
            <p:spPr>
              <a:xfrm>
                <a:off x="832104" y="1080000"/>
                <a:ext cx="7077456" cy="838200"/>
              </a:xfrm>
              <a:prstGeom prst="rect">
                <a:avLst/>
              </a:prstGeom>
              <a:blipFill rotWithShape="1">
                <a:blip r:embed="rId2"/>
                <a:stretch>
                  <a:fillRect l="-4" t="-60" b="60"/>
                </a:stretch>
              </a:blipFill>
            </p:spPr>
            <p:txBody>
              <a:bodyPr/>
              <a:lstStyle/>
              <a:p>
                <a:r>
                  <a:rPr lang="zh-CN" altLang="en-US">
                    <a:noFill/>
                  </a:rPr>
                  <a:t> </a:t>
                </a:r>
              </a:p>
            </p:txBody>
          </p:sp>
        </mc:Fallback>
      </mc:AlternateContent>
      <p:sp>
        <p:nvSpPr>
          <p:cNvPr id="4" name="QC_4_AN.389_1#38fc49399.bracket?vop=1&amp;pid=523fae77a&amp;color=0,0,0&amp;vpa=188&amp;vtp=1"/>
          <p:cNvSpPr/>
          <p:nvPr/>
        </p:nvSpPr>
        <p:spPr>
          <a:xfrm>
            <a:off x="1929861"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4_BD.388_3#38fc49399.choices?htil=38&amp;vop=1&amp;pid=523fae77a&amp;color=0,0,0&amp;vtp=1&amp;bbb=1"/>
              <p:cNvSpPr/>
              <p:nvPr/>
            </p:nvSpPr>
            <p:spPr>
              <a:xfrm>
                <a:off x="832104" y="1948990"/>
                <a:ext cx="7077456"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“操作1”中，烧杯的洗涤液也要转移到容量瓶中</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“操作2”中，玻璃棒起引流作用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所配制的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“操作4”时，俯视刻度线会造成所配溶液浓度偏低</a:t>
                </a:r>
                <a:endParaRPr lang="en-US" altLang="zh-CN" sz="1800" dirty="0"/>
              </a:p>
            </p:txBody>
          </p:sp>
        </mc:Choice>
        <mc:Fallback>
          <p:sp>
            <p:nvSpPr>
              <p:cNvPr id="5" name="QC_4_BD.388_3#38fc49399.choices?htil=38&amp;vop=1&amp;pid=523fae77a&amp;color=0,0,0&amp;vtp=1&amp;bbb=1"/>
              <p:cNvSpPr>
                <a:spLocks noRot="1" noChangeAspect="1" noMove="1" noResize="1" noEditPoints="1" noAdjustHandles="1" noChangeArrowheads="1" noChangeShapeType="1" noTextEdit="1"/>
              </p:cNvSpPr>
              <p:nvPr/>
            </p:nvSpPr>
            <p:spPr>
              <a:xfrm>
                <a:off x="832104" y="1948990"/>
                <a:ext cx="7077456" cy="1676400"/>
              </a:xfrm>
              <a:prstGeom prst="rect">
                <a:avLst/>
              </a:prstGeom>
              <a:blipFill rotWithShape="1">
                <a:blip r:embed="rId3"/>
                <a:stretch>
                  <a:fillRect l="-4" t="-10"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90_1#f13a6e23f?vop=1&amp;pid=523fae77a&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人体血液中葡萄糖（简称血糖</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分子式为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180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的含量常以“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dL</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为参考指标</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人的空腹血糖浓度的正常</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参考范围为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mmol</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390_1#f13a6e23f?vop=1&amp;pid=523fae77a&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4_AN.391_1#f13a6e23f.bracket?vop=1&amp;pid=523fae77a&amp;color=0,0,0&amp;vpa=189&amp;vtp=1"/>
          <p:cNvSpPr/>
          <p:nvPr/>
        </p:nvSpPr>
        <p:spPr>
          <a:xfrm>
            <a:off x="6221445" y="19258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390_2#f13a6e23f.choices?vop=1&amp;pid=523fae77a&amp;color=0,0,0&amp;vtp=1&amp;bbb=1"/>
              <p:cNvSpPr/>
              <p:nvPr/>
            </p:nvSpPr>
            <p:spPr>
              <a:xfrm>
                <a:off x="832104" y="23210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1个葡萄糖分子中含有12个氢离子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无偿献血后，人体血糖浓度会显著下降</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若某人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血液中含有葡萄糖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，则这个人的血糖浓度为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若某人空腹血糖检查结果为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则说明血糖在正常范围内</a:t>
                </a:r>
                <a:endParaRPr lang="en-US" altLang="zh-CN" sz="1800" dirty="0"/>
              </a:p>
            </p:txBody>
          </p:sp>
        </mc:Choice>
        <mc:Fallback>
          <p:sp>
            <p:nvSpPr>
              <p:cNvPr id="4" name="QC_4_BD.390_2#f13a6e23f.choices?vop=1&amp;pid=523fae77a&amp;color=0,0,0&amp;vtp=1&amp;bbb=1"/>
              <p:cNvSpPr>
                <a:spLocks noRot="1" noChangeAspect="1" noMove="1" noResize="1" noEditPoints="1" noAdjustHandles="1" noChangeArrowheads="1" noChangeShapeType="1" noTextEdit="1"/>
              </p:cNvSpPr>
              <p:nvPr/>
            </p:nvSpPr>
            <p:spPr>
              <a:xfrm>
                <a:off x="832104" y="2321044"/>
                <a:ext cx="10533888" cy="16764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92_1#1c487c367?vop=1&amp;pid=523fae77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4_BD.392_1#1c487c367?vop=1&amp;pid=523fae77a&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4_AN.393_1#1c487c367.bracket?vop=1&amp;pid=523fae77a&amp;color=0,0,0&amp;vpa=190&amp;vtp=1"/>
          <p:cNvSpPr/>
          <p:nvPr/>
        </p:nvSpPr>
        <p:spPr>
          <a:xfrm>
            <a:off x="586051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4_BD.392_2#1c487c367.choices?vop=1&amp;pid=523fae77a&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固体中含有的阴离子数为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等物质的量的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含有的分子数均为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在空气中加热</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，充分反应后转移的电子数为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通入足量水中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得到的溶液中含有的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392_2#1c487c367.choices?vop=1&amp;pid=523fae77a&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94_1#e6a06952d?sp=1&amp;vop=1&amp;pid=523fae77a&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在容积固定的密闭容器中，可自由移动的活塞将其分隔成A、B两室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活塞与容器内壁的摩擦及活塞的厚</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度可忽略</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）。室温下，向A室充入</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44</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，向B室充入</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此时活塞的位置如图所示。</a:t>
                </a:r>
                <a:endParaRPr lang="en-US" altLang="zh-CN" dirty="0"/>
              </a:p>
            </p:txBody>
          </p:sp>
        </mc:Choice>
        <mc:Fallback>
          <p:sp>
            <p:nvSpPr>
              <p:cNvPr id="2" name="QC_4_BD.394_1#e6a06952d?sp=1&amp;vop=1&amp;pid=523fae77a&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2048" b="60"/>
                </a:stretch>
              </a:blipFill>
            </p:spPr>
            <p:txBody>
              <a:bodyPr/>
              <a:lstStyle/>
              <a:p>
                <a:r>
                  <a:rPr lang="zh-CN" altLang="en-US">
                    <a:noFill/>
                  </a:rPr>
                  <a:t> </a:t>
                </a:r>
              </a:p>
            </p:txBody>
          </p:sp>
        </mc:Fallback>
      </mc:AlternateContent>
      <p:sp>
        <p:nvSpPr>
          <p:cNvPr id="3" name="QC_4_BD.394_2#e6a06952d?vop=1&amp;pid=523fae77a&amp;color=0,0,0&amp;vtp=1&amp;bbb=1"/>
          <p:cNvSpPr/>
          <p:nvPr/>
        </p:nvSpPr>
        <p:spPr>
          <a:xfrm>
            <a:off x="832104" y="1914644"/>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4" name="QC_4_AN.395_1#e6a06952d.bracket?vop=1&amp;pid=523fae77a&amp;color=0,0,0&amp;vpa=191&amp;vtp=1"/>
          <p:cNvSpPr/>
          <p:nvPr/>
        </p:nvSpPr>
        <p:spPr>
          <a:xfrm>
            <a:off x="2844260" y="1911469"/>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pic>
        <p:nvPicPr>
          <p:cNvPr id="5" name="QC_4_BD.394_3#e6a06952d?htil=39&amp;vop=1&amp;pid=523fae77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256517" y="2457569"/>
            <a:ext cx="2249424" cy="11064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BD.394_4#e6a06952d.choices?htil=39&amp;vop=1&amp;pid=523fae77a&amp;color=0,0,0&amp;vtp=1&amp;bbb=1"/>
              <p:cNvSpPr/>
              <p:nvPr/>
            </p:nvSpPr>
            <p:spPr>
              <a:xfrm>
                <a:off x="832104" y="2364915"/>
                <a:ext cx="814730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A室中气体的物质的量为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A、B两室中气体的密度之比为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室中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的体积之比为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若将A室气体充分燃烧后恢复室温，则活塞最终停留在刻度3处</a:t>
                </a:r>
                <a:endParaRPr lang="en-US" altLang="zh-CN" sz="1800" dirty="0"/>
              </a:p>
            </p:txBody>
          </p:sp>
        </mc:Choice>
        <mc:Fallback>
          <p:sp>
            <p:nvSpPr>
              <p:cNvPr id="6" name="QC_4_BD.394_4#e6a06952d.choices?htil=39&amp;vop=1&amp;pid=523fae77a&amp;color=0,0,0&amp;vtp=1&amp;bbb=1"/>
              <p:cNvSpPr>
                <a:spLocks noRot="1" noChangeAspect="1" noMove="1" noResize="1" noEditPoints="1" noAdjustHandles="1" noChangeArrowheads="1" noChangeShapeType="1" noTextEdit="1"/>
              </p:cNvSpPr>
              <p:nvPr/>
            </p:nvSpPr>
            <p:spPr>
              <a:xfrm>
                <a:off x="832104" y="2364915"/>
                <a:ext cx="8147304" cy="1676400"/>
              </a:xfrm>
              <a:prstGeom prst="rect">
                <a:avLst/>
              </a:prstGeom>
              <a:blipFill rotWithShape="1">
                <a:blip r:embed="rId3"/>
                <a:stretch>
                  <a:fillRect l="-3" t="-10" r="6"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396_1#617b697d5?vop=1&amp;pid=523fae77a&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物质的量是宏观物质与微观粒子数目相互联系的桥梁，回答下列问题。</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5_BD.397_1#2418715c7?vop=1&amp;pid=617b697d5&amp;color=0,0,0&amp;vtp=1&amp;bbb=1&amp;hb=1"/>
              <p:cNvSpPr/>
              <p:nvPr/>
            </p:nvSpPr>
            <p:spPr>
              <a:xfrm>
                <a:off x="832104" y="1529890"/>
                <a:ext cx="10533888" cy="3073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等质量的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所含分子个数比为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等温等压下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等体积的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气体所含原子个数之比为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，质量之比为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（2）已知</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17</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原子，则</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的摩尔质量为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（3）“人造空气”（氧气与氦气的混合气体）可用于减轻某些病痛或供深水潜水员使用。</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“人造空气”的质量是</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，其中氧气与氦气的体积之比为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（4）将标准状况下</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的氯化氢气体溶于</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水中（水的密度近似为</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得到密度为</a:t>
                </a:r>
                <a:endPar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4400"/>
                  </a:lnSpc>
                </a:pP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𝜌</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的盐酸</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则该盐酸的物质的量浓度是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240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dirty="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列出计算式</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3" name="QB_5_BD.397_1#2418715c7?vop=1&amp;pid=617b697d5&amp;color=0,0,0&amp;vtp=1&amp;bbb=1&amp;hb=1"/>
              <p:cNvSpPr>
                <a:spLocks noRot="1" noChangeAspect="1" noMove="1" noResize="1" noEditPoints="1" noAdjustHandles="1" noChangeArrowheads="1" noChangeShapeType="1" noTextEdit="1"/>
              </p:cNvSpPr>
              <p:nvPr/>
            </p:nvSpPr>
            <p:spPr>
              <a:xfrm>
                <a:off x="832104" y="1529890"/>
                <a:ext cx="10533888" cy="3073400"/>
              </a:xfrm>
              <a:prstGeom prst="rect">
                <a:avLst/>
              </a:prstGeom>
              <a:blipFill rotWithShape="1">
                <a:blip r:embed="rId1"/>
                <a:stretch>
                  <a:fillRect l="-2" t="-6" r="-963" b="6"/>
                </a:stretch>
              </a:blipFill>
            </p:spPr>
            <p:txBody>
              <a:bodyPr/>
              <a:lstStyle/>
              <a:p>
                <a:r>
                  <a:rPr lang="zh-CN" altLang="en-US">
                    <a:noFill/>
                  </a:rPr>
                  <a:t> </a:t>
                </a:r>
              </a:p>
            </p:txBody>
          </p:sp>
        </mc:Fallback>
      </mc:AlternateContent>
      <p:sp>
        <p:nvSpPr>
          <p:cNvPr id="4" name="QB_5_AN.398_1#2418715c7.blank?vop=1&amp;pid=617b697d5&amp;color=0,0,0&amp;vpa=192&amp;vtp=1&amp;bbb=1"/>
          <p:cNvSpPr/>
          <p:nvPr/>
        </p:nvSpPr>
        <p:spPr>
          <a:xfrm>
            <a:off x="4911058" y="1499410"/>
            <a:ext cx="63023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3∶2</a:t>
            </a:r>
            <a:endParaRPr lang="en-US" altLang="zh-CN" dirty="0">
              <a:solidFill>
                <a:srgbClr val="FF0000"/>
              </a:solidFill>
            </a:endParaRPr>
          </a:p>
        </p:txBody>
      </p:sp>
      <p:sp>
        <p:nvSpPr>
          <p:cNvPr id="5" name="QB_5_AN.399_1#2418715c7.blank?vop=1&amp;pid=617b697d5&amp;color=0,0,0&amp;vpa=193&amp;vtp=1&amp;bbb=1"/>
          <p:cNvSpPr/>
          <p:nvPr/>
        </p:nvSpPr>
        <p:spPr>
          <a:xfrm>
            <a:off x="837660" y="1918510"/>
            <a:ext cx="63023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2∶3</a:t>
            </a:r>
            <a:endParaRPr lang="en-US" altLang="zh-CN" dirty="0">
              <a:solidFill>
                <a:srgbClr val="FF0000"/>
              </a:solidFill>
            </a:endParaRPr>
          </a:p>
        </p:txBody>
      </p:sp>
      <p:sp>
        <p:nvSpPr>
          <p:cNvPr id="6" name="QB_5_AN.400_1#2418715c7.blank?vop=1&amp;pid=617b697d5&amp;color=0,0,0&amp;vpa=194&amp;vtp=1&amp;bbb=1"/>
          <p:cNvSpPr/>
          <p:nvPr/>
        </p:nvSpPr>
        <p:spPr>
          <a:xfrm>
            <a:off x="2895060" y="1918510"/>
            <a:ext cx="63023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2∶3</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B_5_AN.402_1#2418715c7.blank?vop=1&amp;pid=617b697d5&amp;color=0,0,0&amp;vpa=195&amp;vtp=1&amp;bbb=1"/>
              <p:cNvSpPr/>
              <p:nvPr/>
            </p:nvSpPr>
            <p:spPr>
              <a:xfrm>
                <a:off x="6413690" y="2412865"/>
                <a:ext cx="1352487" cy="292100"/>
              </a:xfrm>
              <a:prstGeom prst="rect">
                <a:avLst/>
              </a:prstGeom>
              <a:noFill/>
            </p:spPr>
            <p:txBody>
              <a:bodyPr wrap="none" lIns="0" tIns="0" rIns="0" bIns="0" rtlCol="0" anchor="t"/>
              <a:lstStyle/>
              <a:p>
                <a:pPr algn="ctr" latinLnBrk="1">
                  <a:lnSpc>
                    <a:spcPts val="23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32</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5_AN.402_1#2418715c7.blank?vop=1&amp;pid=617b697d5&amp;color=0,0,0&amp;vpa=195&amp;vtp=1&amp;bbb=1"/>
              <p:cNvSpPr>
                <a:spLocks noRot="1" noChangeAspect="1" noMove="1" noResize="1" noEditPoints="1" noAdjustHandles="1" noChangeArrowheads="1" noChangeShapeType="1" noTextEdit="1"/>
              </p:cNvSpPr>
              <p:nvPr/>
            </p:nvSpPr>
            <p:spPr>
              <a:xfrm>
                <a:off x="6413690" y="2412865"/>
                <a:ext cx="1352487" cy="292100"/>
              </a:xfrm>
              <a:prstGeom prst="rect">
                <a:avLst/>
              </a:prstGeom>
              <a:blipFill rotWithShape="1">
                <a:blip r:embed="rId2"/>
                <a:stretch>
                  <a:fillRect l="-14" t="-171" r="9" b="17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5_AN.404_1#2418715c7.blank?vop=1&amp;pid=617b697d5&amp;color=0,0,0&amp;vpa=196&amp;vtp=1&amp;bbb=1"/>
              <p:cNvSpPr/>
              <p:nvPr/>
            </p:nvSpPr>
            <p:spPr>
              <a:xfrm>
                <a:off x="7440867" y="3262812"/>
                <a:ext cx="469900"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5_AN.404_1#2418715c7.blank?vop=1&amp;pid=617b697d5&amp;color=0,0,0&amp;vpa=196&amp;vtp=1&amp;bbb=1"/>
              <p:cNvSpPr>
                <a:spLocks noRot="1" noChangeAspect="1" noMove="1" noResize="1" noEditPoints="1" noAdjustHandles="1" noChangeArrowheads="1" noChangeShapeType="1" noTextEdit="1"/>
              </p:cNvSpPr>
              <p:nvPr/>
            </p:nvSpPr>
            <p:spPr>
              <a:xfrm>
                <a:off x="7440867" y="3262812"/>
                <a:ext cx="469900" cy="279400"/>
              </a:xfrm>
              <a:prstGeom prst="rect">
                <a:avLst/>
              </a:prstGeom>
              <a:blipFill rotWithShape="1">
                <a:blip r:embed="rId3"/>
                <a:stretch>
                  <a:fillRect l="-122" t="-65" r="122" b="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5_AN.406_1#2418715c7.blank?vop=1&amp;pid=617b697d5&amp;color=0,0,0&amp;vpa=197&amp;vtp=1&amp;bbb=1&amp;rh=31.13"/>
              <p:cNvSpPr/>
              <p:nvPr/>
            </p:nvSpPr>
            <p:spPr>
              <a:xfrm>
                <a:off x="5502719" y="4079105"/>
                <a:ext cx="1091883" cy="395351"/>
              </a:xfrm>
              <a:prstGeom prst="rect">
                <a:avLst/>
              </a:prstGeom>
              <a:noFill/>
            </p:spPr>
            <p:txBody>
              <a:bodyPr wrap="none" lIns="0" tIns="0" rIns="0" bIns="0" rtlCol="0" anchor="t"/>
              <a:lstStyle/>
              <a:p>
                <a:pPr algn="ctr" latinLnBrk="1">
                  <a:lnSpc>
                    <a:spcPts val="3200"/>
                  </a:lnSpc>
                </a:pP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000</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𝜌</m:t>
                        </m:r>
                      </m:num>
                      <m:den>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36</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240</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2" name="QB_5_AN.406_1#2418715c7.blank?vop=1&amp;pid=617b697d5&amp;color=0,0,0&amp;vpa=197&amp;vtp=1&amp;bbb=1&amp;rh=31.13"/>
              <p:cNvSpPr>
                <a:spLocks noRot="1" noChangeAspect="1" noMove="1" noResize="1" noEditPoints="1" noAdjustHandles="1" noChangeArrowheads="1" noChangeShapeType="1" noTextEdit="1"/>
              </p:cNvSpPr>
              <p:nvPr/>
            </p:nvSpPr>
            <p:spPr>
              <a:xfrm>
                <a:off x="5502719" y="4079105"/>
                <a:ext cx="1091883" cy="395351"/>
              </a:xfrm>
              <a:prstGeom prst="rect">
                <a:avLst/>
              </a:prstGeom>
              <a:blipFill rotWithShape="1">
                <a:blip r:embed="rId4"/>
                <a:stretch>
                  <a:fillRect l="-41" t="-126" r="12" b="-266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 calcmode="lin" valueType="num">
                                      <p:cBhvr additive="base">
                                        <p:cTn id="4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0">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xEl>
                                              <p:pRg st="0" end="0"/>
                                            </p:txEl>
                                          </p:spTgt>
                                        </p:tgtEl>
                                        <p:attrNameLst>
                                          <p:attrName>style.visibility</p:attrName>
                                        </p:attrNameLst>
                                      </p:cBhvr>
                                      <p:to>
                                        <p:strVal val="visible"/>
                                      </p:to>
                                    </p:set>
                                    <p:anim calcmode="lin" valueType="num">
                                      <p:cBhvr additive="base">
                                        <p:cTn id="5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2">
                                            <p:bg/>
                                          </p:spTgt>
                                        </p:tgtEl>
                                        <p:attrNameLst>
                                          <p:attrName>style.visibility</p:attrName>
                                        </p:attrNameLst>
                                      </p:cBhvr>
                                      <p:to>
                                        <p:strVal val="visible"/>
                                      </p:to>
                                    </p:set>
                                    <p:anim calcmode="lin" valueType="num">
                                      <p:cBhvr additive="base">
                                        <p:cTn id="5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2">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2">
                                            <p:txEl>
                                              <p:pRg st="0" end="0"/>
                                            </p:txEl>
                                          </p:spTgt>
                                        </p:tgtEl>
                                        <p:attrNameLst>
                                          <p:attrName>style.visibility</p:attrName>
                                        </p:attrNameLst>
                                      </p:cBhvr>
                                      <p:to>
                                        <p:strVal val="visible"/>
                                      </p:to>
                                    </p:set>
                                    <p:anim calcmode="lin" valueType="num">
                                      <p:cBhvr additive="base">
                                        <p:cTn id="6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6" grpId="0" animBg="1" build="p"/>
      <p:bldP spid="8" grpId="0" animBg="1" build="p"/>
      <p:bldP spid="10" grpId="0" animBg="1" build="p"/>
      <p:bldP spid="12" grpId="0" animBg="1"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407_1#9aa4d9593?sp=1&amp;vop=1&amp;pid=523fae77a&amp;color=0,0,0&amp;vtp=1&amp;bt=1&amp;bbb=1&amp;hb=1"/>
              <p:cNvSpPr/>
              <p:nvPr/>
            </p:nvSpPr>
            <p:spPr>
              <a:xfrm>
                <a:off x="832104" y="1080000"/>
                <a:ext cx="105338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某种胃药的有效成分为碳酸钙，测定其中碳酸钙含量的操作如下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设该药片中的其他成分不与盐酸或氢氧</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化钠反应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配制溶液：配制</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溶液及</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稀盐酸</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向一粒研碎后的药片</a:t>
                </a:r>
                <a14:m>
                  <m:oMath xmlns:m="http://schemas.openxmlformats.org/officeDocument/2006/math">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中加入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蒸馏水使其充分溶解，再加</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稀盐酸</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溶液中和过量的稀盐酸，记录所消耗的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溶液体积。</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O_4_BD.407_1#9aa4d9593?sp=1&amp;vop=1&amp;pid=523fae77a&amp;color=0,0,0&amp;vtp=1&amp;bt=1&amp;bbb=1&amp;hb=1"/>
              <p:cNvSpPr>
                <a:spLocks noRot="1" noChangeAspect="1" noMove="1" noResize="1" noEditPoints="1" noAdjustHandles="1" noChangeArrowheads="1" noChangeShapeType="1" noTextEdit="1"/>
              </p:cNvSpPr>
              <p:nvPr/>
            </p:nvSpPr>
            <p:spPr>
              <a:xfrm>
                <a:off x="832104" y="1080000"/>
                <a:ext cx="10533888" cy="2514600"/>
              </a:xfrm>
              <a:prstGeom prst="rect">
                <a:avLst/>
              </a:prstGeom>
              <a:blipFill rotWithShape="1">
                <a:blip r:embed="rId1"/>
                <a:stretch>
                  <a:fillRect l="-2" t="-20" r="-1632" b="20"/>
                </a:stretch>
              </a:blipFill>
            </p:spPr>
            <p:txBody>
              <a:bodyPr/>
              <a:lstStyle/>
              <a:p>
                <a:r>
                  <a:rPr lang="zh-CN" altLang="en-US">
                    <a:noFill/>
                  </a:rPr>
                  <a:t> </a:t>
                </a:r>
              </a:p>
            </p:txBody>
          </p:sp>
        </mc:Fallback>
      </mc:AlternateContent>
      <p:sp>
        <p:nvSpPr>
          <p:cNvPr id="3" name="QB_5_BD.408_1#e9e1ce325?vop=1&amp;pid=9aa4d9593&amp;color=0,0,0&amp;vtp=1&amp;bbb=1&amp;hb=1"/>
          <p:cNvSpPr/>
          <p:nvPr/>
        </p:nvSpPr>
        <p:spPr>
          <a:xfrm>
            <a:off x="832104" y="358729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（1）请写出上述操作①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除容量瓶外还需要的玻璃仪器</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写两种即可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（2）操作②发生反应的离子方程式为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p:sp>
        <p:nvSpPr>
          <p:cNvPr id="4" name="QB_5_AN.409_1#e9e1ce325.blank?vop=1&amp;pid=9aa4d9593&amp;color=0,0,0&amp;vpa=198&amp;vtp=1&amp;bbb=1"/>
          <p:cNvSpPr/>
          <p:nvPr/>
        </p:nvSpPr>
        <p:spPr>
          <a:xfrm>
            <a:off x="6457410" y="3556810"/>
            <a:ext cx="3824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玻璃棒、烧杯（或量筒、胶头滴管）</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6" name="QB_5_AN.411_1#e9e1ce325.blank?vop=1&amp;pid=9aa4d9593&amp;color=0,0,0&amp;vpa=199&amp;vtp=1&amp;bbb=1&amp;rh=23.75"/>
              <p:cNvSpPr/>
              <p:nvPr/>
            </p:nvSpPr>
            <p:spPr>
              <a:xfrm>
                <a:off x="4678616" y="4445627"/>
                <a:ext cx="3778822"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5_AN.411_1#e9e1ce325.blank?vop=1&amp;pid=9aa4d9593&amp;color=0,0,0&amp;vpa=199&amp;vtp=1&amp;bbb=1&amp;rh=23.75"/>
              <p:cNvSpPr>
                <a:spLocks noRot="1" noChangeAspect="1" noMove="1" noResize="1" noEditPoints="1" noAdjustHandles="1" noChangeArrowheads="1" noChangeShapeType="1" noTextEdit="1"/>
              </p:cNvSpPr>
              <p:nvPr/>
            </p:nvSpPr>
            <p:spPr>
              <a:xfrm>
                <a:off x="4678616" y="4445627"/>
                <a:ext cx="3778822" cy="301625"/>
              </a:xfrm>
              <a:prstGeom prst="rect">
                <a:avLst/>
              </a:prstGeom>
              <a:blipFill rotWithShape="1">
                <a:blip r:embed="rId2"/>
                <a:stretch>
                  <a:fillRect l="-15" t="-31155" r="13" b="-1979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12_1#0491e87dd?vop=1&amp;pid=9aa4d9593&amp;color=0,0,0&amp;mp=1&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（3）下列操作中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容量瓶所不具备的功能有</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p>
        </p:txBody>
      </p:sp>
      <p:sp>
        <p:nvSpPr>
          <p:cNvPr id="3" name="QC_5_AN.413_1#0491e87dd.blank?vop=1&amp;pid=9aa4d9593&amp;color=0,0,0&amp;mp=1&amp;vpa=200&amp;vtp=1&amp;bbb=1"/>
          <p:cNvSpPr/>
          <p:nvPr/>
        </p:nvSpPr>
        <p:spPr>
          <a:xfrm>
            <a:off x="5327110" y="1037717"/>
            <a:ext cx="603250" cy="411480"/>
          </a:xfrm>
          <a:prstGeom prst="rect">
            <a:avLst/>
          </a:prstGeom>
          <a:noFill/>
        </p:spPr>
        <p:txBody>
          <a:bodyPr wrap="none" lIns="0" tIns="0" rIns="0" bIns="0" rtlCol="0" anchor="t"/>
          <a:lstStyle/>
          <a:p>
            <a:pPr algn="ctr" latinLnBrk="1">
              <a:lnSpc>
                <a:spcPct val="1500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BCD</a:t>
            </a:r>
            <a:endParaRPr lang="en-US" altLang="zh-CN" dirty="0"/>
          </a:p>
        </p:txBody>
      </p:sp>
      <p:sp>
        <p:nvSpPr>
          <p:cNvPr id="4" name="QC_5_BD.412_2#0491e87dd.choices?vop=1&amp;pid=9aa4d9593&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配制一定体积准确浓度的标准溶液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贮存溶液</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测量容量瓶规格以下的任意体积的液体</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用来溶解固体溶质</a:t>
            </a:r>
            <a:endParaRPr lang="en-US" altLang="zh-CN" sz="1800" dirty="0"/>
          </a:p>
        </p:txBody>
      </p:sp>
      <mc:AlternateContent xmlns:mc="http://schemas.openxmlformats.org/markup-compatibility/2006">
        <mc:Choice xmlns:a14="http://schemas.microsoft.com/office/drawing/2010/main" Requires="a14">
          <p:sp>
            <p:nvSpPr>
              <p:cNvPr id="5" name="QB_5_BD.414_1#e47e8a5a7?sp=1&amp;vop=1&amp;pid=9aa4d9593&amp;color=0,0,0&amp;vtp=1&amp;bbb=1&amp;hb=1"/>
              <p:cNvSpPr/>
              <p:nvPr/>
            </p:nvSpPr>
            <p:spPr>
              <a:xfrm>
                <a:off x="832104" y="2393371"/>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（4）下图为实验室某浓盐酸试剂瓶上标签的有关内容</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这瓶浓盐酸的物质的量浓度为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用该浓盐酸配制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稀盐酸定容时俯视刻度线</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会使配制的稀盐酸浓度</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填“偏高</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偏</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”或“无影响”）。</a:t>
                </a:r>
                <a:endParaRPr lang="en-US" altLang="zh-CN" dirty="0"/>
              </a:p>
            </p:txBody>
          </p:sp>
        </mc:Choice>
        <mc:Fallback>
          <p:sp>
            <p:nvSpPr>
              <p:cNvPr id="5" name="QB_5_BD.414_1#e47e8a5a7?sp=1&amp;vop=1&amp;pid=9aa4d9593&amp;color=0,0,0&amp;vtp=1&amp;bbb=1&amp;hb=1"/>
              <p:cNvSpPr>
                <a:spLocks noRot="1" noChangeAspect="1" noMove="1" noResize="1" noEditPoints="1" noAdjustHandles="1" noChangeArrowheads="1" noChangeShapeType="1" noTextEdit="1"/>
              </p:cNvSpPr>
              <p:nvPr/>
            </p:nvSpPr>
            <p:spPr>
              <a:xfrm>
                <a:off x="832104" y="2393371"/>
                <a:ext cx="10533888" cy="1257300"/>
              </a:xfrm>
              <a:prstGeom prst="rect">
                <a:avLst/>
              </a:prstGeom>
              <a:blipFill rotWithShape="1">
                <a:blip r:embed="rId1"/>
                <a:stretch>
                  <a:fillRect l="-2" t="-4" r="-849" b="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23" name="QB_5_BD.414_2#e47e8a5a7?colgroup=57&amp;vop=1&amp;pid=9aa4d9593&amp;color=0,0,0&amp;vtp=1&amp;bbb=1"/>
              <p:cNvGraphicFramePr>
                <a:graphicFrameLocks noGrp="1"/>
              </p:cNvGraphicFramePr>
              <p:nvPr/>
            </p:nvGraphicFramePr>
            <p:xfrm>
              <a:off x="832104" y="3756025"/>
              <a:ext cx="10515600" cy="1474089"/>
            </p:xfrm>
            <a:graphic>
              <a:graphicData uri="http://schemas.openxmlformats.org/drawingml/2006/table">
                <a:tbl>
                  <a:tblPr/>
                  <a:tblGrid>
                    <a:gridCol w="10515600"/>
                  </a:tblGrid>
                  <a:tr h="1474089">
                    <a:tc>
                      <a:txBody>
                        <a:bodyPr/>
                        <a:lstStyle/>
                        <a:p>
                          <a:pPr algn="ctr" latinLnBrk="1" hangingPunct="0">
                            <a:lnSpc>
                              <a:spcPts val="22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盐酸</a:t>
                          </a:r>
                          <a:endParaRPr lang="en-US" altLang="zh-CN" sz="1200" dirty="0"/>
                        </a:p>
                        <a:p>
                          <a:pPr algn="l" latinLnBrk="1" hangingPunct="0">
                            <a:lnSpc>
                              <a:spcPts val="22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分子式</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p>
                          <a:pPr algn="l" latinLnBrk="1" hangingPunct="0">
                            <a:lnSpc>
                              <a:spcPts val="22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相对分子质量</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：36.5</a:t>
                          </a:r>
                          <a:endParaRPr lang="en-US" altLang="zh-CN" sz="1200" dirty="0"/>
                        </a:p>
                        <a:p>
                          <a:pPr algn="l" latinLnBrk="1" hangingPunct="0">
                            <a:lnSpc>
                              <a:spcPts val="22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19</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p>
                          <a:pPr algn="l"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的质量分数：</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36</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23" name="QB_5_BD.414_2#e47e8a5a7?colgroup=57&amp;vop=1&amp;pid=9aa4d9593&amp;color=0,0,0&amp;vtp=1&amp;bbb=1"/>
              <p:cNvGraphicFramePr>
                <a:graphicFrameLocks noGrp="1"/>
              </p:cNvGraphicFramePr>
              <p:nvPr/>
            </p:nvGraphicFramePr>
            <p:xfrm>
              <a:off x="832104" y="3756025"/>
              <a:ext cx="10515600" cy="1474089"/>
            </p:xfrm>
            <a:graphic>
              <a:graphicData uri="http://schemas.openxmlformats.org/drawingml/2006/table">
                <a:tbl>
                  <a:tblPr/>
                  <a:tblGrid>
                    <a:gridCol w="10515600"/>
                  </a:tblGrid>
                  <a:tr h="147383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7" name="QB_5_AN.415_1#e47e8a5a7.blank?vop=1&amp;pid=9aa4d9593&amp;color=0,0,0&amp;vpa=201&amp;vtp=1&amp;bbb=1"/>
          <p:cNvSpPr/>
          <p:nvPr/>
        </p:nvSpPr>
        <p:spPr>
          <a:xfrm>
            <a:off x="9441911" y="2362891"/>
            <a:ext cx="622300"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11.9</a:t>
            </a:r>
            <a:endParaRPr lang="en-US" altLang="zh-CN" dirty="0"/>
          </a:p>
        </p:txBody>
      </p:sp>
      <p:sp>
        <p:nvSpPr>
          <p:cNvPr id="8" name="QB_5_AN.416_1#e47e8a5a7.blank?vop=1&amp;pid=9aa4d9593&amp;color=0,0,0&amp;vpa=202&amp;vtp=1&amp;bbb=1"/>
          <p:cNvSpPr/>
          <p:nvPr/>
        </p:nvSpPr>
        <p:spPr>
          <a:xfrm>
            <a:off x="8817008" y="2781991"/>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偏高</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7" grpId="0" animBg="1" build="p"/>
      <p:bldP spid="8" grpId="0" animBg="1"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417_1#e907a9819?sp=1&amp;vop=1&amp;pid=9aa4d9593&amp;color=0,0,0&amp;mp=1&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（5）某同学4次测定所消耗的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溶液的体积如表所示：</a:t>
                </a:r>
                <a:endParaRPr lang="en-US" altLang="zh-CN" sz="1800" dirty="0"/>
              </a:p>
            </p:txBody>
          </p:sp>
        </mc:Choice>
        <mc:Fallback>
          <p:sp>
            <p:nvSpPr>
              <p:cNvPr id="2" name="QB_5_BD.417_1#e907a9819?sp=1&amp;vop=1&amp;pid=9aa4d9593&amp;color=0,0,0&amp;mp=1&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24" name="QB_5_BD.417_2#e907a9819?colgroup=18,8,8,8,8&amp;vop=1&amp;pid=9aa4d9593&amp;color=0,0,0&amp;mp=1&amp;vtp=1&amp;bbb=1"/>
              <p:cNvGraphicFramePr>
                <a:graphicFrameLocks noGrp="1"/>
              </p:cNvGraphicFramePr>
              <p:nvPr/>
            </p:nvGraphicFramePr>
            <p:xfrm>
              <a:off x="832104" y="1622544"/>
              <a:ext cx="10497312" cy="681736"/>
            </p:xfrm>
            <a:graphic>
              <a:graphicData uri="http://schemas.openxmlformats.org/drawingml/2006/table">
                <a:tbl>
                  <a:tblPr/>
                  <a:tblGrid>
                    <a:gridCol w="3474720"/>
                    <a:gridCol w="1755648"/>
                    <a:gridCol w="1755648"/>
                    <a:gridCol w="1755648"/>
                    <a:gridCol w="1755648"/>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测定次数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d>
                                <m:d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aq</m:t>
                                  </m:r>
                                </m:e>
                              </m:d>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24" name="QB_5_BD.417_2#e907a9819?colgroup=18,8,8,8,8&amp;vop=1&amp;pid=9aa4d9593&amp;color=0,0,0&amp;mp=1&amp;vtp=1&amp;bbb=1"/>
              <p:cNvGraphicFramePr>
                <a:graphicFrameLocks noGrp="1"/>
              </p:cNvGraphicFramePr>
              <p:nvPr/>
            </p:nvGraphicFramePr>
            <p:xfrm>
              <a:off x="832104" y="1622544"/>
              <a:ext cx="10497312" cy="681736"/>
            </p:xfrm>
            <a:graphic>
              <a:graphicData uri="http://schemas.openxmlformats.org/drawingml/2006/table">
                <a:tbl>
                  <a:tblPr/>
                  <a:tblGrid>
                    <a:gridCol w="3474720"/>
                    <a:gridCol w="1755648"/>
                    <a:gridCol w="1755648"/>
                    <a:gridCol w="1755648"/>
                    <a:gridCol w="1755648"/>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测定次数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B_5_BD.417_3#e907a9819?vop=1&amp;pid=9aa4d9593&amp;color=0,0,0&amp;mp=1&amp;vtp=1&amp;bbb=1"/>
          <p:cNvSpPr/>
          <p:nvPr/>
        </p:nvSpPr>
        <p:spPr>
          <a:xfrm>
            <a:off x="832104" y="2435344"/>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通过该实验可测得胃药中碳酸钙的含量为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5" name="QB_5_AN.418_1#e907a9819.blank?vop=1&amp;pid=9aa4d9593&amp;color=0,0,0&amp;mp=1&amp;vpa=203&amp;vtp=1&amp;bbb=1"/>
          <p:cNvSpPr/>
          <p:nvPr/>
        </p:nvSpPr>
        <p:spPr>
          <a:xfrm>
            <a:off x="4939760" y="2394069"/>
            <a:ext cx="4333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419_1#df58ed74d?vop=1&amp;pid=2fed6fe3d&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一起注入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容量瓶中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加水稀释至刻</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度线</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则所得溶液中</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的物质的量浓度为</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419_1#df58ed74d?vop=1&amp;pid=2fed6fe3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4_AN.420_1#df58ed74d.bracket?vop=1&amp;pid=2fed6fe3d&amp;color=0,0,0&amp;vpa=204&amp;vtp=1"/>
          <p:cNvSpPr/>
          <p:nvPr/>
        </p:nvSpPr>
        <p:spPr>
          <a:xfrm>
            <a:off x="5208873"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4_BD.419_2#df58ed74d.choices?vop=1&amp;pid=2fed6fe3d&amp;color=0,0,0&amp;vtp=1&amp;bbb=1"/>
              <p:cNvSpPr/>
              <p:nvPr/>
            </p:nvSpPr>
            <p:spPr>
              <a:xfrm>
                <a:off x="832104" y="1948990"/>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39695" algn="l"/>
                    <a:tab pos="5368290" algn="l"/>
                    <a:tab pos="798258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419_2#df58ed74d.choices?vop=1&amp;pid=2fed6fe3d&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rotWithShape="1">
                <a:blip r:embed="rId2"/>
                <a:stretch>
                  <a:fillRect l="-2" t="-37" r="1" b="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29_1#cc01b114c?htil=4&amp;vop=1&amp;pid=a7511026e&amp;color=0,0,0&amp;vtp=1&amp;bt=1&amp;bbb=1&amp;hb=1"/>
              <p:cNvSpPr/>
              <p:nvPr/>
            </p:nvSpPr>
            <p:spPr>
              <a:xfrm>
                <a:off x="832104" y="1080000"/>
                <a:ext cx="10451592" cy="2514600"/>
              </a:xfrm>
              <a:prstGeom prst="rect">
                <a:avLst/>
              </a:prstGeom>
              <a:noFill/>
            </p:spPr>
            <p:txBody>
              <a:bodyPr wrap="none" lIns="0" tIns="0" rIns="0" bIns="0" rtlCol="0" anchor="t"/>
              <a:lstStyle/>
              <a:p>
                <a:pPr algn="l" latinLnBrk="1">
                  <a:lnSpc>
                    <a:spcPts val="3300"/>
                  </a:lnSpc>
                </a:pPr>
                <a14:m>
                  <m:oMath xmlns:m="http://schemas.openxmlformats.org/officeDocument/2006/math">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假设</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气体足量</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，在实验过程中分别产生以下两种不同情况：</a:t>
                </a:r>
                <a:endParaRPr lang="en-US" altLang="zh-CN" sz="1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.若装置⑥中溶液无明显变化，装置④中生成两种固体物质，取少量固体生成物与盐酸反应后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有能使</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澄清石灰水变浑浊的气体放出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，并有黑色固体剩余</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则钠与二氧化碳反应的化学方程式为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.若装置⑥中有黑色沉淀生成，装置④中只生成一种固体物质，取少量该固体与盐酸反应后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也有能使</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澄清石灰水变浑浊的气体放出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则钠与二氧化碳反应的化学方程式为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solidFill>
                    <a:srgbClr val="000000"/>
                  </a:solidFill>
                </a:endParaRPr>
              </a:p>
            </p:txBody>
          </p:sp>
        </mc:Choice>
        <mc:Fallback>
          <p:sp>
            <p:nvSpPr>
              <p:cNvPr id="2" name="QB_6_BD.29_1#cc01b114c?htil=4&amp;vop=1&amp;pid=a7511026e&amp;color=0,0,0&amp;vtp=1&amp;bt=1&amp;bbb=1&amp;hb=1"/>
              <p:cNvSpPr>
                <a:spLocks noRot="1" noChangeAspect="1" noMove="1" noResize="1" noEditPoints="1" noAdjustHandles="1" noChangeArrowheads="1" noChangeShapeType="1" noTextEdit="1"/>
              </p:cNvSpPr>
              <p:nvPr/>
            </p:nvSpPr>
            <p:spPr>
              <a:xfrm>
                <a:off x="832104" y="1080000"/>
                <a:ext cx="10451592" cy="2514600"/>
              </a:xfrm>
              <a:prstGeom prst="rect">
                <a:avLst/>
              </a:prstGeom>
              <a:blipFill rotWithShape="1">
                <a:blip r:embed="rId1"/>
                <a:stretch>
                  <a:fillRect l="-2" t="-20" r="-610" b="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30_1#cc01b114c.blank?vop=1&amp;pid=a7511026e&amp;color=0,0,0&amp;vpa=15&amp;vtp=1&amp;bbb=1&amp;rh=26.9&amp;hb=1"/>
              <p:cNvSpPr/>
              <p:nvPr/>
            </p:nvSpPr>
            <p:spPr>
              <a:xfrm>
                <a:off x="832104" y="1880100"/>
                <a:ext cx="10451592" cy="762000"/>
              </a:xfrm>
              <a:prstGeom prst="rect">
                <a:avLst/>
              </a:prstGeom>
              <a:noFill/>
            </p:spPr>
            <p:txBody>
              <a:bodyPr wrap="square" lIns="0" tIns="0" rIns="0" bIns="0" rtlCol="0" anchor="t"/>
              <a:lstStyle/>
              <a:p>
                <a:pPr latinLnBrk="1">
                  <a:lnSpc>
                    <a:spcPts val="2980"/>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6_AN.30_1#cc01b114c.blank?vop=1&amp;pid=a7511026e&amp;color=0,0,0&amp;vpa=15&amp;vtp=1&amp;bbb=1&amp;rh=26.9&amp;hb=1"/>
              <p:cNvSpPr>
                <a:spLocks noRot="1" noChangeAspect="1" noMove="1" noResize="1" noEditPoints="1" noAdjustHandles="1" noChangeArrowheads="1" noChangeShapeType="1" noTextEdit="1"/>
              </p:cNvSpPr>
              <p:nvPr/>
            </p:nvSpPr>
            <p:spPr>
              <a:xfrm>
                <a:off x="832104" y="1880100"/>
                <a:ext cx="10451592" cy="762000"/>
              </a:xfrm>
              <a:prstGeom prst="rect">
                <a:avLst/>
              </a:prstGeom>
              <a:blipFill rotWithShape="1">
                <a:blip r:embed="rId2"/>
                <a:stretch>
                  <a:fillRect l="-2" t="-66" r="4" b="-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N.31_1#cc01b114c.blank?vop=1&amp;pid=a7511026e&amp;color=0,0,0&amp;vpa=16&amp;vtp=1&amp;bbb=1&amp;rh=26.9"/>
              <p:cNvSpPr/>
              <p:nvPr/>
            </p:nvSpPr>
            <p:spPr>
              <a:xfrm>
                <a:off x="7720267" y="3182104"/>
                <a:ext cx="3036380" cy="341630"/>
              </a:xfrm>
              <a:prstGeom prst="rect">
                <a:avLst/>
              </a:prstGeom>
              <a:noFill/>
            </p:spPr>
            <p:txBody>
              <a:bodyPr wrap="none" lIns="0" tIns="0" rIns="0" bIns="0" rtlCol="0" anchor="t"/>
              <a:lstStyle/>
              <a:p>
                <a:pPr algn="ctr" latinLnBrk="1">
                  <a:lnSpc>
                    <a:spcPts val="31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6_AN.31_1#cc01b114c.blank?vop=1&amp;pid=a7511026e&amp;color=0,0,0&amp;vpa=16&amp;vtp=1&amp;bbb=1&amp;rh=26.9"/>
              <p:cNvSpPr>
                <a:spLocks noRot="1" noChangeAspect="1" noMove="1" noResize="1" noEditPoints="1" noAdjustHandles="1" noChangeArrowheads="1" noChangeShapeType="1" noTextEdit="1"/>
              </p:cNvSpPr>
              <p:nvPr/>
            </p:nvSpPr>
            <p:spPr>
              <a:xfrm>
                <a:off x="7720267" y="3182104"/>
                <a:ext cx="3036380" cy="341630"/>
              </a:xfrm>
              <a:prstGeom prst="rect">
                <a:avLst/>
              </a:prstGeom>
              <a:blipFill rotWithShape="1">
                <a:blip r:embed="rId3"/>
                <a:stretch>
                  <a:fillRect l="-19" t="-30146" r="13" b="-3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421_1#b66a2b428?htil=40&amp;vop=1&amp;pid=2fed6fe3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382182" y="1171440"/>
            <a:ext cx="1883664" cy="17007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421_2#b66a2b428?htil=40&amp;sp=1&amp;vop=1&amp;pid=2fed6fe3d&amp;color=0,0,0&amp;vtp=1&amp;bt=1&amp;bbb=1&amp;hb=1"/>
              <p:cNvSpPr/>
              <p:nvPr/>
            </p:nvSpPr>
            <p:spPr>
              <a:xfrm>
                <a:off x="832104" y="1080000"/>
                <a:ext cx="8522208" cy="838200"/>
              </a:xfrm>
              <a:prstGeom prst="rect">
                <a:avLst/>
              </a:prstGeom>
              <a:noFill/>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KAl</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溶液在稀释过程中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的物质的量浓度随溶液体积的变化曲线如图所示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据图中数据分析</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d>
                      <m:d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Sup>
                          <m:sSub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e>
                    </m:d>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稀释后溶液的体积为</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3" name="QC_4_BD.421_2#b66a2b428?htil=40&amp;sp=1&amp;vop=1&amp;pid=2fed6fe3d&amp;color=0,0,0&amp;vtp=1&amp;bt=1&amp;bbb=1&amp;hb=1"/>
              <p:cNvSpPr>
                <a:spLocks noRot="1" noChangeAspect="1" noMove="1" noResize="1" noEditPoints="1" noAdjustHandles="1" noChangeArrowheads="1" noChangeShapeType="1" noTextEdit="1"/>
              </p:cNvSpPr>
              <p:nvPr/>
            </p:nvSpPr>
            <p:spPr>
              <a:xfrm>
                <a:off x="832104" y="1080000"/>
                <a:ext cx="8522208" cy="838200"/>
              </a:xfrm>
              <a:prstGeom prst="rect">
                <a:avLst/>
              </a:prstGeom>
              <a:blipFill rotWithShape="1">
                <a:blip r:embed="rId2"/>
                <a:stretch>
                  <a:fillRect l="-3" t="-60" r="1" b="60"/>
                </a:stretch>
              </a:blipFill>
            </p:spPr>
            <p:txBody>
              <a:bodyPr/>
              <a:lstStyle/>
              <a:p>
                <a:r>
                  <a:rPr lang="zh-CN" altLang="en-US">
                    <a:noFill/>
                  </a:rPr>
                  <a:t> </a:t>
                </a:r>
              </a:p>
            </p:txBody>
          </p:sp>
        </mc:Fallback>
      </mc:AlternateContent>
      <p:sp>
        <p:nvSpPr>
          <p:cNvPr id="4" name="QC_4_AN.422_1#b66a2b428.bracket?vop=1&amp;pid=2fed6fe3d&amp;color=0,0,0&amp;vpa=205&amp;vtp=1"/>
          <p:cNvSpPr/>
          <p:nvPr/>
        </p:nvSpPr>
        <p:spPr>
          <a:xfrm>
            <a:off x="7899495" y="1502338"/>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4_BD.421_3#b66a2b428.choices?htil=40&amp;vop=1&amp;pid=2fed6fe3d&amp;color=0,0,0&amp;vtp=1&amp;bbb=1"/>
              <p:cNvSpPr/>
              <p:nvPr/>
            </p:nvSpPr>
            <p:spPr>
              <a:xfrm>
                <a:off x="832104" y="1948990"/>
                <a:ext cx="852220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193925" algn="l"/>
                    <a:tab pos="4362450" algn="l"/>
                    <a:tab pos="654367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4_BD.421_3#b66a2b428.choices?htil=40&amp;vop=1&amp;pid=2fed6fe3d&amp;color=0,0,0&amp;vtp=1&amp;bbb=1"/>
              <p:cNvSpPr>
                <a:spLocks noRot="1" noChangeAspect="1" noMove="1" noResize="1" noEditPoints="1" noAdjustHandles="1" noChangeArrowheads="1" noChangeShapeType="1" noTextEdit="1"/>
              </p:cNvSpPr>
              <p:nvPr/>
            </p:nvSpPr>
            <p:spPr>
              <a:xfrm>
                <a:off x="832104" y="1948990"/>
                <a:ext cx="8522208" cy="469900"/>
              </a:xfrm>
              <a:prstGeom prst="rect">
                <a:avLst/>
              </a:prstGeom>
              <a:blipFill rotWithShape="1">
                <a:blip r:embed="rId3"/>
                <a:stretch>
                  <a:fillRect l="-3" t="-37" r="1" b="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423_1#a17f9755c?vop=1&amp;pid=2fed6fe3d&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硫酸镁和硫酸铝溶液等体积混合后，铝离子的浓度为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硫酸根离子的浓度为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混合溶液中镁离子浓度为(</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423_1#a17f9755c?vop=1&amp;pid=2fed6fe3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547" b="60"/>
                </a:stretch>
              </a:blipFill>
            </p:spPr>
            <p:txBody>
              <a:bodyPr/>
              <a:lstStyle/>
              <a:p>
                <a:r>
                  <a:rPr lang="zh-CN" altLang="en-US">
                    <a:noFill/>
                  </a:rPr>
                  <a:t> </a:t>
                </a:r>
              </a:p>
            </p:txBody>
          </p:sp>
        </mc:Fallback>
      </mc:AlternateContent>
      <p:sp>
        <p:nvSpPr>
          <p:cNvPr id="3" name="QC_4_AN.424_1#a17f9755c.bracket?vop=1&amp;pid=2fed6fe3d&amp;color=0,0,0&amp;vpa=206&amp;vtp=1"/>
          <p:cNvSpPr/>
          <p:nvPr/>
        </p:nvSpPr>
        <p:spPr>
          <a:xfrm>
            <a:off x="3530060"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4_BD.423_2#a17f9755c.choices?vop=1&amp;pid=2fed6fe3d&amp;color=0,0,0&amp;vtp=1&amp;bbb=1"/>
              <p:cNvSpPr/>
              <p:nvPr/>
            </p:nvSpPr>
            <p:spPr>
              <a:xfrm>
                <a:off x="832104" y="1948990"/>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66695" algn="l"/>
                    <a:tab pos="5368290" algn="l"/>
                    <a:tab pos="810958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423_2#a17f9755c.choices?vop=1&amp;pid=2fed6fe3d&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rotWithShape="1">
                <a:blip r:embed="rId2"/>
                <a:stretch>
                  <a:fillRect l="-2" t="-37" r="1" b="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425_1#9e7341a08?vop=1&amp;pid=8f4c47c4e&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标准状况下，将充满</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气体的圆底烧瓶倒置于水槽中使气体充分溶解（假设溶质不扩散到水槽中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得溶液的质量分数为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𝑤</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的密度为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425_1#9e7341a08?vop=1&amp;pid=8f4c47c4e&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4_AN.426_1#9e7341a08.bracket?vop=1&amp;pid=8f4c47c4e&amp;color=0,0,0&amp;vpa=207&amp;vtp=1"/>
          <p:cNvSpPr/>
          <p:nvPr/>
        </p:nvSpPr>
        <p:spPr>
          <a:xfrm>
            <a:off x="7852060"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4_BD.425_2#9e7341a08.choices?vop=1&amp;pid=8f4c47c4e&amp;color=0,0,0&amp;vtp=1&amp;bbb=1"/>
              <p:cNvSpPr/>
              <p:nvPr/>
            </p:nvSpPr>
            <p:spPr>
              <a:xfrm>
                <a:off x="832104" y="1914644"/>
                <a:ext cx="10533888" cy="2184400"/>
              </a:xfrm>
              <a:prstGeom prst="rect">
                <a:avLst/>
              </a:prstGeom>
              <a:noFill/>
            </p:spPr>
            <p:txBody>
              <a:bodyPr wrap="none" lIns="0" tIns="0" rIns="0" bIns="0" rtlCol="0" anchor="t"/>
              <a:lstStyle/>
              <a:p>
                <a:pPr algn="l" latinLnBrk="1">
                  <a:lnSpc>
                    <a:spcPts val="4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该温度下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的溶解度</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𝑆</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𝑤</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𝑤</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4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溶液的密度</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𝜌</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𝑤</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4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溶液加入等体积的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𝑤</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𝑤</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4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溶液加入等质量的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（忽略溶液因混合产生的体积变化），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425_2#9e7341a08.choices?vop=1&amp;pid=8f4c47c4e&amp;color=0,0,0&amp;vtp=1&amp;bbb=1"/>
              <p:cNvSpPr>
                <a:spLocks noRot="1" noChangeAspect="1" noMove="1" noResize="1" noEditPoints="1" noAdjustHandles="1" noChangeArrowheads="1" noChangeShapeType="1" noTextEdit="1"/>
              </p:cNvSpPr>
              <p:nvPr/>
            </p:nvSpPr>
            <p:spPr>
              <a:xfrm>
                <a:off x="832104" y="1914644"/>
                <a:ext cx="10533888" cy="2184400"/>
              </a:xfrm>
              <a:prstGeom prst="rect">
                <a:avLst/>
              </a:prstGeom>
              <a:blipFill rotWithShape="1">
                <a:blip r:embed="rId2"/>
                <a:stretch>
                  <a:fillRect l="-2" t="-5" r="1" b="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427_1#fb2a05af7?htil=41&amp;vop=1&amp;pid=8f4c47c4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49651" y="1171440"/>
            <a:ext cx="2276856" cy="19293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427_2#fb2a05af7?htil=41&amp;sp=1&amp;vop=1&amp;pid=8f4c47c4e&amp;color=0,0,0&amp;vtp=1&amp;bt=1&amp;bbb=1&amp;hb=1"/>
              <p:cNvSpPr/>
              <p:nvPr/>
            </p:nvSpPr>
            <p:spPr>
              <a:xfrm>
                <a:off x="832104" y="1080000"/>
                <a:ext cx="8129016" cy="1257300"/>
              </a:xfrm>
              <a:prstGeom prst="rect">
                <a:avLst/>
              </a:prstGeom>
              <a:noFill/>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在农业上可用作脱叶剂</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、催熟剂，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可采用该反应制备</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的溶解度</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𝑆</m:t>
                        </m:r>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随温度</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𝑇</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的变化曲线如图所示</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下列有关叙述中不正确的是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3" name="QC_4_BD.427_2#fb2a05af7?htil=41&amp;sp=1&amp;vop=1&amp;pid=8f4c47c4e&amp;color=0,0,0&amp;vtp=1&amp;bt=1&amp;bbb=1&amp;hb=1"/>
              <p:cNvSpPr>
                <a:spLocks noRot="1" noChangeAspect="1" noMove="1" noResize="1" noEditPoints="1" noAdjustHandles="1" noChangeArrowheads="1" noChangeShapeType="1" noTextEdit="1"/>
              </p:cNvSpPr>
              <p:nvPr/>
            </p:nvSpPr>
            <p:spPr>
              <a:xfrm>
                <a:off x="832104" y="1080000"/>
                <a:ext cx="8129016" cy="1257300"/>
              </a:xfrm>
              <a:prstGeom prst="rect">
                <a:avLst/>
              </a:prstGeom>
              <a:blipFill rotWithShape="1">
                <a:blip r:embed="rId2"/>
                <a:stretch>
                  <a:fillRect l="-3" t="-40" b="40"/>
                </a:stretch>
              </a:blipFill>
            </p:spPr>
            <p:txBody>
              <a:bodyPr/>
              <a:lstStyle/>
              <a:p>
                <a:r>
                  <a:rPr lang="zh-CN" altLang="en-US">
                    <a:noFill/>
                  </a:rPr>
                  <a:t> </a:t>
                </a:r>
              </a:p>
            </p:txBody>
          </p:sp>
        </mc:Fallback>
      </mc:AlternateContent>
      <p:sp>
        <p:nvSpPr>
          <p:cNvPr id="4" name="QC_4_AN.428_1#fb2a05af7.bracket?vop=1&amp;pid=8f4c47c4e&amp;color=0,0,0&amp;vpa=208&amp;vtp=1"/>
          <p:cNvSpPr/>
          <p:nvPr/>
        </p:nvSpPr>
        <p:spPr>
          <a:xfrm>
            <a:off x="6044660" y="19258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4_BD.427_3#fb2a05af7.choices?htil=41&amp;vop=1&amp;pid=8f4c47c4e&amp;color=0,0,0&amp;vtp=1&amp;bbb=1"/>
              <p:cNvSpPr/>
              <p:nvPr/>
            </p:nvSpPr>
            <p:spPr>
              <a:xfrm>
                <a:off x="832104" y="2375392"/>
                <a:ext cx="8129016" cy="1803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该制备反应属于复分解反应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温度越高，</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饱和溶液溶质的质量分数越大</a:t>
                </a:r>
                <a:endParaRPr lang="en-US" altLang="zh-CN" sz="1800" dirty="0"/>
              </a:p>
              <a:p>
                <a:pPr latinLnBrk="1">
                  <a:lnSpc>
                    <a:spcPts val="38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饱和溶液的物质的量浓度为</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191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8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饱和溶液溶质的质量分数为</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4_BD.427_3#fb2a05af7.choices?htil=41&amp;vop=1&amp;pid=8f4c47c4e&amp;color=0,0,0&amp;vtp=1&amp;bbb=1"/>
              <p:cNvSpPr>
                <a:spLocks noRot="1" noChangeAspect="1" noMove="1" noResize="1" noEditPoints="1" noAdjustHandles="1" noChangeArrowheads="1" noChangeShapeType="1" noTextEdit="1"/>
              </p:cNvSpPr>
              <p:nvPr/>
            </p:nvSpPr>
            <p:spPr>
              <a:xfrm>
                <a:off x="832104" y="2375392"/>
                <a:ext cx="8129016" cy="1803400"/>
              </a:xfrm>
              <a:prstGeom prst="rect">
                <a:avLst/>
              </a:prstGeom>
              <a:blipFill rotWithShape="1">
                <a:blip r:embed="rId3"/>
                <a:stretch>
                  <a:fillRect l="-3" t="-27" b="2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429_1#73207633b?vop=1&amp;pid=7816c67a4&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某溶液中只含</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四种离子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的个数比为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Sup>
                      <m:sSub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的个数比为(</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429_1#73207633b?vop=1&amp;pid=7816c67a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4_AN.430_1#73207633b.bracket?vop=1&amp;pid=7816c67a4&amp;color=0,0,0&amp;vpa=209&amp;vtp=1"/>
          <p:cNvSpPr/>
          <p:nvPr/>
        </p:nvSpPr>
        <p:spPr>
          <a:xfrm>
            <a:off x="2875947" y="1502339"/>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4_BD.429_2#73207633b.choices?vop=1&amp;pid=7816c67a4&amp;color=0,0,0&amp;vtp=1&amp;bbb=1"/>
              <p:cNvSpPr/>
              <p:nvPr/>
            </p:nvSpPr>
            <p:spPr>
              <a:xfrm>
                <a:off x="832104" y="1948989"/>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96845" algn="l"/>
                    <a:tab pos="5368290" algn="l"/>
                    <a:tab pos="805243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4_BD.429_2#73207633b.choices?vop=1&amp;pid=7816c67a4&amp;color=0,0,0&amp;vtp=1&amp;bbb=1"/>
              <p:cNvSpPr>
                <a:spLocks noRot="1" noChangeAspect="1" noMove="1" noResize="1" noEditPoints="1" noAdjustHandles="1" noChangeArrowheads="1" noChangeShapeType="1" noTextEdit="1"/>
              </p:cNvSpPr>
              <p:nvPr/>
            </p:nvSpPr>
            <p:spPr>
              <a:xfrm>
                <a:off x="832104" y="1948989"/>
                <a:ext cx="10533888" cy="469900"/>
              </a:xfrm>
              <a:prstGeom prst="rect">
                <a:avLst/>
              </a:prstGeom>
              <a:blipFill rotWithShape="1">
                <a:blip r:embed="rId2"/>
                <a:stretch>
                  <a:fillRect l="-2" t="-37" r="1" b="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431_1#eb0c08b33?sp=1&amp;vop=1&amp;pid=7816c67a4&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现代农业之无土栽培所用某营养液中含有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三种溶质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实验测得部分离子的浓度如图甲</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样品加水稀释</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测得</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的浓度</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随溶液体积</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的变化如图乙所示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下列判断错误的是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431_1#eb0c08b33?sp=1&amp;vop=1&amp;pid=7816c67a4&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746" b="40"/>
                </a:stretch>
              </a:blipFill>
            </p:spPr>
            <p:txBody>
              <a:bodyPr/>
              <a:lstStyle/>
              <a:p>
                <a:r>
                  <a:rPr lang="zh-CN" altLang="en-US">
                    <a:noFill/>
                  </a:rPr>
                  <a:t> </a:t>
                </a:r>
              </a:p>
            </p:txBody>
          </p:sp>
        </mc:Fallback>
      </mc:AlternateContent>
      <p:sp>
        <p:nvSpPr>
          <p:cNvPr id="3" name="QC_4_AN.432_1#eb0c08b33.bracket?vop=1&amp;pid=7816c67a4&amp;color=0,0,0&amp;vpa=210&amp;vtp=1"/>
          <p:cNvSpPr/>
          <p:nvPr/>
        </p:nvSpPr>
        <p:spPr>
          <a:xfrm>
            <a:off x="1028160" y="19258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pic>
        <p:nvPicPr>
          <p:cNvPr id="4" name="QC_4_BD.431_3#eb0c08b33?htil=1&amp;vop=1&amp;pid=7816c67a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377440" y="2768084"/>
            <a:ext cx="2176272" cy="15819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4_BD.431_4#eb0c08b33?htil=1&amp;vop=1&amp;pid=7816c67a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99832" y="2448044"/>
            <a:ext cx="1865376" cy="18928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BD.431_5#eb0c08b33.choices?vop=1&amp;pid=7816c67a4&amp;color=0,0,0&amp;vtp=1&amp;bbb=1"/>
              <p:cNvSpPr/>
              <p:nvPr/>
            </p:nvSpPr>
            <p:spPr>
              <a:xfrm>
                <a:off x="832104" y="4480044"/>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营养液中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的物质的量浓度是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营养液中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8.0</a:t>
                </a:r>
                <a:endParaRPr lang="en-US" altLang="zh-CN" sz="1800" dirty="0"/>
              </a:p>
            </p:txBody>
          </p:sp>
        </mc:Choice>
        <mc:Fallback>
          <p:sp>
            <p:nvSpPr>
              <p:cNvPr id="6" name="QC_4_BD.431_5#eb0c08b33.choices?vop=1&amp;pid=7816c67a4&amp;color=0,0,0&amp;vtp=1&amp;bbb=1"/>
              <p:cNvSpPr>
                <a:spLocks noRot="1" noChangeAspect="1" noMove="1" noResize="1" noEditPoints="1" noAdjustHandles="1" noChangeArrowheads="1" noChangeShapeType="1" noTextEdit="1"/>
              </p:cNvSpPr>
              <p:nvPr/>
            </p:nvSpPr>
            <p:spPr>
              <a:xfrm>
                <a:off x="832104" y="4480044"/>
                <a:ext cx="10533888" cy="838200"/>
              </a:xfrm>
              <a:prstGeom prst="rect">
                <a:avLst/>
              </a:prstGeom>
              <a:blipFill rotWithShape="1">
                <a:blip r:embed="rId4"/>
                <a:stretch>
                  <a:fillRect l="-2" t="-14" r="1"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33_1#be118af53?vop=1&amp;pid=c0e7f6ae2&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433_1#be118af53?vop=1&amp;pid=c0e7f6ae2&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434_1#be118af53.bracket?vop=1&amp;pid=c0e7f6ae2&amp;color=0,0,0&amp;vpa=211&amp;vtp=1"/>
          <p:cNvSpPr/>
          <p:nvPr/>
        </p:nvSpPr>
        <p:spPr>
          <a:xfrm>
            <a:off x="5860510"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3_BD.433_2#be118af53.choices?vop=1&amp;pid=c0e7f6ae2&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氧气所含原子数与标准状况下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所含原子数相等</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金属钠放入水中，充分反应后，生成氢气的体积为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某硫酸铝溶液</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，若铝离子浓度为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则硫酸根离子的浓度为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433_2#be118af53.choices?vop=1&amp;pid=c0e7f6ae2&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35_1#9feb63cbc?vop=1&amp;pid=c0e7f6ae2&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435_1#9feb63cbc?vop=1&amp;pid=c0e7f6ae2&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436_1#9feb63cbc.bracket?vop=1&amp;pid=c0e7f6ae2&amp;color=0,0,0&amp;vpa=212&amp;vtp=1"/>
          <p:cNvSpPr/>
          <p:nvPr/>
        </p:nvSpPr>
        <p:spPr>
          <a:xfrm>
            <a:off x="586051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3_BD.435_2#9feb63cbc.choices?vop=1&amp;pid=c0e7f6ae2&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的混合物含有的原子数为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酒精</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中含有的原子数为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中含有的离子总数为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等体积、等物质的量浓度的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溶液中，阴、阳离子数目之和均为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435_2#9feb63cbc.choices?vop=1&amp;pid=c0e7f6ae2&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437_1#00bec09be?vop=1&amp;pid=c0e7f6ae2&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3_AN.438_1#00bec09be.bracket?vop=1&amp;pid=c0e7f6ae2&amp;color=0,0,0&amp;vpa=213&amp;vtp=1"/>
          <p:cNvSpPr/>
          <p:nvPr/>
        </p:nvSpPr>
        <p:spPr>
          <a:xfrm>
            <a:off x="28442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3_BD.437_2#00bec09be.choices?vop=1&amp;pid=c0e7f6ae2&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同温同压下，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的密度相同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常温常压下，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原子数相等</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甲烷和</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质量相等</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用量筒量取</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倒入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的容量瓶中，加水稀释配制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437_2#00bec09be.choices?vop=1&amp;pid=c0e7f6ae2&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39_1#7a6cdf79d?sp=1&amp;vop=1&amp;pid=c0e7f6ae2&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组成的混合溶液中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，部分离子浓度如表所示。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439_1#7a6cdf79d?sp=1&amp;vop=1&amp;pid=c0e7f6ae2&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35" name="QC_3_BD.439_2#7a6cdf79d?colgroup=28,7,11,7&amp;vop=1&amp;pid=c0e7f6ae2&amp;color=0,0,0&amp;vtp=1&amp;bbb=1"/>
              <p:cNvGraphicFramePr>
                <a:graphicFrameLocks noGrp="1"/>
              </p:cNvGraphicFramePr>
              <p:nvPr/>
            </p:nvGraphicFramePr>
            <p:xfrm>
              <a:off x="832104" y="1622425"/>
              <a:ext cx="10488168" cy="681736"/>
            </p:xfrm>
            <a:graphic>
              <a:graphicData uri="http://schemas.openxmlformats.org/drawingml/2006/table">
                <a:tbl>
                  <a:tblPr/>
                  <a:tblGrid>
                    <a:gridCol w="5358384"/>
                    <a:gridCol w="1463040"/>
                    <a:gridCol w="2203704"/>
                    <a:gridCol w="1463040"/>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物质的量浓度</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35" name="QC_3_BD.439_2#7a6cdf79d?colgroup=28,7,11,7&amp;vop=1&amp;pid=c0e7f6ae2&amp;color=0,0,0&amp;vtp=1&amp;bbb=1"/>
              <p:cNvGraphicFramePr>
                <a:graphicFrameLocks noGrp="1"/>
              </p:cNvGraphicFramePr>
              <p:nvPr/>
            </p:nvGraphicFramePr>
            <p:xfrm>
              <a:off x="832104" y="1622425"/>
              <a:ext cx="10488168" cy="681736"/>
            </p:xfrm>
            <a:graphic>
              <a:graphicData uri="http://schemas.openxmlformats.org/drawingml/2006/table">
                <a:tbl>
                  <a:tblPr/>
                  <a:tblGrid>
                    <a:gridCol w="5358384"/>
                    <a:gridCol w="1463040"/>
                    <a:gridCol w="2203704"/>
                    <a:gridCol w="1463040"/>
                  </a:tblGrid>
                  <a:tr h="340995">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3_AN.440_1#7a6cdf79d.bracket?vop=1&amp;pid=c0e7f6ae2&amp;color=0,0,0&amp;vpa=214&amp;vtp=1"/>
          <p:cNvSpPr/>
          <p:nvPr/>
        </p:nvSpPr>
        <p:spPr>
          <a:xfrm>
            <a:off x="10394283"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3_BD.439_3#7a6cdf79d.choices?vop=1&amp;pid=c0e7f6ae2&amp;color=0,0,0&amp;vtp=1&amp;bbb=1"/>
              <p:cNvSpPr/>
              <p:nvPr/>
            </p:nvSpPr>
            <p:spPr>
              <a:xfrm>
                <a:off x="832104" y="243522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该混合液中溶质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17</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该混合液中溶质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075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该混合液中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可选用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烧杯将</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该混合液稀释至</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3_BD.439_3#7a6cdf79d.choices?vop=1&amp;pid=c0e7f6ae2&amp;color=0,0,0&amp;vtp=1&amp;bbb=1"/>
              <p:cNvSpPr>
                <a:spLocks noRot="1" noChangeAspect="1" noMove="1" noResize="1" noEditPoints="1" noAdjustHandles="1" noChangeArrowheads="1" noChangeShapeType="1" noTextEdit="1"/>
              </p:cNvSpPr>
              <p:nvPr/>
            </p:nvSpPr>
            <p:spPr>
              <a:xfrm>
                <a:off x="832104" y="2435225"/>
                <a:ext cx="10533888" cy="1676400"/>
              </a:xfrm>
              <a:prstGeom prst="rect">
                <a:avLst/>
              </a:prstGeom>
              <a:blipFill rotWithShape="1">
                <a:blip r:embed="rId3"/>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2_1#2f7ce6559?sp=1&amp;vop=1&amp;pid=a4f1b342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的叙述正确的是(</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32_1#2f7ce6559?sp=1&amp;vop=1&amp;pid=a4f1b342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33_1#2f7ce6559.bracket?vop=1&amp;pid=a4f1b3424&amp;color=0,0,0&amp;vpa=17&amp;vtp=1"/>
          <p:cNvSpPr/>
          <p:nvPr/>
        </p:nvSpPr>
        <p:spPr>
          <a:xfrm>
            <a:off x="4918297"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32_2#2f7ce6559?vop=1&amp;pid=a4f1b3424&amp;color=0,0,0&amp;vtp=1&amp;bbb=1"/>
              <p:cNvSpPr/>
              <p:nvPr/>
            </p:nvSpPr>
            <p:spPr>
              <a:xfrm>
                <a:off x="832104" y="1529771"/>
                <a:ext cx="10533888" cy="2095500"/>
              </a:xfrm>
              <a:prstGeom prst="rect">
                <a:avLst/>
              </a:prstGeom>
              <a:noFill/>
            </p:spPr>
            <p:txBody>
              <a:bodyPr wrap="none" lIns="0" tIns="0" rIns="0" bIns="0" rtlCol="0" anchor="t"/>
              <a:lstStyle/>
              <a:p>
                <a:pPr algn="l"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都能和水反应生成碱</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，它们都是化合反应</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可作供氧剂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在空气中久置都会发生变质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最后变为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粉末</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、阳离子个数比分别为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向酚酞溶液中加入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粉末</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，溶液先变红后褪色，并有气泡生成</a:t>
                </a:r>
                <a:endParaRPr lang="en-US" altLang="zh-CN" sz="100" dirty="0"/>
              </a:p>
            </p:txBody>
          </p:sp>
        </mc:Choice>
        <mc:Fallback>
          <p:sp>
            <p:nvSpPr>
              <p:cNvPr id="4" name="QC_6_BD.32_2#2f7ce6559?vop=1&amp;pid=a4f1b3424&amp;color=0,0,0&amp;vtp=1&amp;bbb=1"/>
              <p:cNvSpPr>
                <a:spLocks noRot="1" noChangeAspect="1" noMove="1" noResize="1" noEditPoints="1" noAdjustHandles="1" noChangeArrowheads="1" noChangeShapeType="1" noTextEdit="1"/>
              </p:cNvSpPr>
              <p:nvPr/>
            </p:nvSpPr>
            <p:spPr>
              <a:xfrm>
                <a:off x="832104" y="1529771"/>
                <a:ext cx="10533888" cy="2095500"/>
              </a:xfrm>
              <a:prstGeom prst="rect">
                <a:avLst/>
              </a:prstGeom>
              <a:blipFill rotWithShape="1">
                <a:blip r:embed="rId2"/>
                <a:stretch>
                  <a:fillRect l="-2" t="-3" r="1" b="3"/>
                </a:stretch>
              </a:blipFill>
            </p:spPr>
            <p:txBody>
              <a:bodyPr/>
              <a:lstStyle/>
              <a:p>
                <a:r>
                  <a:rPr lang="zh-CN" altLang="en-US">
                    <a:noFill/>
                  </a:rPr>
                  <a:t> </a:t>
                </a:r>
              </a:p>
            </p:txBody>
          </p:sp>
        </mc:Fallback>
      </mc:AlternateContent>
      <p:sp>
        <p:nvSpPr>
          <p:cNvPr id="5" name="QC_6_BD.32_3#2f7ce6559.choices?vop=1&amp;pid=a4f1b3424&amp;color=0,0,0&amp;vtp=1&amp;bbb=1"/>
          <p:cNvSpPr/>
          <p:nvPr/>
        </p:nvSpPr>
        <p:spPr>
          <a:xfrm>
            <a:off x="832104" y="3590925"/>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6370" algn="l"/>
                <a:tab pos="5374640" algn="l"/>
                <a:tab pos="80556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①④⑤</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41_1#6de914383?vop=1&amp;pid=c0e7f6ae2&amp;color=0,0,0&amp;vtp=1&amp;bt=1&amp;bbb=1&amp;hb=1"/>
              <p:cNvSpPr/>
              <p:nvPr/>
            </p:nvSpPr>
            <p:spPr>
              <a:xfrm>
                <a:off x="832104" y="1080000"/>
                <a:ext cx="10533888" cy="876300"/>
              </a:xfrm>
              <a:prstGeom prst="rect">
                <a:avLst/>
              </a:prstGeom>
              <a:noFill/>
            </p:spPr>
            <p:txBody>
              <a:bodyPr wrap="none" lIns="0" tIns="0" rIns="0" bIns="0" rtlCol="0" anchor="t"/>
              <a:lstStyle/>
              <a:p>
                <a:pPr algn="l" latinLnBrk="1">
                  <a:lnSpc>
                    <a:spcPts val="36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侯氏制碱法的第一步反应为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表示阿伏加德罗常数的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441_1#6de914383?vop=1&amp;pid=c0e7f6ae2&amp;color=0,0,0&amp;vtp=1&amp;bt=1&amp;bbb=1&amp;hb=1"/>
              <p:cNvSpPr>
                <a:spLocks noRot="1" noChangeAspect="1" noMove="1" noResize="1" noEditPoints="1" noAdjustHandles="1" noChangeArrowheads="1" noChangeShapeType="1" noTextEdit="1"/>
              </p:cNvSpPr>
              <p:nvPr/>
            </p:nvSpPr>
            <p:spPr>
              <a:xfrm>
                <a:off x="832104" y="1080000"/>
                <a:ext cx="10533888" cy="876300"/>
              </a:xfrm>
              <a:prstGeom prst="rect">
                <a:avLst/>
              </a:prstGeom>
              <a:blipFill rotWithShape="1">
                <a:blip r:embed="rId1"/>
                <a:stretch>
                  <a:fillRect l="-2" t="-274" r="-927" b="57"/>
                </a:stretch>
              </a:blipFill>
            </p:spPr>
            <p:txBody>
              <a:bodyPr/>
              <a:lstStyle/>
              <a:p>
                <a:r>
                  <a:rPr lang="zh-CN" altLang="en-US">
                    <a:noFill/>
                  </a:rPr>
                  <a:t> </a:t>
                </a:r>
              </a:p>
            </p:txBody>
          </p:sp>
        </mc:Fallback>
      </mc:AlternateContent>
      <p:sp>
        <p:nvSpPr>
          <p:cNvPr id="3" name="QC_3_AN.442_1#6de914383.bracket?vop=1&amp;pid=c0e7f6ae2&amp;color=0,0,0&amp;vpa=215&amp;vtp=1"/>
          <p:cNvSpPr/>
          <p:nvPr/>
        </p:nvSpPr>
        <p:spPr>
          <a:xfrm>
            <a:off x="3301460" y="15448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3_BD.441_2#6de914383.choices?vop=1&amp;pid=c0e7f6ae2&amp;color=0,0,0&amp;vtp=1&amp;bbb=1"/>
              <p:cNvSpPr/>
              <p:nvPr/>
            </p:nvSpPr>
            <p:spPr>
              <a:xfrm>
                <a:off x="832104" y="19870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常温常压下，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含有的分子数为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数目为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固体中含有的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数目为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含有的分子数为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441_2#6de914383.choices?vop=1&amp;pid=c0e7f6ae2&amp;color=0,0,0&amp;vtp=1&amp;bbb=1"/>
              <p:cNvSpPr>
                <a:spLocks noRot="1" noChangeAspect="1" noMove="1" noResize="1" noEditPoints="1" noAdjustHandles="1" noChangeArrowheads="1" noChangeShapeType="1" noTextEdit="1"/>
              </p:cNvSpPr>
              <p:nvPr/>
            </p:nvSpPr>
            <p:spPr>
              <a:xfrm>
                <a:off x="832104" y="1987090"/>
                <a:ext cx="10533888" cy="1676400"/>
              </a:xfrm>
              <a:prstGeom prst="rect">
                <a:avLst/>
              </a:prstGeom>
              <a:blipFill rotWithShape="1">
                <a:blip r:embed="rId2"/>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43_1#2cf4ae098?sp=1&amp;vop=1&amp;pid=c0e7f6ae2&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向一定体积的碳酸钠和硫酸钠混合溶液中先后滴加等体积</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等浓度的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溶液和稀盐酸</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𝑑</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点沉淀只含有</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一种物质</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。反应过程中产生沉淀或气体的质量与加入溶液体积的关系如图所示。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443_1#2cf4ae098?sp=1&amp;vop=1&amp;pid=c0e7f6ae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861" b="60"/>
                </a:stretch>
              </a:blipFill>
            </p:spPr>
            <p:txBody>
              <a:bodyPr/>
              <a:lstStyle/>
              <a:p>
                <a:r>
                  <a:rPr lang="zh-CN" altLang="en-US">
                    <a:noFill/>
                  </a:rPr>
                  <a:t> </a:t>
                </a:r>
              </a:p>
            </p:txBody>
          </p:sp>
        </mc:Fallback>
      </mc:AlternateContent>
      <p:sp>
        <p:nvSpPr>
          <p:cNvPr id="3" name="QC_3_AN.444_1#2cf4ae098.bracket?vop=1&amp;pid=c0e7f6ae2&amp;color=0,0,0&amp;vpa=216&amp;vtp=1"/>
          <p:cNvSpPr/>
          <p:nvPr/>
        </p:nvSpPr>
        <p:spPr>
          <a:xfrm>
            <a:off x="10857960"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pic>
        <p:nvPicPr>
          <p:cNvPr id="4" name="QC_3_BD.443_2#2cf4ae098?htil=43&amp;vop=1&amp;pid=c0e7f6ae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902759" y="2041644"/>
            <a:ext cx="3063240" cy="19293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443_3#2cf4ae098.choices?htil=43&amp;vop=1&amp;pid=c0e7f6ae2&amp;color=0,0,0&amp;vtp=1&amp;bbb=1"/>
              <p:cNvSpPr/>
              <p:nvPr/>
            </p:nvSpPr>
            <p:spPr>
              <a:xfrm>
                <a:off x="832104" y="1948990"/>
                <a:ext cx="734263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稀盐酸的浓度为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原溶液中</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点溶液中发生反应的离子方程式为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3_BD.443_3#2cf4ae098.choices?htil=43&amp;vop=1&amp;pid=c0e7f6ae2&amp;color=0,0,0&amp;vtp=1&amp;bbb=1"/>
              <p:cNvSpPr>
                <a:spLocks noRot="1" noChangeAspect="1" noMove="1" noResize="1" noEditPoints="1" noAdjustHandles="1" noChangeArrowheads="1" noChangeShapeType="1" noTextEdit="1"/>
              </p:cNvSpPr>
              <p:nvPr/>
            </p:nvSpPr>
            <p:spPr>
              <a:xfrm>
                <a:off x="832104" y="1948990"/>
                <a:ext cx="7342632" cy="1676400"/>
              </a:xfrm>
              <a:prstGeom prst="rect">
                <a:avLst/>
              </a:prstGeom>
              <a:blipFill rotWithShape="1">
                <a:blip r:embed="rId3"/>
                <a:stretch>
                  <a:fillRect l="-3" t="-10" r="5" b="-339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3_BD.445_1#b4b2952e6?htil=44&amp;vop=1&amp;pid=c0e7f6ae2&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860536" y="1079999"/>
            <a:ext cx="2658802" cy="1867027"/>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3_BD.445_2#b4b2952e6?htil=44&amp;sp=1&amp;vop=1&amp;pid=c0e7f6ae2&amp;color=0,0,0&amp;vtp=1&amp;bt=1&amp;bbb=1&amp;hb=1&amp;hs=1"/>
              <p:cNvSpPr/>
              <p:nvPr/>
            </p:nvSpPr>
            <p:spPr>
              <a:xfrm>
                <a:off x="832104" y="1092700"/>
                <a:ext cx="7918704"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有①、②两个完全相同的装置，分别在装置①、②中加入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然后再分别注入同浓度、同体积的盐酸</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3_BD.445_2#b4b2952e6?htil=44&amp;sp=1&amp;vop=1&amp;pid=c0e7f6ae2&amp;color=0,0,0&amp;vtp=1&amp;bt=1&amp;bbb=1&amp;hb=1&amp;hs=1"/>
              <p:cNvSpPr>
                <a:spLocks noRot="1" noChangeAspect="1" noMove="1" noResize="1" noEditPoints="1" noAdjustHandles="1" noChangeArrowheads="1" noChangeShapeType="1" noTextEdit="1"/>
              </p:cNvSpPr>
              <p:nvPr/>
            </p:nvSpPr>
            <p:spPr>
              <a:xfrm>
                <a:off x="832104" y="1092700"/>
                <a:ext cx="7918704" cy="1257300"/>
              </a:xfrm>
              <a:prstGeom prst="rect">
                <a:avLst/>
              </a:prstGeom>
              <a:blipFill rotWithShape="1">
                <a:blip r:embed="rId2"/>
                <a:stretch>
                  <a:fillRect l="-3" t="-40" r="-523" b="40"/>
                </a:stretch>
              </a:blipFill>
            </p:spPr>
            <p:txBody>
              <a:bodyPr/>
              <a:lstStyle/>
              <a:p>
                <a:r>
                  <a:rPr lang="zh-CN" altLang="en-US">
                    <a:noFill/>
                  </a:rPr>
                  <a:t> </a:t>
                </a:r>
              </a:p>
            </p:txBody>
          </p:sp>
        </mc:Fallback>
      </mc:AlternateContent>
      <p:sp>
        <p:nvSpPr>
          <p:cNvPr id="4" name="QC_3_AN.446_1#b4b2952e6.bracket?vop=1&amp;pid=c0e7f6ae2&amp;color=0,0,0&amp;vpa=217&amp;vtp=1"/>
          <p:cNvSpPr/>
          <p:nvPr/>
        </p:nvSpPr>
        <p:spPr>
          <a:xfrm>
            <a:off x="1244060" y="19385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3_BD.445_3#b4b2952e6.choices?vop=1&amp;pid=c0e7f6ae2&amp;color=0,0,0&amp;vtp=1&amp;bbb=1&amp;hs=1"/>
              <p:cNvSpPr/>
              <p:nvPr/>
            </p:nvSpPr>
            <p:spPr>
              <a:xfrm>
                <a:off x="832104" y="2361486"/>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装置①②中的气球都会膨胀，装置①中的气球膨胀得更快</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若最终两气球的体积不同，则盐酸中</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若最终两气球的体积相同，则盐酸中</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溶液体积变化忽略不计，若最终两试管中均无固体剩余</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则两试管中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的物质的量浓度相等</a:t>
                </a:r>
                <a:endParaRPr lang="en-US" altLang="zh-CN" sz="1800" dirty="0"/>
              </a:p>
            </p:txBody>
          </p:sp>
        </mc:Choice>
        <mc:Fallback>
          <p:sp>
            <p:nvSpPr>
              <p:cNvPr id="5" name="QC_3_BD.445_3#b4b2952e6.choices?vop=1&amp;pid=c0e7f6ae2&amp;color=0,0,0&amp;vtp=1&amp;bbb=1&amp;hs=1"/>
              <p:cNvSpPr>
                <a:spLocks noRot="1" noChangeAspect="1" noMove="1" noResize="1" noEditPoints="1" noAdjustHandles="1" noChangeArrowheads="1" noChangeShapeType="1" noTextEdit="1"/>
              </p:cNvSpPr>
              <p:nvPr/>
            </p:nvSpPr>
            <p:spPr>
              <a:xfrm>
                <a:off x="832104" y="2361486"/>
                <a:ext cx="10533888" cy="1676400"/>
              </a:xfrm>
              <a:prstGeom prst="rect">
                <a:avLst/>
              </a:prstGeom>
              <a:blipFill rotWithShape="1">
                <a:blip r:embed="rId3"/>
                <a:stretch>
                  <a:fillRect l="-2" t="-33" r="1" b="3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3_BD.447_1#d7af2e606?sp=1&amp;vop=1&amp;pid=bf1c2378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生活因化学而更加美好。</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下列对化学物质在生活中的用途的知识解读正确的是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graphicFrame>
        <p:nvGraphicFramePr>
          <p:cNvPr id="139" name="QB_3_BD.447_2#d7af2e606?colgroup=6,26,22&amp;vop=1&amp;pid=bf1c2378f&amp;color=0,0,0&amp;vtp=1&amp;bbb=1"/>
          <p:cNvGraphicFramePr>
            <a:graphicFrameLocks noGrp="1"/>
          </p:cNvGraphicFramePr>
          <p:nvPr/>
        </p:nvGraphicFramePr>
        <p:xfrm>
          <a:off x="832104" y="1622425"/>
          <a:ext cx="10497312" cy="1704340"/>
        </p:xfrm>
        <a:graphic>
          <a:graphicData uri="http://schemas.openxmlformats.org/drawingml/2006/table">
            <a:tbl>
              <a:tblPr/>
              <a:tblGrid>
                <a:gridCol w="1353312"/>
                <a:gridCol w="4946904"/>
                <a:gridCol w="4197096"/>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生活中的用途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知识解读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自来水厂用氯气消毒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氯气有毒</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能杀死病毒和细菌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用石灰石处理酸性废水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石灰石属于强碱</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具有碱性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碳酸氢钠加入的量过多会使蒸出的馒头发黄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碳酸氢钠是淡黄色固体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面包师用小苏打作发泡剂烘焙面包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小苏打不稳定</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受热易分解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B_3_AN.448_1#d7af2e606.bracket?vop=1&amp;pid=bf1c2378f&amp;color=0,0,0&amp;vpa=218&amp;vtp=1"/>
          <p:cNvSpPr/>
          <p:nvPr/>
        </p:nvSpPr>
        <p:spPr>
          <a:xfrm>
            <a:off x="8660860" y="1075817"/>
            <a:ext cx="341313"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49_1#b779285fe?sp=1&amp;vop=1&amp;pid=bf1c2378f&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二氧化氯</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是国际上公认的安全</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、无毒的绿色消毒剂。“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制备二氧化氯的优点是副产品氯气经</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处理后可循环利用</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，具体制备流程如图所示。</a:t>
                </a:r>
                <a:endParaRPr lang="en-US" altLang="zh-CN" dirty="0"/>
              </a:p>
            </p:txBody>
          </p:sp>
        </mc:Choice>
        <mc:Fallback>
          <p:sp>
            <p:nvSpPr>
              <p:cNvPr id="2" name="QC_3_BD.449_1#b779285fe?sp=1&amp;vop=1&amp;pid=bf1c2378f&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807" b="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C_3_BD.449_2#b779285fe?vop=1&amp;pid=bf1c2378f&amp;color=0,0,0&amp;vtp=1&amp;bbb=1"/>
              <p:cNvSpPr/>
              <p:nvPr/>
            </p:nvSpPr>
            <p:spPr>
              <a:xfrm>
                <a:off x="832104" y="1914644"/>
                <a:ext cx="10533888" cy="1485900"/>
              </a:xfrm>
              <a:prstGeom prst="rect">
                <a:avLst/>
              </a:prstGeom>
              <a:noFill/>
            </p:spPr>
            <p:txBody>
              <a:bodyPr wrap="none" lIns="0" tIns="0" rIns="0" bIns="0" rtlCol="0" anchor="t"/>
              <a:lstStyle/>
              <a:p>
                <a:pPr algn="l" latinLnBrk="1">
                  <a:lnSpc>
                    <a:spcPts val="36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已知：Ⅰ.</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48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.消毒效率</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消毒剂转移的电子数</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消毒剂的质量</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列说法错误的是(</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3" name="QC_3_BD.449_2#b779285fe?vop=1&amp;pid=bf1c2378f&amp;color=0,0,0&amp;vtp=1&amp;bbb=1"/>
              <p:cNvSpPr>
                <a:spLocks noRot="1" noChangeAspect="1" noMove="1" noResize="1" noEditPoints="1" noAdjustHandles="1" noChangeArrowheads="1" noChangeShapeType="1" noTextEdit="1"/>
              </p:cNvSpPr>
              <p:nvPr/>
            </p:nvSpPr>
            <p:spPr>
              <a:xfrm>
                <a:off x="832104" y="1914644"/>
                <a:ext cx="10533888" cy="1485900"/>
              </a:xfrm>
              <a:prstGeom prst="rect">
                <a:avLst/>
              </a:prstGeom>
              <a:blipFill rotWithShape="1">
                <a:blip r:embed="rId2"/>
                <a:stretch>
                  <a:fillRect l="-2" t="-4367" r="1" b="8"/>
                </a:stretch>
              </a:blipFill>
            </p:spPr>
            <p:txBody>
              <a:bodyPr/>
              <a:lstStyle/>
              <a:p>
                <a:r>
                  <a:rPr lang="zh-CN" altLang="en-US">
                    <a:noFill/>
                  </a:rPr>
                  <a:t> </a:t>
                </a:r>
              </a:p>
            </p:txBody>
          </p:sp>
        </mc:Fallback>
      </mc:AlternateContent>
      <p:sp>
        <p:nvSpPr>
          <p:cNvPr id="4" name="QC_3_AN.450_1#b779285fe.bracket?vop=1&amp;pid=bf1c2378f&amp;color=0,0,0&amp;vpa=219&amp;vtp=1"/>
          <p:cNvSpPr/>
          <p:nvPr/>
        </p:nvSpPr>
        <p:spPr>
          <a:xfrm>
            <a:off x="2844261" y="2989064"/>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5" name="QC_3_BD.449_3#b779285fe?htil=45&amp;vop=1&amp;pid=bf1c2378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31505" y="3237186"/>
            <a:ext cx="3979352" cy="155426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449_4#b779285fe.choices?htil=45&amp;vop=1&amp;pid=bf1c2378f&amp;color=0,0,0&amp;vtp=1&amp;bbb=1"/>
              <p:cNvSpPr/>
              <p:nvPr/>
            </p:nvSpPr>
            <p:spPr>
              <a:xfrm>
                <a:off x="832104" y="3409490"/>
                <a:ext cx="709574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的消毒效率之比为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反应①中氧化剂和还原剂的物质的量相等</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为盐酸和硫酸的混合溶液</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反应①消耗的硫酸与反应②生成的硫酸物质的量之比为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6" name="QC_3_BD.449_4#b779285fe.choices?htil=45&amp;vop=1&amp;pid=bf1c2378f&amp;color=0,0,0&amp;vtp=1&amp;bbb=1"/>
              <p:cNvSpPr>
                <a:spLocks noRot="1" noChangeAspect="1" noMove="1" noResize="1" noEditPoints="1" noAdjustHandles="1" noChangeArrowheads="1" noChangeShapeType="1" noTextEdit="1"/>
              </p:cNvSpPr>
              <p:nvPr/>
            </p:nvSpPr>
            <p:spPr>
              <a:xfrm>
                <a:off x="832104" y="3409490"/>
                <a:ext cx="7095744" cy="1676400"/>
              </a:xfrm>
              <a:prstGeom prst="rect">
                <a:avLst/>
              </a:prstGeom>
              <a:blipFill rotWithShape="1">
                <a:blip r:embed="rId4"/>
                <a:stretch>
                  <a:fillRect l="-4" t="-10" r="7"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3_BD.451_1#abad243c0?htil=46&amp;vop=1&amp;pid=bf1c2378f&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701784" y="1080000"/>
            <a:ext cx="1396246" cy="12090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3_BD.451_2#abad243c0?htil=46&amp;sp=1&amp;vop=1&amp;pid=bf1c2378f&amp;color=0,0,0&amp;vtp=1&amp;bt=1&amp;bbb=1&amp;hb=1&amp;hs=1"/>
              <p:cNvSpPr/>
              <p:nvPr/>
            </p:nvSpPr>
            <p:spPr>
              <a:xfrm>
                <a:off x="832104" y="1092700"/>
                <a:ext cx="8759952"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钠在液氨中溶剂化速度极快</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和氨合电子</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，如图为钠投入液氨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中的溶剂化示意图</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。钠沉入液氨中，快速得到深蓝色溶液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并慢慢产生气泡</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反应的进行</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，溶液颜色逐渐变浅。</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3_BD.451_2#abad243c0?htil=46&amp;sp=1&amp;vop=1&amp;pid=bf1c2378f&amp;color=0,0,0&amp;vtp=1&amp;bt=1&amp;bbb=1&amp;hb=1&amp;hs=1"/>
              <p:cNvSpPr>
                <a:spLocks noRot="1" noChangeAspect="1" noMove="1" noResize="1" noEditPoints="1" noAdjustHandles="1" noChangeArrowheads="1" noChangeShapeType="1" noTextEdit="1"/>
              </p:cNvSpPr>
              <p:nvPr/>
            </p:nvSpPr>
            <p:spPr>
              <a:xfrm>
                <a:off x="832104" y="1092700"/>
                <a:ext cx="8759952" cy="1257300"/>
              </a:xfrm>
              <a:prstGeom prst="rect">
                <a:avLst/>
              </a:prstGeom>
              <a:blipFill rotWithShape="1">
                <a:blip r:embed="rId2"/>
                <a:stretch>
                  <a:fillRect l="-3" t="-40" r="-532" b="40"/>
                </a:stretch>
              </a:blipFill>
            </p:spPr>
            <p:txBody>
              <a:bodyPr/>
              <a:lstStyle/>
              <a:p>
                <a:r>
                  <a:rPr lang="zh-CN" altLang="en-US">
                    <a:noFill/>
                  </a:rPr>
                  <a:t> </a:t>
                </a:r>
              </a:p>
            </p:txBody>
          </p:sp>
        </mc:Fallback>
      </mc:AlternateContent>
      <p:sp>
        <p:nvSpPr>
          <p:cNvPr id="4" name="QC_3_AN.452_1#abad243c0.bracket?vop=1&amp;pid=bf1c2378f&amp;color=0,0,0&amp;vpa=220&amp;vtp=1"/>
          <p:cNvSpPr/>
          <p:nvPr/>
        </p:nvSpPr>
        <p:spPr>
          <a:xfrm>
            <a:off x="6273260" y="19385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3_BD.451_3#abad243c0.choices?vop=1&amp;pid=bf1c2378f&amp;color=0,0,0&amp;vtp=1&amp;bbb=1&amp;hs=1"/>
              <p:cNvSpPr/>
              <p:nvPr/>
            </p:nvSpPr>
            <p:spPr>
              <a:xfrm>
                <a:off x="832104" y="2361486"/>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微粒</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代表的是</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溶液的导电性增强</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氨合电子</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具有强氧化性</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反应生成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失去</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电子</a:t>
                </a:r>
                <a:endParaRPr lang="en-US" altLang="zh-CN" sz="1800" dirty="0"/>
              </a:p>
            </p:txBody>
          </p:sp>
        </mc:Choice>
        <mc:Fallback>
          <p:sp>
            <p:nvSpPr>
              <p:cNvPr id="5" name="QC_3_BD.451_3#abad243c0.choices?vop=1&amp;pid=bf1c2378f&amp;color=0,0,0&amp;vtp=1&amp;bbb=1&amp;hs=1"/>
              <p:cNvSpPr>
                <a:spLocks noRot="1" noChangeAspect="1" noMove="1" noResize="1" noEditPoints="1" noAdjustHandles="1" noChangeArrowheads="1" noChangeShapeType="1" noTextEdit="1"/>
              </p:cNvSpPr>
              <p:nvPr/>
            </p:nvSpPr>
            <p:spPr>
              <a:xfrm>
                <a:off x="832104" y="2361486"/>
                <a:ext cx="10533888" cy="838200"/>
              </a:xfrm>
              <a:prstGeom prst="rect">
                <a:avLst/>
              </a:prstGeom>
              <a:blipFill rotWithShape="1">
                <a:blip r:embed="rId3"/>
                <a:stretch>
                  <a:fillRect l="-2" t="-66" r="1" b="6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3_BD.453_1#88172b2ae?htil=47&amp;vop=1&amp;pid=bf1c2378f&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24545" y="1080000"/>
            <a:ext cx="2213597" cy="16205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3_BD.453_2#88172b2ae?htil=47&amp;sp=1&amp;vop=1&amp;pid=bf1c2378f&amp;color=0,0,0&amp;vtp=1&amp;bt=1&amp;bbb=1&amp;hb=1&amp;hs=1"/>
              <p:cNvSpPr/>
              <p:nvPr/>
            </p:nvSpPr>
            <p:spPr>
              <a:xfrm>
                <a:off x="832104" y="1092700"/>
                <a:ext cx="7982712" cy="16764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的固体混合物</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在密闭容器中加热至</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充分反应后排</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出气体</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A。将反应后的固体溶于水无气体放出，再逐滴加入盐酸</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产生气体</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假设气体全部逸出溶液）的质量与所加盐酸中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的物质的量之间的关系如图</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3_BD.453_2#88172b2ae?htil=47&amp;sp=1&amp;vop=1&amp;pid=bf1c2378f&amp;color=0,0,0&amp;vtp=1&amp;bt=1&amp;bbb=1&amp;hb=1&amp;hs=1"/>
              <p:cNvSpPr>
                <a:spLocks noRot="1" noChangeAspect="1" noMove="1" noResize="1" noEditPoints="1" noAdjustHandles="1" noChangeArrowheads="1" noChangeShapeType="1" noTextEdit="1"/>
              </p:cNvSpPr>
              <p:nvPr/>
            </p:nvSpPr>
            <p:spPr>
              <a:xfrm>
                <a:off x="832104" y="1092700"/>
                <a:ext cx="7982712" cy="1676400"/>
              </a:xfrm>
              <a:prstGeom prst="rect">
                <a:avLst/>
              </a:prstGeom>
              <a:blipFill rotWithShape="1">
                <a:blip r:embed="rId2"/>
                <a:stretch>
                  <a:fillRect l="-3" t="-30" r="-305" b="30"/>
                </a:stretch>
              </a:blipFill>
            </p:spPr>
            <p:txBody>
              <a:bodyPr/>
              <a:lstStyle/>
              <a:p>
                <a:r>
                  <a:rPr lang="zh-CN" altLang="en-US">
                    <a:noFill/>
                  </a:rPr>
                  <a:t> </a:t>
                </a:r>
              </a:p>
            </p:txBody>
          </p:sp>
        </mc:Fallback>
      </mc:AlternateContent>
      <p:sp>
        <p:nvSpPr>
          <p:cNvPr id="4" name="QC_3_AN.454_1#88172b2ae.bracket?vop=1&amp;pid=bf1c2378f&amp;color=0,0,0&amp;vpa=221&amp;vtp=1"/>
          <p:cNvSpPr/>
          <p:nvPr/>
        </p:nvSpPr>
        <p:spPr>
          <a:xfrm>
            <a:off x="3758660" y="23576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3_BD.453_3#88172b2ae.choices?vop=1&amp;pid=bf1c2378f&amp;color=0,0,0&amp;vtp=1&amp;bbb=1&amp;hs=1"/>
              <p:cNvSpPr/>
              <p:nvPr/>
            </p:nvSpPr>
            <p:spPr>
              <a:xfrm>
                <a:off x="832104" y="2772966"/>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𝑃</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点，溶液中的溶质是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反应后固体的成分为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密闭容器中排出气体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的成分为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e>
                    </m:d>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𝑥</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的数值为2.675</a:t>
                </a:r>
                <a:endParaRPr lang="en-US" altLang="zh-CN" sz="1800" dirty="0"/>
              </a:p>
            </p:txBody>
          </p:sp>
        </mc:Choice>
        <mc:Fallback>
          <p:sp>
            <p:nvSpPr>
              <p:cNvPr id="5" name="QC_3_BD.453_3#88172b2ae.choices?vop=1&amp;pid=bf1c2378f&amp;color=0,0,0&amp;vtp=1&amp;bbb=1&amp;hs=1"/>
              <p:cNvSpPr>
                <a:spLocks noRot="1" noChangeAspect="1" noMove="1" noResize="1" noEditPoints="1" noAdjustHandles="1" noChangeArrowheads="1" noChangeShapeType="1" noTextEdit="1"/>
              </p:cNvSpPr>
              <p:nvPr/>
            </p:nvSpPr>
            <p:spPr>
              <a:xfrm>
                <a:off x="832104" y="2772966"/>
                <a:ext cx="10533888" cy="838200"/>
              </a:xfrm>
              <a:prstGeom prst="rect">
                <a:avLst/>
              </a:prstGeom>
              <a:blipFill rotWithShape="1">
                <a:blip r:embed="rId3"/>
                <a:stretch>
                  <a:fillRect l="-2" t="-66" r="1" b="6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55_1#1295eb58c?sp=1&amp;vop=1&amp;pid=bf1c2378f&amp;color=0,0,0&amp;vtp=1&amp;bt=1&amp;bbb=1"/>
              <p:cNvSpPr/>
              <p:nvPr/>
            </p:nvSpPr>
            <p:spPr>
              <a:xfrm>
                <a:off x="832104" y="1080000"/>
                <a:ext cx="10533888" cy="406400"/>
              </a:xfrm>
              <a:prstGeom prst="rect">
                <a:avLst/>
              </a:prstGeom>
              <a:noFill/>
            </p:spPr>
            <p:txBody>
              <a:bodyPr wrap="none" lIns="0" tIns="0" rIns="0" bIns="0" rtlCol="0" anchor="t"/>
              <a:lstStyle/>
              <a:p>
                <a:pPr algn="l"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小组同学探究常温下</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与碱的反应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，实验过程及结果如下。</a:t>
                </a:r>
                <a:endParaRPr lang="en-US" altLang="zh-CN" sz="1800" dirty="0"/>
              </a:p>
            </p:txBody>
          </p:sp>
        </mc:Choice>
        <mc:Fallback>
          <p:sp>
            <p:nvSpPr>
              <p:cNvPr id="2" name="QC_3_BD.455_1#1295eb58c?sp=1&amp;vop=1&amp;pid=bf1c2378f&amp;color=0,0,0&amp;vtp=1&amp;bt=1&amp;bbb=1"/>
              <p:cNvSpPr>
                <a:spLocks noRot="1" noChangeAspect="1" noMove="1" noResize="1" noEditPoints="1" noAdjustHandles="1" noChangeArrowheads="1" noChangeShapeType="1" noTextEdit="1"/>
              </p:cNvSpPr>
              <p:nvPr/>
            </p:nvSpPr>
            <p:spPr>
              <a:xfrm>
                <a:off x="832104" y="1080000"/>
                <a:ext cx="10533888" cy="406400"/>
              </a:xfrm>
              <a:prstGeom prst="rect">
                <a:avLst/>
              </a:prstGeom>
              <a:blipFill rotWithShape="1">
                <a:blip r:embed="rId1"/>
                <a:stretch>
                  <a:fillRect l="-2" t="-123" r="1" b="1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43" name="QC_3_BD.455_2#1295eb58c?colgroup=6,32,16&amp;vop=1&amp;pid=bf1c2378f&amp;color=0,0,0&amp;vtp=1&amp;bbb=1&amp;hb=1"/>
              <p:cNvGraphicFramePr>
                <a:graphicFrameLocks noGrp="1"/>
              </p:cNvGraphicFramePr>
              <p:nvPr/>
            </p:nvGraphicFramePr>
            <p:xfrm>
              <a:off x="832104" y="1577966"/>
              <a:ext cx="10497312" cy="2112518"/>
            </p:xfrm>
            <a:graphic>
              <a:graphicData uri="http://schemas.openxmlformats.org/drawingml/2006/table">
                <a:tbl>
                  <a:tblPr/>
                  <a:tblGrid>
                    <a:gridCol w="1389888"/>
                    <a:gridCol w="932688"/>
                    <a:gridCol w="2724912"/>
                    <a:gridCol w="2295144"/>
                    <a:gridCol w="3154680"/>
                  </a:tblGrid>
                  <a:tr h="321818">
                    <a:tc>
                      <a:txBody>
                        <a:bodyPr/>
                        <a:lstStyle/>
                        <a:p>
                          <a:pPr algn="ctr" latinLnBrk="1" hangingPunct="0">
                            <a:lnSpc>
                              <a:spcPts val="22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22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试剂</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c hMerge="1">
                      <a:tcPr/>
                    </a:tc>
                    <a:tc>
                      <a:txBody>
                        <a:bodyPr/>
                        <a:lstStyle/>
                        <a:p>
                          <a:pPr algn="ctr" latinLnBrk="1" hangingPunct="0">
                            <a:lnSpc>
                              <a:spcPts val="22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5438">
                    <a:tc rowSpan="2">
                      <a:txBody>
                        <a:bodyPr/>
                        <a:lstStyle/>
                        <a:p>
                          <a:pPr algn="ctr" latinLnBrk="1" hangingPunct="0">
                            <a:lnSpc>
                              <a:spcPts val="10400"/>
                            </a:lnSpc>
                          </a:pPr>
                          <a:r>
                            <a:rPr lang="en-US" altLang="zh-CN" sz="58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23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①Ⅱ</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Ⅲ均产生白色沉淀</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烧杯中</a:t>
                          </a:r>
                          <a:endPar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latinLnBrk="1" hangingPunct="0">
                            <a:lnSpc>
                              <a:spcPts val="23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随加入试剂体积变化：</a:t>
                          </a:r>
                          <a:endParaRPr lang="en-US" altLang="zh-CN" sz="1200" dirty="0"/>
                        </a:p>
                        <a:p>
                          <a:pPr marL="0" lvl="0" indent="0" algn="ctr" latinLnBrk="1" hangingPunct="0">
                            <a:lnSpc>
                              <a:spcPts val="9500"/>
                            </a:lnSpc>
                          </a:pPr>
                          <a:r>
                            <a:rPr lang="en-US" altLang="zh-CN" sz="53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5438">
                    <a:tc vMerge="1">
                      <a:tcPr/>
                    </a:tc>
                    <a:tc>
                      <a:txBody>
                        <a:bodyPr/>
                        <a:lstStyle/>
                        <a:p>
                          <a:pPr algn="ctr" latinLnBrk="1" hangingPunct="0">
                            <a:lnSpc>
                              <a:spcPts val="21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1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一定浓度的</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1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一定浓度的</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cPr/>
                    </a:tc>
                  </a:tr>
                </a:tbl>
              </a:graphicData>
            </a:graphic>
          </p:graphicFrame>
        </mc:Choice>
        <mc:Fallback xmlns="">
          <p:graphicFrame>
            <p:nvGraphicFramePr>
              <p:cNvPr id="143" name="QC_3_BD.455_2#1295eb58c?colgroup=6,32,16&amp;vop=1&amp;pid=bf1c2378f&amp;color=0,0,0&amp;vtp=1&amp;bbb=1&amp;hb=1"/>
              <p:cNvGraphicFramePr>
                <a:graphicFrameLocks noGrp="1"/>
              </p:cNvGraphicFramePr>
              <p:nvPr/>
            </p:nvGraphicFramePr>
            <p:xfrm>
              <a:off x="832104" y="1577966"/>
              <a:ext cx="10497312" cy="2112518"/>
            </p:xfrm>
            <a:graphic>
              <a:graphicData uri="http://schemas.openxmlformats.org/drawingml/2006/table">
                <a:tbl>
                  <a:tblPr/>
                  <a:tblGrid>
                    <a:gridCol w="1389888"/>
                    <a:gridCol w="932688"/>
                    <a:gridCol w="2724912"/>
                    <a:gridCol w="2295144"/>
                    <a:gridCol w="3154680"/>
                  </a:tblGrid>
                  <a:tr h="321945">
                    <a:tc>
                      <a:txBody>
                        <a:bodyPr/>
                        <a:lstStyle/>
                        <a:p>
                          <a:pPr algn="ctr" latinLnBrk="1" hangingPunct="0">
                            <a:lnSpc>
                              <a:spcPts val="22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hMerge="1">
                      <a:tcPr/>
                    </a:tc>
                    <a:tc hMerge="1">
                      <a:tcPr/>
                    </a:tc>
                    <a:tc>
                      <a:txBody>
                        <a:bodyPr/>
                        <a:lstStyle/>
                        <a:p>
                          <a:pPr algn="ctr" latinLnBrk="1" hangingPunct="0">
                            <a:lnSpc>
                              <a:spcPts val="22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5120">
                    <a:tc rowSpan="2">
                      <a:txBody>
                        <a:bodyPr/>
                        <a:lstStyle/>
                        <a:p>
                          <a:pPr algn="ctr" latinLnBrk="1" hangingPunct="0">
                            <a:lnSpc>
                              <a:spcPts val="10400"/>
                            </a:lnSpc>
                          </a:pPr>
                          <a:r>
                            <a:rPr lang="en-US" altLang="zh-CN" sz="58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1465580">
                    <a:tc vMerge="1">
                      <a:tcPr/>
                    </a:tc>
                    <a:tc>
                      <a:txBody>
                        <a:bodyPr/>
                        <a:lstStyle/>
                        <a:p>
                          <a:pPr algn="ctr" latinLnBrk="1" hangingPunct="0">
                            <a:lnSpc>
                              <a:spcPts val="21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vMerge="1">
                      <a:tcPr/>
                    </a:tc>
                  </a:tr>
                </a:tbl>
              </a:graphicData>
            </a:graphic>
          </p:graphicFrame>
        </mc:Fallback>
      </mc:AlternateContent>
      <p:pic>
        <p:nvPicPr>
          <p:cNvPr id="4" name="QC_3_BD.455_3#1295eb58c.table_image?tii=2&amp;vop=1&amp;pid=bf1c2378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353311" y="2015608"/>
            <a:ext cx="454467" cy="15427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3_BD.455_4#1295eb58c.table_image?tii=3&amp;vop=1&amp;pid=bf1c2378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15984" y="2488556"/>
            <a:ext cx="1472184" cy="106984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455_5#1295eb58c?vop=1&amp;pid=bf1c2378f&amp;color=0,0,0&amp;vtp=1&amp;bbb=1"/>
              <p:cNvSpPr/>
              <p:nvPr/>
            </p:nvSpPr>
            <p:spPr>
              <a:xfrm>
                <a:off x="832104" y="3673465"/>
                <a:ext cx="10533888" cy="4191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越大，溶液碱性越强。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6" name="QC_3_BD.455_5#1295eb58c?vop=1&amp;pid=bf1c2378f&amp;color=0,0,0&amp;vtp=1&amp;bbb=1"/>
              <p:cNvSpPr>
                <a:spLocks noRot="1" noChangeAspect="1" noMove="1" noResize="1" noEditPoints="1" noAdjustHandles="1" noChangeArrowheads="1" noChangeShapeType="1" noTextEdit="1"/>
              </p:cNvSpPr>
              <p:nvPr/>
            </p:nvSpPr>
            <p:spPr>
              <a:xfrm>
                <a:off x="832104" y="3673465"/>
                <a:ext cx="10533888" cy="419100"/>
              </a:xfrm>
              <a:prstGeom prst="rect">
                <a:avLst/>
              </a:prstGeom>
              <a:blipFill rotWithShape="1">
                <a:blip r:embed="rId5"/>
                <a:stretch>
                  <a:fillRect l="-2" t="-149" r="1" b="149"/>
                </a:stretch>
              </a:blipFill>
            </p:spPr>
            <p:txBody>
              <a:bodyPr/>
              <a:lstStyle/>
              <a:p>
                <a:r>
                  <a:rPr lang="zh-CN" altLang="en-US">
                    <a:noFill/>
                  </a:rPr>
                  <a:t> </a:t>
                </a:r>
              </a:p>
            </p:txBody>
          </p:sp>
        </mc:Fallback>
      </mc:AlternateContent>
      <p:sp>
        <p:nvSpPr>
          <p:cNvPr id="7" name="QC_3_AN.456_1#1295eb58c.bracket?vop=1&amp;pid=bf1c2378f&amp;color=0,0,0&amp;vpa=222&amp;vtp=1"/>
          <p:cNvSpPr/>
          <p:nvPr/>
        </p:nvSpPr>
        <p:spPr>
          <a:xfrm>
            <a:off x="6328824" y="3673338"/>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8" name="QC_3_BD.455_6#1295eb58c.choices?vop=1&amp;pid=bf1c2378f&amp;color=0,0,0&amp;vtp=1&amp;bbb=1&amp;hb=1"/>
              <p:cNvSpPr/>
              <p:nvPr/>
            </p:nvSpPr>
            <p:spPr>
              <a:xfrm>
                <a:off x="832104" y="4088685"/>
                <a:ext cx="10533888" cy="1905000"/>
              </a:xfrm>
              <a:prstGeom prst="rect">
                <a:avLst/>
              </a:prstGeom>
              <a:noFill/>
            </p:spPr>
            <p:txBody>
              <a:bodyPr wrap="none" lIns="0" tIns="0" rIns="0" bIns="0" rtlCol="0" anchor="t"/>
              <a:lstStyle/>
              <a:p>
                <a:pPr algn="l" latinLnBrk="1">
                  <a:lnSpc>
                    <a:spcPts val="3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Ⅰ是空白实验，排除因体积变化对Ⅱ、Ⅲ溶液</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的影响</a:t>
                </a:r>
                <a:endParaRPr lang="en-US" altLang="zh-CN" sz="1800" dirty="0"/>
              </a:p>
              <a:p>
                <a:pPr latinLnBrk="1">
                  <a:lnSpc>
                    <a:spcPts val="30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Ⅱ和Ⅰ的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曲线基本重合</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中发生反应</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0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Ⅲ比Ⅱ的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中初期发生反应</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0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Ⅲ中石灰水恰好完全反应时，溶液</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8" name="QC_3_BD.455_6#1295eb58c.choices?vop=1&amp;pid=bf1c2378f&amp;color=0,0,0&amp;vtp=1&amp;bbb=1&amp;hb=1"/>
              <p:cNvSpPr>
                <a:spLocks noRot="1" noChangeAspect="1" noMove="1" noResize="1" noEditPoints="1" noAdjustHandles="1" noChangeArrowheads="1" noChangeShapeType="1" noTextEdit="1"/>
              </p:cNvSpPr>
              <p:nvPr/>
            </p:nvSpPr>
            <p:spPr>
              <a:xfrm>
                <a:off x="832104" y="4088685"/>
                <a:ext cx="10533888" cy="1905000"/>
              </a:xfrm>
              <a:prstGeom prst="rect">
                <a:avLst/>
              </a:prstGeom>
              <a:blipFill rotWithShape="1">
                <a:blip r:embed="rId6"/>
                <a:stretch>
                  <a:fillRect l="-2" t="-29" r="1" b="2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3_BD.457_1#767b4430f?sp=1&amp;vop=1&amp;pid=bf1c2378f&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侯德榜先生对索尔维制碱法进行改进，将氨碱法和合成氨联合起来，这就是联合制碱法，</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也称侯氏制碱法</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侯氏制碱法的生产流程如图甲所示</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p:pic>
        <p:nvPicPr>
          <p:cNvPr id="3" name="QO_3_BD.457_2#767b4430f?iti=12&amp;vop=1&amp;pid=bf1c237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654296" y="2041644"/>
            <a:ext cx="2889504" cy="22768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3_BD.457_3#767b4430f?iti=12&amp;vop=1&amp;pid=bf1c2378f&amp;color=0,0,0&amp;vtp=1"/>
          <p:cNvSpPr/>
          <p:nvPr/>
        </p:nvSpPr>
        <p:spPr>
          <a:xfrm>
            <a:off x="5958554" y="4445500"/>
            <a:ext cx="280988"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B_4_BD.458_1#7e546c2bf?vop=1&amp;pid=767b4430f&amp;color=0,0,0&amp;vtp=1&amp;bbb=1"/>
              <p:cNvSpPr/>
              <p:nvPr/>
            </p:nvSpPr>
            <p:spPr>
              <a:xfrm>
                <a:off x="832104" y="489539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（1）所需物质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的名称为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产品</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Z</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的化学式为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的名称是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该法通入</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的反应原理是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用化学方程式表示</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5" name="QB_4_BD.458_1#7e546c2bf?vop=1&amp;pid=767b4430f&amp;color=0,0,0&amp;vtp=1&amp;bbb=1"/>
              <p:cNvSpPr>
                <a:spLocks noRot="1" noChangeAspect="1" noMove="1" noResize="1" noEditPoints="1" noAdjustHandles="1" noChangeArrowheads="1" noChangeShapeType="1" noTextEdit="1"/>
              </p:cNvSpPr>
              <p:nvPr/>
            </p:nvSpPr>
            <p:spPr>
              <a:xfrm>
                <a:off x="832104" y="4895390"/>
                <a:ext cx="10533888" cy="838200"/>
              </a:xfrm>
              <a:prstGeom prst="rect">
                <a:avLst/>
              </a:prstGeom>
              <a:blipFill rotWithShape="1">
                <a:blip r:embed="rId2"/>
                <a:stretch>
                  <a:fillRect l="-2" t="-21" r="-1952" b="21"/>
                </a:stretch>
              </a:blipFill>
            </p:spPr>
            <p:txBody>
              <a:bodyPr/>
              <a:lstStyle/>
              <a:p>
                <a:r>
                  <a:rPr lang="zh-CN" altLang="en-US">
                    <a:noFill/>
                  </a:rPr>
                  <a:t> </a:t>
                </a:r>
              </a:p>
            </p:txBody>
          </p:sp>
        </mc:Fallback>
      </mc:AlternateContent>
      <p:sp>
        <p:nvSpPr>
          <p:cNvPr id="6" name="QB_4_AN.459_1#7e546c2bf.blank?vop=1&amp;pid=767b4430f&amp;color=0,0,0&amp;vpa=223&amp;vtp=1&amp;bbb=1"/>
          <p:cNvSpPr/>
          <p:nvPr/>
        </p:nvSpPr>
        <p:spPr>
          <a:xfrm>
            <a:off x="3387185" y="48649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氨气</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4_AN.460_1#7e546c2bf.blank?vop=1&amp;pid=767b4430f&amp;color=0,0,0&amp;vpa=224&amp;vtp=1&amp;bbb=1"/>
              <p:cNvSpPr/>
              <p:nvPr/>
            </p:nvSpPr>
            <p:spPr>
              <a:xfrm>
                <a:off x="6061329" y="4946832"/>
                <a:ext cx="727012"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7" name="QB_4_AN.460_1#7e546c2bf.blank?vop=1&amp;pid=767b4430f&amp;color=0,0,0&amp;vpa=224&amp;vtp=1&amp;bbb=1"/>
              <p:cNvSpPr>
                <a:spLocks noRot="1" noChangeAspect="1" noMove="1" noResize="1" noEditPoints="1" noAdjustHandles="1" noChangeArrowheads="1" noChangeShapeType="1" noTextEdit="1"/>
              </p:cNvSpPr>
              <p:nvPr/>
            </p:nvSpPr>
            <p:spPr>
              <a:xfrm>
                <a:off x="6061329" y="4946832"/>
                <a:ext cx="727012" cy="279400"/>
              </a:xfrm>
              <a:prstGeom prst="rect">
                <a:avLst/>
              </a:prstGeom>
              <a:blipFill rotWithShape="1">
                <a:blip r:embed="rId3"/>
                <a:stretch>
                  <a:fillRect l="-35" t="-65" r="26" b="65"/>
                </a:stretch>
              </a:blipFill>
            </p:spPr>
            <p:txBody>
              <a:bodyPr/>
              <a:lstStyle/>
              <a:p>
                <a:r>
                  <a:rPr lang="zh-CN" altLang="en-US">
                    <a:noFill/>
                  </a:rPr>
                  <a:t> </a:t>
                </a:r>
              </a:p>
            </p:txBody>
          </p:sp>
        </mc:Fallback>
      </mc:AlternateContent>
      <p:sp>
        <p:nvSpPr>
          <p:cNvPr id="8" name="QB_4_AN.461_1#7e546c2bf.blank?vop=1&amp;pid=767b4430f&amp;color=0,0,0&amp;vpa=225&amp;vtp=1&amp;bbb=1"/>
          <p:cNvSpPr/>
          <p:nvPr/>
        </p:nvSpPr>
        <p:spPr>
          <a:xfrm>
            <a:off x="8557672" y="48649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过滤</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0" name="QB_4_AN.463_1#7e546c2bf.blank?vop=1&amp;pid=767b4430f&amp;color=0,0,0&amp;vpa=226&amp;vtp=1&amp;bbb=1&amp;rh=23.75"/>
              <p:cNvSpPr/>
              <p:nvPr/>
            </p:nvSpPr>
            <p:spPr>
              <a:xfrm>
                <a:off x="4135629" y="5339199"/>
                <a:ext cx="4833620"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4_AN.463_1#7e546c2bf.blank?vop=1&amp;pid=767b4430f&amp;color=0,0,0&amp;vpa=226&amp;vtp=1&amp;bbb=1&amp;rh=23.75"/>
              <p:cNvSpPr>
                <a:spLocks noRot="1" noChangeAspect="1" noMove="1" noResize="1" noEditPoints="1" noAdjustHandles="1" noChangeArrowheads="1" noChangeShapeType="1" noTextEdit="1"/>
              </p:cNvSpPr>
              <p:nvPr/>
            </p:nvSpPr>
            <p:spPr>
              <a:xfrm>
                <a:off x="4135629" y="5339199"/>
                <a:ext cx="4833620" cy="301625"/>
              </a:xfrm>
              <a:prstGeom prst="rect">
                <a:avLst/>
              </a:prstGeom>
              <a:blipFill rotWithShape="1">
                <a:blip r:embed="rId4"/>
                <a:stretch>
                  <a:fillRect l="-11" t="-30987" r="11" b="-1996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8" grpId="0" animBg="1" build="p"/>
      <p:bldP spid="10" grpId="0" animBg="1" build="p"/>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464_1#46b928e3c?sp=1&amp;vop=1&amp;pid=767b4430f&amp;color=0,0,0&amp;vtp=1&amp;bt=1&amp;bbb=1&amp;hb=1"/>
              <p:cNvSpPr/>
              <p:nvPr/>
            </p:nvSpPr>
            <p:spPr>
              <a:xfrm>
                <a:off x="832104" y="1080000"/>
                <a:ext cx="10533888" cy="1346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自然界水体中碳元素主要以</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和有机物形式存在</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，其中部分有机物易挥发</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水体中有机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物含量常用总有机碳表示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（总有机碳</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f>
                      <m:f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水样中有机物所含碳元素的质量</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水样的体积</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1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现用以下实验方法测定</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O_4_BD.464_1#46b928e3c?sp=1&amp;vop=1&amp;pid=767b4430f&amp;color=0,0,0&amp;vtp=1&amp;bt=1&amp;bbb=1&amp;hb=1"/>
              <p:cNvSpPr>
                <a:spLocks noRot="1" noChangeAspect="1" noMove="1" noResize="1" noEditPoints="1" noAdjustHandles="1" noChangeArrowheads="1" noChangeShapeType="1" noTextEdit="1"/>
              </p:cNvSpPr>
              <p:nvPr/>
            </p:nvSpPr>
            <p:spPr>
              <a:xfrm>
                <a:off x="832104" y="1080000"/>
                <a:ext cx="10533888" cy="1346200"/>
              </a:xfrm>
              <a:prstGeom prst="rect">
                <a:avLst/>
              </a:prstGeom>
              <a:blipFill rotWithShape="1">
                <a:blip r:embed="rId1"/>
                <a:stretch>
                  <a:fillRect l="-2" t="-37" r="1" b="37"/>
                </a:stretch>
              </a:blipFill>
            </p:spPr>
            <p:txBody>
              <a:bodyPr/>
              <a:lstStyle/>
              <a:p>
                <a:r>
                  <a:rPr lang="zh-CN" altLang="en-US">
                    <a:noFill/>
                  </a:rPr>
                  <a:t> </a:t>
                </a:r>
              </a:p>
            </p:txBody>
          </p:sp>
        </mc:Fallback>
      </mc:AlternateContent>
      <p:pic>
        <p:nvPicPr>
          <p:cNvPr id="3" name="QO_4_BD.464_2#46b928e3c?iti=13&amp;htil=48&amp;vop=1&amp;pid=767b4430f&amp;color=0,0,0&amp;tib=255,255,255&amp;vtp=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9838945" y="2431590"/>
            <a:ext cx="1372449" cy="160535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4_BD.464_3#46b928e3c?iti=13&amp;htil=48&amp;vop=1&amp;pid=767b4430f&amp;color=0,0,0&amp;vtp=1"/>
          <p:cNvSpPr/>
          <p:nvPr/>
        </p:nvSpPr>
        <p:spPr>
          <a:xfrm>
            <a:off x="10384675" y="4154542"/>
            <a:ext cx="280988" cy="353314"/>
          </a:xfrm>
          <a:prstGeom prst="rect">
            <a:avLst/>
          </a:prstGeom>
          <a:noFill/>
        </p:spPr>
        <p:txBody>
          <a:bodyPr wrap="square" lIns="0" tIns="0" rIns="0" bIns="0" rtlCol="0" anchor="t"/>
          <a:lstStyle/>
          <a:p>
            <a:pPr algn="ctr" latinLnBrk="1">
              <a:lnSpc>
                <a:spcPct val="143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O_4_BD.464_4#46b928e3c?htil=48&amp;vop=1&amp;pid=767b4430f&amp;color=0,0,0&amp;vtp=1&amp;bbb=1&amp;hs=1"/>
              <p:cNvSpPr/>
              <p:nvPr/>
            </p:nvSpPr>
            <p:spPr>
              <a:xfrm>
                <a:off x="832104" y="2444290"/>
                <a:ext cx="8897112" cy="431800"/>
              </a:xfrm>
              <a:prstGeom prst="rect">
                <a:avLst/>
              </a:prstGeom>
              <a:noFill/>
            </p:spPr>
            <p:txBody>
              <a:bodyPr wrap="none" lIns="0" tIns="0" rIns="0" bIns="0" rtlCol="0" anchor="t"/>
              <a:lstStyle/>
              <a:p>
                <a:pPr algn="l" latinLnBrk="1">
                  <a:lnSpc>
                    <a:spcPts val="34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步骤1：量取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水样，加入足量稀硫酸</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加热并通一段时间</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装置如图乙所示。</a:t>
                </a:r>
                <a:endParaRPr lang="en-US" altLang="zh-CN" sz="1800" dirty="0">
                  <a:solidFill>
                    <a:srgbClr val="000000"/>
                  </a:solidFill>
                </a:endParaRPr>
              </a:p>
            </p:txBody>
          </p:sp>
        </mc:Choice>
        <mc:Fallback>
          <p:sp>
            <p:nvSpPr>
              <p:cNvPr id="5" name="QO_4_BD.464_4#46b928e3c?htil=48&amp;vop=1&amp;pid=767b4430f&amp;color=0,0,0&amp;vtp=1&amp;bbb=1&amp;hs=1"/>
              <p:cNvSpPr>
                <a:spLocks noRot="1" noChangeAspect="1" noMove="1" noResize="1" noEditPoints="1" noAdjustHandles="1" noChangeArrowheads="1" noChangeShapeType="1" noTextEdit="1"/>
              </p:cNvSpPr>
              <p:nvPr/>
            </p:nvSpPr>
            <p:spPr>
              <a:xfrm>
                <a:off x="832104" y="2444290"/>
                <a:ext cx="8897112" cy="431800"/>
              </a:xfrm>
              <a:prstGeom prst="rect">
                <a:avLst/>
              </a:prstGeom>
              <a:blipFill rotWithShape="1">
                <a:blip r:embed="rId3"/>
                <a:stretch>
                  <a:fillRect l="-3" t="-41" r="4" b="4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O_4_BD.464_5#46b928e3c?htil=48&amp;vop=1&amp;pid=767b4430f&amp;color=0,0,0&amp;vtp=1&amp;bbb=1&amp;hb=1&amp;hs=1"/>
              <p:cNvSpPr/>
              <p:nvPr/>
            </p:nvSpPr>
            <p:spPr>
              <a:xfrm>
                <a:off x="832104" y="2866692"/>
                <a:ext cx="8897112" cy="1574800"/>
              </a:xfrm>
              <a:prstGeom prst="rect">
                <a:avLst/>
              </a:prstGeom>
              <a:noFill/>
            </p:spPr>
            <p:txBody>
              <a:bodyPr wrap="none" lIns="0" tIns="0" rIns="0" bIns="0" rtlCol="0" anchor="t"/>
              <a:lstStyle/>
              <a:p>
                <a:pPr algn="l" latinLnBrk="1">
                  <a:lnSpc>
                    <a:spcPts val="31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步骤2</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再向水样中加入过量</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Cr</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将有机物中碳元素氧化成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），加热使其</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充分反应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1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溶液完全吸收生成的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过滤并洗涤沉淀</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将洗涤滤液与原滤液合并</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，测得合并溶液中</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m:t>
                    </m:r>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d>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p>
                    </m:sSup>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6" name="QO_4_BD.464_5#46b928e3c?htil=48&amp;vop=1&amp;pid=767b4430f&amp;color=0,0,0&amp;vtp=1&amp;bbb=1&amp;hb=1&amp;hs=1"/>
              <p:cNvSpPr>
                <a:spLocks noRot="1" noChangeAspect="1" noMove="1" noResize="1" noEditPoints="1" noAdjustHandles="1" noChangeArrowheads="1" noChangeShapeType="1" noTextEdit="1"/>
              </p:cNvSpPr>
              <p:nvPr/>
            </p:nvSpPr>
            <p:spPr>
              <a:xfrm>
                <a:off x="832104" y="2866692"/>
                <a:ext cx="8897112" cy="1574800"/>
              </a:xfrm>
              <a:prstGeom prst="rect">
                <a:avLst/>
              </a:prstGeom>
              <a:blipFill rotWithShape="1">
                <a:blip r:embed="rId4"/>
                <a:stretch>
                  <a:fillRect l="-3" t="-19" r="-1373" b="1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5_BD.465_1#0ee4b4500?vop=1&amp;pid=46b928e3c&amp;color=0,0,0&amp;vtp=1&amp;bbb=1&amp;hs=1"/>
              <p:cNvSpPr/>
              <p:nvPr/>
            </p:nvSpPr>
            <p:spPr>
              <a:xfrm>
                <a:off x="832104" y="4435904"/>
                <a:ext cx="10533888" cy="1574800"/>
              </a:xfrm>
              <a:prstGeom prst="rect">
                <a:avLst/>
              </a:prstGeom>
              <a:noFill/>
            </p:spPr>
            <p:txBody>
              <a:bodyPr wrap="none" lIns="0" tIns="0" rIns="0" bIns="0" rtlCol="0" anchor="t"/>
              <a:lstStyle/>
              <a:p>
                <a:pPr algn="l" latinLnBrk="1">
                  <a:lnSpc>
                    <a:spcPts val="31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①步骤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1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②水样中总有机碳为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1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③用上述实验方法测定水样中总有机碳的含量时，若测定过程中的操作均正确，与实际值相比，测定结果</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1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填“偏高”“偏低”或“无影响</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7" name="QB_5_BD.465_1#0ee4b4500?vop=1&amp;pid=46b928e3c&amp;color=0,0,0&amp;vtp=1&amp;bbb=1&amp;hs=1"/>
              <p:cNvSpPr>
                <a:spLocks noRot="1" noChangeAspect="1" noMove="1" noResize="1" noEditPoints="1" noAdjustHandles="1" noChangeArrowheads="1" noChangeShapeType="1" noTextEdit="1"/>
              </p:cNvSpPr>
              <p:nvPr/>
            </p:nvSpPr>
            <p:spPr>
              <a:xfrm>
                <a:off x="832104" y="4435904"/>
                <a:ext cx="10533888" cy="1574800"/>
              </a:xfrm>
              <a:prstGeom prst="rect">
                <a:avLst/>
              </a:prstGeom>
              <a:blipFill rotWithShape="1">
                <a:blip r:embed="rId5"/>
                <a:stretch>
                  <a:fillRect l="-2" t="-27" r="-921" b="2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N.466_1#0ee4b4500.blank?vop=1&amp;pid=46b928e3c&amp;color=0,0,0&amp;vpa=227&amp;vtp=1&amp;bbb=1&amp;rh=22"/>
              <p:cNvSpPr/>
              <p:nvPr/>
            </p:nvSpPr>
            <p:spPr>
              <a:xfrm>
                <a:off x="2558510" y="4448675"/>
                <a:ext cx="6722936" cy="279400"/>
              </a:xfrm>
              <a:prstGeom prst="rect">
                <a:avLst/>
              </a:prstGeom>
              <a:noFill/>
            </p:spPr>
            <p:txBody>
              <a:bodyPr wrap="none" lIns="0" tIns="0" rIns="0" bIns="0" rtlCol="0" anchor="t"/>
              <a:lstStyle/>
              <a:p>
                <a:pPr algn="ctr" latinLnBrk="1">
                  <a:lnSpc>
                    <a:spcPts val="23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将水样中的</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转化为二氧化碳</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，并将二氧化碳完全赶出</a:t>
                </a:r>
                <a:endParaRPr lang="en-US" altLang="zh-CN" dirty="0">
                  <a:solidFill>
                    <a:srgbClr val="FF0000"/>
                  </a:solidFill>
                </a:endParaRPr>
              </a:p>
            </p:txBody>
          </p:sp>
        </mc:Choice>
        <mc:Fallback>
          <p:sp>
            <p:nvSpPr>
              <p:cNvPr id="8" name="QB_5_AN.466_1#0ee4b4500.blank?vop=1&amp;pid=46b928e3c&amp;color=0,0,0&amp;vpa=227&amp;vtp=1&amp;bbb=1&amp;rh=22"/>
              <p:cNvSpPr>
                <a:spLocks noRot="1" noChangeAspect="1" noMove="1" noResize="1" noEditPoints="1" noAdjustHandles="1" noChangeArrowheads="1" noChangeShapeType="1" noTextEdit="1"/>
              </p:cNvSpPr>
              <p:nvPr/>
            </p:nvSpPr>
            <p:spPr>
              <a:xfrm>
                <a:off x="2558510" y="4448675"/>
                <a:ext cx="6722936" cy="279400"/>
              </a:xfrm>
              <a:prstGeom prst="rect">
                <a:avLst/>
              </a:prstGeom>
              <a:blipFill rotWithShape="1">
                <a:blip r:embed="rId6"/>
                <a:stretch>
                  <a:fillRect l="-1" t="-3815" r="4" b="-4366"/>
                </a:stretch>
              </a:blipFill>
            </p:spPr>
            <p:txBody>
              <a:bodyPr/>
              <a:lstStyle/>
              <a:p>
                <a:r>
                  <a:rPr lang="zh-CN" altLang="en-US">
                    <a:noFill/>
                  </a:rPr>
                  <a:t> </a:t>
                </a:r>
              </a:p>
            </p:txBody>
          </p:sp>
        </mc:Fallback>
      </mc:AlternateContent>
      <p:sp>
        <p:nvSpPr>
          <p:cNvPr id="10" name="QB_5_AN.468_1#0ee4b4500.blank?vop=1&amp;pid=46b928e3c&amp;color=0,0,0&amp;vpa=228&amp;vtp=1&amp;bbb=1"/>
          <p:cNvSpPr/>
          <p:nvPr/>
        </p:nvSpPr>
        <p:spPr>
          <a:xfrm>
            <a:off x="2869660" y="4792901"/>
            <a:ext cx="566738" cy="393700"/>
          </a:xfrm>
          <a:prstGeom prst="rect">
            <a:avLst/>
          </a:prstGeom>
          <a:noFill/>
        </p:spPr>
        <p:txBody>
          <a:bodyPr wrap="none" lIns="0" tIns="0" rIns="0" bIns="0" rtlCol="0" anchor="t"/>
          <a:lstStyle/>
          <a:p>
            <a:pPr algn="ctr" latinLnBrk="1">
              <a:lnSpc>
                <a:spcPts val="31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288</a:t>
            </a:r>
            <a:endParaRPr lang="en-US" altLang="zh-CN" dirty="0">
              <a:solidFill>
                <a:srgbClr val="FF0000"/>
              </a:solidFill>
            </a:endParaRPr>
          </a:p>
        </p:txBody>
      </p:sp>
      <p:sp>
        <p:nvSpPr>
          <p:cNvPr id="12" name="QB_5_AN.470_1#0ee4b4500.blank?vop=1&amp;pid=46b928e3c&amp;color=0,0,0&amp;vpa=229&amp;vtp=1&amp;bbb=1"/>
          <p:cNvSpPr/>
          <p:nvPr/>
        </p:nvSpPr>
        <p:spPr>
          <a:xfrm>
            <a:off x="837660" y="5580301"/>
            <a:ext cx="623888" cy="393700"/>
          </a:xfrm>
          <a:prstGeom prst="rect">
            <a:avLst/>
          </a:prstGeom>
          <a:noFill/>
        </p:spPr>
        <p:txBody>
          <a:bodyPr wrap="none" lIns="0" tIns="0" rIns="0" bIns="0" rtlCol="0" anchor="t"/>
          <a:lstStyle/>
          <a:p>
            <a:pPr algn="ctr" latinLnBrk="1">
              <a:lnSpc>
                <a:spcPts val="31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偏低</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bg/>
                                          </p:spTgt>
                                        </p:tgtEl>
                                        <p:attrNameLst>
                                          <p:attrName>style.visibility</p:attrName>
                                        </p:attrNameLst>
                                      </p:cBhvr>
                                      <p:to>
                                        <p:strVal val="visible"/>
                                      </p:to>
                                    </p:set>
                                    <p:anim calcmode="lin" valueType="num">
                                      <p:cBhvr additive="base">
                                        <p:cTn id="1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0">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 calcmode="lin" valueType="num">
                                      <p:cBhvr additive="base">
                                        <p:cTn id="2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bg/>
                                          </p:spTgt>
                                        </p:tgtEl>
                                        <p:attrNameLst>
                                          <p:attrName>style.visibility</p:attrName>
                                        </p:attrNameLst>
                                      </p:cBhvr>
                                      <p:to>
                                        <p:strVal val="visible"/>
                                      </p:to>
                                    </p:set>
                                    <p:anim calcmode="lin" valueType="num">
                                      <p:cBhvr additive="base">
                                        <p:cTn id="2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2">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 calcmode="lin" valueType="num">
                                      <p:cBhvr additive="base">
                                        <p:cTn id="3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p"/>
      <p:bldP spid="10" grpId="0" animBg="1" build="p"/>
      <p:bldP spid="12"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4_1#220e57700?sp=1&amp;vop=1&amp;pid=a4f1b342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某实验小组通过下图所示实验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探究</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与水的反应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34_1#220e57700?sp=1&amp;vop=1&amp;pid=a4f1b342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35_1#220e57700.bracket?vop=1&amp;pid=a4f1b3424&amp;color=0,0,0&amp;vpa=18&amp;vtp=1"/>
          <p:cNvSpPr/>
          <p:nvPr/>
        </p:nvSpPr>
        <p:spPr>
          <a:xfrm>
            <a:off x="9420827"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6_BD.34_2#220e57700?htil=5&amp;vop=1&amp;pid=a4f1b342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840752" y="1622425"/>
            <a:ext cx="4398264" cy="138074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34_3#220e57700.choices?htil=5&amp;vop=1&amp;pid=a4f1b3424&amp;color=0,0,0&amp;vtp=1&amp;bbb=1&amp;hb=1"/>
              <p:cNvSpPr/>
              <p:nvPr/>
            </p:nvSpPr>
            <p:spPr>
              <a:xfrm>
                <a:off x="832104" y="1495425"/>
                <a:ext cx="600760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③中溶液变红，说明有碱性物质生成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的主要作用是作催化剂</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④中现象可能是由于溶液中含有漂白性物质造成的</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②⑤中的气泡的主要成分相同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生成等质量的该气体转</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移电子的数目不同</a:t>
                </a:r>
                <a:endParaRPr lang="en-US" altLang="zh-CN" dirty="0"/>
              </a:p>
            </p:txBody>
          </p:sp>
        </mc:Choice>
        <mc:Fallback>
          <p:sp>
            <p:nvSpPr>
              <p:cNvPr id="5" name="QC_6_BD.34_3#220e57700.choices?htil=5&amp;vop=1&amp;pid=a4f1b3424&amp;color=0,0,0&amp;vtp=1&amp;bbb=1&amp;hb=1"/>
              <p:cNvSpPr>
                <a:spLocks noRot="1" noChangeAspect="1" noMove="1" noResize="1" noEditPoints="1" noAdjustHandles="1" noChangeArrowheads="1" noChangeShapeType="1" noTextEdit="1"/>
              </p:cNvSpPr>
              <p:nvPr/>
            </p:nvSpPr>
            <p:spPr>
              <a:xfrm>
                <a:off x="832104" y="1495425"/>
                <a:ext cx="6007608" cy="2095500"/>
              </a:xfrm>
              <a:prstGeom prst="rect">
                <a:avLst/>
              </a:prstGeom>
              <a:blipFill rotWithShape="1">
                <a:blip r:embed="rId3"/>
                <a:stretch>
                  <a:fillRect l="-4" r="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3_BD.471_1#0328ed026?sp=1&amp;vop=1&amp;pid=bf1c2378f&amp;color=0,0,0&amp;vtp=1&amp;bt=1&amp;bbb=1&amp;hb=1"/>
              <p:cNvSpPr/>
              <p:nvPr/>
            </p:nvSpPr>
            <p:spPr>
              <a:xfrm>
                <a:off x="832104" y="1080000"/>
                <a:ext cx="10533888" cy="1295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根据你对金属钠、氯气性质的了解，回答下列问题：</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.氯气、“84”消毒液、漂白粉等都是含氯的消毒剂，某化学兴趣小组利用图甲所示装置制备“84</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毒液</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、漂白粉，并收集纯净干燥的氯气</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d>
                      <m:dPr>
                        <m:begChr m:val=""/>
                        <m:endChr m:val=""/>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d>
                          <m:d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浓</m:t>
                            </m:r>
                          </m:e>
                        </m:d>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2000">
                                          <a:solidFill>
                                            <a:srgbClr val="000000"/>
                                          </a:solidFill>
                                          <a:latin typeface="Cambria Math" panose="02040503050406030204" pitchFamily="18" charset="0"/>
                                        </a:rPr>
                                        <m:t>   △   </m:t>
                                      </m:r>
                                    </m:e>
                                  </m:bar>
                                </m:e>
                              </m:bar>
                            </m:e>
                          </m:mr>
                          <m:m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2" name="QO_3_BD.471_1#0328ed026?sp=1&amp;vop=1&amp;pid=bf1c2378f&amp;color=0,0,0&amp;vtp=1&amp;bt=1&amp;bbb=1&amp;hb=1"/>
              <p:cNvSpPr>
                <a:spLocks noRot="1" noChangeAspect="1" noMove="1" noResize="1" noEditPoints="1" noAdjustHandles="1" noChangeArrowheads="1" noChangeShapeType="1" noTextEdit="1"/>
              </p:cNvSpPr>
              <p:nvPr/>
            </p:nvSpPr>
            <p:spPr>
              <a:xfrm>
                <a:off x="832104" y="1080000"/>
                <a:ext cx="10533888" cy="1295400"/>
              </a:xfrm>
              <a:prstGeom prst="rect">
                <a:avLst/>
              </a:prstGeom>
              <a:blipFill rotWithShape="1">
                <a:blip r:embed="rId1"/>
                <a:stretch>
                  <a:fillRect l="-2" t="-39" r="-23" b="-452"/>
                </a:stretch>
              </a:blipFill>
            </p:spPr>
            <p:txBody>
              <a:bodyPr/>
              <a:lstStyle/>
              <a:p>
                <a:r>
                  <a:rPr lang="zh-CN" altLang="en-US">
                    <a:noFill/>
                  </a:rPr>
                  <a:t> </a:t>
                </a:r>
              </a:p>
            </p:txBody>
          </p:sp>
        </mc:Fallback>
      </mc:AlternateContent>
      <p:pic>
        <p:nvPicPr>
          <p:cNvPr id="3" name="QO_3_BD.471_2#0328ed026?iti=14&amp;htil=49&amp;vop=1&amp;pid=bf1c2378f&amp;color=0,0,0&amp;tib=255,255,255&amp;vtp=1&amp;hs=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32788" y="2486144"/>
            <a:ext cx="2496312" cy="13258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3_BD.471_3#0328ed026?iti=14&amp;htil=49&amp;vop=1&amp;pid=bf1c2378f&amp;color=0,0,0&amp;vtp=1"/>
          <p:cNvSpPr/>
          <p:nvPr/>
        </p:nvSpPr>
        <p:spPr>
          <a:xfrm>
            <a:off x="8740451" y="3935849"/>
            <a:ext cx="280987"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800" dirty="0">
              <a:solidFill>
                <a:srgbClr val="000000"/>
              </a:solidFill>
            </a:endParaRPr>
          </a:p>
        </p:txBody>
      </p:sp>
      <p:sp>
        <p:nvSpPr>
          <p:cNvPr id="5" name="QB_4_BD.472_1#fbdcfd4e2?htil=49&amp;vop=1&amp;pid=0328ed026&amp;color=0,0,0&amp;vtp=1&amp;bbb=1&amp;hs=1"/>
          <p:cNvSpPr/>
          <p:nvPr/>
        </p:nvSpPr>
        <p:spPr>
          <a:xfrm>
            <a:off x="832104" y="2371844"/>
            <a:ext cx="6272784"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盛装浓盐酸的仪器的名称为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p:sp>
        <p:nvSpPr>
          <p:cNvPr id="6" name="QB_4_AN.473_1#fbdcfd4e2.blank?vop=1&amp;pid=0328ed026&amp;color=0,0,0&amp;vpa=230&amp;vtp=1&amp;bbb=1"/>
          <p:cNvSpPr/>
          <p:nvPr/>
        </p:nvSpPr>
        <p:spPr>
          <a:xfrm>
            <a:off x="4171410" y="2330569"/>
            <a:ext cx="10810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分液漏斗</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4_BD.474_1#d6393d64b?htil=49&amp;vop=1&amp;pid=0328ed026&amp;color=0,0,0&amp;vtp=1&amp;bbb=1&amp;hb=1&amp;hs=1"/>
              <p:cNvSpPr/>
              <p:nvPr/>
            </p:nvSpPr>
            <p:spPr>
              <a:xfrm>
                <a:off x="832104" y="2809415"/>
                <a:ext cx="6272784"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（2）装置D用来收集纯净且干燥的氯气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进气口为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盛装的试剂是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填名称）。</a:t>
                </a:r>
                <a:endParaRPr lang="en-US" altLang="zh-CN" dirty="0">
                  <a:solidFill>
                    <a:srgbClr val="000000"/>
                  </a:solidFill>
                </a:endParaRPr>
              </a:p>
            </p:txBody>
          </p:sp>
        </mc:Choice>
        <mc:Fallback>
          <p:sp>
            <p:nvSpPr>
              <p:cNvPr id="7" name="QB_4_BD.474_1#d6393d64b?htil=49&amp;vop=1&amp;pid=0328ed026&amp;color=0,0,0&amp;vtp=1&amp;bbb=1&amp;hb=1&amp;hs=1"/>
              <p:cNvSpPr>
                <a:spLocks noRot="1" noChangeAspect="1" noMove="1" noResize="1" noEditPoints="1" noAdjustHandles="1" noChangeArrowheads="1" noChangeShapeType="1" noTextEdit="1"/>
              </p:cNvSpPr>
              <p:nvPr/>
            </p:nvSpPr>
            <p:spPr>
              <a:xfrm>
                <a:off x="832104" y="2809415"/>
                <a:ext cx="6272784" cy="1257300"/>
              </a:xfrm>
              <a:prstGeom prst="rect">
                <a:avLst/>
              </a:prstGeom>
              <a:blipFill rotWithShape="1">
                <a:blip r:embed="rId3"/>
                <a:stretch>
                  <a:fillRect l="-4" t="-14" r="8"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4_AN.475_1#d6393d64b.blank?vop=1&amp;pid=0328ed026&amp;color=0,0,0&amp;vpa=231&amp;vtp=1&amp;bbb=1"/>
              <p:cNvSpPr/>
              <p:nvPr/>
            </p:nvSpPr>
            <p:spPr>
              <a:xfrm>
                <a:off x="5996241" y="2859841"/>
                <a:ext cx="242888"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4_AN.475_1#d6393d64b.blank?vop=1&amp;pid=0328ed026&amp;color=0,0,0&amp;vpa=231&amp;vtp=1&amp;bbb=1"/>
              <p:cNvSpPr>
                <a:spLocks noRot="1" noChangeAspect="1" noMove="1" noResize="1" noEditPoints="1" noAdjustHandles="1" noChangeArrowheads="1" noChangeShapeType="1" noTextEdit="1"/>
              </p:cNvSpPr>
              <p:nvPr/>
            </p:nvSpPr>
            <p:spPr>
              <a:xfrm>
                <a:off x="5996241" y="2859841"/>
                <a:ext cx="242888" cy="279400"/>
              </a:xfrm>
              <a:prstGeom prst="rect">
                <a:avLst/>
              </a:prstGeom>
              <a:blipFill rotWithShape="1">
                <a:blip r:embed="rId4"/>
                <a:stretch>
                  <a:fillRect l="-235" t="-156" r="105" b="156"/>
                </a:stretch>
              </a:blipFill>
            </p:spPr>
            <p:txBody>
              <a:bodyPr/>
              <a:lstStyle/>
              <a:p>
                <a:r>
                  <a:rPr lang="zh-CN" altLang="en-US">
                    <a:noFill/>
                  </a:rPr>
                  <a:t> </a:t>
                </a:r>
              </a:p>
            </p:txBody>
          </p:sp>
        </mc:Fallback>
      </mc:AlternateContent>
      <p:sp>
        <p:nvSpPr>
          <p:cNvPr id="9" name="QB_4_AN.476_1#d6393d64b.blank?vop=1&amp;pid=0328ed026&amp;color=0,0,0&amp;vpa=232&amp;vtp=1&amp;bbb=1"/>
          <p:cNvSpPr/>
          <p:nvPr/>
        </p:nvSpPr>
        <p:spPr>
          <a:xfrm>
            <a:off x="5112798" y="3198035"/>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浓硫酸</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0" name="QB_4_BD.477_1#962985681?htil=49&amp;sp=1&amp;vop=1&amp;pid=0328ed026&amp;color=0,0,0&amp;vtp=1&amp;bbb=1&amp;hb=1&amp;hs=1"/>
              <p:cNvSpPr/>
              <p:nvPr/>
            </p:nvSpPr>
            <p:spPr>
              <a:xfrm>
                <a:off x="832104" y="4079415"/>
                <a:ext cx="6272784"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（3）将氯气通入装置</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中制备漂白液，则装置</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中发生反应的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化学方程式为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10" name="QB_4_BD.477_1#962985681?htil=49&amp;sp=1&amp;vop=1&amp;pid=0328ed026&amp;color=0,0,0&amp;vtp=1&amp;bbb=1&amp;hb=1&amp;hs=1"/>
              <p:cNvSpPr>
                <a:spLocks noRot="1" noChangeAspect="1" noMove="1" noResize="1" noEditPoints="1" noAdjustHandles="1" noChangeArrowheads="1" noChangeShapeType="1" noTextEdit="1"/>
              </p:cNvSpPr>
              <p:nvPr/>
            </p:nvSpPr>
            <p:spPr>
              <a:xfrm>
                <a:off x="832104" y="4079415"/>
                <a:ext cx="6272784" cy="838200"/>
              </a:xfrm>
              <a:prstGeom prst="rect">
                <a:avLst/>
              </a:prstGeom>
              <a:blipFill rotWithShape="1">
                <a:blip r:embed="rId5"/>
                <a:stretch>
                  <a:fillRect l="-4" t="-21" r="8"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4_AN.478_1#962985681.blank?vop=1&amp;pid=0328ed026&amp;color=0,0,0&amp;vpa=233&amp;vtp=1&amp;bbb=1&amp;rh=23.75"/>
              <p:cNvSpPr/>
              <p:nvPr/>
            </p:nvSpPr>
            <p:spPr>
              <a:xfrm>
                <a:off x="2246566" y="4520938"/>
                <a:ext cx="3811461" cy="301625"/>
              </a:xfrm>
              <a:prstGeom prst="rect">
                <a:avLst/>
              </a:prstGeom>
              <a:noFill/>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NaClO</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4_AN.478_1#962985681.blank?vop=1&amp;pid=0328ed026&amp;color=0,0,0&amp;vpa=233&amp;vtp=1&amp;bbb=1&amp;rh=23.75"/>
              <p:cNvSpPr>
                <a:spLocks noRot="1" noChangeAspect="1" noMove="1" noResize="1" noEditPoints="1" noAdjustHandles="1" noChangeArrowheads="1" noChangeShapeType="1" noTextEdit="1"/>
              </p:cNvSpPr>
              <p:nvPr/>
            </p:nvSpPr>
            <p:spPr>
              <a:xfrm>
                <a:off x="2246566" y="4520938"/>
                <a:ext cx="3811461" cy="301625"/>
              </a:xfrm>
              <a:prstGeom prst="rect">
                <a:avLst/>
              </a:prstGeom>
              <a:blipFill rotWithShape="1">
                <a:blip r:embed="rId6"/>
                <a:stretch>
                  <a:fillRect l="-15" t="-31071" r="3" b="-19876"/>
                </a:stretch>
              </a:blipFill>
            </p:spPr>
            <p:txBody>
              <a:bodyPr/>
              <a:lstStyle/>
              <a:p>
                <a:r>
                  <a:rPr lang="zh-CN" altLang="en-US">
                    <a:noFill/>
                  </a:rPr>
                  <a:t> </a:t>
                </a:r>
              </a:p>
            </p:txBody>
          </p:sp>
        </mc:Fallback>
      </mc:AlternateContent>
      <p:sp>
        <p:nvSpPr>
          <p:cNvPr id="12" name="QB_4_AN.479_1#962985681.blank?vop=1&amp;pid=0328ed026&amp;color=0,0,0&amp;vpa=234&amp;vtp=1&amp;bbb=1"/>
          <p:cNvSpPr/>
          <p:nvPr/>
        </p:nvSpPr>
        <p:spPr>
          <a:xfrm>
            <a:off x="5299186" y="4878189"/>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不能</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3" name="QB_4_BD.477_1#962985681?htil=49&amp;sp=1&amp;vop=1&amp;pid=0328ed026&amp;color=0,0,0&amp;vtp=1&amp;bbb=1&amp;hb=1&amp;hs=1"/>
              <p:cNvSpPr/>
              <p:nvPr/>
            </p:nvSpPr>
            <p:spPr>
              <a:xfrm>
                <a:off x="827992" y="4908669"/>
                <a:ext cx="10536017" cy="838200"/>
              </a:xfrm>
              <a:prstGeom prst="rect">
                <a:avLst/>
              </a:prstGeom>
              <a:noFill/>
            </p:spPr>
            <p:txBody>
              <a:bodyPr wrap="none" lIns="0" tIns="0" rIns="0" bIns="0" rtlCol="0" anchor="t"/>
              <a:lstStyle/>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同学认为装置</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还有一个作用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发挥该作用</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“不能”）用澄清石灰水代替。</a:t>
                </a:r>
                <a:endParaRPr lang="en-US" altLang="zh-CN" dirty="0">
                  <a:solidFill>
                    <a:srgbClr val="000000"/>
                  </a:solidFill>
                </a:endParaRPr>
              </a:p>
            </p:txBody>
          </p:sp>
        </mc:Choice>
        <mc:Fallback>
          <p:sp>
            <p:nvSpPr>
              <p:cNvPr id="13" name="QB_4_BD.477_1#962985681?htil=49&amp;sp=1&amp;vop=1&amp;pid=0328ed026&amp;color=0,0,0&amp;vtp=1&amp;bbb=1&amp;hb=1&amp;hs=1"/>
              <p:cNvSpPr>
                <a:spLocks noRot="1" noChangeAspect="1" noMove="1" noResize="1" noEditPoints="1" noAdjustHandles="1" noChangeArrowheads="1" noChangeShapeType="1" noTextEdit="1"/>
              </p:cNvSpPr>
              <p:nvPr/>
            </p:nvSpPr>
            <p:spPr>
              <a:xfrm>
                <a:off x="827992" y="4908669"/>
                <a:ext cx="10536017" cy="838200"/>
              </a:xfrm>
              <a:prstGeom prst="rect">
                <a:avLst/>
              </a:prstGeom>
              <a:blipFill rotWithShape="1">
                <a:blip r:embed="rId7"/>
                <a:stretch>
                  <a:fillRect l="-6" t="-14" b="1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P spid="11" grpId="0" animBg="1" build="p"/>
      <p:bldP spid="12" grpId="0" animBg="1" build="p"/>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4_BD#b6db9359e?iti=15&amp;htil=50&amp;pid=0328ed026&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010360" y="1225296"/>
            <a:ext cx="3986784" cy="277063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P_4_BD#b6db9359e?iti=15&amp;htil=50&amp;pid=0328ed026&amp;color=0,0,0&amp;vtp=1"/>
          <p:cNvSpPr/>
          <p:nvPr/>
        </p:nvSpPr>
        <p:spPr>
          <a:xfrm>
            <a:off x="8863257" y="4110228"/>
            <a:ext cx="280988"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4" name="P_4_BD#b6db9359e?htil=50&amp;pid=0328ed026&amp;color=0,0,0&amp;vtp=1&amp;bt=1&amp;bbb=1&amp;hb=1&amp;hs=1"/>
              <p:cNvSpPr/>
              <p:nvPr/>
            </p:nvSpPr>
            <p:spPr>
              <a:xfrm>
                <a:off x="832104" y="1078992"/>
                <a:ext cx="6409944"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Ⅱ.探究与水反应</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02</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粉末加到</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充分反应得溶液</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溶液体积几乎无变化），进行如图乙实验。</a:t>
                </a:r>
                <a:endParaRPr lang="en-US" altLang="zh-CN" dirty="0">
                  <a:solidFill>
                    <a:srgbClr val="000000"/>
                  </a:solidFill>
                </a:endParaRPr>
              </a:p>
            </p:txBody>
          </p:sp>
        </mc:Choice>
        <mc:Fallback>
          <p:sp>
            <p:nvSpPr>
              <p:cNvPr id="4" name="P_4_BD#b6db9359e?htil=50&amp;pid=0328ed026&amp;color=0,0,0&amp;vtp=1&amp;bt=1&amp;bbb=1&amp;hb=1&amp;hs=1"/>
              <p:cNvSpPr>
                <a:spLocks noRot="1" noChangeAspect="1" noMove="1" noResize="1" noEditPoints="1" noAdjustHandles="1" noChangeArrowheads="1" noChangeShapeType="1" noTextEdit="1"/>
              </p:cNvSpPr>
              <p:nvPr/>
            </p:nvSpPr>
            <p:spPr>
              <a:xfrm>
                <a:off x="832104" y="1078992"/>
                <a:ext cx="6409944" cy="1257300"/>
              </a:xfrm>
              <a:prstGeom prst="rect">
                <a:avLst/>
              </a:prstGeom>
              <a:blipFill rotWithShape="1">
                <a:blip r:embed="rId2"/>
                <a:stretch>
                  <a:fillRect l="-4" t="-10" r="8" b="1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BD.480_1#d526be087?vop=1&amp;pid=0328ed026&amp;color=0,0,0&amp;vtp=1&amp;bbb=1&amp;hs=1"/>
              <p:cNvSpPr/>
              <p:nvPr/>
            </p:nvSpPr>
            <p:spPr>
              <a:xfrm>
                <a:off x="832104" y="4568246"/>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由实验</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中现象可知，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（5）由实验ⅱ、ⅲ、ⅳ可知，实验ⅱ中溶液褪色与</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有关。</a:t>
                </a:r>
                <a:endParaRPr lang="en-US" altLang="zh-CN">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（6）由实验ⅳ、</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ⅴ</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可知，实验</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ⅳ中溶液褪色的原因是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5" name="QB_4_BD.480_1#d526be087?vop=1&amp;pid=0328ed026&amp;color=0,0,0&amp;vtp=1&amp;bbb=1&amp;hs=1"/>
              <p:cNvSpPr>
                <a:spLocks noRot="1" noChangeAspect="1" noMove="1" noResize="1" noEditPoints="1" noAdjustHandles="1" noChangeArrowheads="1" noChangeShapeType="1" noTextEdit="1"/>
              </p:cNvSpPr>
              <p:nvPr/>
            </p:nvSpPr>
            <p:spPr>
              <a:xfrm>
                <a:off x="832104" y="4568246"/>
                <a:ext cx="10533888" cy="1257300"/>
              </a:xfrm>
              <a:prstGeom prst="rect">
                <a:avLst/>
              </a:prstGeom>
              <a:blipFill rotWithShape="1">
                <a:blip r:embed="rId3"/>
                <a:stretch>
                  <a:fillRect l="-2" t="-4" r="1" b="4"/>
                </a:stretch>
              </a:blipFill>
            </p:spPr>
            <p:txBody>
              <a:bodyPr/>
              <a:lstStyle/>
              <a:p>
                <a:r>
                  <a:rPr lang="zh-CN" altLang="en-US">
                    <a:noFill/>
                  </a:rPr>
                  <a:t> </a:t>
                </a:r>
              </a:p>
            </p:txBody>
          </p:sp>
        </mc:Fallback>
      </mc:AlternateContent>
      <p:sp>
        <p:nvSpPr>
          <p:cNvPr id="6" name="QB_4_AN.481_1#d526be087.blank?vop=1&amp;pid=0328ed026&amp;color=0,0,0&amp;vpa=235&amp;vtp=1"/>
          <p:cNvSpPr/>
          <p:nvPr/>
        </p:nvSpPr>
        <p:spPr>
          <a:xfrm>
            <a:off x="2114010" y="4537766"/>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ⅲ</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B_4_AN.483_1#d526be087.blank?vop=1&amp;pid=0328ed026&amp;color=0,0,0&amp;vpa=236&amp;vtp=1&amp;bbb=1"/>
              <p:cNvSpPr/>
              <p:nvPr/>
            </p:nvSpPr>
            <p:spPr>
              <a:xfrm>
                <a:off x="6024816" y="5043614"/>
                <a:ext cx="636461"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4_AN.483_1#d526be087.blank?vop=1&amp;pid=0328ed026&amp;color=0,0,0&amp;vpa=236&amp;vtp=1&amp;bbb=1"/>
              <p:cNvSpPr>
                <a:spLocks noRot="1" noChangeAspect="1" noMove="1" noResize="1" noEditPoints="1" noAdjustHandles="1" noChangeArrowheads="1" noChangeShapeType="1" noTextEdit="1"/>
              </p:cNvSpPr>
              <p:nvPr/>
            </p:nvSpPr>
            <p:spPr>
              <a:xfrm>
                <a:off x="6024816" y="5043614"/>
                <a:ext cx="636461" cy="279400"/>
              </a:xfrm>
              <a:prstGeom prst="rect">
                <a:avLst/>
              </a:prstGeom>
              <a:blipFill rotWithShape="1">
                <a:blip r:embed="rId4"/>
                <a:stretch>
                  <a:fillRect l="-90" t="-159" r="20" b="1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4_AN.485_1#d526be087.blank?vop=1&amp;pid=0328ed026&amp;color=0,0,0&amp;vpa=237&amp;vtp=1&amp;bbb=1"/>
              <p:cNvSpPr/>
              <p:nvPr/>
            </p:nvSpPr>
            <p:spPr>
              <a:xfrm>
                <a:off x="6203410" y="5449570"/>
                <a:ext cx="1369378"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𝑐</m:t>
                    </m:r>
                    <m:d>
                      <m:d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e>
                    </m:d>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较大</a:t>
                </a:r>
                <a:endParaRPr lang="en-US" altLang="zh-CN" sz="100" dirty="0">
                  <a:solidFill>
                    <a:srgbClr val="FF0000"/>
                  </a:solidFill>
                </a:endParaRPr>
              </a:p>
            </p:txBody>
          </p:sp>
        </mc:Choice>
        <mc:Fallback>
          <p:sp>
            <p:nvSpPr>
              <p:cNvPr id="10" name="QB_4_AN.485_1#d526be087.blank?vop=1&amp;pid=0328ed026&amp;color=0,0,0&amp;vpa=237&amp;vtp=1&amp;bbb=1"/>
              <p:cNvSpPr>
                <a:spLocks noRot="1" noChangeAspect="1" noMove="1" noResize="1" noEditPoints="1" noAdjustHandles="1" noChangeArrowheads="1" noChangeShapeType="1" noTextEdit="1"/>
              </p:cNvSpPr>
              <p:nvPr/>
            </p:nvSpPr>
            <p:spPr>
              <a:xfrm>
                <a:off x="6203410" y="5449570"/>
                <a:ext cx="1369378" cy="279400"/>
              </a:xfrm>
              <a:prstGeom prst="rect">
                <a:avLst/>
              </a:prstGeom>
              <a:blipFill rotWithShape="1">
                <a:blip r:embed="rId5"/>
                <a:stretch>
                  <a:fillRect l="-7" t="-5455" r="3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10" grpId="0" animBg="1" build="p"/>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486_1#33ca08ca7?sp=1&amp;vop=1&amp;pid=0328ed026&amp;color=0,0,0&amp;mp=1&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（7）为粗略测定金属钠的相对原子质量，设计的装置如图丙所示，该装置（包括水）的总质量为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的钠放入瓶中，立即塞紧瓶塞。完全反应后再称量此装置的总质量为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列出计算钠相对原子</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质量的数学表达式：</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用含有</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的算式表示）。</a:t>
                </a:r>
                <a:endParaRPr lang="en-US" altLang="zh-CN" dirty="0">
                  <a:solidFill>
                    <a:srgbClr val="000000"/>
                  </a:solidFill>
                </a:endParaRPr>
              </a:p>
            </p:txBody>
          </p:sp>
        </mc:Choice>
        <mc:Fallback>
          <p:sp>
            <p:nvSpPr>
              <p:cNvPr id="2" name="QB_4_BD.486_1#33ca08ca7?sp=1&amp;vop=1&amp;pid=0328ed026&amp;color=0,0,0&amp;mp=1&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614"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4_AN.487_1#33ca08ca7.blank?vop=1&amp;pid=0328ed026&amp;color=0,0,0&amp;mp=1&amp;vpa=238&amp;vtp=1&amp;bbb=1&amp;rh=31.11"/>
              <p:cNvSpPr/>
              <p:nvPr/>
            </p:nvSpPr>
            <p:spPr>
              <a:xfrm>
                <a:off x="2906967" y="1831205"/>
                <a:ext cx="661480" cy="395097"/>
              </a:xfrm>
              <a:prstGeom prst="rect">
                <a:avLst/>
              </a:prstGeom>
              <a:noFill/>
            </p:spPr>
            <p:txBody>
              <a:bodyPr wrap="none" lIns="0" tIns="0" rIns="0" bIns="0" rtlCol="0" anchor="t"/>
              <a:lstStyle/>
              <a:p>
                <a:pPr algn="ctr" latinLnBrk="1">
                  <a:lnSpc>
                    <a:spcPts val="3200"/>
                  </a:lnSpc>
                </a:pP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𝑏</m:t>
                        </m:r>
                      </m:num>
                      <m:den>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𝑐</m:t>
                        </m:r>
                      </m:den>
                    </m:f>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4_AN.487_1#33ca08ca7.blank?vop=1&amp;pid=0328ed026&amp;color=0,0,0&amp;mp=1&amp;vpa=238&amp;vtp=1&amp;bbb=1&amp;rh=31.11"/>
              <p:cNvSpPr>
                <a:spLocks noRot="1" noChangeAspect="1" noMove="1" noResize="1" noEditPoints="1" noAdjustHandles="1" noChangeArrowheads="1" noChangeShapeType="1" noTextEdit="1"/>
              </p:cNvSpPr>
              <p:nvPr/>
            </p:nvSpPr>
            <p:spPr>
              <a:xfrm>
                <a:off x="2906967" y="1831205"/>
                <a:ext cx="661480" cy="395097"/>
              </a:xfrm>
              <a:prstGeom prst="rect">
                <a:avLst/>
              </a:prstGeom>
              <a:blipFill rotWithShape="1">
                <a:blip r:embed="rId2"/>
                <a:stretch>
                  <a:fillRect l="-86" t="-127" r="58" b="-2734"/>
                </a:stretch>
              </a:blipFill>
            </p:spPr>
            <p:txBody>
              <a:bodyPr/>
              <a:lstStyle/>
              <a:p>
                <a:r>
                  <a:rPr lang="zh-CN" altLang="en-US">
                    <a:noFill/>
                  </a:rPr>
                  <a:t> </a:t>
                </a:r>
              </a:p>
            </p:txBody>
          </p:sp>
        </mc:Fallback>
      </mc:AlternateContent>
      <p:pic>
        <p:nvPicPr>
          <p:cNvPr id="4" name="QB_4_BD.486_2#33ca08ca7?iti=16&amp;vop=1&amp;pid=0328ed02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32120" y="2448044"/>
            <a:ext cx="1124712" cy="15361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B_4_BD.486_3#33ca08ca7?iti=16&amp;vop=1&amp;pid=0328ed026&amp;color=0,0,0&amp;vtp=1"/>
          <p:cNvSpPr/>
          <p:nvPr/>
        </p:nvSpPr>
        <p:spPr>
          <a:xfrm>
            <a:off x="5953982" y="4111236"/>
            <a:ext cx="280988"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endParaRPr lang="en-US" altLang="zh-CN" sz="1800"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488_1#9a423202b?vop=1&amp;pid=54aa66f6b&amp;color=0,0,0&amp;mp=1&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钠在生产、生活中有广泛的应用。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下列有关钠和钠盐的性质与用途具有对应关系的是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3_AN.489_1#9a423202b.bracket?vop=1&amp;pid=54aa66f6b&amp;color=0,0,0&amp;mp=1&amp;vpa=239&amp;vtp=1"/>
          <p:cNvSpPr/>
          <p:nvPr/>
        </p:nvSpPr>
        <p:spPr>
          <a:xfrm>
            <a:off x="9473660" y="1075817"/>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3_BD.488_2#9a423202b.choices?vop=1&amp;pid=54aa66f6b&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有强氧化性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可用于消毒杀菌</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有还原性，可用于制取金属钾</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易溶于水</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可用于工业电解制备钠</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受热易分解</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，可用于制抗酸药物</a:t>
                </a:r>
                <a:endParaRPr lang="en-US" altLang="zh-CN" sz="1800" dirty="0"/>
              </a:p>
            </p:txBody>
          </p:sp>
        </mc:Choice>
        <mc:Fallback>
          <p:sp>
            <p:nvSpPr>
              <p:cNvPr id="4" name="QC_3_BD.488_2#9a423202b.choices?vop=1&amp;pid=54aa66f6b&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490_1#d8657adfd?vop=1&amp;pid=54aa66f6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下列关于操作或安全事故的处理方法中，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3_AN.491_1#d8657adfd.bracket?vop=1&amp;pid=54aa66f6b&amp;color=0,0,0&amp;vpa=240&amp;vtp=1"/>
          <p:cNvSpPr/>
          <p:nvPr/>
        </p:nvSpPr>
        <p:spPr>
          <a:xfrm>
            <a:off x="6044660" y="1075817"/>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sp>
        <p:nvSpPr>
          <p:cNvPr id="4" name="QC_3_BD.490_2#d8657adfd.choices?vop=1&amp;pid=54aa66f6b&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做实验剩余的金属钠不得直接丢弃在废液缸中</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大量氯气泄漏时，及时戴上用氢氧化钠溶液润湿过的口罩，并顺风往低处跑</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金属钠着火时，可用泡沫灭火器灭火，少量钠保存在煤油里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在容量瓶中溶解氯化钠固体，定容时滴水不慎超过了刻度线，可以用滴管吸出少量液体</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3_BD.492_1#b39133ab2?htil=51&amp;vop=1&amp;pid=54aa66f6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288904" y="1225296"/>
            <a:ext cx="3858768" cy="31638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3_BD.492_2#b39133ab2?htil=51&amp;sp=1&amp;vop=1&amp;pid=54aa66f6b&amp;color=0,0,0&amp;vtp=1&amp;bt=1&amp;bbb=1&amp;hb=1"/>
          <p:cNvSpPr/>
          <p:nvPr/>
        </p:nvSpPr>
        <p:spPr>
          <a:xfrm>
            <a:off x="832104" y="1078992"/>
            <a:ext cx="6547104"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用如图所示实验装置进行相关实验探究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其中装置不合理的是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4" name="QC_3_AN.493_1#b39133ab2.bracket?vop=1&amp;pid=54aa66f6b&amp;color=0,0,0&amp;vpa=241&amp;vtp=1"/>
          <p:cNvSpPr/>
          <p:nvPr/>
        </p:nvSpPr>
        <p:spPr>
          <a:xfrm>
            <a:off x="1015460" y="1505712"/>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3_BD.492_3#b39133ab2.choices?htil=51&amp;vop=1&amp;pid=54aa66f6b&amp;color=0,0,0&amp;vtp=1&amp;bbb=1"/>
              <p:cNvSpPr/>
              <p:nvPr/>
            </p:nvSpPr>
            <p:spPr>
              <a:xfrm>
                <a:off x="832104" y="1939346"/>
                <a:ext cx="654710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图甲探究钠与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图乙证明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与水反应放热</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图丙证明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溶液反应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图丁鉴别纯碱与小苏打</a:t>
                </a:r>
                <a:endParaRPr lang="en-US" altLang="zh-CN" sz="1800" dirty="0"/>
              </a:p>
            </p:txBody>
          </p:sp>
        </mc:Choice>
        <mc:Fallback>
          <p:sp>
            <p:nvSpPr>
              <p:cNvPr id="5" name="QC_3_BD.492_3#b39133ab2.choices?htil=51&amp;vop=1&amp;pid=54aa66f6b&amp;color=0,0,0&amp;vtp=1&amp;bbb=1"/>
              <p:cNvSpPr>
                <a:spLocks noRot="1" noChangeAspect="1" noMove="1" noResize="1" noEditPoints="1" noAdjustHandles="1" noChangeArrowheads="1" noChangeShapeType="1" noTextEdit="1"/>
              </p:cNvSpPr>
              <p:nvPr/>
            </p:nvSpPr>
            <p:spPr>
              <a:xfrm>
                <a:off x="832104" y="1939346"/>
                <a:ext cx="6547104" cy="1676400"/>
              </a:xfrm>
              <a:prstGeom prst="rect">
                <a:avLst/>
              </a:prstGeom>
              <a:blipFill rotWithShape="1">
                <a:blip r:embed="rId2"/>
                <a:stretch>
                  <a:fillRect l="-4" t="-3" r="8"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494_1#f059a9c4e?vop=1&amp;pid=54aa66f6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下列有关气体的说法正确的是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3_AN.495_1#f059a9c4e.bracket?vop=1&amp;pid=54aa66f6b&amp;color=0,0,0&amp;vpa=242&amp;vtp=1"/>
          <p:cNvSpPr/>
          <p:nvPr/>
        </p:nvSpPr>
        <p:spPr>
          <a:xfrm>
            <a:off x="39872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3_BD.494_2#f059a9c4e.choices?vop=1&amp;pid=54aa66f6b&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在非标准状况下，气体的摩尔体积不可能是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气体溶于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中，所得溶液物质的量浓度为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在同温同容条件下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等质量的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的压强比为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在同温同压条件下，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的密度比为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494_2#f059a9c4e.choices?vop=1&amp;pid=54aa66f6b&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96_1#c1e2831e2?sp=1&amp;vop=1&amp;pid=54aa66f6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部分常见含氯物质的分类与相应化合价关系如图所示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均表示物质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下列推断不合理的是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496_1#c1e2831e2?sp=1&amp;vop=1&amp;pid=54aa66f6b&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497_1#c1e2831e2.bracket?vop=1&amp;pid=54aa66f6b&amp;color=0,0,0&amp;vpa=243&amp;vtp=1"/>
          <p:cNvSpPr/>
          <p:nvPr/>
        </p:nvSpPr>
        <p:spPr>
          <a:xfrm>
            <a:off x="10405522"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3_BD.496_2#c1e2831e2?htil=52&amp;vop=1&amp;pid=54aa66f6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275187" y="1622425"/>
            <a:ext cx="2313432" cy="131673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496_3#c1e2831e2.choices?htil=52&amp;vop=1&amp;pid=54aa66f6b&amp;color=0,0,0&amp;vtp=1&amp;bbb=1"/>
              <p:cNvSpPr/>
              <p:nvPr/>
            </p:nvSpPr>
            <p:spPr>
              <a:xfrm>
                <a:off x="832104" y="1529771"/>
                <a:ext cx="8092440"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实验室可通过加热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的浓溶液制得</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有强氧化性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溶液中得到</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溶液混合一定能生成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存在</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的循环转化关系</a:t>
                </a:r>
                <a:endParaRPr lang="en-US" altLang="zh-CN" sz="1800" dirty="0"/>
              </a:p>
            </p:txBody>
          </p:sp>
        </mc:Choice>
        <mc:Fallback>
          <p:sp>
            <p:nvSpPr>
              <p:cNvPr id="5" name="QC_3_BD.496_3#c1e2831e2.choices?htil=52&amp;vop=1&amp;pid=54aa66f6b&amp;color=0,0,0&amp;vtp=1&amp;bbb=1"/>
              <p:cNvSpPr>
                <a:spLocks noRot="1" noChangeAspect="1" noMove="1" noResize="1" noEditPoints="1" noAdjustHandles="1" noChangeArrowheads="1" noChangeShapeType="1" noTextEdit="1"/>
              </p:cNvSpPr>
              <p:nvPr/>
            </p:nvSpPr>
            <p:spPr>
              <a:xfrm>
                <a:off x="832104" y="1529771"/>
                <a:ext cx="8092440" cy="1676400"/>
              </a:xfrm>
              <a:prstGeom prst="rect">
                <a:avLst/>
              </a:prstGeom>
              <a:blipFill rotWithShape="1">
                <a:blip r:embed="rId3"/>
                <a:stretch>
                  <a:fillRect l="-3" t="-3" r="3"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498_1#12482a1ed?vop=1&amp;pid=54aa66f6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498_1#12482a1ed?vop=1&amp;pid=54aa66f6b&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499_1#12482a1ed.bracket?vop=1&amp;pid=54aa66f6b&amp;color=0,0,0&amp;vpa=244&amp;vtp=1"/>
          <p:cNvSpPr/>
          <p:nvPr/>
        </p:nvSpPr>
        <p:spPr>
          <a:xfrm>
            <a:off x="608911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3_BD.498_2#12482a1ed.choices?vop=1&amp;pid=54aa66f6b&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含有的电子数均为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钠在空气中燃烧可生成多种氧化物，</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钠充分燃烧时转移电子数为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溶于水转移的电子数为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kPa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的混合物中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，氧原子数目为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498_2#12482a1ed.choices?vop=1&amp;pid=54aa66f6b&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00_1#ef7846f49?sp=1&amp;vop=1&amp;pid=54aa66f6b&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溶液中通入一定量的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，充分反应后，再向所得溶液中逐滴加入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的盐酸，</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的体积与所加盐酸体积之间的关系如图所示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不考虑</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的溶解</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下列判断正确的是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500_1#ef7846f49?sp=1&amp;vop=1&amp;pid=54aa66f6b&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3206" b="60"/>
                </a:stretch>
              </a:blipFill>
            </p:spPr>
            <p:txBody>
              <a:bodyPr/>
              <a:lstStyle/>
              <a:p>
                <a:r>
                  <a:rPr lang="zh-CN" altLang="en-US">
                    <a:noFill/>
                  </a:rPr>
                  <a:t> </a:t>
                </a:r>
              </a:p>
            </p:txBody>
          </p:sp>
        </mc:Fallback>
      </mc:AlternateContent>
      <p:sp>
        <p:nvSpPr>
          <p:cNvPr id="3" name="QC_3_AN.501_1#ef7846f49.bracket?vop=1&amp;pid=54aa66f6b&amp;color=0,0,0&amp;vpa=245&amp;vtp=1"/>
          <p:cNvSpPr/>
          <p:nvPr/>
        </p:nvSpPr>
        <p:spPr>
          <a:xfrm>
            <a:off x="10470483" y="1506720"/>
            <a:ext cx="315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3_BD.500_2#ef7846f49?htil=53&amp;vop=1&amp;pid=54aa66f6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620689" y="2041644"/>
            <a:ext cx="2139696" cy="129844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500_3#ef7846f49.choices?htil=53&amp;vop=1&amp;pid=54aa66f6b&amp;color=0,0,0&amp;vtp=1&amp;bbb=1"/>
              <p:cNvSpPr/>
              <p:nvPr/>
            </p:nvSpPr>
            <p:spPr>
              <a:xfrm>
                <a:off x="832104" y="1948990"/>
                <a:ext cx="825703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溶液的浓度为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的体积为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336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所得溶液的溶质成分的物质的量之比为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所得溶液的溶质成分的物质的量之比为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𝑛</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3_BD.500_3#ef7846f49.choices?htil=53&amp;vop=1&amp;pid=54aa66f6b&amp;color=0,0,0&amp;vtp=1&amp;bbb=1"/>
              <p:cNvSpPr>
                <a:spLocks noRot="1" noChangeAspect="1" noMove="1" noResize="1" noEditPoints="1" noAdjustHandles="1" noChangeArrowheads="1" noChangeShapeType="1" noTextEdit="1"/>
              </p:cNvSpPr>
              <p:nvPr/>
            </p:nvSpPr>
            <p:spPr>
              <a:xfrm>
                <a:off x="832104" y="1948990"/>
                <a:ext cx="8257032" cy="1676400"/>
              </a:xfrm>
              <a:prstGeom prst="rect">
                <a:avLst/>
              </a:prstGeom>
              <a:blipFill rotWithShape="1">
                <a:blip r:embed="rId3"/>
                <a:stretch>
                  <a:fillRect l="-3" t="-10" r="5"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6_1#5cecb90d5?vop=1&amp;pid=83614c424&amp;color=0,0,0&amp;vtp=1&amp;bt=1&amp;bbb=1&amp;hb=1"/>
              <p:cNvSpPr/>
              <p:nvPr/>
            </p:nvSpPr>
            <p:spPr>
              <a:xfrm>
                <a:off x="832104" y="1080000"/>
                <a:ext cx="10533888" cy="850900"/>
              </a:xfrm>
              <a:prstGeom prst="rect">
                <a:avLst/>
              </a:prstGeom>
              <a:noFill/>
            </p:spPr>
            <p:txBody>
              <a:bodyPr wrap="none" lIns="0" tIns="0" rIns="0" bIns="0" rtlCol="0" anchor="t"/>
              <a:lstStyle/>
              <a:p>
                <a:pPr algn="l" latinLnBrk="1">
                  <a:lnSpc>
                    <a:spcPts val="34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某溶液中含有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五种离子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向其中加入一定量的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溶液中离子数</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目不变的是(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36_1#5cecb90d5?vop=1&amp;pid=83614c424&amp;color=0,0,0&amp;vtp=1&amp;bt=1&amp;bbb=1&amp;hb=1"/>
              <p:cNvSpPr>
                <a:spLocks noRot="1" noChangeAspect="1" noMove="1" noResize="1" noEditPoints="1" noAdjustHandles="1" noChangeArrowheads="1" noChangeShapeType="1" noTextEdit="1"/>
              </p:cNvSpPr>
              <p:nvPr/>
            </p:nvSpPr>
            <p:spPr>
              <a:xfrm>
                <a:off x="832104" y="1080000"/>
                <a:ext cx="10533888" cy="850900"/>
              </a:xfrm>
              <a:prstGeom prst="rect">
                <a:avLst/>
              </a:prstGeom>
              <a:blipFill rotWithShape="1">
                <a:blip r:embed="rId1"/>
                <a:stretch>
                  <a:fillRect l="-2" t="-59" r="-704" b="59"/>
                </a:stretch>
              </a:blipFill>
            </p:spPr>
            <p:txBody>
              <a:bodyPr/>
              <a:lstStyle/>
              <a:p>
                <a:r>
                  <a:rPr lang="zh-CN" altLang="en-US">
                    <a:noFill/>
                  </a:rPr>
                  <a:t> </a:t>
                </a:r>
              </a:p>
            </p:txBody>
          </p:sp>
        </mc:Fallback>
      </mc:AlternateContent>
      <p:sp>
        <p:nvSpPr>
          <p:cNvPr id="3" name="QC_6_AN.37_1#5cecb90d5.bracket?vop=1&amp;pid=83614c424&amp;color=0,0,0&amp;vpa=19&amp;vtp=1"/>
          <p:cNvSpPr/>
          <p:nvPr/>
        </p:nvSpPr>
        <p:spPr>
          <a:xfrm>
            <a:off x="2158460" y="15194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36_2#5cecb90d5.choices?vop=1&amp;pid=83614c424&amp;color=0,0,0&amp;vtp=1&amp;bbb=1"/>
              <p:cNvSpPr/>
              <p:nvPr/>
            </p:nvSpPr>
            <p:spPr>
              <a:xfrm>
                <a:off x="832104" y="1948990"/>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96845" algn="l"/>
                    <a:tab pos="5533390" algn="l"/>
                    <a:tab pos="824293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36_2#5cecb90d5.choices?vop=1&amp;pid=83614c424&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rotWithShape="1">
                <a:blip r:embed="rId2"/>
                <a:stretch>
                  <a:fillRect l="-2" t="-37" r="1" b="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502_1#b1185118c?sp=1&amp;vop=1&amp;pid=54aa66f6b&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水体中氨氮含量超标会造成水体富营养化，用次氯酸钙除去氨氮的原理如图所示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3_AN.503_1#b1185118c.bracket?vop=1&amp;pid=54aa66f6b&amp;color=0,0,0&amp;vpa=246&amp;vtp=1"/>
          <p:cNvSpPr/>
          <p:nvPr/>
        </p:nvSpPr>
        <p:spPr>
          <a:xfrm>
            <a:off x="1015460" y="1505712"/>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3_BD.502_2#b1185118c?htil=54&amp;vop=1&amp;pid=54aa66f6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85976" y="2032000"/>
            <a:ext cx="2999232" cy="157276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502_3#b1185118c.choices?htil=54&amp;vop=1&amp;pid=54aa66f6b&amp;color=0,0,0&amp;vtp=1&amp;bbb=1&amp;hb=1"/>
              <p:cNvSpPr/>
              <p:nvPr/>
            </p:nvSpPr>
            <p:spPr>
              <a:xfrm>
                <a:off x="832104" y="1939346"/>
                <a:ext cx="7406640"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①③属于复分解反应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两种物质可循环使用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每生成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消耗标准状况下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除去氨氮的总反应的化学方程式为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d>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5" name="QC_3_BD.502_3#b1185118c.choices?htil=54&amp;vop=1&amp;pid=54aa66f6b&amp;color=0,0,0&amp;vtp=1&amp;bbb=1&amp;hb=1"/>
              <p:cNvSpPr>
                <a:spLocks noRot="1" noChangeAspect="1" noMove="1" noResize="1" noEditPoints="1" noAdjustHandles="1" noChangeArrowheads="1" noChangeShapeType="1" noTextEdit="1"/>
              </p:cNvSpPr>
              <p:nvPr/>
            </p:nvSpPr>
            <p:spPr>
              <a:xfrm>
                <a:off x="832104" y="1939346"/>
                <a:ext cx="7406640" cy="2095500"/>
              </a:xfrm>
              <a:prstGeom prst="rect">
                <a:avLst/>
              </a:prstGeom>
              <a:blipFill rotWithShape="1">
                <a:blip r:embed="rId2"/>
                <a:stretch>
                  <a:fillRect l="-3" t="-3" r="3" b="-272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04_1#182847c80?sp=1&amp;vop=1&amp;pid=54aa66f6b&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实验小组研究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，装置、步骤和现象如下：</a:t>
                </a:r>
                <a:endParaRPr lang="en-US" altLang="zh-CN" sz="1800" dirty="0"/>
              </a:p>
            </p:txBody>
          </p:sp>
        </mc:Choice>
        <mc:Fallback>
          <p:sp>
            <p:nvSpPr>
              <p:cNvPr id="2" name="QC_3_BD.504_1#182847c80?sp=1&amp;vop=1&amp;pid=54aa66f6b&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C_3_BD.504_2#182847c80?vop=1&amp;pid=54aa66f6b&amp;color=0,0,0&amp;vtp=1&amp;bbb=1&amp;hb=1"/>
              <p:cNvSpPr/>
              <p:nvPr/>
            </p:nvSpPr>
            <p:spPr>
              <a:xfrm>
                <a:off x="832104" y="152989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至澄清石灰水浑浊后</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，点燃酒精灯。</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.一段时间后，硬质玻璃管中有白色物质产生，管壁上有黑色物质出现，检验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的试剂未见明显变化。</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.将硬质玻璃管中的固体溶于水，未见气泡产生；过滤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向滤液中加入过量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产生白色沉淀</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再次过滤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，滤液呈碱性；取白色沉淀加入盐酸，产生气体。</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3_BD.504_2#182847c80?vop=1&amp;pid=54aa66f6b&amp;color=0,0,0&amp;vtp=1&amp;bbb=1&amp;hb=1"/>
              <p:cNvSpPr>
                <a:spLocks noRot="1" noChangeAspect="1" noMove="1" noResize="1" noEditPoints="1" noAdjustHandles="1" noChangeArrowheads="1" noChangeShapeType="1" noTextEdit="1"/>
              </p:cNvSpPr>
              <p:nvPr/>
            </p:nvSpPr>
            <p:spPr>
              <a:xfrm>
                <a:off x="832104" y="1529890"/>
                <a:ext cx="10533888" cy="2095500"/>
              </a:xfrm>
              <a:prstGeom prst="rect">
                <a:avLst/>
              </a:prstGeom>
              <a:blipFill rotWithShape="1">
                <a:blip r:embed="rId2"/>
                <a:stretch>
                  <a:fillRect l="-2" t="-8" r="-125" b="8"/>
                </a:stretch>
              </a:blipFill>
            </p:spPr>
            <p:txBody>
              <a:bodyPr/>
              <a:lstStyle/>
              <a:p>
                <a:r>
                  <a:rPr lang="zh-CN" altLang="en-US">
                    <a:noFill/>
                  </a:rPr>
                  <a:t> </a:t>
                </a:r>
              </a:p>
            </p:txBody>
          </p:sp>
        </mc:Fallback>
      </mc:AlternateContent>
      <p:sp>
        <p:nvSpPr>
          <p:cNvPr id="4" name="QC_3_AN.505_1#182847c80.bracket?vop=1&amp;pid=54aa66f6b&amp;color=0,0,0&amp;vpa=247&amp;vtp=1"/>
          <p:cNvSpPr/>
          <p:nvPr/>
        </p:nvSpPr>
        <p:spPr>
          <a:xfrm>
            <a:off x="3072860" y="3213910"/>
            <a:ext cx="315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5" name="QC_3_BD.504_3#182847c80?htil=55&amp;vop=1&amp;pid=54aa66f6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31595" y="3718044"/>
            <a:ext cx="3584448" cy="14721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504_4#182847c80.choices?htil=55&amp;vop=1&amp;pid=54aa66f6b&amp;color=0,0,0&amp;vtp=1&amp;bbb=1"/>
              <p:cNvSpPr/>
              <p:nvPr/>
            </p:nvSpPr>
            <p:spPr>
              <a:xfrm>
                <a:off x="832104" y="3625390"/>
                <a:ext cx="6812280"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中的现象说明白色固体中只有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从氧化还原角度推测步骤ⅱ中的黑色物质可能是碳单质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的目的是排除</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的干扰</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产生的白色沉淀是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6" name="QC_3_BD.504_4#182847c80.choices?htil=55&amp;vop=1&amp;pid=54aa66f6b&amp;color=0,0,0&amp;vtp=1&amp;bbb=1"/>
              <p:cNvSpPr>
                <a:spLocks noRot="1" noChangeAspect="1" noMove="1" noResize="1" noEditPoints="1" noAdjustHandles="1" noChangeArrowheads="1" noChangeShapeType="1" noTextEdit="1"/>
              </p:cNvSpPr>
              <p:nvPr/>
            </p:nvSpPr>
            <p:spPr>
              <a:xfrm>
                <a:off x="832104" y="3625390"/>
                <a:ext cx="6812280" cy="1676400"/>
              </a:xfrm>
              <a:prstGeom prst="rect">
                <a:avLst/>
              </a:prstGeom>
              <a:blipFill rotWithShape="1">
                <a:blip r:embed="rId4"/>
                <a:stretch>
                  <a:fillRect l="-4" t="-10" r="4"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06_1#87ae13bf8?sp=1&amp;vop=1&amp;pid=54aa66f6b&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橄榄、虾米、香菜中均含有丰富的氯元素，氯及其化合物的转化关系如图所示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的值</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506_1#87ae13bf8?sp=1&amp;vop=1&amp;pid=54aa66f6b&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3_AN.507_1#87ae13bf8.bracket?vop=1&amp;pid=54aa66f6b&amp;color=0,0,0&amp;vpa=248&amp;vtp=1"/>
          <p:cNvSpPr/>
          <p:nvPr/>
        </p:nvSpPr>
        <p:spPr>
          <a:xfrm>
            <a:off x="35300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pic>
        <p:nvPicPr>
          <p:cNvPr id="4" name="QC_3_BD.506_2#87ae13bf8?htil=56&amp;vop=1&amp;pid=54aa66f6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889232" y="2041644"/>
            <a:ext cx="2843784" cy="7863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506_3#87ae13bf8.choices?htil=56&amp;vop=1&amp;pid=54aa66f6b&amp;color=0,0,0&amp;vtp=1&amp;bbb=1"/>
              <p:cNvSpPr/>
              <p:nvPr/>
            </p:nvSpPr>
            <p:spPr>
              <a:xfrm>
                <a:off x="832104" y="1948990"/>
                <a:ext cx="75620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中含有的质子数为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17</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理论上反应①中每消耗</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数小于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反应②中每有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参加反应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，转移电子数为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3_BD.506_3#87ae13bf8.choices?htil=56&amp;vop=1&amp;pid=54aa66f6b&amp;color=0,0,0&amp;vtp=1&amp;bbb=1"/>
              <p:cNvSpPr>
                <a:spLocks noRot="1" noChangeAspect="1" noMove="1" noResize="1" noEditPoints="1" noAdjustHandles="1" noChangeArrowheads="1" noChangeShapeType="1" noTextEdit="1"/>
              </p:cNvSpPr>
              <p:nvPr/>
            </p:nvSpPr>
            <p:spPr>
              <a:xfrm>
                <a:off x="832104" y="1948990"/>
                <a:ext cx="7562088" cy="1676400"/>
              </a:xfrm>
              <a:prstGeom prst="rect">
                <a:avLst/>
              </a:prstGeom>
              <a:blipFill rotWithShape="1">
                <a:blip r:embed="rId3"/>
                <a:stretch>
                  <a:fillRect l="-3" t="-10" r="2"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3_BD.508_1#d339da042?sp=1&amp;vop=1&amp;pid=54aa66f6b&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实验室欲配制浓度均为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。现实验室有以下仪器：①玻璃棒</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②烧杯</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托盘天平</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④量筒</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⑤药匙</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⑥胶头滴管</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⑦</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容量瓶</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⑧标签纸</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⑨细口试剂瓶</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根据以上提供的仪器</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dirty="0"/>
              </a:p>
            </p:txBody>
          </p:sp>
        </mc:Choice>
        <mc:Fallback>
          <p:sp>
            <p:nvSpPr>
              <p:cNvPr id="2" name="QO_3_BD.508_1#d339da042?sp=1&amp;vop=1&amp;pid=54aa66f6b&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868"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4_BD.509_1#0e31f8f9e?vop=1&amp;pid=d339da042&amp;color=0,0,0&amp;vtp=1&amp;bbb=1&amp;hb=1"/>
              <p:cNvSpPr/>
              <p:nvPr/>
            </p:nvSpPr>
            <p:spPr>
              <a:xfrm>
                <a:off x="832104" y="2355390"/>
                <a:ext cx="10533888"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（1）计算，称量：分别用托盘天平称量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称量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可放在称量纸上称量</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需放在</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填仪器名称）</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中称量</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（2）溶解，转移：已知</a:t>
                </a:r>
                <a14:m>
                  <m:oMath xmlns:m="http://schemas.openxmlformats.org/officeDocument/2006/math">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溶于水均会放热</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，若固体溶解后未冷却至室温就转移到容量瓶中</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并定容，则所配制的溶液浓度将</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填“偏高”“偏低”或“无影响”）。</a:t>
                </a:r>
                <a:endParaRPr lang="en-US" altLang="zh-CN" dirty="0">
                  <a:solidFill>
                    <a:prstClr val="black"/>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（3）洗涤，定容：定容时加蒸馏水至离刻度线</a:t>
                </a:r>
                <a14:m>
                  <m:oMath xmlns:m="http://schemas.openxmlformats.org/officeDocument/2006/math">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，改用</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填仪器名称</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）向容量瓶中</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加蒸馏水到凹液面与刻度线相切</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B_4_BD.509_1#0e31f8f9e?vop=1&amp;pid=d339da042&amp;color=0,0,0&amp;vtp=1&amp;bbb=1&amp;hb=1"/>
              <p:cNvSpPr>
                <a:spLocks noRot="1" noChangeAspect="1" noMove="1" noResize="1" noEditPoints="1" noAdjustHandles="1" noChangeArrowheads="1" noChangeShapeType="1" noTextEdit="1"/>
              </p:cNvSpPr>
              <p:nvPr/>
            </p:nvSpPr>
            <p:spPr>
              <a:xfrm>
                <a:off x="832104" y="2355390"/>
                <a:ext cx="10533888" cy="2514600"/>
              </a:xfrm>
              <a:prstGeom prst="rect">
                <a:avLst/>
              </a:prstGeom>
              <a:blipFill rotWithShape="1">
                <a:blip r:embed="rId2"/>
                <a:stretch>
                  <a:fillRect l="-2" t="-7" r="1" b="7"/>
                </a:stretch>
              </a:blipFill>
            </p:spPr>
            <p:txBody>
              <a:bodyPr/>
              <a:lstStyle/>
              <a:p>
                <a:r>
                  <a:rPr lang="zh-CN" altLang="en-US">
                    <a:noFill/>
                  </a:rPr>
                  <a:t> </a:t>
                </a:r>
              </a:p>
            </p:txBody>
          </p:sp>
        </mc:Fallback>
      </mc:AlternateContent>
      <p:sp>
        <p:nvSpPr>
          <p:cNvPr id="4" name="QB_4_AN.510_1#0e31f8f9e.blank?vop=1&amp;pid=d339da042&amp;color=0,0,0&amp;vpa=249&amp;vtp=1&amp;bbb=1"/>
          <p:cNvSpPr/>
          <p:nvPr/>
        </p:nvSpPr>
        <p:spPr>
          <a:xfrm>
            <a:off x="6357399" y="2324910"/>
            <a:ext cx="488950"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4.0</a:t>
            </a:r>
            <a:endParaRPr lang="en-US" altLang="zh-CN" dirty="0"/>
          </a:p>
        </p:txBody>
      </p:sp>
      <p:sp>
        <p:nvSpPr>
          <p:cNvPr id="5" name="QB_4_AN.511_1#0e31f8f9e.blank?vop=1&amp;pid=d339da042&amp;color=0,0,0&amp;vpa=250&amp;vtp=1&amp;bbb=1"/>
          <p:cNvSpPr/>
          <p:nvPr/>
        </p:nvSpPr>
        <p:spPr>
          <a:xfrm>
            <a:off x="9403366" y="2324910"/>
            <a:ext cx="622300"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10.6</a:t>
            </a:r>
            <a:endParaRPr lang="en-US" altLang="zh-CN" dirty="0"/>
          </a:p>
        </p:txBody>
      </p:sp>
      <p:sp>
        <p:nvSpPr>
          <p:cNvPr id="6" name="QB_4_AN.512_1#0e31f8f9e.blank?vop=1&amp;pid=d339da042&amp;color=0,0,0&amp;vpa=251&amp;vtp=1&amp;bbb=1"/>
          <p:cNvSpPr/>
          <p:nvPr/>
        </p:nvSpPr>
        <p:spPr>
          <a:xfrm>
            <a:off x="4382548" y="27440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烧杯</a:t>
            </a:r>
            <a:endParaRPr lang="en-US" altLang="zh-CN" dirty="0"/>
          </a:p>
        </p:txBody>
      </p:sp>
      <p:sp>
        <p:nvSpPr>
          <p:cNvPr id="8" name="QB_4_AN.514_1#0e31f8f9e.blank?vop=1&amp;pid=d339da042&amp;color=0,0,0&amp;vpa=252&amp;vtp=1&amp;bbb=1"/>
          <p:cNvSpPr/>
          <p:nvPr/>
        </p:nvSpPr>
        <p:spPr>
          <a:xfrm>
            <a:off x="4038060" y="35822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偏高</a:t>
            </a:r>
            <a:endParaRPr lang="en-US" altLang="zh-CN" dirty="0"/>
          </a:p>
        </p:txBody>
      </p:sp>
      <p:sp>
        <p:nvSpPr>
          <p:cNvPr id="10" name="QB_4_AN.516_1#0e31f8f9e.blank?vop=1&amp;pid=d339da042&amp;color=0,0,0&amp;vpa=253&amp;vtp=1&amp;bbb=1"/>
          <p:cNvSpPr/>
          <p:nvPr/>
        </p:nvSpPr>
        <p:spPr>
          <a:xfrm>
            <a:off x="7343235" y="4001310"/>
            <a:ext cx="1081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胶头滴管</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 calcmode="lin" valueType="num">
                                      <p:cBhvr additive="base">
                                        <p:cTn id="4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0">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xEl>
                                              <p:pRg st="0" end="0"/>
                                            </p:txEl>
                                          </p:spTgt>
                                        </p:tgtEl>
                                        <p:attrNameLst>
                                          <p:attrName>style.visibility</p:attrName>
                                        </p:attrNameLst>
                                      </p:cBhvr>
                                      <p:to>
                                        <p:strVal val="visible"/>
                                      </p:to>
                                    </p:set>
                                    <p:anim calcmode="lin" valueType="num">
                                      <p:cBhvr additive="base">
                                        <p:cTn id="5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6" grpId="0" animBg="1" build="p"/>
      <p:bldP spid="8" grpId="0" animBg="1" build="p"/>
      <p:bldP spid="10" grpId="0" animBg="1" build="p"/>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517_1#b26449a3b?vop=1&amp;pid=d339da042&amp;color=0,0,0&amp;vtp=1&amp;bt=1&amp;bbb=1&amp;h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（4）摇匀，装瓶：取出任意体积的该溶液时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下列物理量中不随所取体积的多少而变化的是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dirty="0"/>
          </a:p>
        </p:txBody>
      </p:sp>
      <p:sp>
        <p:nvSpPr>
          <p:cNvPr id="3" name="QC_4_AN.518_1#b26449a3b.blank?vop=1&amp;pid=d339da042&amp;color=0,0,0&amp;vpa=254&amp;vtp=1&amp;bbb=1"/>
          <p:cNvSpPr/>
          <p:nvPr/>
        </p:nvSpPr>
        <p:spPr>
          <a:xfrm>
            <a:off x="10127711" y="1048512"/>
            <a:ext cx="603250"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BCD</a:t>
            </a:r>
            <a:endParaRPr lang="en-US" altLang="zh-CN" dirty="0"/>
          </a:p>
        </p:txBody>
      </p:sp>
      <mc:AlternateContent xmlns:mc="http://schemas.openxmlformats.org/markup-compatibility/2006">
        <mc:Choice xmlns:a14="http://schemas.microsoft.com/office/drawing/2010/main" Requires="a14">
          <p:sp>
            <p:nvSpPr>
              <p:cNvPr id="4" name="QC_4_BD.517_2#b26449a3b.choices?vop=1&amp;pid=d339da042&amp;color=0,0,0&amp;vtp=1&amp;bbb=1"/>
              <p:cNvSpPr/>
              <p:nvPr/>
            </p:nvSpPr>
            <p:spPr>
              <a:xfrm>
                <a:off x="832104" y="1939346"/>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的物质的量</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溶液的密度</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的浓度</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物质的量之比</a:t>
                </a:r>
                <a:endParaRPr lang="en-US" altLang="zh-CN" sz="1800" dirty="0"/>
              </a:p>
            </p:txBody>
          </p:sp>
        </mc:Choice>
        <mc:Fallback>
          <p:sp>
            <p:nvSpPr>
              <p:cNvPr id="4" name="QC_4_BD.517_2#b26449a3b.choices?vop=1&amp;pid=d339da042&amp;color=0,0,0&amp;vtp=1&amp;bbb=1"/>
              <p:cNvSpPr>
                <a:spLocks noRot="1" noChangeAspect="1" noMove="1" noResize="1" noEditPoints="1" noAdjustHandles="1" noChangeArrowheads="1" noChangeShapeType="1" noTextEdit="1"/>
              </p:cNvSpPr>
              <p:nvPr/>
            </p:nvSpPr>
            <p:spPr>
              <a:xfrm>
                <a:off x="832104" y="1939346"/>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BD.519_1#8f4a16d01?vop=1&amp;pid=d339da042&amp;color=0,0,0&amp;vtp=1&amp;bbb=1&amp;hb=1"/>
              <p:cNvSpPr/>
              <p:nvPr/>
            </p:nvSpPr>
            <p:spPr>
              <a:xfrm>
                <a:off x="832104" y="2815646"/>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（5）取出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所配的溶液，向其中逐滴加入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的盐酸</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理论上能生成标准状况下</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体积为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（忽略</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的溶解</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5" name="QB_4_BD.519_1#8f4a16d01?vop=1&amp;pid=d339da042&amp;color=0,0,0&amp;vtp=1&amp;bbb=1&amp;hb=1"/>
              <p:cNvSpPr>
                <a:spLocks noRot="1" noChangeAspect="1" noMove="1" noResize="1" noEditPoints="1" noAdjustHandles="1" noChangeArrowheads="1" noChangeShapeType="1" noTextEdit="1"/>
              </p:cNvSpPr>
              <p:nvPr/>
            </p:nvSpPr>
            <p:spPr>
              <a:xfrm>
                <a:off x="832104" y="2815646"/>
                <a:ext cx="10533888" cy="838200"/>
              </a:xfrm>
              <a:prstGeom prst="rect">
                <a:avLst/>
              </a:prstGeom>
              <a:blipFill rotWithShape="1">
                <a:blip r:embed="rId2"/>
                <a:stretch>
                  <a:fillRect l="-2" t="-7" r="-1036" b="7"/>
                </a:stretch>
              </a:blipFill>
            </p:spPr>
            <p:txBody>
              <a:bodyPr/>
              <a:lstStyle/>
              <a:p>
                <a:r>
                  <a:rPr lang="zh-CN" altLang="en-US">
                    <a:noFill/>
                  </a:rPr>
                  <a:t> </a:t>
                </a:r>
              </a:p>
            </p:txBody>
          </p:sp>
        </mc:Fallback>
      </mc:AlternateContent>
      <p:sp>
        <p:nvSpPr>
          <p:cNvPr id="6" name="QB_4_AN.520_1#8f4a16d01.blank?vop=1&amp;pid=d339da042&amp;color=0,0,0&amp;vpa=255&amp;vtp=1&amp;bbb=1"/>
          <p:cNvSpPr/>
          <p:nvPr/>
        </p:nvSpPr>
        <p:spPr>
          <a:xfrm>
            <a:off x="1498060" y="3204266"/>
            <a:ext cx="56673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112</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6" grpId="0" animBg="1" build="p"/>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3_BD.521_1#f7a92be8c?sp=1&amp;vop=1&amp;pid=54aa66f6b&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与浓盐酸反应制备纯净的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的装置如图甲所示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1800" dirty="0">
                  <a:solidFill>
                    <a:srgbClr val="000000"/>
                  </a:solidFill>
                </a:endParaRPr>
              </a:p>
            </p:txBody>
          </p:sp>
        </mc:Choice>
        <mc:Fallback>
          <p:sp>
            <p:nvSpPr>
              <p:cNvPr id="2" name="QO_3_BD.521_1#f7a92be8c?sp=1&amp;vop=1&amp;pid=54aa66f6b&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p:pic>
        <p:nvPicPr>
          <p:cNvPr id="3" name="QO_3_BD.521_2#f7a92be8c?iti=17&amp;vop=1&amp;pid=54aa66f6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867912" y="1622544"/>
            <a:ext cx="4462272" cy="17007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3_BD.521_3#f7a92be8c?iti=17&amp;vop=1&amp;pid=54aa66f6b&amp;color=0,0,0&amp;vtp=1"/>
          <p:cNvSpPr/>
          <p:nvPr/>
        </p:nvSpPr>
        <p:spPr>
          <a:xfrm>
            <a:off x="5958554" y="3450328"/>
            <a:ext cx="280987"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B_4_BD.522_1#1f4bb2715?vop=1&amp;pid=f7a92be8c&amp;color=0,0,0&amp;vtp=1&amp;bbb=1&amp;hb=1"/>
              <p:cNvSpPr/>
              <p:nvPr/>
            </p:nvSpPr>
            <p:spPr>
              <a:xfrm>
                <a:off x="832104" y="390479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中盛放浓盐酸的仪器名称是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中反应的化学方程式为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（2）装置</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中导管</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”）应伸至靠近集气瓶底部。</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（3）装置</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的作用有两个</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300"/>
                  </a:lnSpc>
                </a:pP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请写出氯气与碱石灰中</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反应的化学方程式</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5" name="QB_4_BD.522_1#1f4bb2715?vop=1&amp;pid=f7a92be8c&amp;color=0,0,0&amp;vtp=1&amp;bbb=1&amp;hb=1"/>
              <p:cNvSpPr>
                <a:spLocks noRot="1" noChangeAspect="1" noMove="1" noResize="1" noEditPoints="1" noAdjustHandles="1" noChangeArrowheads="1" noChangeShapeType="1" noTextEdit="1"/>
              </p:cNvSpPr>
              <p:nvPr/>
            </p:nvSpPr>
            <p:spPr>
              <a:xfrm>
                <a:off x="832104" y="3904790"/>
                <a:ext cx="10533888" cy="2095500"/>
              </a:xfrm>
              <a:prstGeom prst="rect">
                <a:avLst/>
              </a:prstGeom>
              <a:blipFill rotWithShape="1">
                <a:blip r:embed="rId3"/>
                <a:stretch>
                  <a:fillRect l="-2" t="-8" r="-891" b="8"/>
                </a:stretch>
              </a:blipFill>
            </p:spPr>
            <p:txBody>
              <a:bodyPr/>
              <a:lstStyle/>
              <a:p>
                <a:r>
                  <a:rPr lang="zh-CN" altLang="en-US">
                    <a:noFill/>
                  </a:rPr>
                  <a:t> </a:t>
                </a:r>
              </a:p>
            </p:txBody>
          </p:sp>
        </mc:Fallback>
      </mc:AlternateContent>
      <p:sp>
        <p:nvSpPr>
          <p:cNvPr id="6" name="QB_4_AN.523_1#1f4bb2715.blank?vop=1&amp;pid=f7a92be8c&amp;color=0,0,0&amp;vpa=256&amp;vtp=1&amp;bbb=1"/>
          <p:cNvSpPr/>
          <p:nvPr/>
        </p:nvSpPr>
        <p:spPr>
          <a:xfrm>
            <a:off x="4788948" y="3874310"/>
            <a:ext cx="1081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分液漏斗</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4_AN.524_1#1f4bb2715.blank?vop=1&amp;pid=f7a92be8c&amp;color=0,0,0&amp;vpa=257&amp;vtp=1&amp;bbb=1&amp;rh=23.75&amp;hb=1"/>
              <p:cNvSpPr/>
              <p:nvPr/>
            </p:nvSpPr>
            <p:spPr>
              <a:xfrm>
                <a:off x="832104" y="3866690"/>
                <a:ext cx="10531904" cy="838200"/>
              </a:xfrm>
              <a:prstGeom prst="rect">
                <a:avLst/>
              </a:prstGeom>
              <a:noFill/>
            </p:spPr>
            <p:txBody>
              <a:bodyPr wrap="square" lIns="0" tIns="0" rIns="0" bIns="0" rtlCol="0" anchor="t"/>
              <a:lstStyle/>
              <a:p>
                <a:pPr latinLnBrk="1">
                  <a:lnSpc>
                    <a:spcPts val="326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16</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m:t>
                    </m:r>
                    <m:d>
                      <m:d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浓</m:t>
                        </m:r>
                      </m:e>
                    </m:d>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KCl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8</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7" name="QB_4_AN.524_1#1f4bb2715.blank?vop=1&amp;pid=f7a92be8c&amp;color=0,0,0&amp;vpa=257&amp;vtp=1&amp;bbb=1&amp;rh=23.75&amp;hb=1"/>
              <p:cNvSpPr>
                <a:spLocks noRot="1" noChangeAspect="1" noMove="1" noResize="1" noEditPoints="1" noAdjustHandles="1" noChangeArrowheads="1" noChangeShapeType="1" noTextEdit="1"/>
              </p:cNvSpPr>
              <p:nvPr/>
            </p:nvSpPr>
            <p:spPr>
              <a:xfrm>
                <a:off x="832104" y="3866690"/>
                <a:ext cx="10531904" cy="838200"/>
              </a:xfrm>
              <a:prstGeom prst="rect">
                <a:avLst/>
              </a:prstGeom>
              <a:blipFill rotWithShape="1">
                <a:blip r:embed="rId4"/>
                <a:stretch>
                  <a:fillRect l="-2" t="-21" b="-57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4_AN.526_1#1f4bb2715.blank?vop=1&amp;pid=f7a92be8c&amp;color=0,0,0&amp;vpa=258&amp;vtp=1&amp;bbb=1"/>
              <p:cNvSpPr/>
              <p:nvPr/>
            </p:nvSpPr>
            <p:spPr>
              <a:xfrm>
                <a:off x="2752979" y="4790622"/>
                <a:ext cx="233363" cy="279400"/>
              </a:xfrm>
              <a:prstGeom prst="rect">
                <a:avLst/>
              </a:prstGeom>
              <a:noFill/>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4_AN.526_1#1f4bb2715.blank?vop=1&amp;pid=f7a92be8c&amp;color=0,0,0&amp;vpa=258&amp;vtp=1&amp;bbb=1"/>
              <p:cNvSpPr>
                <a:spLocks noRot="1" noChangeAspect="1" noMove="1" noResize="1" noEditPoints="1" noAdjustHandles="1" noChangeArrowheads="1" noChangeShapeType="1" noTextEdit="1"/>
              </p:cNvSpPr>
              <p:nvPr/>
            </p:nvSpPr>
            <p:spPr>
              <a:xfrm>
                <a:off x="2752979" y="4790622"/>
                <a:ext cx="233363" cy="279400"/>
              </a:xfrm>
              <a:prstGeom prst="rect">
                <a:avLst/>
              </a:prstGeom>
              <a:blipFill rotWithShape="1">
                <a:blip r:embed="rId5"/>
                <a:stretch>
                  <a:fillRect l="-109" t="-65" r="245" b="65"/>
                </a:stretch>
              </a:blipFill>
            </p:spPr>
            <p:txBody>
              <a:bodyPr/>
              <a:lstStyle/>
              <a:p>
                <a:r>
                  <a:rPr lang="zh-CN" altLang="en-US">
                    <a:noFill/>
                  </a:rPr>
                  <a:t> </a:t>
                </a:r>
              </a:p>
            </p:txBody>
          </p:sp>
        </mc:Fallback>
      </mc:AlternateContent>
      <p:sp>
        <p:nvSpPr>
          <p:cNvPr id="11" name="QB_4_AN.528_1#1f4bb2715.blank?vop=1&amp;pid=f7a92be8c&amp;color=0,0,0&amp;vpa=259&amp;vtp=1&amp;bbb=1"/>
          <p:cNvSpPr/>
          <p:nvPr/>
        </p:nvSpPr>
        <p:spPr>
          <a:xfrm>
            <a:off x="4065048" y="5131610"/>
            <a:ext cx="3367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吸收多余的氯气，防止污染空气</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2" name="QB_4_AN.529_1#1f4bb2715.blank?vop=1&amp;pid=f7a92be8c&amp;color=0,0,0&amp;vpa=260&amp;vtp=1&amp;bbb=1&amp;hb=1"/>
              <p:cNvSpPr/>
              <p:nvPr/>
            </p:nvSpPr>
            <p:spPr>
              <a:xfrm>
                <a:off x="832104" y="5131610"/>
                <a:ext cx="10531904" cy="825500"/>
              </a:xfrm>
              <a:prstGeom prst="rect">
                <a:avLst/>
              </a:prstGeom>
              <a:noFill/>
            </p:spPr>
            <p:txBody>
              <a:bodyPr wrap="square" lIns="0" tIns="0" rIns="0" bIns="0" rtlCol="0" anchor="t"/>
              <a:lstStyle/>
              <a:p>
                <a:pPr latinLnBrk="1">
                  <a:lnSpc>
                    <a:spcPts val="3300"/>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防止空气中的水蒸气进入装置</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12" name="QB_4_AN.529_1#1f4bb2715.blank?vop=1&amp;pid=f7a92be8c&amp;color=0,0,0&amp;vpa=260&amp;vtp=1&amp;bbb=1&amp;hb=1"/>
              <p:cNvSpPr>
                <a:spLocks noRot="1" noChangeAspect="1" noMove="1" noResize="1" noEditPoints="1" noAdjustHandles="1" noChangeArrowheads="1" noChangeShapeType="1" noTextEdit="1"/>
              </p:cNvSpPr>
              <p:nvPr/>
            </p:nvSpPr>
            <p:spPr>
              <a:xfrm>
                <a:off x="832104" y="5131610"/>
                <a:ext cx="10531904" cy="825500"/>
              </a:xfrm>
              <a:prstGeom prst="rect">
                <a:avLst/>
              </a:prstGeom>
              <a:blipFill rotWithShape="1">
                <a:blip r:embed="rId6"/>
                <a:stretch>
                  <a:fillRect l="-2" t="-21"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4_AN.530_1#1f4bb2715.blank?vop=1&amp;pid=f7a92be8c&amp;color=0,0,0&amp;vpa=261&amp;vtp=1&amp;bbb=1&amp;rh=23.75"/>
              <p:cNvSpPr/>
              <p:nvPr/>
            </p:nvSpPr>
            <p:spPr>
              <a:xfrm>
                <a:off x="6248654" y="5602089"/>
                <a:ext cx="3811461" cy="301625"/>
              </a:xfrm>
              <a:prstGeom prst="rect">
                <a:avLst/>
              </a:prstGeom>
              <a:noFill/>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NaClO</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4_AN.530_1#1f4bb2715.blank?vop=1&amp;pid=f7a92be8c&amp;color=0,0,0&amp;vpa=261&amp;vtp=1&amp;bbb=1&amp;rh=23.75"/>
              <p:cNvSpPr>
                <a:spLocks noRot="1" noChangeAspect="1" noMove="1" noResize="1" noEditPoints="1" noAdjustHandles="1" noChangeArrowheads="1" noChangeShapeType="1" noTextEdit="1"/>
              </p:cNvSpPr>
              <p:nvPr/>
            </p:nvSpPr>
            <p:spPr>
              <a:xfrm>
                <a:off x="6248654" y="5602089"/>
                <a:ext cx="3811461" cy="301625"/>
              </a:xfrm>
              <a:prstGeom prst="rect">
                <a:avLst/>
              </a:prstGeom>
              <a:blipFill rotWithShape="1">
                <a:blip r:embed="rId7"/>
                <a:stretch>
                  <a:fillRect l="-7" t="-30987" r="12" b="-1996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
                                            <p:txEl>
                                              <p:pRg st="1" end="1"/>
                                            </p:txEl>
                                          </p:spTgt>
                                        </p:tgtEl>
                                        <p:attrNameLst>
                                          <p:attrName>style.visibility</p:attrName>
                                        </p:attrNameLst>
                                      </p:cBhvr>
                                      <p:to>
                                        <p:strVal val="visible"/>
                                      </p:to>
                                    </p:set>
                                    <p:anim calcmode="lin" valueType="num">
                                      <p:cBhvr additive="base">
                                        <p:cTn id="55"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bg/>
                                          </p:spTgt>
                                        </p:tgtEl>
                                        <p:attrNameLst>
                                          <p:attrName>style.visibility</p:attrName>
                                        </p:attrNameLst>
                                      </p:cBhvr>
                                      <p:to>
                                        <p:strVal val="visible"/>
                                      </p:to>
                                    </p:set>
                                    <p:anim calcmode="lin" valueType="num">
                                      <p:cBhvr additive="base">
                                        <p:cTn id="61"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62" dur="500" fill="hold"/>
                                        <p:tgtEl>
                                          <p:spTgt spid="13">
                                            <p:bg/>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3">
                                            <p:txEl>
                                              <p:pRg st="0" end="0"/>
                                            </p:txEl>
                                          </p:spTgt>
                                        </p:tgtEl>
                                        <p:attrNameLst>
                                          <p:attrName>style.visibility</p:attrName>
                                        </p:attrNameLst>
                                      </p:cBhvr>
                                      <p:to>
                                        <p:strVal val="visible"/>
                                      </p:to>
                                    </p:set>
                                    <p:anim calcmode="lin" valueType="num">
                                      <p:cBhvr additive="base">
                                        <p:cTn id="65"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9" grpId="0" animBg="1" build="p"/>
      <p:bldP spid="11" grpId="0" animBg="1" build="p"/>
      <p:bldP spid="12" grpId="0" animBg="1" build="p"/>
      <p:bldP spid="13" grpId="0" animBg="1" build="p"/>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531_1#0ea2ad6de?sp=1&amp;vop=1&amp;pid=f7a92be8c&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三种微粒的物质的量分数随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变化的关系如图乙所示。</a:t>
                </a:r>
                <a:endParaRPr lang="en-US" altLang="zh-CN" sz="1800" dirty="0">
                  <a:solidFill>
                    <a:srgbClr val="000000"/>
                  </a:solidFill>
                </a:endParaRPr>
              </a:p>
            </p:txBody>
          </p:sp>
        </mc:Choice>
        <mc:Fallback>
          <p:sp>
            <p:nvSpPr>
              <p:cNvPr id="2" name="QO_4_BD.531_1#0ea2ad6de?sp=1&amp;vop=1&amp;pid=f7a92be8c&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p:pic>
        <p:nvPicPr>
          <p:cNvPr id="3" name="QO_4_BD.531_2#0ea2ad6de?iti=18&amp;htil=57&amp;vop=1&amp;pid=f7a92be8c&amp;color=0,0,0&amp;tib=255,255,255&amp;vtp=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357122" y="1517190"/>
            <a:ext cx="2817707" cy="21132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4_BD.531_3#0ea2ad6de?iti=18&amp;htil=57&amp;vop=1&amp;pid=f7a92be8c&amp;color=0,0,0&amp;vtp=1"/>
          <p:cNvSpPr/>
          <p:nvPr/>
        </p:nvSpPr>
        <p:spPr>
          <a:xfrm>
            <a:off x="9625481" y="3754295"/>
            <a:ext cx="280987"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B_5_BD.532_1#74f77f210?htil=57&amp;vop=1&amp;pid=0ea2ad6de&amp;color=0,0,0&amp;vtp=1&amp;bbb=1&amp;hb=1&amp;hs=1"/>
              <p:cNvSpPr/>
              <p:nvPr/>
            </p:nvSpPr>
            <p:spPr>
              <a:xfrm>
                <a:off x="832104" y="1529890"/>
                <a:ext cx="7479792"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①使用“84”消毒液时为增强消毒效果，常调节</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之间</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5" name="QB_5_BD.532_1#74f77f210?htil=57&amp;vop=1&amp;pid=0ea2ad6de&amp;color=0,0,0&amp;vtp=1&amp;bbb=1&amp;hb=1&amp;hs=1"/>
              <p:cNvSpPr>
                <a:spLocks noRot="1" noChangeAspect="1" noMove="1" noResize="1" noEditPoints="1" noAdjustHandles="1" noChangeArrowheads="1" noChangeShapeType="1" noTextEdit="1"/>
              </p:cNvSpPr>
              <p:nvPr/>
            </p:nvSpPr>
            <p:spPr>
              <a:xfrm>
                <a:off x="832104" y="1529890"/>
                <a:ext cx="7479792" cy="838200"/>
              </a:xfrm>
              <a:prstGeom prst="rect">
                <a:avLst/>
              </a:prstGeom>
              <a:blipFill rotWithShape="1">
                <a:blip r:embed="rId3"/>
                <a:stretch>
                  <a:fillRect l="-3" t="-21" r="5"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533_1#74f77f210.blank?vop=1&amp;pid=0ea2ad6de&amp;color=0,0,0&amp;vpa=262&amp;vtp=1&amp;bbb=1"/>
              <p:cNvSpPr/>
              <p:nvPr/>
            </p:nvSpPr>
            <p:spPr>
              <a:xfrm>
                <a:off x="824960" y="1999226"/>
                <a:ext cx="5456238"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&lt;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pH</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&lt;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6</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时，溶液中</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含量较高，消毒能力较强</a:t>
                </a:r>
                <a:endParaRPr lang="en-US" altLang="zh-CN" sz="100" dirty="0">
                  <a:solidFill>
                    <a:srgbClr val="FF0000"/>
                  </a:solidFill>
                </a:endParaRPr>
              </a:p>
            </p:txBody>
          </p:sp>
        </mc:Choice>
        <mc:Fallback>
          <p:sp>
            <p:nvSpPr>
              <p:cNvPr id="6" name="QB_5_AN.533_1#74f77f210.blank?vop=1&amp;pid=0ea2ad6de&amp;color=0,0,0&amp;vpa=262&amp;vtp=1&amp;bbb=1"/>
              <p:cNvSpPr>
                <a:spLocks noRot="1" noChangeAspect="1" noMove="1" noResize="1" noEditPoints="1" noAdjustHandles="1" noChangeArrowheads="1" noChangeShapeType="1" noTextEdit="1"/>
              </p:cNvSpPr>
              <p:nvPr/>
            </p:nvSpPr>
            <p:spPr>
              <a:xfrm>
                <a:off x="824960" y="1999226"/>
                <a:ext cx="5456238" cy="279400"/>
              </a:xfrm>
              <a:prstGeom prst="rect">
                <a:avLst/>
              </a:prstGeom>
              <a:blipFill rotWithShape="1">
                <a:blip r:embed="rId4"/>
                <a:stretch>
                  <a:fillRect l="-2" t="-5543" r="8" b="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C_5_BD.534_1#f78d69198?htil=57&amp;vop=1&amp;pid=0ea2ad6de&amp;color=0,0,0&amp;vtp=1&amp;bbb=1&amp;hb=1&amp;hs=1"/>
              <p:cNvSpPr/>
              <p:nvPr/>
            </p:nvSpPr>
            <p:spPr>
              <a:xfrm>
                <a:off x="832104" y="2393490"/>
                <a:ext cx="7479792"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②通常购买的“84”消毒液</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在12左右</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为增强消毒效果可向其中滴加</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dirty="0">
                  <a:solidFill>
                    <a:srgbClr val="000000"/>
                  </a:solidFill>
                </a:endParaRPr>
              </a:p>
            </p:txBody>
          </p:sp>
        </mc:Choice>
        <mc:Fallback>
          <p:sp>
            <p:nvSpPr>
              <p:cNvPr id="7" name="QC_5_BD.534_1#f78d69198?htil=57&amp;vop=1&amp;pid=0ea2ad6de&amp;color=0,0,0&amp;vtp=1&amp;bbb=1&amp;hb=1&amp;hs=1"/>
              <p:cNvSpPr>
                <a:spLocks noRot="1" noChangeAspect="1" noMove="1" noResize="1" noEditPoints="1" noAdjustHandles="1" noChangeArrowheads="1" noChangeShapeType="1" noTextEdit="1"/>
              </p:cNvSpPr>
              <p:nvPr/>
            </p:nvSpPr>
            <p:spPr>
              <a:xfrm>
                <a:off x="832104" y="2393490"/>
                <a:ext cx="7479792" cy="838200"/>
              </a:xfrm>
              <a:prstGeom prst="rect">
                <a:avLst/>
              </a:prstGeom>
              <a:blipFill rotWithShape="1">
                <a:blip r:embed="rId5"/>
                <a:stretch>
                  <a:fillRect l="-3" t="-21" r="5"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C_5_BD.534_2#f78d69198.choices?htil=57&amp;vop=1&amp;pid=0ea2ad6de&amp;color=0,0,0&amp;vtp=1&amp;bbb=1&amp;hs=1"/>
              <p:cNvSpPr/>
              <p:nvPr/>
            </p:nvSpPr>
            <p:spPr>
              <a:xfrm>
                <a:off x="832104" y="3257090"/>
                <a:ext cx="7479792"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126615" algn="l"/>
                    <a:tab pos="4164965" algn="l"/>
                    <a:tab pos="580961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可口可乐</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食醋</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浓盐酸</a:t>
                </a:r>
                <a:endParaRPr lang="en-US" altLang="zh-CN" sz="1800" dirty="0">
                  <a:solidFill>
                    <a:srgbClr val="000000"/>
                  </a:solidFill>
                </a:endParaRPr>
              </a:p>
            </p:txBody>
          </p:sp>
        </mc:Choice>
        <mc:Fallback>
          <p:sp>
            <p:nvSpPr>
              <p:cNvPr id="8" name="QC_5_BD.534_2#f78d69198.choices?htil=57&amp;vop=1&amp;pid=0ea2ad6de&amp;color=0,0,0&amp;vtp=1&amp;bbb=1&amp;hs=1"/>
              <p:cNvSpPr>
                <a:spLocks noRot="1" noChangeAspect="1" noMove="1" noResize="1" noEditPoints="1" noAdjustHandles="1" noChangeArrowheads="1" noChangeShapeType="1" noTextEdit="1"/>
              </p:cNvSpPr>
              <p:nvPr/>
            </p:nvSpPr>
            <p:spPr>
              <a:xfrm>
                <a:off x="832104" y="3257090"/>
                <a:ext cx="7479792" cy="469900"/>
              </a:xfrm>
              <a:prstGeom prst="rect">
                <a:avLst/>
              </a:prstGeom>
              <a:blipFill rotWithShape="1">
                <a:blip r:embed="rId6"/>
                <a:stretch>
                  <a:fillRect l="-3" t="-37" r="5" b="37"/>
                </a:stretch>
              </a:blipFill>
            </p:spPr>
            <p:txBody>
              <a:bodyPr/>
              <a:lstStyle/>
              <a:p>
                <a:r>
                  <a:rPr lang="zh-CN" altLang="en-US">
                    <a:noFill/>
                  </a:rPr>
                  <a:t> </a:t>
                </a:r>
              </a:p>
            </p:txBody>
          </p:sp>
        </mc:Fallback>
      </mc:AlternateContent>
      <p:sp>
        <p:nvSpPr>
          <p:cNvPr id="9" name="QC_5_AN.535_1#f78d69198.blank?vop=1&amp;pid=0ea2ad6de&amp;color=0,0,0&amp;vpa=263&amp;vtp=1&amp;bbb=1"/>
          <p:cNvSpPr/>
          <p:nvPr/>
        </p:nvSpPr>
        <p:spPr>
          <a:xfrm>
            <a:off x="863060" y="2782110"/>
            <a:ext cx="592138" cy="419100"/>
          </a:xfrm>
          <a:prstGeom prst="rect">
            <a:avLst/>
          </a:prstGeom>
          <a:noFill/>
        </p:spPr>
        <p:txBody>
          <a:bodyPr wrap="none" lIns="0" tIns="0" rIns="0" bIns="0" rtlCol="0" anchor="t"/>
          <a:lstStyle/>
          <a:p>
            <a:pPr algn="ctr" latinLnBrk="1">
              <a:lnSpc>
                <a:spcPts val="3300"/>
              </a:lnSpc>
            </a:pPr>
            <a:r>
              <a:rPr lang="en-US" altLang="zh-CN" b="1" i="0" smtClean="0">
                <a:solidFill>
                  <a:srgbClr val="FF0000"/>
                </a:solidFill>
                <a:latin typeface="Arial (正文)" pitchFamily="34" charset="0"/>
                <a:ea typeface="微软雅黑" panose="020B0503020204020204" pitchFamily="34" charset="-122"/>
                <a:cs typeface="Arial (正文)" pitchFamily="34" charset="-120"/>
              </a:rPr>
              <a:t>ABC</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0" name="QB_4_BD.536_1#fb4eea79f?vop=1&amp;pid=f7a92be8c&amp;color=0,0,0&amp;vtp=1&amp;bbb=1&amp;hb=1&amp;hs=1"/>
              <p:cNvSpPr/>
              <p:nvPr/>
            </p:nvSpPr>
            <p:spPr>
              <a:xfrm>
                <a:off x="832104" y="4396915"/>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通入质量分数为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溶液中来制备“84”消毒液。当</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消耗一半时转移电子</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数为</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），此时所得溶液中</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的质量分数为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保留一位小数）</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10" name="QB_4_BD.536_1#fb4eea79f?vop=1&amp;pid=f7a92be8c&amp;color=0,0,0&amp;vtp=1&amp;bbb=1&amp;hb=1&amp;hs=1"/>
              <p:cNvSpPr>
                <a:spLocks noRot="1" noChangeAspect="1" noMove="1" noResize="1" noEditPoints="1" noAdjustHandles="1" noChangeArrowheads="1" noChangeShapeType="1" noTextEdit="1"/>
              </p:cNvSpPr>
              <p:nvPr/>
            </p:nvSpPr>
            <p:spPr>
              <a:xfrm>
                <a:off x="832104" y="4396915"/>
                <a:ext cx="10533888" cy="838200"/>
              </a:xfrm>
              <a:prstGeom prst="rect">
                <a:avLst/>
              </a:prstGeom>
              <a:blipFill rotWithShape="1">
                <a:blip r:embed="rId7"/>
                <a:stretch>
                  <a:fillRect l="-2" t="-21" r="-2717" b="21"/>
                </a:stretch>
              </a:blipFill>
            </p:spPr>
            <p:txBody>
              <a:bodyPr/>
              <a:lstStyle/>
              <a:p>
                <a:r>
                  <a:rPr lang="zh-CN" altLang="en-US">
                    <a:noFill/>
                  </a:rPr>
                  <a:t> </a:t>
                </a:r>
              </a:p>
            </p:txBody>
          </p:sp>
        </mc:Fallback>
      </mc:AlternateContent>
      <p:sp>
        <p:nvSpPr>
          <p:cNvPr id="11" name="QB_4_AN.537_1#fb4eea79f.blank?vop=1&amp;pid=f7a92be8c&amp;color=0,0,0&amp;vpa=264&amp;vtp=1&amp;bbb=1"/>
          <p:cNvSpPr/>
          <p:nvPr/>
        </p:nvSpPr>
        <p:spPr>
          <a:xfrm>
            <a:off x="8632286" y="4785535"/>
            <a:ext cx="622300"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15.8</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9" grpId="0" animBg="1" build="p"/>
      <p:bldP spid="11" grpId="0" animBg="1" build="p"/>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3_BD.538_1#f7abcf9c2?iti=19&amp;htil=58&amp;vop=1&amp;pid=54aa66f6b&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14032" y="1171440"/>
            <a:ext cx="4233672" cy="14904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3_BD.538_2#f7abcf9c2?iti=19&amp;htil=58&amp;vop=1&amp;pid=54aa66f6b&amp;color=0,0,0&amp;vtp=1"/>
          <p:cNvSpPr/>
          <p:nvPr/>
        </p:nvSpPr>
        <p:spPr>
          <a:xfrm>
            <a:off x="9090374" y="2788912"/>
            <a:ext cx="280988" cy="355346"/>
          </a:xfrm>
          <a:prstGeom prst="rect">
            <a:avLst/>
          </a:prstGeom>
          <a:noFill/>
        </p:spPr>
        <p:txBody>
          <a:bodyPr wrap="square" lIns="0" tIns="0" rIns="0" bIns="0" rtlCol="0" anchor="t"/>
          <a:lstStyle/>
          <a:p>
            <a:pPr algn="ctr" latinLnBrk="1">
              <a:lnSpc>
                <a:spcPct val="144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4" name="QO_3_BD.538_3#f7abcf9c2?htil=58&amp;sp=1&amp;vop=1&amp;pid=54aa66f6b&amp;color=0,0,0&amp;vtp=1&amp;bt=1&amp;bbb=1&amp;hb=1&amp;hs=1"/>
              <p:cNvSpPr/>
              <p:nvPr/>
            </p:nvSpPr>
            <p:spPr>
              <a:xfrm>
                <a:off x="832104" y="1080000"/>
                <a:ext cx="6172200" cy="1219200"/>
              </a:xfrm>
              <a:prstGeom prst="rect">
                <a:avLst/>
              </a:prstGeom>
              <a:noFill/>
            </p:spPr>
            <p:txBody>
              <a:bodyPr wrap="none" lIns="0" tIns="0" rIns="0" bIns="0" rtlCol="0" anchor="t"/>
              <a:lstStyle/>
              <a:p>
                <a:pPr algn="l"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某化学兴趣小组在实验室利用侯氏制碱法制备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，进一</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步处理得到产品</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制备流程如图甲所示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zh-CN" altLang="en-US"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zh-CN" altLang="en-US"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dirty="0">
                  <a:solidFill>
                    <a:srgbClr val="000000"/>
                  </a:solidFill>
                </a:endParaRPr>
              </a:p>
            </p:txBody>
          </p:sp>
        </mc:Choice>
        <mc:Fallback>
          <p:sp>
            <p:nvSpPr>
              <p:cNvPr id="4" name="QO_3_BD.538_3#f7abcf9c2?htil=58&amp;sp=1&amp;vop=1&amp;pid=54aa66f6b&amp;color=0,0,0&amp;vtp=1&amp;bt=1&amp;bbb=1&amp;hb=1&amp;hs=1"/>
              <p:cNvSpPr>
                <a:spLocks noRot="1" noChangeAspect="1" noMove="1" noResize="1" noEditPoints="1" noAdjustHandles="1" noChangeArrowheads="1" noChangeShapeType="1" noTextEdit="1"/>
              </p:cNvSpPr>
              <p:nvPr/>
            </p:nvSpPr>
            <p:spPr>
              <a:xfrm>
                <a:off x="832104" y="1080000"/>
                <a:ext cx="6172200" cy="1219200"/>
              </a:xfrm>
              <a:prstGeom prst="rect">
                <a:avLst/>
              </a:prstGeom>
              <a:blipFill rotWithShape="1">
                <a:blip r:embed="rId2"/>
                <a:stretch>
                  <a:fillRect l="-4" t="-41" r="-88" b="4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4_BD.539_1#736c22704?htil=58&amp;vop=1&amp;pid=f7abcf9c2&amp;color=0,0,0&amp;vtp=1&amp;bbb=1&amp;hb=1&amp;hs=1"/>
              <p:cNvSpPr/>
              <p:nvPr/>
            </p:nvSpPr>
            <p:spPr>
              <a:xfrm>
                <a:off x="832104" y="2304590"/>
                <a:ext cx="6172200"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写出饱和氨盐水与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反应的化学方程式：</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2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6" name="QB_4_BD.539_1#736c22704?htil=58&amp;vop=1&amp;pid=f7abcf9c2&amp;color=0,0,0&amp;vtp=1&amp;bbb=1&amp;hb=1&amp;hs=1"/>
              <p:cNvSpPr>
                <a:spLocks noRot="1" noChangeAspect="1" noMove="1" noResize="1" noEditPoints="1" noAdjustHandles="1" noChangeArrowheads="1" noChangeShapeType="1" noTextEdit="1"/>
              </p:cNvSpPr>
              <p:nvPr/>
            </p:nvSpPr>
            <p:spPr>
              <a:xfrm>
                <a:off x="832104" y="2304590"/>
                <a:ext cx="6172200" cy="812800"/>
              </a:xfrm>
              <a:prstGeom prst="rect">
                <a:avLst/>
              </a:prstGeom>
              <a:blipFill rotWithShape="1">
                <a:blip r:embed="rId3"/>
                <a:stretch>
                  <a:fillRect l="-4" t="-22" r="-922" b="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4_AN.540_1#736c22704.blank?vop=1&amp;pid=f7abcf9c2&amp;color=0,0,0&amp;vpa=265&amp;vtp=1&amp;bbb=1&amp;rh=23.75&amp;hb=1"/>
              <p:cNvSpPr/>
              <p:nvPr/>
            </p:nvSpPr>
            <p:spPr>
              <a:xfrm>
                <a:off x="832104" y="2266490"/>
                <a:ext cx="6172200" cy="787400"/>
              </a:xfrm>
              <a:prstGeom prst="rect">
                <a:avLst/>
              </a:prstGeom>
              <a:noFill/>
            </p:spPr>
            <p:txBody>
              <a:bodyPr wrap="square" lIns="0" tIns="0" rIns="0" bIns="0" rtlCol="0" anchor="t"/>
              <a:lstStyle/>
              <a:p>
                <a:pPr latinLnBrk="1">
                  <a:lnSpc>
                    <a:spcPts val="307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7" name="QB_4_AN.540_1#736c22704.blank?vop=1&amp;pid=f7abcf9c2&amp;color=0,0,0&amp;vpa=265&amp;vtp=1&amp;bbb=1&amp;rh=23.75&amp;hb=1"/>
              <p:cNvSpPr>
                <a:spLocks noRot="1" noChangeAspect="1" noMove="1" noResize="1" noEditPoints="1" noAdjustHandles="1" noChangeArrowheads="1" noChangeShapeType="1" noTextEdit="1"/>
              </p:cNvSpPr>
              <p:nvPr/>
            </p:nvSpPr>
            <p:spPr>
              <a:xfrm>
                <a:off x="832104" y="2266490"/>
                <a:ext cx="6172200" cy="787400"/>
              </a:xfrm>
              <a:prstGeom prst="rect">
                <a:avLst/>
              </a:prstGeom>
              <a:blipFill rotWithShape="1">
                <a:blip r:embed="rId4"/>
                <a:stretch>
                  <a:fillRect l="-4" t="-22" r="4" b="-6429"/>
                </a:stretch>
              </a:blipFill>
            </p:spPr>
            <p:txBody>
              <a:bodyPr/>
              <a:lstStyle/>
              <a:p>
                <a:r>
                  <a:rPr lang="zh-CN" altLang="en-US">
                    <a:noFill/>
                  </a:rPr>
                  <a:t> </a:t>
                </a:r>
              </a:p>
            </p:txBody>
          </p:sp>
        </mc:Fallback>
      </mc:AlternateContent>
      <p:sp>
        <p:nvSpPr>
          <p:cNvPr id="8" name="QB_4_BD.541_1#1151a59d0?vop=1&amp;pid=f7abcf9c2&amp;color=0,0,0&amp;vtp=1&amp;bbb=1&amp;hs=1"/>
          <p:cNvSpPr/>
          <p:nvPr/>
        </p:nvSpPr>
        <p:spPr>
          <a:xfrm>
            <a:off x="832104" y="3218989"/>
            <a:ext cx="10533888" cy="444500"/>
          </a:xfrm>
          <a:prstGeom prst="rect">
            <a:avLst/>
          </a:prstGeom>
          <a:noFill/>
        </p:spPr>
        <p:txBody>
          <a:bodyPr wrap="none" lIns="0" tIns="0" rIns="0" bIns="0" rtlCol="0" anchor="t"/>
          <a:lstStyle/>
          <a:p>
            <a:pPr algn="l" latinLnBrk="1">
              <a:lnSpc>
                <a:spcPts val="35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上述流程中可循环使用的物质有</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填化学式）。</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9" name="QB_4_AN.542_1#1151a59d0.blank?vop=1&amp;pid=f7abcf9c2&amp;color=0,0,0&amp;vpa=266&amp;vtp=1&amp;bbb=1"/>
              <p:cNvSpPr/>
              <p:nvPr/>
            </p:nvSpPr>
            <p:spPr>
              <a:xfrm>
                <a:off x="4665916" y="3233221"/>
                <a:ext cx="1187387" cy="292100"/>
              </a:xfrm>
              <a:prstGeom prst="rect">
                <a:avLst/>
              </a:prstGeom>
              <a:noFill/>
            </p:spPr>
            <p:txBody>
              <a:bodyPr wrap="none" lIns="0" tIns="0" rIns="0" bIns="0" rtlCol="0" anchor="t"/>
              <a:lstStyle/>
              <a:p>
                <a:pPr algn="ctr" latinLnBrk="1">
                  <a:lnSpc>
                    <a:spcPts val="2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4_AN.542_1#1151a59d0.blank?vop=1&amp;pid=f7abcf9c2&amp;color=0,0,0&amp;vpa=266&amp;vtp=1&amp;bbb=1"/>
              <p:cNvSpPr>
                <a:spLocks noRot="1" noChangeAspect="1" noMove="1" noResize="1" noEditPoints="1" noAdjustHandles="1" noChangeArrowheads="1" noChangeShapeType="1" noTextEdit="1"/>
              </p:cNvSpPr>
              <p:nvPr/>
            </p:nvSpPr>
            <p:spPr>
              <a:xfrm>
                <a:off x="4665916" y="3233221"/>
                <a:ext cx="1187387" cy="292100"/>
              </a:xfrm>
              <a:prstGeom prst="rect">
                <a:avLst/>
              </a:prstGeom>
              <a:blipFill rotWithShape="1">
                <a:blip r:embed="rId5"/>
                <a:stretch>
                  <a:fillRect l="-48" t="-1671" r="43" b="149"/>
                </a:stretch>
              </a:blipFill>
            </p:spPr>
            <p:txBody>
              <a:bodyPr/>
              <a:lstStyle/>
              <a:p>
                <a:r>
                  <a:rPr lang="zh-CN" altLang="en-US">
                    <a:noFill/>
                  </a:rPr>
                  <a:t> </a:t>
                </a:r>
              </a:p>
            </p:txBody>
          </p:sp>
        </mc:Fallback>
      </mc:AlternateContent>
      <p:pic>
        <p:nvPicPr>
          <p:cNvPr id="10" name="QB_4_BD.543_1#fdd4b7eac?iti=20&amp;htil=59&amp;vop=1&amp;pid=f7abcf9c2&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079992" y="3727307"/>
            <a:ext cx="2267712" cy="17830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1" name="QB_4_BD.543_2#fdd4b7eac?iti=20&amp;htil=59&amp;vop=1&amp;pid=f7abcf9c2&amp;color=0,0,0&amp;vtp=1"/>
          <p:cNvSpPr/>
          <p:nvPr/>
        </p:nvSpPr>
        <p:spPr>
          <a:xfrm>
            <a:off x="10073355" y="5637387"/>
            <a:ext cx="280987" cy="355346"/>
          </a:xfrm>
          <a:prstGeom prst="rect">
            <a:avLst/>
          </a:prstGeom>
          <a:noFill/>
        </p:spPr>
        <p:txBody>
          <a:bodyPr wrap="square" lIns="0" tIns="0" rIns="0" bIns="0" rtlCol="0" anchor="t"/>
          <a:lstStyle/>
          <a:p>
            <a:pPr algn="ctr" latinLnBrk="1">
              <a:lnSpc>
                <a:spcPct val="144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12" name="QB_4_BD.543_3#fdd4b7eac?htil=59&amp;sp=1&amp;vop=1&amp;pid=f7abcf9c2&amp;color=0,0,0&amp;vtp=1&amp;bbb=1&amp;hb=1"/>
              <p:cNvSpPr/>
              <p:nvPr/>
            </p:nvSpPr>
            <p:spPr>
              <a:xfrm>
                <a:off x="832104" y="3645011"/>
                <a:ext cx="8138160" cy="16256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（3）向母液中加入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粉末，存在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（固体）过程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为使</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充分析出并分离，根据图乙中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的溶解度曲线</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需采用的操作为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洗涤</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干燥</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12" name="QB_4_BD.543_3#fdd4b7eac?htil=59&amp;sp=1&amp;vop=1&amp;pid=f7abcf9c2&amp;color=0,0,0&amp;vtp=1&amp;bbb=1&amp;hb=1"/>
              <p:cNvSpPr>
                <a:spLocks noRot="1" noChangeAspect="1" noMove="1" noResize="1" noEditPoints="1" noAdjustHandles="1" noChangeArrowheads="1" noChangeShapeType="1" noTextEdit="1"/>
              </p:cNvSpPr>
              <p:nvPr/>
            </p:nvSpPr>
            <p:spPr>
              <a:xfrm>
                <a:off x="832104" y="3645011"/>
                <a:ext cx="8138160" cy="1625600"/>
              </a:xfrm>
              <a:prstGeom prst="rect">
                <a:avLst/>
              </a:prstGeom>
              <a:blipFill rotWithShape="1">
                <a:blip r:embed="rId7"/>
                <a:stretch>
                  <a:fillRect l="-3" t="-7" r="-551" b="7"/>
                </a:stretch>
              </a:blipFill>
            </p:spPr>
            <p:txBody>
              <a:bodyPr/>
              <a:lstStyle/>
              <a:p>
                <a:r>
                  <a:rPr lang="zh-CN" altLang="en-US">
                    <a:noFill/>
                  </a:rPr>
                  <a:t> </a:t>
                </a:r>
              </a:p>
            </p:txBody>
          </p:sp>
        </mc:Fallback>
      </mc:AlternateContent>
      <p:sp>
        <p:nvSpPr>
          <p:cNvPr id="13" name="QB_4_AN.544_1#fdd4b7eac.blank?vop=1&amp;pid=f7abcf9c2&amp;color=0,0,0&amp;vpa=267&amp;vtp=1&amp;bbb=1"/>
          <p:cNvSpPr/>
          <p:nvPr/>
        </p:nvSpPr>
        <p:spPr>
          <a:xfrm>
            <a:off x="4647597" y="4431077"/>
            <a:ext cx="10810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蒸发浓缩</a:t>
            </a:r>
            <a:endParaRPr lang="en-US" altLang="zh-CN" dirty="0">
              <a:solidFill>
                <a:srgbClr val="FF0000"/>
              </a:solidFill>
            </a:endParaRPr>
          </a:p>
        </p:txBody>
      </p:sp>
      <p:sp>
        <p:nvSpPr>
          <p:cNvPr id="14" name="QB_4_AN.545_1#fdd4b7eac.blank?vop=1&amp;pid=f7abcf9c2&amp;color=0,0,0&amp;vpa=268&amp;vtp=1&amp;bbb=1"/>
          <p:cNvSpPr/>
          <p:nvPr/>
        </p:nvSpPr>
        <p:spPr>
          <a:xfrm>
            <a:off x="6019197" y="4431077"/>
            <a:ext cx="1081088" cy="406400"/>
          </a:xfrm>
          <a:prstGeom prst="rect">
            <a:avLst/>
          </a:prstGeom>
          <a:noFill/>
        </p:spPr>
        <p:txBody>
          <a:bodyPr wrap="none" lIns="0" tIns="0" rIns="0" bIns="0" rtlCol="0" anchor="t"/>
          <a:lstStyle/>
          <a:p>
            <a:pPr algn="ctr" latinLnBrk="1">
              <a:lnSpc>
                <a:spcPts val="3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冷却结晶</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5" name="QB_4_BD.546_1#dc2982504?htil=59&amp;vop=1&amp;pid=f7abcf9c2&amp;color=0,0,0&amp;vtp=1&amp;bbb=1&amp;hb=1"/>
              <p:cNvSpPr/>
              <p:nvPr/>
            </p:nvSpPr>
            <p:spPr>
              <a:xfrm>
                <a:off x="832104" y="5270611"/>
                <a:ext cx="8138160"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该工艺流程得到产品</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在生活生产中的一个用途：</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15" name="QB_4_BD.546_1#dc2982504?htil=59&amp;vop=1&amp;pid=f7abcf9c2&amp;color=0,0,0&amp;vtp=1&amp;bbb=1&amp;hb=1"/>
              <p:cNvSpPr>
                <a:spLocks noRot="1" noChangeAspect="1" noMove="1" noResize="1" noEditPoints="1" noAdjustHandles="1" noChangeArrowheads="1" noChangeShapeType="1" noTextEdit="1"/>
              </p:cNvSpPr>
              <p:nvPr/>
            </p:nvSpPr>
            <p:spPr>
              <a:xfrm>
                <a:off x="832104" y="5270611"/>
                <a:ext cx="8138160" cy="812800"/>
              </a:xfrm>
              <a:prstGeom prst="rect">
                <a:avLst/>
              </a:prstGeom>
              <a:blipFill rotWithShape="1">
                <a:blip r:embed="rId8"/>
                <a:stretch>
                  <a:fillRect l="-3" t="-14" r="3" b="14"/>
                </a:stretch>
              </a:blipFill>
            </p:spPr>
            <p:txBody>
              <a:bodyPr/>
              <a:lstStyle/>
              <a:p>
                <a:r>
                  <a:rPr lang="zh-CN" altLang="en-US">
                    <a:noFill/>
                  </a:rPr>
                  <a:t> </a:t>
                </a:r>
              </a:p>
            </p:txBody>
          </p:sp>
        </mc:Fallback>
      </mc:AlternateContent>
      <p:sp>
        <p:nvSpPr>
          <p:cNvPr id="16" name="QB_4_AN.547_1#dc2982504.blank?vop=1&amp;pid=f7abcf9c2&amp;color=0,0,0&amp;vpa=269&amp;vtp=1&amp;bbb=1"/>
          <p:cNvSpPr/>
          <p:nvPr/>
        </p:nvSpPr>
        <p:spPr>
          <a:xfrm>
            <a:off x="901160" y="5650278"/>
            <a:ext cx="4738688" cy="406400"/>
          </a:xfrm>
          <a:prstGeom prst="rect">
            <a:avLst/>
          </a:prstGeom>
          <a:noFill/>
        </p:spPr>
        <p:txBody>
          <a:bodyPr wrap="none" lIns="0" tIns="0" rIns="0" bIns="0" rtlCol="0" anchor="t"/>
          <a:lstStyle/>
          <a:p>
            <a:pPr algn="ctr" latinLnBrk="1">
              <a:lnSpc>
                <a:spcPts val="32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洗涤物品表面的油污</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（或生产肥皂、玻璃等）</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bg/>
                                          </p:spTgt>
                                        </p:tgtEl>
                                        <p:attrNameLst>
                                          <p:attrName>style.visibility</p:attrName>
                                        </p:attrNameLst>
                                      </p:cBhvr>
                                      <p:to>
                                        <p:strVal val="visible"/>
                                      </p:to>
                                    </p:set>
                                    <p:anim calcmode="lin" valueType="num">
                                      <p:cBhvr additive="base">
                                        <p:cTn id="2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3">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additive="base">
                                        <p:cTn id="3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bg/>
                                          </p:spTgt>
                                        </p:tgtEl>
                                        <p:attrNameLst>
                                          <p:attrName>style.visibility</p:attrName>
                                        </p:attrNameLst>
                                      </p:cBhvr>
                                      <p:to>
                                        <p:strVal val="visible"/>
                                      </p:to>
                                    </p:set>
                                    <p:anim calcmode="lin" valueType="num">
                                      <p:cBhvr additive="base">
                                        <p:cTn id="3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4">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anim calcmode="lin" valueType="num">
                                      <p:cBhvr additive="base">
                                        <p:cTn id="4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6">
                                            <p:bg/>
                                          </p:spTgt>
                                        </p:tgtEl>
                                        <p:attrNameLst>
                                          <p:attrName>style.visibility</p:attrName>
                                        </p:attrNameLst>
                                      </p:cBhvr>
                                      <p:to>
                                        <p:strVal val="visible"/>
                                      </p:to>
                                    </p:set>
                                    <p:anim calcmode="lin" valueType="num">
                                      <p:cBhvr additive="base">
                                        <p:cTn id="4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6">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6">
                                            <p:txEl>
                                              <p:pRg st="0" end="0"/>
                                            </p:txEl>
                                          </p:spTgt>
                                        </p:tgtEl>
                                        <p:attrNameLst>
                                          <p:attrName>style.visibility</p:attrName>
                                        </p:attrNameLst>
                                      </p:cBhvr>
                                      <p:to>
                                        <p:strVal val="visible"/>
                                      </p:to>
                                    </p:set>
                                    <p:anim calcmode="lin" valueType="num">
                                      <p:cBhvr additive="base">
                                        <p:cTn id="5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P spid="9" grpId="0" animBg="1" build="p"/>
      <p:bldP spid="13" grpId="0" animBg="1" build="p"/>
      <p:bldP spid="14" grpId="0" animBg="1" build="p"/>
      <p:bldP spid="16" grpId="0" animBg="1" build="p"/>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548_1#9f2817daf?sp=1&amp;vop=1&amp;pid=f7abcf9c2&amp;color=0,0,0&amp;vtp=1&amp;bt=1&amp;bbb=1"/>
              <p:cNvSpPr/>
              <p:nvPr/>
            </p:nvSpPr>
            <p:spPr>
              <a:xfrm>
                <a:off x="832104" y="108000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（5）所得纯碱中可能含有少量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杂质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可以通过以下方法测定纯碱中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的质量分数</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.称取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样品，溶于水中；</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加入足量</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.过滤、洗涤、干燥、称量，所得沉淀质量为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2" name="QO_4_BD.548_1#9f2817daf?sp=1&amp;vop=1&amp;pid=f7abcf9c2&amp;color=0,0,0&amp;vtp=1&amp;bt=1&amp;bbb=1"/>
              <p:cNvSpPr>
                <a:spLocks noRot="1" noChangeAspect="1" noMove="1" noResize="1" noEditPoints="1" noAdjustHandles="1" noChangeArrowheads="1" noChangeShapeType="1" noTextEdit="1"/>
              </p:cNvSpPr>
              <p:nvPr/>
            </p:nvSpPr>
            <p:spPr>
              <a:xfrm>
                <a:off x="832104" y="1080000"/>
                <a:ext cx="10533888" cy="1676400"/>
              </a:xfrm>
              <a:prstGeom prst="rect">
                <a:avLst/>
              </a:prstGeom>
              <a:blipFill rotWithShape="1">
                <a:blip r:embed="rId1"/>
                <a:stretch>
                  <a:fillRect l="-2" t="-30" r="1" b="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BD.549_1#8803641cc?vop=1&amp;pid=9f2817daf&amp;color=0,0,0&amp;vtp=1&amp;bbb=1&amp;hb=1"/>
              <p:cNvSpPr/>
              <p:nvPr/>
            </p:nvSpPr>
            <p:spPr>
              <a:xfrm>
                <a:off x="832104" y="2761790"/>
                <a:ext cx="10533888" cy="1397000"/>
              </a:xfrm>
              <a:prstGeom prst="rect">
                <a:avLst/>
              </a:prstGeom>
              <a:noFill/>
            </p:spPr>
            <p:txBody>
              <a:bodyPr wrap="none" lIns="0" tIns="0" rIns="0" bIns="0" rtlCol="0" anchor="t"/>
              <a:lstStyle/>
              <a:p>
                <a:pPr algn="l" latinLnBrk="1">
                  <a:lnSpc>
                    <a:spcPts val="33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证明所加</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溶液已经足量的方法是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44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该纯碱中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的质量分数为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240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（用含</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的代数式表示</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3" name="QB_5_BD.549_1#8803641cc?vop=1&amp;pid=9f2817daf&amp;color=0,0,0&amp;vtp=1&amp;bbb=1&amp;hb=1"/>
              <p:cNvSpPr>
                <a:spLocks noRot="1" noChangeAspect="1" noMove="1" noResize="1" noEditPoints="1" noAdjustHandles="1" noChangeArrowheads="1" noChangeShapeType="1" noTextEdit="1"/>
              </p:cNvSpPr>
              <p:nvPr/>
            </p:nvSpPr>
            <p:spPr>
              <a:xfrm>
                <a:off x="832104" y="2761790"/>
                <a:ext cx="10533888" cy="1397000"/>
              </a:xfrm>
              <a:prstGeom prst="rect">
                <a:avLst/>
              </a:prstGeom>
              <a:blipFill rotWithShape="1">
                <a:blip r:embed="rId2"/>
                <a:stretch>
                  <a:fillRect l="-2" t="-13" r="-571" b="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550_1#8803641cc.blank?vop=1&amp;pid=9f2817daf&amp;color=0,0,0&amp;vpa=270&amp;vtp=1&amp;bbb=1&amp;hb=1"/>
              <p:cNvSpPr/>
              <p:nvPr/>
            </p:nvSpPr>
            <p:spPr>
              <a:xfrm>
                <a:off x="832104" y="2731310"/>
                <a:ext cx="10531904" cy="822960"/>
              </a:xfrm>
              <a:prstGeom prst="rect">
                <a:avLst/>
              </a:prstGeom>
              <a:noFill/>
            </p:spPr>
            <p:txBody>
              <a:bodyPr wrap="square" lIns="0" tIns="0" rIns="0" bIns="0" rtlCol="0" anchor="t"/>
              <a:lstStyle/>
              <a:p>
                <a:pPr latinLnBrk="1">
                  <a:lnSpc>
                    <a:spcPct val="150000"/>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取少量上层清液</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滴加</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CaCl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，若不产生沉淀，则说明已足量</a:t>
                </a:r>
                <a:endParaRPr lang="en-US" altLang="zh-CN" dirty="0">
                  <a:solidFill>
                    <a:srgbClr val="FF0000"/>
                  </a:solidFill>
                </a:endParaRPr>
              </a:p>
            </p:txBody>
          </p:sp>
        </mc:Choice>
        <mc:Fallback>
          <p:sp>
            <p:nvSpPr>
              <p:cNvPr id="4" name="QB_5_AN.550_1#8803641cc.blank?vop=1&amp;pid=9f2817daf&amp;color=0,0,0&amp;vpa=270&amp;vtp=1&amp;bbb=1&amp;hb=1"/>
              <p:cNvSpPr>
                <a:spLocks noRot="1" noChangeAspect="1" noMove="1" noResize="1" noEditPoints="1" noAdjustHandles="1" noChangeArrowheads="1" noChangeShapeType="1" noTextEdit="1"/>
              </p:cNvSpPr>
              <p:nvPr/>
            </p:nvSpPr>
            <p:spPr>
              <a:xfrm>
                <a:off x="832104" y="2731310"/>
                <a:ext cx="10531904" cy="822960"/>
              </a:xfrm>
              <a:prstGeom prst="rect">
                <a:avLst/>
              </a:prstGeom>
              <a:blipFill rotWithShape="1">
                <a:blip r:embed="rId3"/>
                <a:stretch>
                  <a:fillRect l="-2" t="-21"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552_1#8803641cc.blank?vop=1&amp;pid=9f2817daf&amp;color=0,0,0&amp;vpa=271&amp;vtp=1&amp;bbb=1&amp;rh=31.11"/>
              <p:cNvSpPr/>
              <p:nvPr/>
            </p:nvSpPr>
            <p:spPr>
              <a:xfrm>
                <a:off x="4138423" y="3626731"/>
                <a:ext cx="753745" cy="395097"/>
              </a:xfrm>
              <a:prstGeom prst="rect">
                <a:avLst/>
              </a:prstGeom>
              <a:noFill/>
            </p:spPr>
            <p:txBody>
              <a:bodyPr wrap="none" lIns="0" tIns="0" rIns="0" bIns="0" rtlCol="0" anchor="t"/>
              <a:lstStyle/>
              <a:p>
                <a:pPr algn="ctr" latinLnBrk="1">
                  <a:lnSpc>
                    <a:spcPts val="3200"/>
                  </a:lnSpc>
                </a:pP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106</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𝑏</m:t>
                        </m:r>
                      </m:num>
                      <m:den>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𝑎</m:t>
                        </m:r>
                      </m:den>
                    </m:f>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5_AN.552_1#8803641cc.blank?vop=1&amp;pid=9f2817daf&amp;color=0,0,0&amp;vpa=271&amp;vtp=1&amp;bbb=1&amp;rh=31.11"/>
              <p:cNvSpPr>
                <a:spLocks noRot="1" noChangeAspect="1" noMove="1" noResize="1" noEditPoints="1" noAdjustHandles="1" noChangeArrowheads="1" noChangeShapeType="1" noTextEdit="1"/>
              </p:cNvSpPr>
              <p:nvPr/>
            </p:nvSpPr>
            <p:spPr>
              <a:xfrm>
                <a:off x="4138423" y="3626731"/>
                <a:ext cx="753745" cy="395097"/>
              </a:xfrm>
              <a:prstGeom prst="rect">
                <a:avLst/>
              </a:prstGeom>
              <a:blipFill rotWithShape="1">
                <a:blip r:embed="rId4"/>
                <a:stretch>
                  <a:fillRect l="-17" t="-62" r="17" b="-279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3_BD.553_1#9458c3785?sp=1&amp;vop=1&amp;pid=2459653f6&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固体与浓硫酸加热生成的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气体通至饱和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溶液，可析出用于配制标准溶液的高纯度</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列相关实验操作规范的是(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B_3_BD.553_1#9458c3785?sp=1&amp;vop=1&amp;pid=2459653f6&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65" name="QB_3_BD.553_2#9458c3785?colgroup=28,28&amp;vop=1&amp;pid=2459653f6&amp;color=0,0,0&amp;vtp=1&amp;bbb=1"/>
              <p:cNvGraphicFramePr>
                <a:graphicFrameLocks noGrp="1"/>
              </p:cNvGraphicFramePr>
              <p:nvPr/>
            </p:nvGraphicFramePr>
            <p:xfrm>
              <a:off x="832104" y="2041644"/>
              <a:ext cx="10515600" cy="3122168"/>
            </p:xfrm>
            <a:graphic>
              <a:graphicData uri="http://schemas.openxmlformats.org/drawingml/2006/table">
                <a:tbl>
                  <a:tblPr/>
                  <a:tblGrid>
                    <a:gridCol w="5257800"/>
                    <a:gridCol w="5257800"/>
                  </a:tblGrid>
                  <a:tr h="1142492">
                    <a:tc>
                      <a:txBody>
                        <a:bodyPr/>
                        <a:lstStyle/>
                        <a:p>
                          <a:pPr algn="ctr" latinLnBrk="1" hangingPunct="0">
                            <a:lnSpc>
                              <a:spcPts val="8000"/>
                            </a:lnSpc>
                          </a:pPr>
                          <a:r>
                            <a:rPr lang="en-US" altLang="zh-CN" sz="45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7300"/>
                            </a:lnSpc>
                          </a:pPr>
                          <a:r>
                            <a:rPr lang="en-US" altLang="zh-CN" sz="41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A.制备</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B.析出</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297940">
                    <a:tc>
                      <a:txBody>
                        <a:bodyPr/>
                        <a:lstStyle/>
                        <a:p>
                          <a:pPr algn="ctr" latinLnBrk="1" hangingPunct="0">
                            <a:lnSpc>
                              <a:spcPts val="8200"/>
                            </a:lnSpc>
                          </a:pPr>
                          <a:r>
                            <a:rPr lang="en-US" altLang="zh-CN" sz="46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9500"/>
                            </a:lnSpc>
                          </a:pPr>
                          <a:r>
                            <a:rPr lang="en-US" altLang="zh-CN" sz="53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C.过滤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D.定容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65" name="QB_3_BD.553_2#9458c3785?colgroup=28,28&amp;vop=1&amp;pid=2459653f6&amp;color=0,0,0&amp;vtp=1&amp;bbb=1"/>
              <p:cNvGraphicFramePr>
                <a:graphicFrameLocks noGrp="1"/>
              </p:cNvGraphicFramePr>
              <p:nvPr/>
            </p:nvGraphicFramePr>
            <p:xfrm>
              <a:off x="832104" y="2041644"/>
              <a:ext cx="10515600" cy="3122168"/>
            </p:xfrm>
            <a:graphic>
              <a:graphicData uri="http://schemas.openxmlformats.org/drawingml/2006/table">
                <a:tbl>
                  <a:tblPr/>
                  <a:tblGrid>
                    <a:gridCol w="5257800"/>
                    <a:gridCol w="5257800"/>
                  </a:tblGrid>
                  <a:tr h="1142492">
                    <a:tc>
                      <a:txBody>
                        <a:bodyPr/>
                        <a:lstStyle/>
                        <a:p>
                          <a:pPr algn="ctr" latinLnBrk="1" hangingPunct="0">
                            <a:lnSpc>
                              <a:spcPts val="8000"/>
                            </a:lnSpc>
                          </a:pPr>
                          <a:r>
                            <a:rPr lang="en-US" altLang="zh-CN" sz="45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7300"/>
                            </a:lnSpc>
                          </a:pPr>
                          <a:r>
                            <a:rPr lang="en-US" altLang="zh-CN" sz="415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1297940">
                    <a:tc>
                      <a:txBody>
                        <a:bodyPr/>
                        <a:lstStyle/>
                        <a:p>
                          <a:pPr algn="ctr" latinLnBrk="1" hangingPunct="0">
                            <a:lnSpc>
                              <a:spcPts val="8200"/>
                            </a:lnSpc>
                          </a:pPr>
                          <a:r>
                            <a:rPr lang="en-US" altLang="zh-CN" sz="46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9500"/>
                            </a:lnSpc>
                          </a:pPr>
                          <a:r>
                            <a:rPr lang="en-US" altLang="zh-CN" sz="53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C.过滤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D.定容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pic>
        <p:nvPicPr>
          <p:cNvPr id="4" name="QB_3_BD.553_3#9458c3785.table_image?tii=4&amp;vop=1&amp;pid=2459653f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99232" y="2160262"/>
            <a:ext cx="923544" cy="90525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B_3_BD.553_4#9458c3785.table_image?tii=5&amp;vop=1&amp;pid=2459653f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051292" y="2196838"/>
            <a:ext cx="1335024" cy="8321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B_3_BD.553_5#9458c3785.table_image?tii=6&amp;vop=1&amp;pid=2459653f6&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980944" y="3712202"/>
            <a:ext cx="960120" cy="92354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B_3_BD.553_6#9458c3785.table_image?tii=7&amp;vop=1&amp;pid=2459653f6&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311896" y="3639050"/>
            <a:ext cx="813816" cy="10698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B_3_AN.554_1#9458c3785.bracket?vop=1&amp;pid=2459653f6&amp;color=0,0,0&amp;vpa=272&amp;vtp=1"/>
          <p:cNvSpPr/>
          <p:nvPr/>
        </p:nvSpPr>
        <p:spPr>
          <a:xfrm>
            <a:off x="3415760" y="1506720"/>
            <a:ext cx="319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8_1#5e1d43c58?vop=1&amp;pid=83614c424&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易错题</a:t>
            </a:r>
            <a:r>
              <a:rPr lang="en-US" altLang="zh-CN" sz="1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碳酸钠和碳酸氢钠是厨房中常见的物质，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下列关于二者的说法正确的是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39_1#5e1d43c58.bracket?vop=1&amp;pid=83614c424&amp;color=0,0,0&amp;vpa=20&amp;vtp=1"/>
          <p:cNvSpPr/>
          <p:nvPr/>
        </p:nvSpPr>
        <p:spPr>
          <a:xfrm>
            <a:off x="8903747"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sp>
        <p:nvSpPr>
          <p:cNvPr id="4" name="QC_6_BD.38_2#5e1d43c58.choices?vop=1&amp;pid=83614c424&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可以利用稀盐酸对二者进行鉴别</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碳酸钠溶液可使紫色石蕊溶液变红</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可利用澄清石灰水鉴别二者的溶液</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氢氧化钠溶液可除去碳酸氢钠溶液中混有的碳酸钠</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55_1#51c35a117?sp=1&amp;vop=1&amp;pid=2459653f6&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实验室将粗盐提纯并配制</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溶液。下列仪器中，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本实验必须用到的有</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555_1#51c35a117?sp=1&amp;vop=1&amp;pid=2459653f6&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556_1#51c35a117.bracket?vop=1&amp;pid=2459653f6&amp;color=0,0,0&amp;vpa=273&amp;vtp=1"/>
          <p:cNvSpPr/>
          <p:nvPr/>
        </p:nvSpPr>
        <p:spPr>
          <a:xfrm>
            <a:off x="9985408"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sp>
        <p:nvSpPr>
          <p:cNvPr id="4" name="QC_3_BD.555_2#51c35a117?vop=1&amp;pid=2459653f6&amp;color=0,0,0&amp;vtp=1&amp;bbb=1"/>
          <p:cNvSpPr/>
          <p:nvPr/>
        </p:nvSpPr>
        <p:spPr>
          <a:xfrm>
            <a:off x="832104" y="1495425"/>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①天平</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②温度计</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③坩埚</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分液漏斗</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容量瓶</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⑥烧杯</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⑦滴定管</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酒精灯</a:t>
            </a:r>
            <a:endParaRPr lang="en-US" altLang="zh-CN" sz="1800" dirty="0"/>
          </a:p>
        </p:txBody>
      </p:sp>
      <p:sp>
        <p:nvSpPr>
          <p:cNvPr id="5" name="QC_3_BD.555_3#51c35a117.choices?vop=1&amp;pid=2459653f6&amp;color=0,0,0&amp;vtp=1&amp;bbb=1"/>
          <p:cNvSpPr/>
          <p:nvPr/>
        </p:nvSpPr>
        <p:spPr>
          <a:xfrm>
            <a:off x="832104" y="1945696"/>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6370" algn="l"/>
                <a:tab pos="5374640" algn="l"/>
                <a:tab pos="80556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①②④⑥</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①④⑤⑥</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②③⑦⑧</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①⑤⑥⑧</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57_1#2e38126e6?vop=1&amp;pid=2459653f6&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工业上将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通入冷的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溶液中制得漂白液，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557_1#2e38126e6?vop=1&amp;pid=2459653f6&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558_1#2e38126e6.bracket?vop=1&amp;pid=2459653f6&amp;color=0,0,0&amp;vpa=274&amp;vtp=1"/>
          <p:cNvSpPr/>
          <p:nvPr/>
        </p:nvSpPr>
        <p:spPr>
          <a:xfrm>
            <a:off x="7828946"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3_BD.557_2#2e38126e6.choices?vop=1&amp;pid=2459653f6&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漂白液的有效成分是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与冷</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溶液反应，生成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后的漂白液消毒能力增强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溶液稳定</a:t>
                </a:r>
                <a:endParaRPr lang="en-US" altLang="zh-CN" sz="1800" dirty="0"/>
              </a:p>
            </p:txBody>
          </p:sp>
        </mc:Choice>
        <mc:Fallback>
          <p:sp>
            <p:nvSpPr>
              <p:cNvPr id="4" name="QC_3_BD.557_2#2e38126e6.choices?vop=1&amp;pid=2459653f6&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59_1#8b54f869f?vop=1&amp;pid=2459653f6&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下列方法（试剂）中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无法鉴别</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两种物质的是(</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559_1#8b54f869f?vop=1&amp;pid=2459653f6&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560_1#8b54f869f.bracket?vop=1&amp;pid=2459653f6&amp;color=0,0,0&amp;vpa=275&amp;vtp=1"/>
          <p:cNvSpPr/>
          <p:nvPr/>
        </p:nvSpPr>
        <p:spPr>
          <a:xfrm>
            <a:off x="712524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3_BD.559_2#8b54f869f.choices?vop=1&amp;pid=2459653f6&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46070" algn="l"/>
                    <a:tab pos="5488940" algn="l"/>
                    <a:tab pos="80810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焰色试验</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试纸</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稀氨水</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559_2#8b54f869f.choices?vop=1&amp;pid=2459653f6&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2"/>
                <a:stretch>
                  <a:fillRect l="-2" t="-12" r="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3_BD.561_1#e1026fa22?vop=1&amp;pid=2459653f6&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1810年，化学家戴维首次确认“氯气”是一种新元素组成的单质。兴趣小组利用以下装置进行实验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难以达到预期目的的是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3_AN.562_1#e1026fa22.bracket?vop=1&amp;pid=2459653f6&amp;color=0,0,0&amp;vpa=276&amp;vtp=1"/>
          <p:cNvSpPr/>
          <p:nvPr/>
        </p:nvSpPr>
        <p:spPr>
          <a:xfrm>
            <a:off x="37586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3_BD.561_2#e1026fa22.choice_image?htil=1&amp;vop=1&amp;pid=2459653f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32104" y="2041644"/>
            <a:ext cx="969264" cy="99669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3_BD.561_3#e1026fa22?htil=1&amp;vop=1&amp;pid=2459653f6&amp;color=0,0,0&amp;vtp=1&amp;bbb=1"/>
              <p:cNvSpPr/>
              <p:nvPr/>
            </p:nvSpPr>
            <p:spPr>
              <a:xfrm>
                <a:off x="832104" y="3093204"/>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3_BD.561_3#e1026fa22?htil=1&amp;vop=1&amp;pid=2459653f6&amp;color=0,0,0&amp;vtp=1&amp;bbb=1"/>
              <p:cNvSpPr>
                <a:spLocks noRot="1" noChangeAspect="1" noMove="1" noResize="1" noEditPoints="1" noAdjustHandles="1" noChangeArrowheads="1" noChangeShapeType="1" noTextEdit="1"/>
              </p:cNvSpPr>
              <p:nvPr/>
            </p:nvSpPr>
            <p:spPr>
              <a:xfrm>
                <a:off x="832104" y="3093204"/>
                <a:ext cx="2633472" cy="469900"/>
              </a:xfrm>
              <a:prstGeom prst="rect">
                <a:avLst/>
              </a:prstGeom>
              <a:blipFill rotWithShape="1">
                <a:blip r:embed="rId2"/>
                <a:stretch>
                  <a:fillRect l="-10" t="-25" r="14" b="25"/>
                </a:stretch>
              </a:blipFill>
            </p:spPr>
            <p:txBody>
              <a:bodyPr/>
              <a:lstStyle/>
              <a:p>
                <a:r>
                  <a:rPr lang="zh-CN" altLang="en-US">
                    <a:noFill/>
                  </a:rPr>
                  <a:t> </a:t>
                </a:r>
              </a:p>
            </p:txBody>
          </p:sp>
        </mc:Fallback>
      </mc:AlternateContent>
      <p:pic>
        <p:nvPicPr>
          <p:cNvPr id="6" name="QC_3_BD.561_4#e1026fa22.choice_image?htil=1&amp;vop=1&amp;pid=2459653f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65576" y="2041644"/>
            <a:ext cx="1088136" cy="99669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3_BD.561_5#e1026fa22?htil=1&amp;vop=1&amp;pid=2459653f6&amp;color=0,0,0&amp;vtp=1&amp;bbb=1"/>
              <p:cNvSpPr/>
              <p:nvPr/>
            </p:nvSpPr>
            <p:spPr>
              <a:xfrm>
                <a:off x="3465576" y="3093204"/>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净化</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7" name="QC_3_BD.561_5#e1026fa22?htil=1&amp;vop=1&amp;pid=2459653f6&amp;color=0,0,0&amp;vtp=1&amp;bbb=1"/>
              <p:cNvSpPr>
                <a:spLocks noRot="1" noChangeAspect="1" noMove="1" noResize="1" noEditPoints="1" noAdjustHandles="1" noChangeArrowheads="1" noChangeShapeType="1" noTextEdit="1"/>
              </p:cNvSpPr>
              <p:nvPr/>
            </p:nvSpPr>
            <p:spPr>
              <a:xfrm>
                <a:off x="3465576" y="3093204"/>
                <a:ext cx="2633472" cy="469900"/>
              </a:xfrm>
              <a:prstGeom prst="rect">
                <a:avLst/>
              </a:prstGeom>
              <a:blipFill rotWithShape="1">
                <a:blip r:embed="rId4"/>
                <a:stretch>
                  <a:fillRect l="-14" t="-25" r="19" b="25"/>
                </a:stretch>
              </a:blipFill>
            </p:spPr>
            <p:txBody>
              <a:bodyPr/>
              <a:lstStyle/>
              <a:p>
                <a:r>
                  <a:rPr lang="zh-CN" altLang="en-US">
                    <a:noFill/>
                  </a:rPr>
                  <a:t> </a:t>
                </a:r>
              </a:p>
            </p:txBody>
          </p:sp>
        </mc:Fallback>
      </mc:AlternateContent>
      <p:pic>
        <p:nvPicPr>
          <p:cNvPr id="8" name="QC_3_BD.561_6#e1026fa22.choice_image?htil=1&amp;vop=1&amp;pid=2459653f6&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099048" y="2041644"/>
            <a:ext cx="667512" cy="99669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9" name="QC_3_BD.561_7#e1026fa22?htil=1&amp;vop=1&amp;pid=2459653f6&amp;color=0,0,0&amp;vtp=1&amp;bbb=1"/>
              <p:cNvSpPr/>
              <p:nvPr/>
            </p:nvSpPr>
            <p:spPr>
              <a:xfrm>
                <a:off x="6099048" y="3093204"/>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9" name="QC_3_BD.561_7#e1026fa22?htil=1&amp;vop=1&amp;pid=2459653f6&amp;color=0,0,0&amp;vtp=1&amp;bbb=1"/>
              <p:cNvSpPr>
                <a:spLocks noRot="1" noChangeAspect="1" noMove="1" noResize="1" noEditPoints="1" noAdjustHandles="1" noChangeArrowheads="1" noChangeShapeType="1" noTextEdit="1"/>
              </p:cNvSpPr>
              <p:nvPr/>
            </p:nvSpPr>
            <p:spPr>
              <a:xfrm>
                <a:off x="6099048" y="3093204"/>
                <a:ext cx="2633472" cy="469900"/>
              </a:xfrm>
              <a:prstGeom prst="rect">
                <a:avLst/>
              </a:prstGeom>
              <a:blipFill rotWithShape="1">
                <a:blip r:embed="rId6"/>
                <a:stretch>
                  <a:fillRect l="-19" t="-25" b="25"/>
                </a:stretch>
              </a:blipFill>
            </p:spPr>
            <p:txBody>
              <a:bodyPr/>
              <a:lstStyle/>
              <a:p>
                <a:r>
                  <a:rPr lang="zh-CN" altLang="en-US">
                    <a:noFill/>
                  </a:rPr>
                  <a:t> </a:t>
                </a:r>
              </a:p>
            </p:txBody>
          </p:sp>
        </mc:Fallback>
      </mc:AlternateContent>
      <p:pic>
        <p:nvPicPr>
          <p:cNvPr id="10" name="QC_3_BD.561_8#e1026fa22.choice_image?htil=1&amp;vop=1&amp;pid=2459653f6&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8732520" y="2041644"/>
            <a:ext cx="905256" cy="99669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1" name="QC_3_BD.561_9#e1026fa22?htil=1&amp;vop=1&amp;pid=2459653f6&amp;color=0,0,0&amp;vtp=1&amp;bbb=1"/>
              <p:cNvSpPr/>
              <p:nvPr/>
            </p:nvSpPr>
            <p:spPr>
              <a:xfrm>
                <a:off x="8732520" y="3093204"/>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验证</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的氧化性</a:t>
                </a:r>
                <a:endParaRPr lang="en-US" altLang="zh-CN" sz="1800" dirty="0"/>
              </a:p>
            </p:txBody>
          </p:sp>
        </mc:Choice>
        <mc:Fallback>
          <p:sp>
            <p:nvSpPr>
              <p:cNvPr id="11" name="QC_3_BD.561_9#e1026fa22?htil=1&amp;vop=1&amp;pid=2459653f6&amp;color=0,0,0&amp;vtp=1&amp;bbb=1"/>
              <p:cNvSpPr>
                <a:spLocks noRot="1" noChangeAspect="1" noMove="1" noResize="1" noEditPoints="1" noAdjustHandles="1" noChangeArrowheads="1" noChangeShapeType="1" noTextEdit="1"/>
              </p:cNvSpPr>
              <p:nvPr/>
            </p:nvSpPr>
            <p:spPr>
              <a:xfrm>
                <a:off x="8732520" y="3093204"/>
                <a:ext cx="2633472" cy="469900"/>
              </a:xfrm>
              <a:prstGeom prst="rect">
                <a:avLst/>
              </a:prstGeom>
              <a:blipFill rotWithShape="1">
                <a:blip r:embed="rId8"/>
                <a:stretch>
                  <a:fillRect t="-25" r="5" b="2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63_1#c97a40216?vop=1&amp;pid=2459653f6&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的下列说法中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563_1#c97a40216?vop=1&amp;pid=2459653f6&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564_1#c97a40216.bracket?vop=1&amp;pid=2459653f6&amp;color=0,0,0&amp;vpa=277&amp;vtp=1"/>
          <p:cNvSpPr/>
          <p:nvPr/>
        </p:nvSpPr>
        <p:spPr>
          <a:xfrm>
            <a:off x="6013991"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3_BD.563_2#c97a40216.choices?vop=1&amp;pid=2459653f6&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能中和酸并受热分解产生气体</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，故可用作加工馒头的膨松剂</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溶液使</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利用二者热稳定性差异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可从它们的固体混合物中除去</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等质量的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与足量盐酸反应，</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放出的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更多</a:t>
                </a:r>
                <a:endParaRPr lang="en-US" altLang="zh-CN" sz="1800" dirty="0"/>
              </a:p>
            </p:txBody>
          </p:sp>
        </mc:Choice>
        <mc:Fallback>
          <p:sp>
            <p:nvSpPr>
              <p:cNvPr id="4" name="QC_3_BD.563_2#c97a40216.choices?vop=1&amp;pid=2459653f6&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65_1#feeda215d?vop=1&amp;pid=2459653f6&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3_BD.565_1#feeda215d?vop=1&amp;pid=2459653f6&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3_AN.566_1#feeda215d.bracket?vop=1&amp;pid=2459653f6&amp;color=0,0,0&amp;vpa=278&amp;vtp=1"/>
          <p:cNvSpPr/>
          <p:nvPr/>
        </p:nvSpPr>
        <p:spPr>
          <a:xfrm>
            <a:off x="586051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3_BD.565_2#feeda215d.choices?vop=1&amp;pid=2459653f6&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晶体中离子的数目为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河北2024·4B］</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个电子</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［河北2023·4B］</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的混合气体含有的分子数目为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广东2024·10C］</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反应生成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，转移电子数目为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广东2024·10D］</a:t>
                </a:r>
                <a:endParaRPr lang="en-US" altLang="zh-CN" sz="1800" dirty="0"/>
              </a:p>
            </p:txBody>
          </p:sp>
        </mc:Choice>
        <mc:Fallback>
          <p:sp>
            <p:nvSpPr>
              <p:cNvPr id="4" name="QC_3_BD.565_2#feeda215d.choices?vop=1&amp;pid=2459653f6&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567_1#06088d580?vop=1&amp;pid=2459653f6&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二氧化氯</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可用于自来水消毒</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实验室用草酸</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的反应为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567_1#06088d580?vop=1&amp;pid=2459653f6&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3_AN.568_1#06088d580.bracket?vop=1&amp;pid=2459653f6&amp;color=0,0,0&amp;vpa=279&amp;vtp=1"/>
          <p:cNvSpPr/>
          <p:nvPr/>
        </p:nvSpPr>
        <p:spPr>
          <a:xfrm>
            <a:off x="2158461" y="19258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3_BD.567_2#06088d580.choices?vop=1&amp;pid=2459653f6&amp;color=0,0,0&amp;vtp=1&amp;bbb=1"/>
              <p:cNvSpPr/>
              <p:nvPr/>
            </p:nvSpPr>
            <p:spPr>
              <a:xfrm>
                <a:off x="832104" y="2375392"/>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中含有的质子数为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每生成</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67</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转移电子数为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溶液中含有的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数目为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中含原子数为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3_BD.567_2#06088d580.choices?vop=1&amp;pid=2459653f6&amp;color=0,0,0&amp;vtp=1&amp;bbb=1"/>
              <p:cNvSpPr>
                <a:spLocks noRot="1" noChangeAspect="1" noMove="1" noResize="1" noEditPoints="1" noAdjustHandles="1" noChangeArrowheads="1" noChangeShapeType="1" noTextEdit="1"/>
              </p:cNvSpPr>
              <p:nvPr/>
            </p:nvSpPr>
            <p:spPr>
              <a:xfrm>
                <a:off x="832104" y="2375392"/>
                <a:ext cx="10533888" cy="1676400"/>
              </a:xfrm>
              <a:prstGeom prst="rect">
                <a:avLst/>
              </a:prstGeom>
              <a:blipFill rotWithShape="1">
                <a:blip r:embed="rId2"/>
                <a:stretch>
                  <a:fillRect l="-2" t="-29" r="1" b="2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0_1#23e50f574?sp=1&amp;vop=1&amp;pid=8ea15bd5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焰色试验过程中铂丝的清洗和灼烧与钾焰色的观察两项操作如图所示。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下列叙述中不正确的是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41_1#23e50f574.bracket?vop=1&amp;pid=8ea15bd5f&amp;color=0,0,0&amp;vpa=21&amp;vtp=1"/>
          <p:cNvSpPr/>
          <p:nvPr/>
        </p:nvSpPr>
        <p:spPr>
          <a:xfrm>
            <a:off x="103880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6_BD.40_3#23e50f574?htil=1&amp;vop=1&amp;pid=8ea15bd5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542032" y="1622425"/>
            <a:ext cx="1847088" cy="160934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6_BD.40_4#23e50f574?htil=1&amp;vop=1&amp;pid=8ea15bd5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927848" y="2225929"/>
            <a:ext cx="1600200" cy="9966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6_BD.40_5#23e50f574.choices?vop=1&amp;pid=8ea15bd5f&amp;color=0,0,0&amp;vtp=1&amp;bbb=1"/>
          <p:cNvSpPr/>
          <p:nvPr/>
        </p:nvSpPr>
        <p:spPr>
          <a:xfrm>
            <a:off x="832104" y="3362325"/>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焰色试验是物理变化</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钾的焰色要透过蓝色钴玻璃观察</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实验中可以用稀硫酸清洗做焰色试验的铂丝</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没有铂丝可用光洁无锈铁丝代替</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2_1#bf12c9284?sp=1&amp;vop=1&amp;pid=57649b333&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化工专家侯德榜发明的侯氏制碱法为我国经济发展做出了重要贡献。侯氏制碱法的工艺流程图如下：</a:t>
            </a:r>
            <a:endParaRPr lang="en-US" altLang="zh-CN" sz="1800" dirty="0"/>
          </a:p>
        </p:txBody>
      </p:sp>
      <p:pic>
        <p:nvPicPr>
          <p:cNvPr id="3" name="QC_6_BD.42_2#bf12c9284?vop=1&amp;pid=57649b33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59936" y="1622544"/>
            <a:ext cx="4078224" cy="10607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42_3#bf12c9284?vop=1&amp;pid=57649b333&amp;color=0,0,0&amp;vtp=1&amp;bbb=1"/>
          <p:cNvSpPr/>
          <p:nvPr/>
        </p:nvSpPr>
        <p:spPr>
          <a:xfrm>
            <a:off x="832104" y="2816344"/>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5" name="QC_6_AN.43_1#bf12c9284.bracket?vop=1&amp;pid=57649b333&amp;color=0,0,0&amp;vpa=22&amp;vtp=1"/>
          <p:cNvSpPr/>
          <p:nvPr/>
        </p:nvSpPr>
        <p:spPr>
          <a:xfrm>
            <a:off x="2844260" y="2813169"/>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6" name="QC_6_BD.42_4#bf12c9284.choices?vop=1&amp;pid=57649b333&amp;color=0,0,0&amp;vtp=1&amp;bbb=1"/>
              <p:cNvSpPr/>
              <p:nvPr/>
            </p:nvSpPr>
            <p:spPr>
              <a:xfrm>
                <a:off x="832104" y="3266615"/>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向饱和食盐水中应先通入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“操作1”的名称是过滤</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“母液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中的溶质只含有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“循环物质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6" name="QC_6_BD.42_4#bf12c9284.choices?vop=1&amp;pid=57649b333&amp;color=0,0,0&amp;vtp=1&amp;bbb=1"/>
              <p:cNvSpPr>
                <a:spLocks noRot="1" noChangeAspect="1" noMove="1" noResize="1" noEditPoints="1" noAdjustHandles="1" noChangeArrowheads="1" noChangeShapeType="1" noTextEdit="1"/>
              </p:cNvSpPr>
              <p:nvPr/>
            </p:nvSpPr>
            <p:spPr>
              <a:xfrm>
                <a:off x="832104" y="3266615"/>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aa25673bc?vop=1&amp;pid=4eeb6358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下列关于钠的叙述错误的是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_1#aa25673bc.bracket?vop=1&amp;pid=4eeb6358a&amp;color=0,0,0&amp;vpa=1&amp;vtp=1"/>
          <p:cNvSpPr/>
          <p:nvPr/>
        </p:nvSpPr>
        <p:spPr>
          <a:xfrm>
            <a:off x="3758660"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sp>
        <p:nvSpPr>
          <p:cNvPr id="4" name="QC_6_BD.1_2#aa25673bc.choices?vop=1&amp;pid=4eeb6358a&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钠是银白色金属</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硬度小</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钠着火后，用干燥的沙土灭火</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实验室把钠保存在石蜡油或煤油中</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实验后剩余的钠粒，不能放回原试剂瓶中</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4_1#7a7d3a4ba?vop=1&amp;pid=c130c3f77&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下列除去括号中杂质的方法不正确的是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5_AN.45_1#7a7d3a4ba.bracket?vop=1&amp;pid=c130c3f77&amp;color=0,0,0&amp;vpa=23&amp;vtp=1"/>
          <p:cNvSpPr/>
          <p:nvPr/>
        </p:nvSpPr>
        <p:spPr>
          <a:xfrm>
            <a:off x="49016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5_BD.44_2#7a7d3a4ba.choices?vop=1&amp;pid=c130c3f77&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粉末</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加热粉末</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通过装有足量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的干燥管</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溶液后干燥</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加热固体混合物至质量不再变化</a:t>
                </a:r>
                <a:endParaRPr lang="en-US" altLang="zh-CN" sz="1800" dirty="0"/>
              </a:p>
            </p:txBody>
          </p:sp>
        </mc:Choice>
        <mc:Fallback>
          <p:sp>
            <p:nvSpPr>
              <p:cNvPr id="4" name="QC_5_BD.44_2#7a7d3a4ba.choices?vop=1&amp;pid=c130c3f77&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46_1#4bdda5c20?vop=1&amp;pid=c130c3f77&amp;color=0,0,0&amp;vtp=1&amp;bt=1&amp;bbb=1&amp;hb=1"/>
              <p:cNvSpPr/>
              <p:nvPr/>
            </p:nvSpPr>
            <p:spPr>
              <a:xfrm>
                <a:off x="832104" y="1080000"/>
                <a:ext cx="10533888" cy="914400"/>
              </a:xfrm>
              <a:prstGeom prst="rect">
                <a:avLst/>
              </a:prstGeom>
              <a:noFill/>
            </p:spPr>
            <p:txBody>
              <a:bodyPr wrap="none" lIns="0" tIns="0" rIns="0" bIns="0" rtlCol="0" anchor="t"/>
              <a:lstStyle/>
              <a:p>
                <a:pPr algn="l" latinLnBrk="1">
                  <a:lnSpc>
                    <a:spcPts val="36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用侯氏制碱法制备纯碱，</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主要涉及反应</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2000">
                                          <a:solidFill>
                                            <a:srgbClr val="000000"/>
                                          </a:solidFill>
                                          <a:latin typeface="Cambria Math" panose="02040503050406030204" pitchFamily="18" charset="0"/>
                                        </a:rPr>
                                        <m:t>   △   </m:t>
                                      </m:r>
                                    </m:e>
                                  </m:bar>
                                </m:e>
                              </m:bar>
                            </m:e>
                          </m:mr>
                          <m:m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下列有关实验室模拟侯氏制碱法的实验原理和装置正确的是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5_BD.46_1#4bdda5c20?vop=1&amp;pid=c130c3f77&amp;color=0,0,0&amp;vtp=1&amp;bt=1&amp;bbb=1&amp;hb=1"/>
              <p:cNvSpPr>
                <a:spLocks noRot="1" noChangeAspect="1" noMove="1" noResize="1" noEditPoints="1" noAdjustHandles="1" noChangeArrowheads="1" noChangeShapeType="1" noTextEdit="1"/>
              </p:cNvSpPr>
              <p:nvPr/>
            </p:nvSpPr>
            <p:spPr>
              <a:xfrm>
                <a:off x="832104" y="1080000"/>
                <a:ext cx="10533888" cy="914400"/>
              </a:xfrm>
              <a:prstGeom prst="rect">
                <a:avLst/>
              </a:prstGeom>
              <a:blipFill rotWithShape="1">
                <a:blip r:embed="rId1"/>
                <a:stretch>
                  <a:fillRect l="-2" t="-263" r="-1024" b="-640"/>
                </a:stretch>
              </a:blipFill>
            </p:spPr>
            <p:txBody>
              <a:bodyPr/>
              <a:lstStyle/>
              <a:p>
                <a:r>
                  <a:rPr lang="zh-CN" altLang="en-US">
                    <a:noFill/>
                  </a:rPr>
                  <a:t> </a:t>
                </a:r>
              </a:p>
            </p:txBody>
          </p:sp>
        </mc:Fallback>
      </mc:AlternateContent>
      <p:sp>
        <p:nvSpPr>
          <p:cNvPr id="3" name="QC_5_AN.47_1#4bdda5c20.bracket?vop=1&amp;pid=c130c3f77&amp;color=0,0,0&amp;vpa=24&amp;vtp=1"/>
          <p:cNvSpPr/>
          <p:nvPr/>
        </p:nvSpPr>
        <p:spPr>
          <a:xfrm>
            <a:off x="10787474" y="1548757"/>
            <a:ext cx="312738" cy="457200"/>
          </a:xfrm>
          <a:prstGeom prst="rect">
            <a:avLst/>
          </a:prstGeom>
          <a:noFill/>
        </p:spPr>
        <p:txBody>
          <a:bodyPr wrap="none" lIns="0" tIns="0" rIns="0" bIns="0" rtlCol="0" anchor="t"/>
          <a:lstStyle/>
          <a:p>
            <a:pPr algn="ctr" latinLnBrk="1">
              <a:lnSpc>
                <a:spcPts val="36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5_BD.46_2#4bdda5c20.choice_image?htil=1&amp;vop=1&amp;pid=c130c3f7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32104" y="2105143"/>
            <a:ext cx="1371600" cy="12070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46_3#4bdda5c20?htil=1&amp;vop=1&amp;pid=c130c3f77&amp;color=0,0,0&amp;vtp=1&amp;bbb=1"/>
              <p:cNvSpPr/>
              <p:nvPr/>
            </p:nvSpPr>
            <p:spPr>
              <a:xfrm>
                <a:off x="832104" y="3367015"/>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5_BD.46_3#4bdda5c20?htil=1&amp;vop=1&amp;pid=c130c3f77&amp;color=0,0,0&amp;vtp=1&amp;bbb=1"/>
              <p:cNvSpPr>
                <a:spLocks noRot="1" noChangeAspect="1" noMove="1" noResize="1" noEditPoints="1" noAdjustHandles="1" noChangeArrowheads="1" noChangeShapeType="1" noTextEdit="1"/>
              </p:cNvSpPr>
              <p:nvPr/>
            </p:nvSpPr>
            <p:spPr>
              <a:xfrm>
                <a:off x="832104" y="3367015"/>
                <a:ext cx="2633472" cy="469900"/>
              </a:xfrm>
              <a:prstGeom prst="rect">
                <a:avLst/>
              </a:prstGeom>
              <a:blipFill rotWithShape="1">
                <a:blip r:embed="rId3"/>
                <a:stretch>
                  <a:fillRect l="-10" t="-52" r="14" b="52"/>
                </a:stretch>
              </a:blipFill>
            </p:spPr>
            <p:txBody>
              <a:bodyPr/>
              <a:lstStyle/>
              <a:p>
                <a:r>
                  <a:rPr lang="zh-CN" altLang="en-US">
                    <a:noFill/>
                  </a:rPr>
                  <a:t> </a:t>
                </a:r>
              </a:p>
            </p:txBody>
          </p:sp>
        </mc:Fallback>
      </mc:AlternateContent>
      <p:pic>
        <p:nvPicPr>
          <p:cNvPr id="6" name="QC_5_BD.46_4#4bdda5c20.choice_image?htil=1&amp;vop=1&amp;pid=c130c3f7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465576" y="2105143"/>
            <a:ext cx="1188720" cy="12070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5_BD.46_5#4bdda5c20?htil=1&amp;vop=1&amp;pid=c130c3f77&amp;color=0,0,0&amp;vtp=1&amp;bbb=1"/>
              <p:cNvSpPr/>
              <p:nvPr/>
            </p:nvSpPr>
            <p:spPr>
              <a:xfrm>
                <a:off x="3465576" y="3367015"/>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7" name="QC_5_BD.46_5#4bdda5c20?htil=1&amp;vop=1&amp;pid=c130c3f77&amp;color=0,0,0&amp;vtp=1&amp;bbb=1"/>
              <p:cNvSpPr>
                <a:spLocks noRot="1" noChangeAspect="1" noMove="1" noResize="1" noEditPoints="1" noAdjustHandles="1" noChangeArrowheads="1" noChangeShapeType="1" noTextEdit="1"/>
              </p:cNvSpPr>
              <p:nvPr/>
            </p:nvSpPr>
            <p:spPr>
              <a:xfrm>
                <a:off x="3465576" y="3367015"/>
                <a:ext cx="2633472" cy="469900"/>
              </a:xfrm>
              <a:prstGeom prst="rect">
                <a:avLst/>
              </a:prstGeom>
              <a:blipFill rotWithShape="1">
                <a:blip r:embed="rId5"/>
                <a:stretch>
                  <a:fillRect l="-14" t="-52" r="19" b="52"/>
                </a:stretch>
              </a:blipFill>
            </p:spPr>
            <p:txBody>
              <a:bodyPr/>
              <a:lstStyle/>
              <a:p>
                <a:r>
                  <a:rPr lang="zh-CN" altLang="en-US">
                    <a:noFill/>
                  </a:rPr>
                  <a:t> </a:t>
                </a:r>
              </a:p>
            </p:txBody>
          </p:sp>
        </mc:Fallback>
      </mc:AlternateContent>
      <p:pic>
        <p:nvPicPr>
          <p:cNvPr id="8" name="QC_5_BD.46_6#4bdda5c20.choice_image?htil=1&amp;vop=1&amp;pid=c130c3f77&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099048" y="2105143"/>
            <a:ext cx="850392" cy="12070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9" name="QC_5_BD.46_7#4bdda5c20?htil=1&amp;vop=1&amp;pid=c130c3f77&amp;color=0,0,0&amp;vtp=1&amp;bbb=1"/>
              <p:cNvSpPr/>
              <p:nvPr/>
            </p:nvSpPr>
            <p:spPr>
              <a:xfrm>
                <a:off x="6099048" y="3367015"/>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分离</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9" name="QC_5_BD.46_7#4bdda5c20?htil=1&amp;vop=1&amp;pid=c130c3f77&amp;color=0,0,0&amp;vtp=1&amp;bbb=1"/>
              <p:cNvSpPr>
                <a:spLocks noRot="1" noChangeAspect="1" noMove="1" noResize="1" noEditPoints="1" noAdjustHandles="1" noChangeArrowheads="1" noChangeShapeType="1" noTextEdit="1"/>
              </p:cNvSpPr>
              <p:nvPr/>
            </p:nvSpPr>
            <p:spPr>
              <a:xfrm>
                <a:off x="6099048" y="3367015"/>
                <a:ext cx="2633472" cy="469900"/>
              </a:xfrm>
              <a:prstGeom prst="rect">
                <a:avLst/>
              </a:prstGeom>
              <a:blipFill rotWithShape="1">
                <a:blip r:embed="rId7"/>
                <a:stretch>
                  <a:fillRect l="-19" t="-52" b="52"/>
                </a:stretch>
              </a:blipFill>
            </p:spPr>
            <p:txBody>
              <a:bodyPr/>
              <a:lstStyle/>
              <a:p>
                <a:r>
                  <a:rPr lang="zh-CN" altLang="en-US">
                    <a:noFill/>
                  </a:rPr>
                  <a:t> </a:t>
                </a:r>
              </a:p>
            </p:txBody>
          </p:sp>
        </mc:Fallback>
      </mc:AlternateContent>
      <p:pic>
        <p:nvPicPr>
          <p:cNvPr id="10" name="QC_5_BD.46_8#4bdda5c20.choice_image?htil=1&amp;vop=1&amp;pid=c130c3f77&amp;color=0,0,0&amp;tib=255,255,255&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8732520" y="2105143"/>
            <a:ext cx="1014984" cy="12070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1" name="QC_5_BD.46_9#4bdda5c20?htil=1&amp;vop=1&amp;pid=c130c3f77&amp;color=0,0,0&amp;vtp=1&amp;bbb=1"/>
              <p:cNvSpPr/>
              <p:nvPr/>
            </p:nvSpPr>
            <p:spPr>
              <a:xfrm>
                <a:off x="8732520" y="3367015"/>
                <a:ext cx="2633472"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11" name="QC_5_BD.46_9#4bdda5c20?htil=1&amp;vop=1&amp;pid=c130c3f77&amp;color=0,0,0&amp;vtp=1&amp;bbb=1"/>
              <p:cNvSpPr>
                <a:spLocks noRot="1" noChangeAspect="1" noMove="1" noResize="1" noEditPoints="1" noAdjustHandles="1" noChangeArrowheads="1" noChangeShapeType="1" noTextEdit="1"/>
              </p:cNvSpPr>
              <p:nvPr/>
            </p:nvSpPr>
            <p:spPr>
              <a:xfrm>
                <a:off x="8732520" y="3367015"/>
                <a:ext cx="2633472" cy="469900"/>
              </a:xfrm>
              <a:prstGeom prst="rect">
                <a:avLst/>
              </a:prstGeom>
              <a:blipFill rotWithShape="1">
                <a:blip r:embed="rId9"/>
                <a:stretch>
                  <a:fillRect t="-52" r="5" b="5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48_1#d966201bd?sp=1&amp;vop=1&amp;pid=c130c3f77&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有关</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性质实验如下</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5_BD.48_1#d966201bd?sp=1&amp;vop=1&amp;pid=c130c3f77&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p:pic>
        <p:nvPicPr>
          <p:cNvPr id="3" name="QC_5_BD.48_2#d966201bd?vop=1&amp;pid=c130c3f7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242816" y="1622544"/>
            <a:ext cx="3694176" cy="11978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C_5_BD.48_3#d966201bd?vop=1&amp;pid=c130c3f77&amp;color=0,0,0&amp;vtp=1&amp;bbb=1&amp;hb=1"/>
              <p:cNvSpPr/>
              <p:nvPr/>
            </p:nvSpPr>
            <p:spPr>
              <a:xfrm>
                <a:off x="832104" y="2956044"/>
                <a:ext cx="10533888" cy="876300"/>
              </a:xfrm>
              <a:prstGeom prst="rect">
                <a:avLst/>
              </a:prstGeom>
              <a:noFill/>
            </p:spPr>
            <p:txBody>
              <a:bodyPr wrap="none" lIns="0" tIns="0" rIns="0" bIns="0" rtlCol="0" anchor="t"/>
              <a:lstStyle/>
              <a:p>
                <a:pPr algn="l" latinLnBrk="1">
                  <a:lnSpc>
                    <a:spcPts val="36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与水反应经历了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②酚酞褪色原因与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溶液的浓度大</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小或物质的强氧化性有关</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根据上述实验可以得出的结论是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4" name="QC_5_BD.48_3#d966201bd?vop=1&amp;pid=c130c3f77&amp;color=0,0,0&amp;vtp=1&amp;bbb=1&amp;hb=1"/>
              <p:cNvSpPr>
                <a:spLocks noRot="1" noChangeAspect="1" noMove="1" noResize="1" noEditPoints="1" noAdjustHandles="1" noChangeArrowheads="1" noChangeShapeType="1" noTextEdit="1"/>
              </p:cNvSpPr>
              <p:nvPr/>
            </p:nvSpPr>
            <p:spPr>
              <a:xfrm>
                <a:off x="832104" y="2956044"/>
                <a:ext cx="10533888" cy="876300"/>
              </a:xfrm>
              <a:prstGeom prst="rect">
                <a:avLst/>
              </a:prstGeom>
              <a:blipFill rotWithShape="1">
                <a:blip r:embed="rId3"/>
                <a:stretch>
                  <a:fillRect l="-2" t="-231" r="-403" b="14"/>
                </a:stretch>
              </a:blipFill>
            </p:spPr>
            <p:txBody>
              <a:bodyPr/>
              <a:lstStyle/>
              <a:p>
                <a:r>
                  <a:rPr lang="zh-CN" altLang="en-US">
                    <a:noFill/>
                  </a:rPr>
                  <a:t> </a:t>
                </a:r>
              </a:p>
            </p:txBody>
          </p:sp>
        </mc:Fallback>
      </mc:AlternateContent>
      <p:sp>
        <p:nvSpPr>
          <p:cNvPr id="5" name="QC_5_AN.49_1#d966201bd.bracket?vop=1&amp;pid=c130c3f77&amp;color=0,0,0&amp;vpa=25&amp;vtp=1"/>
          <p:cNvSpPr/>
          <p:nvPr/>
        </p:nvSpPr>
        <p:spPr>
          <a:xfrm>
            <a:off x="6959060" y="3420864"/>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6" name="QC_5_BD.48_4#d966201bd.choices?vop=1&amp;pid=c130c3f77&amp;color=0,0,0&amp;vtp=1&amp;bbb=1"/>
              <p:cNvSpPr/>
              <p:nvPr/>
            </p:nvSpPr>
            <p:spPr>
              <a:xfrm>
                <a:off x="832104" y="38666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能使酚酞褪色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浓氢氧化钠溶液能使酚酞褪色</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和浓氢氧化钠溶液都能使酚酞褪色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可利用二氧化锰和水来完善实验方案</a:t>
                </a:r>
                <a:endParaRPr lang="en-US" altLang="zh-CN" sz="1800" dirty="0"/>
              </a:p>
            </p:txBody>
          </p:sp>
        </mc:Choice>
        <mc:Fallback>
          <p:sp>
            <p:nvSpPr>
              <p:cNvPr id="6" name="QC_5_BD.48_4#d966201bd.choices?vop=1&amp;pid=c130c3f77&amp;color=0,0,0&amp;vtp=1&amp;bbb=1"/>
              <p:cNvSpPr>
                <a:spLocks noRot="1" noChangeAspect="1" noMove="1" noResize="1" noEditPoints="1" noAdjustHandles="1" noChangeArrowheads="1" noChangeShapeType="1" noTextEdit="1"/>
              </p:cNvSpPr>
              <p:nvPr/>
            </p:nvSpPr>
            <p:spPr>
              <a:xfrm>
                <a:off x="832104" y="3866690"/>
                <a:ext cx="10533888" cy="838200"/>
              </a:xfrm>
              <a:prstGeom prst="rect">
                <a:avLst/>
              </a:prstGeom>
              <a:blipFill rotWithShape="1">
                <a:blip r:embed="rId4"/>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50_1#03bc35057?sp=1&amp;vop=1&amp;pid=c130c3f77&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某课外小组为了鉴别</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两种白色固体</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，设计了如图实验。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5_BD.50_1#03bc35057?sp=1&amp;vop=1&amp;pid=c130c3f77&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5_AN.51_1#03bc35057.bracket?vop=1&amp;pid=c130c3f77&amp;color=0,0,0&amp;vpa=26&amp;vtp=1"/>
          <p:cNvSpPr/>
          <p:nvPr/>
        </p:nvSpPr>
        <p:spPr>
          <a:xfrm>
            <a:off x="1012879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5_BD.50_2#03bc35057?htil=7&amp;vop=1&amp;pid=c130c3f7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193048" y="1622425"/>
            <a:ext cx="3035808" cy="12618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5_BD.50_3#03bc35057.choices?htil=7&amp;vop=1&amp;pid=c130c3f77&amp;color=0,0,0&amp;vtp=1&amp;bbb=1&amp;hb=1"/>
              <p:cNvSpPr/>
              <p:nvPr/>
            </p:nvSpPr>
            <p:spPr>
              <a:xfrm>
                <a:off x="832104" y="1529771"/>
                <a:ext cx="7370064" cy="20320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均能与盐酸反应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产生气体速率较快的是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当稀盐酸足量时，装置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中气球鼓起体积较小的是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加热装置Ⅱ</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澄清石灰水变浑浊一侧的白色固体是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不能鉴别</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5" name="QC_5_BD.50_3#03bc35057.choices?htil=7&amp;vop=1&amp;pid=c130c3f77&amp;color=0,0,0&amp;vtp=1&amp;bbb=1&amp;hb=1"/>
              <p:cNvSpPr>
                <a:spLocks noRot="1" noChangeAspect="1" noMove="1" noResize="1" noEditPoints="1" noAdjustHandles="1" noChangeArrowheads="1" noChangeShapeType="1" noTextEdit="1"/>
              </p:cNvSpPr>
              <p:nvPr/>
            </p:nvSpPr>
            <p:spPr>
              <a:xfrm>
                <a:off x="832104" y="1529771"/>
                <a:ext cx="7370064" cy="2032000"/>
              </a:xfrm>
              <a:prstGeom prst="rect">
                <a:avLst/>
              </a:prstGeom>
              <a:blipFill rotWithShape="1">
                <a:blip r:embed="rId3"/>
                <a:stretch>
                  <a:fillRect l="-3" t="-3" r="7"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52_1#593165197?htil=8&amp;vop=1&amp;pid=c130c3f77&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047223" y="1171440"/>
            <a:ext cx="4261104" cy="18836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5_BD.52_2#593165197?htil=8&amp;sp=1&amp;vop=1&amp;pid=c130c3f77&amp;color=0,0,0&amp;vtp=1&amp;bt=1&amp;bbb=1&amp;hb=1&amp;hs=1"/>
              <p:cNvSpPr/>
              <p:nvPr/>
            </p:nvSpPr>
            <p:spPr>
              <a:xfrm>
                <a:off x="832104" y="1080000"/>
                <a:ext cx="614476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现有</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的混合物样品</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某同学在实验室用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如图装置</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（部分夹持仪器已省略</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测定</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a:t>
                </a:r>
                <a:endParaRPr lang="zh-CN" altLang="en-US"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zh-CN" altLang="en-US"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dirty="0">
                  <a:solidFill>
                    <a:srgbClr val="000000"/>
                  </a:solidFill>
                </a:endParaRPr>
              </a:p>
            </p:txBody>
          </p:sp>
        </mc:Choice>
        <mc:Fallback>
          <p:sp>
            <p:nvSpPr>
              <p:cNvPr id="3" name="QO_5_BD.52_2#593165197?htil=8&amp;sp=1&amp;vop=1&amp;pid=c130c3f77&amp;color=0,0,0&amp;vtp=1&amp;bt=1&amp;bbb=1&amp;hb=1&amp;hs=1"/>
              <p:cNvSpPr>
                <a:spLocks noRot="1" noChangeAspect="1" noMove="1" noResize="1" noEditPoints="1" noAdjustHandles="1" noChangeArrowheads="1" noChangeShapeType="1" noTextEdit="1"/>
              </p:cNvSpPr>
              <p:nvPr/>
            </p:nvSpPr>
            <p:spPr>
              <a:xfrm>
                <a:off x="832104" y="1080000"/>
                <a:ext cx="6144768" cy="1257300"/>
              </a:xfrm>
              <a:prstGeom prst="rect">
                <a:avLst/>
              </a:prstGeom>
              <a:blipFill rotWithShape="1">
                <a:blip r:embed="rId2"/>
                <a:stretch>
                  <a:fillRect l="-4" t="-40" r="-701"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BD.53_1#06c08d410?htil=8&amp;vop=1&amp;pid=593165197&amp;color=0,0,0&amp;vtp=1&amp;bbb=1&amp;hb=1&amp;hs=1"/>
              <p:cNvSpPr/>
              <p:nvPr/>
            </p:nvSpPr>
            <p:spPr>
              <a:xfrm>
                <a:off x="832104" y="2355390"/>
                <a:ext cx="614476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中阳离子与阴离子的个数之比为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于</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填“酸”“碱”或“盐”）。</a:t>
                </a:r>
                <a:endParaRPr lang="en-US" altLang="zh-CN" dirty="0">
                  <a:solidFill>
                    <a:srgbClr val="000000"/>
                  </a:solidFill>
                </a:endParaRPr>
              </a:p>
            </p:txBody>
          </p:sp>
        </mc:Choice>
        <mc:Fallback>
          <p:sp>
            <p:nvSpPr>
              <p:cNvPr id="5" name="QB_6_BD.53_1#06c08d410?htil=8&amp;vop=1&amp;pid=593165197&amp;color=0,0,0&amp;vtp=1&amp;bbb=1&amp;hb=1&amp;hs=1"/>
              <p:cNvSpPr>
                <a:spLocks noRot="1" noChangeAspect="1" noMove="1" noResize="1" noEditPoints="1" noAdjustHandles="1" noChangeArrowheads="1" noChangeShapeType="1" noTextEdit="1"/>
              </p:cNvSpPr>
              <p:nvPr/>
            </p:nvSpPr>
            <p:spPr>
              <a:xfrm>
                <a:off x="832104" y="2355390"/>
                <a:ext cx="6144768" cy="838200"/>
              </a:xfrm>
              <a:prstGeom prst="rect">
                <a:avLst/>
              </a:prstGeom>
              <a:blipFill rotWithShape="1">
                <a:blip r:embed="rId3"/>
                <a:stretch>
                  <a:fillRect l="-4" t="-21" r="-597"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N.54_1#06c08d410.blank?vop=1&amp;pid=593165197&amp;color=0,0,0&amp;vpa=27&amp;vtp=1&amp;bbb=1"/>
              <p:cNvSpPr/>
              <p:nvPr/>
            </p:nvSpPr>
            <p:spPr>
              <a:xfrm>
                <a:off x="5311584" y="2402514"/>
                <a:ext cx="469900"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6_AN.54_1#06c08d410.blank?vop=1&amp;pid=593165197&amp;color=0,0,0&amp;vpa=27&amp;vtp=1&amp;bbb=1"/>
              <p:cNvSpPr>
                <a:spLocks noRot="1" noChangeAspect="1" noMove="1" noResize="1" noEditPoints="1" noAdjustHandles="1" noChangeArrowheads="1" noChangeShapeType="1" noTextEdit="1"/>
              </p:cNvSpPr>
              <p:nvPr/>
            </p:nvSpPr>
            <p:spPr>
              <a:xfrm>
                <a:off x="5311584" y="2402514"/>
                <a:ext cx="469900" cy="279400"/>
              </a:xfrm>
              <a:prstGeom prst="rect">
                <a:avLst/>
              </a:prstGeom>
              <a:blipFill rotWithShape="1">
                <a:blip r:embed="rId4"/>
                <a:stretch>
                  <a:fillRect l="-94" t="-111" r="94" b="111"/>
                </a:stretch>
              </a:blipFill>
            </p:spPr>
            <p:txBody>
              <a:bodyPr/>
              <a:lstStyle/>
              <a:p>
                <a:r>
                  <a:rPr lang="zh-CN" altLang="en-US">
                    <a:noFill/>
                  </a:rPr>
                  <a:t> </a:t>
                </a:r>
              </a:p>
            </p:txBody>
          </p:sp>
        </mc:Fallback>
      </mc:AlternateContent>
      <p:sp>
        <p:nvSpPr>
          <p:cNvPr id="7" name="QB_6_AN.55_1#06c08d410.blank?vop=1&amp;pid=593165197&amp;color=0,0,0&amp;vpa=28&amp;vtp=1"/>
          <p:cNvSpPr/>
          <p:nvPr/>
        </p:nvSpPr>
        <p:spPr>
          <a:xfrm>
            <a:off x="1066260" y="2744010"/>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盐</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B_6_BD.56_1#29728e19d?vop=1&amp;pid=593165197&amp;color=0,0,0&amp;vtp=1&amp;bbb=1&amp;hs=1"/>
              <p:cNvSpPr/>
              <p:nvPr/>
            </p:nvSpPr>
            <p:spPr>
              <a:xfrm>
                <a:off x="832104" y="321899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（2）本实验装置图中有一处明显错误，</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请指出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（3）装置</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D的作用是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若无装置D</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测得样品中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的质量分数</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填“偏高”“偏低”或“无影响”）。</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（4）实验结束后，装置</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中水的体积为</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，已知氧气的密度为</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𝜌</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，样品中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质量分数为</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用含</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𝜌</m:t>
                    </m:r>
                  </m:oMath>
                </a14:m>
                <a:r>
                  <a:rPr lang="en-US" altLang="zh-CN"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的代数式表示</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8" name="QB_6_BD.56_1#29728e19d?vop=1&amp;pid=593165197&amp;color=0,0,0&amp;vtp=1&amp;bbb=1&amp;hs=1"/>
              <p:cNvSpPr>
                <a:spLocks noRot="1" noChangeAspect="1" noMove="1" noResize="1" noEditPoints="1" noAdjustHandles="1" noChangeArrowheads="1" noChangeShapeType="1" noTextEdit="1"/>
              </p:cNvSpPr>
              <p:nvPr/>
            </p:nvSpPr>
            <p:spPr>
              <a:xfrm>
                <a:off x="832104" y="3218990"/>
                <a:ext cx="10533888" cy="2095500"/>
              </a:xfrm>
              <a:prstGeom prst="rect">
                <a:avLst/>
              </a:prstGeom>
              <a:blipFill rotWithShape="1">
                <a:blip r:embed="rId5"/>
                <a:stretch>
                  <a:fillRect l="-2" t="-8" r="1" b="8"/>
                </a:stretch>
              </a:blipFill>
            </p:spPr>
            <p:txBody>
              <a:bodyPr/>
              <a:lstStyle/>
              <a:p>
                <a:r>
                  <a:rPr lang="zh-CN" altLang="en-US">
                    <a:noFill/>
                  </a:rPr>
                  <a:t> </a:t>
                </a:r>
              </a:p>
            </p:txBody>
          </p:sp>
        </mc:Fallback>
      </mc:AlternateContent>
      <p:sp>
        <p:nvSpPr>
          <p:cNvPr id="9" name="QB_6_AN.57_1#29728e19d.blank?vop=1&amp;pid=593165197&amp;color=0,0,0&amp;vpa=29&amp;vtp=1&amp;bbb=1"/>
          <p:cNvSpPr/>
          <p:nvPr/>
        </p:nvSpPr>
        <p:spPr>
          <a:xfrm>
            <a:off x="5758910" y="3188510"/>
            <a:ext cx="2824163"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装置B中导管“短进长出”</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1" name="QB_6_AN.59_1#29728e19d.blank?vop=1&amp;pid=593165197&amp;color=0,0,0&amp;vpa=30&amp;vtp=1&amp;bbb=1"/>
              <p:cNvSpPr/>
              <p:nvPr/>
            </p:nvSpPr>
            <p:spPr>
              <a:xfrm>
                <a:off x="2973642" y="3686294"/>
                <a:ext cx="2514473" cy="292100"/>
              </a:xfrm>
              <a:prstGeom prst="rect">
                <a:avLst/>
              </a:prstGeom>
              <a:noFill/>
            </p:spPr>
            <p:txBody>
              <a:bodyPr wrap="none" lIns="0" tIns="0" rIns="0" bIns="0" rtlCol="0" anchor="t"/>
              <a:lstStyle/>
              <a:p>
                <a:pPr algn="ctr" latinLnBrk="1">
                  <a:lnSpc>
                    <a:spcPts val="23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吸收未反应的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11" name="QB_6_AN.59_1#29728e19d.blank?vop=1&amp;pid=593165197&amp;color=0,0,0&amp;vpa=30&amp;vtp=1&amp;bbb=1"/>
              <p:cNvSpPr>
                <a:spLocks noRot="1" noChangeAspect="1" noMove="1" noResize="1" noEditPoints="1" noAdjustHandles="1" noChangeArrowheads="1" noChangeShapeType="1" noTextEdit="1"/>
              </p:cNvSpPr>
              <p:nvPr/>
            </p:nvSpPr>
            <p:spPr>
              <a:xfrm>
                <a:off x="2973642" y="3686294"/>
                <a:ext cx="2514473" cy="292100"/>
              </a:xfrm>
              <a:prstGeom prst="rect">
                <a:avLst/>
              </a:prstGeom>
              <a:blipFill rotWithShape="1">
                <a:blip r:embed="rId6"/>
                <a:stretch>
                  <a:fillRect l="-23" t="-1562" r="18" b="41"/>
                </a:stretch>
              </a:blipFill>
            </p:spPr>
            <p:txBody>
              <a:bodyPr/>
              <a:lstStyle/>
              <a:p>
                <a:r>
                  <a:rPr lang="zh-CN" altLang="en-US">
                    <a:noFill/>
                  </a:rPr>
                  <a:t> </a:t>
                </a:r>
              </a:p>
            </p:txBody>
          </p:sp>
        </mc:Fallback>
      </mc:AlternateContent>
      <p:sp>
        <p:nvSpPr>
          <p:cNvPr id="12" name="QB_6_AN.60_1#29728e19d.blank?vop=1&amp;pid=593165197&amp;color=0,0,0&amp;vpa=31&amp;vtp=1&amp;bbb=1"/>
          <p:cNvSpPr/>
          <p:nvPr/>
        </p:nvSpPr>
        <p:spPr>
          <a:xfrm>
            <a:off x="9954227" y="3607610"/>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偏高</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4" name="QB_6_AN.62_1#29728e19d.blank?vop=1&amp;pid=593165197&amp;color=0,0,0&amp;vpa=32&amp;vtp=1&amp;bbb=1&amp;rh=30.7"/>
              <p:cNvSpPr/>
              <p:nvPr/>
            </p:nvSpPr>
            <p:spPr>
              <a:xfrm>
                <a:off x="849566" y="4828024"/>
                <a:ext cx="770192" cy="389890"/>
              </a:xfrm>
              <a:prstGeom prst="rect">
                <a:avLst/>
              </a:prstGeom>
              <a:noFill/>
            </p:spPr>
            <p:txBody>
              <a:bodyPr wrap="none" lIns="0" tIns="0" rIns="0" bIns="0" rtlCol="0" anchor="t"/>
              <a:lstStyle/>
              <a:p>
                <a:pPr algn="ctr" latinLnBrk="1">
                  <a:lnSpc>
                    <a:spcPts val="3100"/>
                  </a:lnSpc>
                </a:pP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39</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𝜌</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𝑉</m:t>
                        </m:r>
                      </m:num>
                      <m:den>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80</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𝑚</m:t>
                        </m:r>
                      </m:den>
                    </m:f>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4" name="QB_6_AN.62_1#29728e19d.blank?vop=1&amp;pid=593165197&amp;color=0,0,0&amp;vpa=32&amp;vtp=1&amp;bbb=1&amp;rh=30.7"/>
              <p:cNvSpPr>
                <a:spLocks noRot="1" noChangeAspect="1" noMove="1" noResize="1" noEditPoints="1" noAdjustHandles="1" noChangeArrowheads="1" noChangeShapeType="1" noTextEdit="1"/>
              </p:cNvSpPr>
              <p:nvPr/>
            </p:nvSpPr>
            <p:spPr>
              <a:xfrm>
                <a:off x="849566" y="4828024"/>
                <a:ext cx="770192" cy="389890"/>
              </a:xfrm>
              <a:prstGeom prst="rect">
                <a:avLst/>
              </a:prstGeom>
              <a:blipFill rotWithShape="1">
                <a:blip r:embed="rId7"/>
                <a:stretch>
                  <a:fillRect l="-74" t="-31" r="66" b="-94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4">
                                            <p:bg/>
                                          </p:spTgt>
                                        </p:tgtEl>
                                        <p:attrNameLst>
                                          <p:attrName>style.visibility</p:attrName>
                                        </p:attrNameLst>
                                      </p:cBhvr>
                                      <p:to>
                                        <p:strVal val="visible"/>
                                      </p:to>
                                    </p:set>
                                    <p:anim calcmode="lin" valueType="num">
                                      <p:cBhvr additive="base">
                                        <p:cTn id="5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4">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
                                            <p:txEl>
                                              <p:pRg st="0" end="0"/>
                                            </p:txEl>
                                          </p:spTgt>
                                        </p:tgtEl>
                                        <p:attrNameLst>
                                          <p:attrName>style.visibility</p:attrName>
                                        </p:attrNameLst>
                                      </p:cBhvr>
                                      <p:to>
                                        <p:strVal val="visible"/>
                                      </p:to>
                                    </p:set>
                                    <p:anim calcmode="lin" valueType="num">
                                      <p:cBhvr additive="base">
                                        <p:cTn id="6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9" grpId="0" animBg="1" build="p"/>
      <p:bldP spid="11" grpId="0" animBg="1" build="p"/>
      <p:bldP spid="12" grpId="0" animBg="1" build="p"/>
      <p:bldP spid="14"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63_1#a9d35ecd3?sp=1&amp;vop=1&amp;pid=593165197&amp;color=0,0,0&amp;mp=1&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某学生设计了以下实验方案来测定该样品中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的质量分数，其操作流程和实验数据如图：</a:t>
                </a:r>
                <a:endParaRPr lang="en-US" altLang="zh-CN" sz="1800" dirty="0">
                  <a:solidFill>
                    <a:srgbClr val="000000"/>
                  </a:solidFill>
                </a:endParaRPr>
              </a:p>
            </p:txBody>
          </p:sp>
        </mc:Choice>
        <mc:Fallback>
          <p:sp>
            <p:nvSpPr>
              <p:cNvPr id="2" name="QB_6_BD.63_1#a9d35ecd3?sp=1&amp;vop=1&amp;pid=593165197&amp;color=0,0,0&amp;mp=1&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p:pic>
        <p:nvPicPr>
          <p:cNvPr id="3" name="QB_6#a9d35ecd3?vop=1&amp;pid=593165197&amp;color=0,0,0&amp;mp=1&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379976" y="1622544"/>
            <a:ext cx="3429000" cy="4480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6_BD.64_1#a9d35ecd3?vop=1&amp;pid=593165197&amp;color=0,0,0&amp;mp=1&amp;vtp=1&amp;bbb=1"/>
              <p:cNvSpPr/>
              <p:nvPr/>
            </p:nvSpPr>
            <p:spPr>
              <a:xfrm>
                <a:off x="832104" y="2206744"/>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该样品中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的质量分数为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4" name="QB_6_BD.64_1#a9d35ecd3?vop=1&amp;pid=593165197&amp;color=0,0,0&amp;mp=1&amp;vtp=1&amp;bbb=1"/>
              <p:cNvSpPr>
                <a:spLocks noRot="1" noChangeAspect="1" noMove="1" noResize="1" noEditPoints="1" noAdjustHandles="1" noChangeArrowheads="1" noChangeShapeType="1" noTextEdit="1"/>
              </p:cNvSpPr>
              <p:nvPr/>
            </p:nvSpPr>
            <p:spPr>
              <a:xfrm>
                <a:off x="832104" y="2206744"/>
                <a:ext cx="10533888" cy="469900"/>
              </a:xfrm>
              <a:prstGeom prst="rect">
                <a:avLst/>
              </a:prstGeom>
              <a:blipFill rotWithShape="1">
                <a:blip r:embed="rId3"/>
                <a:stretch>
                  <a:fillRect l="-2" t="-25" r="1" b="2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AN.65_1#a9d35ecd3.blank?vop=1&amp;pid=593165197&amp;color=0,0,0&amp;mp=1&amp;vpa=33&amp;vtp=1&amp;bbb=1"/>
              <p:cNvSpPr/>
              <p:nvPr/>
            </p:nvSpPr>
            <p:spPr>
              <a:xfrm>
                <a:off x="3700335" y="2240843"/>
                <a:ext cx="574675"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80</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6_AN.65_1#a9d35ecd3.blank?vop=1&amp;pid=593165197&amp;color=0,0,0&amp;mp=1&amp;vpa=33&amp;vtp=1&amp;bbb=1"/>
              <p:cNvSpPr>
                <a:spLocks noRot="1" noChangeAspect="1" noMove="1" noResize="1" noEditPoints="1" noAdjustHandles="1" noChangeArrowheads="1" noChangeShapeType="1" noTextEdit="1"/>
              </p:cNvSpPr>
              <p:nvPr/>
            </p:nvSpPr>
            <p:spPr>
              <a:xfrm>
                <a:off x="3700335" y="2240843"/>
                <a:ext cx="574675" cy="279400"/>
              </a:xfrm>
              <a:prstGeom prst="rect">
                <a:avLst/>
              </a:prstGeom>
              <a:blipFill rotWithShape="1">
                <a:blip r:embed="rId4"/>
                <a:stretch>
                  <a:fillRect l="-33" t="-202" r="33" b="20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QC_4_BD.66_1#12c781c3b?sp=1&amp;vop=1&amp;pid=916088919&amp;color=0,0,0&amp;vtp=1&amp;bbb=1"/>
          <p:cNvSpPr/>
          <p:nvPr/>
        </p:nvSpPr>
        <p:spPr>
          <a:xfrm>
            <a:off x="832104" y="2622669"/>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下列有关钠及其化合物的叙述中，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p:sp>
        <p:nvSpPr>
          <p:cNvPr id="7" name="QC_4_AN.67_1#12c781c3b.bracket?vop=1&amp;pid=916088919&amp;color=0,0,0&amp;vpa=34&amp;vtp=1"/>
          <p:cNvSpPr/>
          <p:nvPr/>
        </p:nvSpPr>
        <p:spPr>
          <a:xfrm>
            <a:off x="5358860" y="2619494"/>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8" name="QC_4_BD.66_2#12c781c3b?vop=1&amp;pid=916088919&amp;color=0,0,0&amp;vtp=1&amp;bbb=1"/>
              <p:cNvSpPr/>
              <p:nvPr/>
            </p:nvSpPr>
            <p:spPr>
              <a:xfrm>
                <a:off x="832104" y="307294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①金属钠着火时不能用水而应该用泡沫灭火器灭火</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二氧化碳通过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粉末</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，反应后固体物质的质量增加</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切开的金属钠暴露在空气中，光亮表面逐渐变暗：</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solidFill>
                    <a:srgbClr val="000000"/>
                  </a:solidFill>
                </a:endParaRPr>
              </a:p>
              <a:p>
                <a:pPr latinLnBrk="1">
                  <a:lnSpc>
                    <a:spcPts val="33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两物质中阴、阳离子的数目比均为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8" name="QC_4_BD.66_2#12c781c3b?vop=1&amp;pid=916088919&amp;color=0,0,0&amp;vtp=1&amp;bbb=1"/>
              <p:cNvSpPr>
                <a:spLocks noRot="1" noChangeAspect="1" noMove="1" noResize="1" noEditPoints="1" noAdjustHandles="1" noChangeArrowheads="1" noChangeShapeType="1" noTextEdit="1"/>
              </p:cNvSpPr>
              <p:nvPr/>
            </p:nvSpPr>
            <p:spPr>
              <a:xfrm>
                <a:off x="832104" y="3072940"/>
                <a:ext cx="10533888" cy="1676400"/>
              </a:xfrm>
              <a:prstGeom prst="rect">
                <a:avLst/>
              </a:prstGeom>
              <a:blipFill rotWithShape="1">
                <a:blip r:embed="rId1"/>
                <a:stretch>
                  <a:fillRect l="-2" t="-10" r="1" b="10"/>
                </a:stretch>
              </a:blipFill>
            </p:spPr>
            <p:txBody>
              <a:bodyPr/>
              <a:lstStyle/>
              <a:p>
                <a:r>
                  <a:rPr lang="zh-CN" altLang="en-US">
                    <a:noFill/>
                  </a:rPr>
                  <a:t> </a:t>
                </a:r>
              </a:p>
            </p:txBody>
          </p:sp>
        </mc:Fallback>
      </mc:AlternateContent>
      <p:sp>
        <p:nvSpPr>
          <p:cNvPr id="9" name="QC_4_BD.66_3#12c781c3b.choices?vop=1&amp;pid=916088919&amp;color=0,0,0&amp;vtp=1&amp;bbb=1"/>
          <p:cNvSpPr/>
          <p:nvPr/>
        </p:nvSpPr>
        <p:spPr>
          <a:xfrm>
            <a:off x="832104" y="4755316"/>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49220" algn="l"/>
                <a:tab pos="5488940" algn="l"/>
                <a:tab pos="81127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1800"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68_1#98e6d2ee4?sp=1&amp;vop=1&amp;pid=916088919&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经典题</a:t>
            </a:r>
            <a:r>
              <a:rPr lang="en-US" altLang="zh-CN" sz="1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向过氧化钠与水反应后的溶液中滴加酚酞，溶液先变红后褪色。某小组欲探究其原因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进行下图</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：①取少量反应后溶液加入二氧化锰，迅速产生大量使带火星木条复燃的气体；实验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中红色均不</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褪去</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4_AN.69_1#98e6d2ee4.bracket?vop=1&amp;pid=916088919&amp;color=0,0,0&amp;vpa=35&amp;vtp=1"/>
          <p:cNvSpPr/>
          <p:nvPr/>
        </p:nvSpPr>
        <p:spPr>
          <a:xfrm>
            <a:off x="3530060"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pic>
        <p:nvPicPr>
          <p:cNvPr id="4" name="QC_4_BD.68_2#98e6d2ee4?htil=9&amp;vop=1&amp;pid=91608891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682097" y="2448044"/>
            <a:ext cx="4023360" cy="11978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68_3#98e6d2ee4.choices?htil=9&amp;vop=1&amp;pid=916088919&amp;color=0,0,0&amp;vtp=1&amp;bbb=1"/>
              <p:cNvSpPr/>
              <p:nvPr/>
            </p:nvSpPr>
            <p:spPr>
              <a:xfrm>
                <a:off x="832104" y="2355390"/>
                <a:ext cx="637336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过氧化钠与水反应产生的气体为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过氧化钠与水反应需要</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作催化剂</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实验②③证明使酚酞褪色的不是氢氧化钠和氧气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过氧化钠与水反应可能生成了具有漂白性的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5" name="QC_4_BD.68_3#98e6d2ee4.choices?htil=9&amp;vop=1&amp;pid=916088919&amp;color=0,0,0&amp;vtp=1&amp;bbb=1"/>
              <p:cNvSpPr>
                <a:spLocks noRot="1" noChangeAspect="1" noMove="1" noResize="1" noEditPoints="1" noAdjustHandles="1" noChangeArrowheads="1" noChangeShapeType="1" noTextEdit="1"/>
              </p:cNvSpPr>
              <p:nvPr/>
            </p:nvSpPr>
            <p:spPr>
              <a:xfrm>
                <a:off x="832104" y="2355390"/>
                <a:ext cx="6373368" cy="1676400"/>
              </a:xfrm>
              <a:prstGeom prst="rect">
                <a:avLst/>
              </a:prstGeom>
              <a:blipFill rotWithShape="1">
                <a:blip r:embed="rId2"/>
                <a:stretch>
                  <a:fillRect l="-4" t="-10" r="2"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4_BD.70_1#8b9dab3f6?sp=1&amp;vop=1&amp;pid=91608891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下列“推理或结论”与“实验操作及现象”</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相符的一组是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28" name="QB_4_BD.70_2#8b9dab3f6?colgroup=4,35,15&amp;vop=1&amp;pid=916088919&amp;color=0,0,0&amp;vtp=1&amp;bbb=1&amp;hb=1"/>
              <p:cNvGraphicFramePr>
                <a:graphicFrameLocks noGrp="1"/>
              </p:cNvGraphicFramePr>
              <p:nvPr/>
            </p:nvGraphicFramePr>
            <p:xfrm>
              <a:off x="832104" y="1622425"/>
              <a:ext cx="10497312" cy="1981708"/>
            </p:xfrm>
            <a:graphic>
              <a:graphicData uri="http://schemas.openxmlformats.org/drawingml/2006/table">
                <a:tbl>
                  <a:tblPr/>
                  <a:tblGrid>
                    <a:gridCol w="996696"/>
                    <a:gridCol w="6492240"/>
                    <a:gridCol w="3008376"/>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实验操作及现象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推理或结论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取少量</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粉末放在脱脂棉上</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再将</a:t>
                          </a:r>
                          <a:r>
                            <a:rPr lang="en-US" altLang="zh-CN" sz="1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滴水滴到</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脱脂棉燃烧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与水的反应是放热反应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向碳酸钠溶液中逐滴滴加盐酸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马上产生大量气泡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投到紫色石蕊溶液中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溶液先变红</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后褪色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18236">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将铂丝放在酒精灯外焰上灼烧</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至与原来的火焰颜色相同后</a:t>
                          </a:r>
                          <a:r>
                            <a:rPr lang="en-US" altLang="zh-CN" sz="14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用铂丝蘸取某无色</a:t>
                          </a:r>
                          <a:endPar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在外焰上灼烧</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火焰呈黄色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溶液中含</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不含</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8" name="QB_4_BD.70_2#8b9dab3f6?colgroup=4,35,15&amp;vop=1&amp;pid=916088919&amp;color=0,0,0&amp;vtp=1&amp;bbb=1&amp;hb=1"/>
              <p:cNvGraphicFramePr>
                <a:graphicFrameLocks noGrp="1"/>
              </p:cNvGraphicFramePr>
              <p:nvPr/>
            </p:nvGraphicFramePr>
            <p:xfrm>
              <a:off x="832104" y="1622425"/>
              <a:ext cx="10497312" cy="1981708"/>
            </p:xfrm>
            <a:graphic>
              <a:graphicData uri="http://schemas.openxmlformats.org/drawingml/2006/table">
                <a:tbl>
                  <a:tblPr/>
                  <a:tblGrid>
                    <a:gridCol w="996696"/>
                    <a:gridCol w="6492240"/>
                    <a:gridCol w="3008376"/>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实验操作及现象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推理或结论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向碳酸钠溶液中逐滴滴加盐酸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马上产生大量气泡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溶液先变红</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后褪色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18490">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将铂丝放在酒精灯外焰上灼烧</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至与原来的火焰颜色相同后</a:t>
                          </a:r>
                          <a:r>
                            <a:rPr lang="en-US" altLang="zh-CN" sz="14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用铂丝蘸取某无色</a:t>
                          </a:r>
                          <a:endPar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在外焰上灼烧</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火焰呈黄色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
        <p:nvSpPr>
          <p:cNvPr id="4" name="QB_4_AN.71_1#8b9dab3f6.bracket?vop=1&amp;pid=916088919&amp;color=0,0,0&amp;vpa=36&amp;vtp=1"/>
          <p:cNvSpPr/>
          <p:nvPr/>
        </p:nvSpPr>
        <p:spPr>
          <a:xfrm>
            <a:off x="6616161" y="1075817"/>
            <a:ext cx="327025"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72_1#5ada422e4?sp=1&amp;vop=1&amp;pid=91608891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下列各组物质中，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因为反应物的用量或反应条件不同而发生不同化学反应的是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73_1#5ada422e4.bracket?vop=1&amp;pid=916088919&amp;color=0,0,0&amp;vpa=37&amp;vtp=1"/>
          <p:cNvSpPr/>
          <p:nvPr/>
        </p:nvSpPr>
        <p:spPr>
          <a:xfrm>
            <a:off x="87878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4_BD.72_2#5ada422e4?vop=1&amp;pid=916088919&amp;color=0,0,0&amp;vtp=1&amp;bbb=1&amp;hb=1"/>
              <p:cNvSpPr/>
              <p:nvPr/>
            </p:nvSpPr>
            <p:spPr>
              <a:xfrm>
                <a:off x="832104" y="1529771"/>
                <a:ext cx="10533888" cy="838200"/>
              </a:xfrm>
              <a:prstGeom prst="rect">
                <a:avLst/>
              </a:prstGeom>
              <a:noFill/>
            </p:spPr>
            <p:txBody>
              <a:bodyPr wrap="none" lIns="0" tIns="0" rIns="0" bIns="0" rtlCol="0" anchor="t"/>
              <a:lstStyle/>
              <a:p>
                <a:pPr algn="l"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③</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④</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⑤</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溶液与盐酸</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⑥</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液与盐酸</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⑦</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溶液与</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d>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4" name="QC_4_BD.72_2#5ada422e4?vop=1&amp;pid=916088919&amp;color=0,0,0&amp;vtp=1&amp;bbb=1&amp;h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p:sp>
        <p:nvSpPr>
          <p:cNvPr id="5" name="QC_4_BD.72_3#5ada422e4.choices?vop=1&amp;pid=916088919&amp;color=0,0,0&amp;vtp=1&amp;bbb=1"/>
          <p:cNvSpPr/>
          <p:nvPr/>
        </p:nvSpPr>
        <p:spPr>
          <a:xfrm>
            <a:off x="832104" y="2359025"/>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6370" algn="l"/>
                <a:tab pos="5374640" algn="l"/>
                <a:tab pos="80556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①②⑤</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②③⑥</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③④⑤</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除②③⑦外</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_1#861df8aa7?vop=1&amp;pid=4eeb6358a&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英国化学家汉弗里·戴维在十九世纪初通过电解的方式获得金属钠的单质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下面关于金属钠的描述正确的</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6_AN.4_1#861df8aa7.bracket?vop=1&amp;pid=4eeb6358a&amp;color=0,0,0&amp;vpa=2&amp;vtp=1"/>
          <p:cNvSpPr/>
          <p:nvPr/>
        </p:nvSpPr>
        <p:spPr>
          <a:xfrm>
            <a:off x="1244060" y="1506720"/>
            <a:ext cx="327025"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sp>
        <p:nvSpPr>
          <p:cNvPr id="4" name="QC_6_BD.3_2#861df8aa7.choices?vop=1&amp;pid=4eeb6358a&amp;color=0,0,0&amp;vtp=1&amp;bbb=1"/>
          <p:cNvSpPr/>
          <p:nvPr/>
        </p:nvSpPr>
        <p:spPr>
          <a:xfrm>
            <a:off x="832104" y="19489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少量钠应保存在水中</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钠离子性质很活泼</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钠很软，在新材料领域没有用途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钠的化学性质很活泼，在自然界中不能以游离态存在</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74_1#b1e39cb23?sp=1&amp;vop=1&amp;pid=916088919&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某小组在实验室模拟并改进侯氏制碱法制备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改进后流程如图所示：</a:t>
                </a:r>
                <a:endParaRPr lang="en-US" altLang="zh-CN" sz="1800" dirty="0"/>
              </a:p>
            </p:txBody>
          </p:sp>
        </mc:Choice>
        <mc:Fallback>
          <p:sp>
            <p:nvSpPr>
              <p:cNvPr id="2" name="QC_4_BD.74_1#b1e39cb23?sp=1&amp;vop=1&amp;pid=916088919&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p:sp>
        <p:nvSpPr>
          <p:cNvPr id="3" name="QC_4_BD.74_2#b1e39cb23?vop=1&amp;pid=916088919&amp;color=0,0,0&amp;vtp=1&amp;bbb=1"/>
          <p:cNvSpPr/>
          <p:nvPr/>
        </p:nvSpPr>
        <p:spPr>
          <a:xfrm>
            <a:off x="832104" y="1495544"/>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4" name="QC_4_AN.75_1#b1e39cb23.bracket?vop=1&amp;pid=916088919&amp;color=0,0,0&amp;vpa=38&amp;vtp=1"/>
          <p:cNvSpPr/>
          <p:nvPr/>
        </p:nvSpPr>
        <p:spPr>
          <a:xfrm>
            <a:off x="2844260" y="1492369"/>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5" name="QC_4_BD.74_3#b1e39cb23?htil=10&amp;vop=1&amp;pid=91608891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31074" y="2038469"/>
            <a:ext cx="4096512" cy="12435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BD.74_4#b1e39cb23.choices?htil=10&amp;vop=1&amp;pid=916088919&amp;color=0,0,0&amp;vtp=1&amp;bbb=1&amp;hb=1"/>
              <p:cNvSpPr/>
              <p:nvPr/>
            </p:nvSpPr>
            <p:spPr>
              <a:xfrm>
                <a:off x="832104" y="1945815"/>
                <a:ext cx="6300216"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实验室用大理石与稀盐酸制备的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洗气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的总反应的离子方程式为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流程中可循环使用的试剂仅为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母液中含有较多</a:t>
                </a:r>
                <a14:m>
                  <m:oMath xmlns:m="http://schemas.openxmlformats.org/officeDocument/2006/math">
                    <m:sSubSup>
                      <m:sSub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，可能使产品</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不纯</a:t>
                </a:r>
                <a:endParaRPr lang="en-US" altLang="zh-CN" dirty="0"/>
              </a:p>
            </p:txBody>
          </p:sp>
        </mc:Choice>
        <mc:Fallback>
          <p:sp>
            <p:nvSpPr>
              <p:cNvPr id="6" name="QC_4_BD.74_4#b1e39cb23.choices?htil=10&amp;vop=1&amp;pid=916088919&amp;color=0,0,0&amp;vtp=1&amp;bbb=1&amp;hb=1"/>
              <p:cNvSpPr>
                <a:spLocks noRot="1" noChangeAspect="1" noMove="1" noResize="1" noEditPoints="1" noAdjustHandles="1" noChangeArrowheads="1" noChangeShapeType="1" noTextEdit="1"/>
              </p:cNvSpPr>
              <p:nvPr/>
            </p:nvSpPr>
            <p:spPr>
              <a:xfrm>
                <a:off x="832104" y="1945815"/>
                <a:ext cx="6300216" cy="2514600"/>
              </a:xfrm>
              <a:prstGeom prst="rect">
                <a:avLst/>
              </a:prstGeom>
              <a:blipFill rotWithShape="1">
                <a:blip r:embed="rId3"/>
                <a:stretch>
                  <a:fillRect l="-4" t="-7"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76_1#44f5b60eb?sp=1&amp;vop=1&amp;pid=91608891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用如图实验装置测定碳酸钠和碳酸氢钠混合物样品的组成，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下列说法中不正确的是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77_1#44f5b60eb.bracket?vop=1&amp;pid=916088919&amp;color=0,0,0&amp;vpa=39&amp;vtp=1"/>
          <p:cNvSpPr/>
          <p:nvPr/>
        </p:nvSpPr>
        <p:spPr>
          <a:xfrm>
            <a:off x="9245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pic>
        <p:nvPicPr>
          <p:cNvPr id="4" name="QC_4_BD.76_2#44f5b60eb?htil=11&amp;vop=1&amp;pid=91608891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739277" y="1622425"/>
            <a:ext cx="3493008" cy="16916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4_BD.76_3#44f5b60eb.choices?htil=11&amp;vop=1&amp;pid=916088919&amp;color=0,0,0&amp;vtp=1&amp;bbb=1"/>
              <p:cNvSpPr/>
              <p:nvPr/>
            </p:nvSpPr>
            <p:spPr>
              <a:xfrm>
                <a:off x="832104" y="1529771"/>
                <a:ext cx="691286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滴入盐酸前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应先通空气将装置中含有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的空气排尽</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Ba</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溶液替换为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，可减小实验误差</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可根据②中样品质量与③中生成沉淀的质量确定原混合物的组成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反应结束时，应继续通入空气将装置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转移到装置</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③中</a:t>
                </a:r>
                <a:endParaRPr lang="en-US" altLang="zh-CN" sz="1800" dirty="0"/>
              </a:p>
            </p:txBody>
          </p:sp>
        </mc:Choice>
        <mc:Fallback>
          <p:sp>
            <p:nvSpPr>
              <p:cNvPr id="5" name="QC_4_BD.76_3#44f5b60eb.choices?htil=11&amp;vop=1&amp;pid=916088919&amp;color=0,0,0&amp;vtp=1&amp;bbb=1"/>
              <p:cNvSpPr>
                <a:spLocks noRot="1" noChangeAspect="1" noMove="1" noResize="1" noEditPoints="1" noAdjustHandles="1" noChangeArrowheads="1" noChangeShapeType="1" noTextEdit="1"/>
              </p:cNvSpPr>
              <p:nvPr/>
            </p:nvSpPr>
            <p:spPr>
              <a:xfrm>
                <a:off x="832104" y="1529771"/>
                <a:ext cx="6912864" cy="1676400"/>
              </a:xfrm>
              <a:prstGeom prst="rect">
                <a:avLst/>
              </a:prstGeom>
              <a:blipFill rotWithShape="1">
                <a:blip r:embed="rId2"/>
                <a:stretch>
                  <a:fillRect l="-4" t="-3" r="7"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78_1#22e2301cf?vop=1&amp;pid=916088919&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Ⅰ.钠及其化合物在人类生产生活中有着重大的作用。</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5_BD.79_1#9e677bfda?vop=1&amp;pid=22e2301cf&amp;color=0,0,0&amp;vtp=1&amp;bbb=1"/>
              <p:cNvSpPr/>
              <p:nvPr/>
            </p:nvSpPr>
            <p:spPr>
              <a:xfrm>
                <a:off x="832104" y="15298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（1）加热条件下，</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可以在氧气中燃烧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反应的化学方程式为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5_BD.79_1#9e677bfda?vop=1&amp;pid=22e2301cf&amp;color=0,0,0&amp;vtp=1&amp;bbb=1"/>
              <p:cNvSpPr>
                <a:spLocks noRot="1" noChangeAspect="1" noMove="1" noResize="1" noEditPoints="1" noAdjustHandles="1" noChangeArrowheads="1" noChangeShapeType="1" noTextEdit="1"/>
              </p:cNvSpPr>
              <p:nvPr/>
            </p:nvSpPr>
            <p:spPr>
              <a:xfrm>
                <a:off x="832104" y="1529890"/>
                <a:ext cx="10533888" cy="469900"/>
              </a:xfrm>
              <a:prstGeom prst="rect">
                <a:avLst/>
              </a:prstGeom>
              <a:blipFill rotWithShape="1">
                <a:blip r:embed="rId1"/>
                <a:stretch>
                  <a:fillRect l="-2" t="-37" r="1" b="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80_1#9e677bfda.blank?vop=1&amp;pid=22e2301cf&amp;color=0,0,0&amp;vpa=40&amp;vtp=1&amp;bbb=1&amp;rh=26.9"/>
              <p:cNvSpPr/>
              <p:nvPr/>
            </p:nvSpPr>
            <p:spPr>
              <a:xfrm>
                <a:off x="7218617" y="1533263"/>
                <a:ext cx="2101342" cy="341630"/>
              </a:xfrm>
              <a:prstGeom prst="rect">
                <a:avLst/>
              </a:prstGeom>
              <a:noFill/>
            </p:spPr>
            <p:txBody>
              <a:bodyPr wrap="none" lIns="0" tIns="0" rIns="0" bIns="0" rtlCol="0" anchor="t"/>
              <a:lstStyle/>
              <a:p>
                <a:pPr algn="ctr" latinLnBrk="1">
                  <a:lnSpc>
                    <a:spcPts val="31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5_AN.80_1#9e677bfda.blank?vop=1&amp;pid=22e2301cf&amp;color=0,0,0&amp;vpa=40&amp;vtp=1&amp;bbb=1&amp;rh=26.9"/>
              <p:cNvSpPr>
                <a:spLocks noRot="1" noChangeAspect="1" noMove="1" noResize="1" noEditPoints="1" noAdjustHandles="1" noChangeArrowheads="1" noChangeShapeType="1" noTextEdit="1"/>
              </p:cNvSpPr>
              <p:nvPr/>
            </p:nvSpPr>
            <p:spPr>
              <a:xfrm>
                <a:off x="7218617" y="1533263"/>
                <a:ext cx="2101342" cy="341630"/>
              </a:xfrm>
              <a:prstGeom prst="rect">
                <a:avLst/>
              </a:prstGeom>
              <a:blipFill rotWithShape="1">
                <a:blip r:embed="rId2"/>
                <a:stretch>
                  <a:fillRect l="-27" t="-30221" r="3" b="-263"/>
                </a:stretch>
              </a:blipFill>
            </p:spPr>
            <p:txBody>
              <a:bodyPr/>
              <a:lstStyle/>
              <a:p>
                <a:r>
                  <a:rPr lang="zh-CN" altLang="en-US">
                    <a:noFill/>
                  </a:rPr>
                  <a:t> </a:t>
                </a:r>
              </a:p>
            </p:txBody>
          </p:sp>
        </mc:Fallback>
      </mc:AlternateContent>
      <p:pic>
        <p:nvPicPr>
          <p:cNvPr id="5" name="QO_5_BD.81_1#86710fbdc?htil=12&amp;vop=1&amp;pid=22e2301cf&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351008" y="2031865"/>
            <a:ext cx="987552" cy="81381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O_5_BD.81_2#86710fbdc?htil=12&amp;sp=1&amp;vop=1&amp;pid=22e2301cf&amp;color=0,0,0&amp;vtp=1&amp;bbb=1&amp;hb=1&amp;hs=1"/>
          <p:cNvSpPr/>
          <p:nvPr/>
        </p:nvSpPr>
        <p:spPr>
          <a:xfrm>
            <a:off x="832104" y="1949569"/>
            <a:ext cx="9409176"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（2）向一小烧杯中分别加入等体积的水和煤油</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片刻后再向该烧杯中轻缓地加入一绿豆粒大</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小的金属钠</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，实验现象如图所示：</a:t>
            </a:r>
            <a:endParaRPr lang="en-US" altLang="zh-CN" dirty="0">
              <a:solidFill>
                <a:srgbClr val="000000"/>
              </a:solidFill>
            </a:endParaRPr>
          </a:p>
        </p:txBody>
      </p:sp>
      <p:sp>
        <p:nvSpPr>
          <p:cNvPr id="7" name="QB_6_BD.82_1#0abedeff4?htil=12&amp;vop=1&amp;pid=86710fbdc&amp;color=0,0,0&amp;vtp=1&amp;bbb=1&amp;hs=1"/>
          <p:cNvSpPr/>
          <p:nvPr/>
        </p:nvSpPr>
        <p:spPr>
          <a:xfrm>
            <a:off x="832104" y="2809415"/>
            <a:ext cx="9409176"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①该实验说明钠、煤油</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水的密度大小关系是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按由小到大的顺序填写）。</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8" name="QB_6_AN.83_1#0abedeff4.blank?vop=1&amp;pid=86710fbdc&amp;color=0,0,0&amp;vpa=41&amp;vtp=1&amp;bbb=1"/>
              <p:cNvSpPr/>
              <p:nvPr/>
            </p:nvSpPr>
            <p:spPr>
              <a:xfrm>
                <a:off x="5409660" y="2841744"/>
                <a:ext cx="1652588"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煤油</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&lt;</m:t>
                    </m:r>
                  </m:oMath>
                </a14:m>
                <a:r>
                  <a:rPr lang="en-US" altLang="zh-CN"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钠</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&lt;</m:t>
                    </m:r>
                  </m:oMath>
                </a14:m>
                <a:r>
                  <a:rPr lang="en-US" altLang="zh-CN"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水</a:t>
                </a:r>
                <a:endParaRPr lang="en-US" altLang="zh-CN" dirty="0">
                  <a:solidFill>
                    <a:srgbClr val="FF0000"/>
                  </a:solidFill>
                </a:endParaRPr>
              </a:p>
            </p:txBody>
          </p:sp>
        </mc:Choice>
        <mc:Fallback>
          <p:sp>
            <p:nvSpPr>
              <p:cNvPr id="8" name="QB_6_AN.83_1#0abedeff4.blank?vop=1&amp;pid=86710fbdc&amp;color=0,0,0&amp;vpa=41&amp;vtp=1&amp;bbb=1"/>
              <p:cNvSpPr>
                <a:spLocks noRot="1" noChangeAspect="1" noMove="1" noResize="1" noEditPoints="1" noAdjustHandles="1" noChangeArrowheads="1" noChangeShapeType="1" noTextEdit="1"/>
              </p:cNvSpPr>
              <p:nvPr/>
            </p:nvSpPr>
            <p:spPr>
              <a:xfrm>
                <a:off x="5409660" y="2841744"/>
                <a:ext cx="1652588" cy="279400"/>
              </a:xfrm>
              <a:prstGeom prst="rect">
                <a:avLst/>
              </a:prstGeom>
              <a:blipFill rotWithShape="1">
                <a:blip r:embed="rId4"/>
                <a:stretch>
                  <a:fillRect l="-6" t="-5497" r="25" b="43"/>
                </a:stretch>
              </a:blipFill>
            </p:spPr>
            <p:txBody>
              <a:bodyPr/>
              <a:lstStyle/>
              <a:p>
                <a:r>
                  <a:rPr lang="zh-CN" altLang="en-US">
                    <a:noFill/>
                  </a:rPr>
                  <a:t> </a:t>
                </a:r>
              </a:p>
            </p:txBody>
          </p:sp>
        </mc:Fallback>
      </mc:AlternateContent>
      <p:sp>
        <p:nvSpPr>
          <p:cNvPr id="9" name="QB_6_BD.84_1#61d1bfd57?vop=1&amp;pid=86710fbdc&amp;color=0,0,0&amp;vtp=1&amp;bbb=1&amp;hs=1"/>
          <p:cNvSpPr/>
          <p:nvPr/>
        </p:nvSpPr>
        <p:spPr>
          <a:xfrm>
            <a:off x="832104" y="3263440"/>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上述实验中发生反应的离子方程式为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10" name="QB_6_AN.85_1#61d1bfd57.blank?vop=1&amp;pid=86710fbdc&amp;color=0,0,0&amp;vpa=42&amp;vtp=1&amp;bbb=1&amp;rh=23.75"/>
              <p:cNvSpPr/>
              <p:nvPr/>
            </p:nvSpPr>
            <p:spPr>
              <a:xfrm>
                <a:off x="4761166" y="3263892"/>
                <a:ext cx="3799523"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6_AN.85_1#61d1bfd57.blank?vop=1&amp;pid=86710fbdc&amp;color=0,0,0&amp;vpa=42&amp;vtp=1&amp;bbb=1&amp;rh=23.75"/>
              <p:cNvSpPr>
                <a:spLocks noRot="1" noChangeAspect="1" noMove="1" noResize="1" noEditPoints="1" noAdjustHandles="1" noChangeArrowheads="1" noChangeShapeType="1" noTextEdit="1"/>
              </p:cNvSpPr>
              <p:nvPr/>
            </p:nvSpPr>
            <p:spPr>
              <a:xfrm>
                <a:off x="4761166" y="3263892"/>
                <a:ext cx="3799523" cy="301625"/>
              </a:xfrm>
              <a:prstGeom prst="rect">
                <a:avLst/>
              </a:prstGeom>
              <a:blipFill rotWithShape="1">
                <a:blip r:embed="rId5"/>
                <a:stretch>
                  <a:fillRect l="-15" t="-31155" r="7" b="-19792"/>
                </a:stretch>
              </a:blipFill>
            </p:spPr>
            <p:txBody>
              <a:bodyPr/>
              <a:lstStyle/>
              <a:p>
                <a:r>
                  <a:rPr lang="zh-CN" altLang="en-US">
                    <a:noFill/>
                  </a:rPr>
                  <a:t> </a:t>
                </a:r>
              </a:p>
            </p:txBody>
          </p:sp>
        </mc:Fallback>
      </mc:AlternateContent>
      <p:pic>
        <p:nvPicPr>
          <p:cNvPr id="11" name="P_5_BD#51fe8145d?htil=13&amp;pid=22e2301cf&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7232904" y="3854625"/>
            <a:ext cx="4114800" cy="17739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2" name="P_5_BD#51fe8145d?htil=13&amp;pid=22e2301cf&amp;color=0,0,0&amp;vtp=1&amp;bbb=1&amp;hb=1"/>
          <p:cNvSpPr/>
          <p:nvPr/>
        </p:nvSpPr>
        <p:spPr>
          <a:xfrm>
            <a:off x="832104" y="3717465"/>
            <a:ext cx="6291072"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Ⅱ.某课外活动小组设计了以下装置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证实二氧化碳跟过氧化钠</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反应时需要与水接触</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8" grpId="0" animBg="1" build="p"/>
      <p:bldP spid="10"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51fe8145d?pid=22e2301cf&amp;color=0,0,0&amp;vtp=1&amp;bt=1&amp;bbb=1"/>
          <p:cNvSpPr/>
          <p:nvPr/>
        </p:nvSpPr>
        <p:spPr>
          <a:xfrm>
            <a:off x="832104" y="1078992"/>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装置分析</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（3）装置①中反应的离子方程式为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a:solidFill>
                <a:srgbClr val="000000"/>
              </a:solidFill>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（4）装置③中的试剂是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4" name="QB_5_AN.87_1#51fe8145d.blank?vop=1&amp;pid=22e2301cf&amp;color=0,0,0&amp;vpa=43&amp;vtp=1&amp;bbb=1&amp;rh=23.75"/>
              <p:cNvSpPr/>
              <p:nvPr/>
            </p:nvSpPr>
            <p:spPr>
              <a:xfrm>
                <a:off x="4450016" y="1518285"/>
                <a:ext cx="3778822"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5_AN.87_1#51fe8145d.blank?vop=1&amp;pid=22e2301cf&amp;color=0,0,0&amp;vpa=43&amp;vtp=1&amp;bbb=1&amp;rh=23.75"/>
              <p:cNvSpPr>
                <a:spLocks noRot="1" noChangeAspect="1" noMove="1" noResize="1" noEditPoints="1" noAdjustHandles="1" noChangeArrowheads="1" noChangeShapeType="1" noTextEdit="1"/>
              </p:cNvSpPr>
              <p:nvPr/>
            </p:nvSpPr>
            <p:spPr>
              <a:xfrm>
                <a:off x="4450016" y="1518285"/>
                <a:ext cx="3778822" cy="301625"/>
              </a:xfrm>
              <a:prstGeom prst="rect">
                <a:avLst/>
              </a:prstGeom>
              <a:blipFill rotWithShape="1">
                <a:blip r:embed="rId1"/>
                <a:stretch>
                  <a:fillRect l="-15" t="-30947" r="13" b="-20000"/>
                </a:stretch>
              </a:blipFill>
            </p:spPr>
            <p:txBody>
              <a:bodyPr/>
              <a:lstStyle/>
              <a:p>
                <a:r>
                  <a:rPr lang="zh-CN" altLang="en-US">
                    <a:noFill/>
                  </a:rPr>
                  <a:t> </a:t>
                </a:r>
              </a:p>
            </p:txBody>
          </p:sp>
        </mc:Fallback>
      </mc:AlternateContent>
      <p:sp>
        <p:nvSpPr>
          <p:cNvPr id="6" name="QB_5_AN.89_1#51fe8145d.blank?vop=1&amp;pid=22e2301cf&amp;color=0,0,0&amp;vpa=44&amp;vtp=1&amp;bbb=1"/>
          <p:cNvSpPr/>
          <p:nvPr/>
        </p:nvSpPr>
        <p:spPr>
          <a:xfrm>
            <a:off x="3257010" y="1886712"/>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浓硫酸</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P_5_BD#651ae7621?pid=22e2301cf&amp;color=0,0,0&amp;vtp=1&amp;bbb=1"/>
              <p:cNvSpPr/>
              <p:nvPr/>
            </p:nvSpPr>
            <p:spPr>
              <a:xfrm>
                <a:off x="832104" y="2358446"/>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【进行实验】</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打开</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打开分液漏斗活塞加入盐酸，将带火星的木条放在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骤</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打开</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打开分液漏斗活塞加入盐酸，将带火星的木条放在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（5）步骤1和步骤2中，</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处带火星的木条产生的实验现象分别是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7" name="P_5_BD#651ae7621?pid=22e2301cf&amp;color=0,0,0&amp;vtp=1&amp;bbb=1"/>
              <p:cNvSpPr>
                <a:spLocks noRot="1" noChangeAspect="1" noMove="1" noResize="1" noEditPoints="1" noAdjustHandles="1" noChangeArrowheads="1" noChangeShapeType="1" noTextEdit="1"/>
              </p:cNvSpPr>
              <p:nvPr/>
            </p:nvSpPr>
            <p:spPr>
              <a:xfrm>
                <a:off x="832104" y="2358446"/>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
        <p:nvSpPr>
          <p:cNvPr id="9" name="QB_5_AN.91_1#651ae7621.blank?vop=1&amp;pid=22e2301cf&amp;color=0,0,0&amp;vpa=45&amp;vtp=1&amp;bbb=1"/>
          <p:cNvSpPr/>
          <p:nvPr/>
        </p:nvSpPr>
        <p:spPr>
          <a:xfrm>
            <a:off x="7292435" y="3585266"/>
            <a:ext cx="13096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木条不复燃</a:t>
            </a:r>
            <a:endParaRPr lang="en-US" altLang="zh-CN" dirty="0">
              <a:solidFill>
                <a:srgbClr val="FF0000"/>
              </a:solidFill>
            </a:endParaRPr>
          </a:p>
        </p:txBody>
      </p:sp>
      <p:sp>
        <p:nvSpPr>
          <p:cNvPr id="10" name="QB_5_AN.92_1#651ae7621.blank?vop=1&amp;pid=22e2301cf&amp;color=0,0,0&amp;vpa=46&amp;vtp=1&amp;bbb=1"/>
          <p:cNvSpPr/>
          <p:nvPr/>
        </p:nvSpPr>
        <p:spPr>
          <a:xfrm>
            <a:off x="8892635" y="3585266"/>
            <a:ext cx="10810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木条复燃</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1" name="QB_5_BD.93_1#43646eed0?sp=1&amp;vop=1&amp;pid=22e2301cf&amp;color=0,0,0&amp;vtp=1&amp;bbb=1"/>
              <p:cNvSpPr/>
              <p:nvPr/>
            </p:nvSpPr>
            <p:spPr>
              <a:xfrm>
                <a:off x="832104" y="40132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写出过氧化钠跟二氧化碳反应的化学方程式</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反应中还原剂是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每生成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个电子</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11" name="QB_5_BD.93_1#43646eed0?sp=1&amp;vop=1&amp;pid=22e2301cf&amp;color=0,0,0&amp;vtp=1&amp;bbb=1"/>
              <p:cNvSpPr>
                <a:spLocks noRot="1" noChangeAspect="1" noMove="1" noResize="1" noEditPoints="1" noAdjustHandles="1" noChangeArrowheads="1" noChangeShapeType="1" noTextEdit="1"/>
              </p:cNvSpPr>
              <p:nvPr/>
            </p:nvSpPr>
            <p:spPr>
              <a:xfrm>
                <a:off x="832104" y="4013200"/>
                <a:ext cx="10533888" cy="838200"/>
              </a:xfrm>
              <a:prstGeom prst="rect">
                <a:avLst/>
              </a:prstGeom>
              <a:blipFill rotWithShape="1">
                <a:blip r:embed="rId3"/>
                <a:stretch>
                  <a:fillRect l="-2" r="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5_AN.94_1#43646eed0.blank?vop=1&amp;pid=22e2301cf&amp;color=0,0,0&amp;vpa=47&amp;vtp=1&amp;bbb=1&amp;rh=23.75"/>
              <p:cNvSpPr/>
              <p:nvPr/>
            </p:nvSpPr>
            <p:spPr>
              <a:xfrm>
                <a:off x="5999416" y="4022725"/>
                <a:ext cx="3531172" cy="301625"/>
              </a:xfrm>
              <a:prstGeom prst="rect">
                <a:avLst/>
              </a:prstGeom>
              <a:noFill/>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2" name="QB_5_AN.94_1#43646eed0.blank?vop=1&amp;pid=22e2301cf&amp;color=0,0,0&amp;vpa=47&amp;vtp=1&amp;bbb=1&amp;rh=23.75"/>
              <p:cNvSpPr>
                <a:spLocks noRot="1" noChangeAspect="1" noMove="1" noResize="1" noEditPoints="1" noAdjustHandles="1" noChangeArrowheads="1" noChangeShapeType="1" noTextEdit="1"/>
              </p:cNvSpPr>
              <p:nvPr/>
            </p:nvSpPr>
            <p:spPr>
              <a:xfrm>
                <a:off x="5999416" y="4022725"/>
                <a:ext cx="3531172" cy="301625"/>
              </a:xfrm>
              <a:prstGeom prst="rect">
                <a:avLst/>
              </a:prstGeom>
              <a:blipFill rotWithShape="1">
                <a:blip r:embed="rId4"/>
                <a:stretch>
                  <a:fillRect l="-16" t="-30947" r="14" b="-20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5_AN.95_1#43646eed0.blank?vop=1&amp;pid=22e2301cf&amp;color=0,0,0&amp;vpa=48&amp;vtp=1&amp;bbb=1"/>
              <p:cNvSpPr/>
              <p:nvPr/>
            </p:nvSpPr>
            <p:spPr>
              <a:xfrm>
                <a:off x="2665667" y="4483290"/>
                <a:ext cx="801243"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5_AN.95_1#43646eed0.blank?vop=1&amp;pid=22e2301cf&amp;color=0,0,0&amp;vpa=48&amp;vtp=1&amp;bbb=1"/>
              <p:cNvSpPr>
                <a:spLocks noRot="1" noChangeAspect="1" noMove="1" noResize="1" noEditPoints="1" noAdjustHandles="1" noChangeArrowheads="1" noChangeShapeType="1" noTextEdit="1"/>
              </p:cNvSpPr>
              <p:nvPr/>
            </p:nvSpPr>
            <p:spPr>
              <a:xfrm>
                <a:off x="2665667" y="4483290"/>
                <a:ext cx="801243" cy="279400"/>
              </a:xfrm>
              <a:prstGeom prst="rect">
                <a:avLst/>
              </a:prstGeom>
              <a:blipFill rotWithShape="1">
                <a:blip r:embed="rId5"/>
                <a:stretch>
                  <a:fillRect l="-71" t="-68" r="56" b="68"/>
                </a:stretch>
              </a:blipFill>
            </p:spPr>
            <p:txBody>
              <a:bodyPr/>
              <a:lstStyle/>
              <a:p>
                <a:r>
                  <a:rPr lang="zh-CN" altLang="en-US">
                    <a:noFill/>
                  </a:rPr>
                  <a:t> </a:t>
                </a:r>
              </a:p>
            </p:txBody>
          </p:sp>
        </mc:Fallback>
      </mc:AlternateContent>
      <p:sp>
        <p:nvSpPr>
          <p:cNvPr id="14" name="QB_5_AN.96_1#43646eed0.blank?vop=1&amp;pid=22e2301cf&amp;color=0,0,0&amp;vpa=49&amp;vtp=1"/>
          <p:cNvSpPr/>
          <p:nvPr/>
        </p:nvSpPr>
        <p:spPr>
          <a:xfrm>
            <a:off x="5912834" y="4401820"/>
            <a:ext cx="30003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3">
                                            <p:bg/>
                                          </p:spTgt>
                                        </p:tgtEl>
                                        <p:attrNameLst>
                                          <p:attrName>style.visibility</p:attrName>
                                        </p:attrNameLst>
                                      </p:cBhvr>
                                      <p:to>
                                        <p:strVal val="visible"/>
                                      </p:to>
                                    </p:set>
                                    <p:anim calcmode="lin" valueType="num">
                                      <p:cBhvr additive="base">
                                        <p:cTn id="5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3">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3">
                                            <p:txEl>
                                              <p:pRg st="0" end="0"/>
                                            </p:txEl>
                                          </p:spTgt>
                                        </p:tgtEl>
                                        <p:attrNameLst>
                                          <p:attrName>style.visibility</p:attrName>
                                        </p:attrNameLst>
                                      </p:cBhvr>
                                      <p:to>
                                        <p:strVal val="visible"/>
                                      </p:to>
                                    </p:set>
                                    <p:anim calcmode="lin" valueType="num">
                                      <p:cBhvr additive="base">
                                        <p:cTn id="6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bg/>
                                          </p:spTgt>
                                        </p:tgtEl>
                                        <p:attrNameLst>
                                          <p:attrName>style.visibility</p:attrName>
                                        </p:attrNameLst>
                                      </p:cBhvr>
                                      <p:to>
                                        <p:strVal val="visible"/>
                                      </p:to>
                                    </p:set>
                                    <p:anim calcmode="lin" valueType="num">
                                      <p:cBhvr additive="base">
                                        <p:cTn id="6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4">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
                                            <p:txEl>
                                              <p:pRg st="0" end="0"/>
                                            </p:txEl>
                                          </p:spTgt>
                                        </p:tgtEl>
                                        <p:attrNameLst>
                                          <p:attrName>style.visibility</p:attrName>
                                        </p:attrNameLst>
                                      </p:cBhvr>
                                      <p:to>
                                        <p:strVal val="visible"/>
                                      </p:to>
                                    </p:set>
                                    <p:anim calcmode="lin" valueType="num">
                                      <p:cBhvr additive="base">
                                        <p:cTn id="7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9" grpId="0" animBg="1" build="p"/>
      <p:bldP spid="10" grpId="0" animBg="1" build="p"/>
      <p:bldP spid="12" grpId="0" animBg="1" build="p"/>
      <p:bldP spid="13" grpId="0" animBg="1" build="p"/>
      <p:bldP spid="14"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97_1#0190df817?sp=1&amp;vop=1&amp;pid=916088919&amp;color=0,0,0&amp;vtp=1&amp;bt=1&amp;bbb=1"/>
              <p:cNvSpPr/>
              <p:nvPr/>
            </p:nvSpPr>
            <p:spPr>
              <a:xfrm>
                <a:off x="832104" y="1080000"/>
                <a:ext cx="10533888" cy="20955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某研究小组为探究饱和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溶液中是否还能溶解少量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，设计并完成了下列实验。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查阅资料】</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温下：</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微溶于水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易溶于水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时溶液中的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不形成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实验过程】</a:t>
                </a:r>
                <a:endParaRPr lang="en-US" altLang="zh-CN" sz="1800" dirty="0"/>
              </a:p>
            </p:txBody>
          </p:sp>
        </mc:Choice>
        <mc:Fallback>
          <p:sp>
            <p:nvSpPr>
              <p:cNvPr id="2" name="QO_4_BD.97_1#0190df817?sp=1&amp;vop=1&amp;pid=916088919&amp;color=0,0,0&amp;vtp=1&amp;bt=1&amp;bbb=1"/>
              <p:cNvSpPr>
                <a:spLocks noRot="1" noChangeAspect="1" noMove="1" noResize="1" noEditPoints="1" noAdjustHandles="1" noChangeArrowheads="1" noChangeShapeType="1" noTextEdit="1"/>
              </p:cNvSpPr>
              <p:nvPr/>
            </p:nvSpPr>
            <p:spPr>
              <a:xfrm>
                <a:off x="832104" y="1080000"/>
                <a:ext cx="10533888" cy="2095500"/>
              </a:xfrm>
              <a:prstGeom prst="rect">
                <a:avLst/>
              </a:prstGeom>
              <a:blipFill rotWithShape="1">
                <a:blip r:embed="rId1"/>
                <a:stretch>
                  <a:fillRect l="-2" t="-24" r="1" b="2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34" name="QO_4_BD.97_2#0190df817?colgroup=4,27,24&amp;vop=1&amp;pid=916088919&amp;color=0,0,0&amp;vtp=1&amp;bbb=1&amp;hb=1"/>
              <p:cNvGraphicFramePr>
                <a:graphicFrameLocks noGrp="1"/>
              </p:cNvGraphicFramePr>
              <p:nvPr/>
            </p:nvGraphicFramePr>
            <p:xfrm>
              <a:off x="832104" y="3273544"/>
              <a:ext cx="10497312" cy="1299972"/>
            </p:xfrm>
            <a:graphic>
              <a:graphicData uri="http://schemas.openxmlformats.org/drawingml/2006/table">
                <a:tbl>
                  <a:tblPr/>
                  <a:tblGrid>
                    <a:gridCol w="941832"/>
                    <a:gridCol w="5038344"/>
                    <a:gridCol w="4517136"/>
                  </a:tblGrid>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现象或结论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测饱和</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为8.3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618236">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a:t>
                          </a: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饱和</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溶液中再加入一定量</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r>
                            <a:rPr lang="en-US" altLang="zh-CN" sz="14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静置</a:t>
                          </a:r>
                          <a:endPar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微小的气体</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从溶液底部固体中缓慢逸出</a:t>
                          </a:r>
                          <a:r>
                            <a:rPr lang="en-US" altLang="zh-CN" sz="14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最终固体全部</a:t>
                          </a:r>
                          <a:endPar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溶解</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得到溶液</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34" name="QO_4_BD.97_2#0190df817?colgroup=4,27,24&amp;vop=1&amp;pid=916088919&amp;color=0,0,0&amp;vtp=1&amp;bbb=1&amp;hb=1"/>
              <p:cNvGraphicFramePr>
                <a:graphicFrameLocks noGrp="1"/>
              </p:cNvGraphicFramePr>
              <p:nvPr/>
            </p:nvGraphicFramePr>
            <p:xfrm>
              <a:off x="832104" y="3273544"/>
              <a:ext cx="10497312" cy="1299972"/>
            </p:xfrm>
            <a:graphic>
              <a:graphicData uri="http://schemas.openxmlformats.org/drawingml/2006/table">
                <a:tbl>
                  <a:tblPr/>
                  <a:tblGrid>
                    <a:gridCol w="941832"/>
                    <a:gridCol w="5038344"/>
                    <a:gridCol w="4517136"/>
                  </a:tblGrid>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现象或结论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61785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97_3#0190df817?vop=1&amp;pid=916088919&amp;color=0,0,0&amp;mp=1&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【分析解释】</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6_BD.98_1#01e0c5b51?vop=1&amp;pid=03469b5aa&amp;color=0,0,0&amp;vtp=1&amp;bbb=1"/>
              <p:cNvSpPr/>
              <p:nvPr/>
            </p:nvSpPr>
            <p:spPr>
              <a:xfrm>
                <a:off x="832104" y="1532946"/>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的俗称是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在水溶液中的电离方程式为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300"/>
                  </a:lnSpc>
                </a:pP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受热分解的化学方程式为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6_BD.98_1#01e0c5b51?vop=1&amp;pid=03469b5aa&amp;color=0,0,0&amp;vtp=1&amp;bbb=1"/>
              <p:cNvSpPr>
                <a:spLocks noRot="1" noChangeAspect="1" noMove="1" noResize="1" noEditPoints="1" noAdjustHandles="1" noChangeArrowheads="1" noChangeShapeType="1" noTextEdit="1"/>
              </p:cNvSpPr>
              <p:nvPr/>
            </p:nvSpPr>
            <p:spPr>
              <a:xfrm>
                <a:off x="832104" y="1532946"/>
                <a:ext cx="10533888" cy="1257300"/>
              </a:xfrm>
              <a:prstGeom prst="rect">
                <a:avLst/>
              </a:prstGeom>
              <a:blipFill rotWithShape="1">
                <a:blip r:embed="rId1"/>
                <a:stretch>
                  <a:fillRect l="-2" t="-4" r="1" b="4"/>
                </a:stretch>
              </a:blipFill>
            </p:spPr>
            <p:txBody>
              <a:bodyPr/>
              <a:lstStyle/>
              <a:p>
                <a:r>
                  <a:rPr lang="zh-CN" altLang="en-US">
                    <a:noFill/>
                  </a:rPr>
                  <a:t> </a:t>
                </a:r>
              </a:p>
            </p:txBody>
          </p:sp>
        </mc:Fallback>
      </mc:AlternateContent>
      <p:sp>
        <p:nvSpPr>
          <p:cNvPr id="4" name="QB_6_AN.99_1#01e0c5b51.blank?vop=1&amp;pid=03469b5aa&amp;color=0,0,0&amp;vpa=50&amp;vtp=1&amp;bbb=1"/>
          <p:cNvSpPr/>
          <p:nvPr/>
        </p:nvSpPr>
        <p:spPr>
          <a:xfrm>
            <a:off x="3379184" y="1502466"/>
            <a:ext cx="852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小苏打</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6" name="QB_6_AN.101_1#01e0c5b51.blank?vop=1&amp;pid=03469b5aa&amp;color=0,0,0&amp;vpa=51&amp;vtp=1&amp;bbb=1&amp;rh=23.75"/>
              <p:cNvSpPr/>
              <p:nvPr/>
            </p:nvSpPr>
            <p:spPr>
              <a:xfrm>
                <a:off x="4654741" y="1970913"/>
                <a:ext cx="2562035" cy="301625"/>
              </a:xfrm>
              <a:prstGeom prst="rect">
                <a:avLst/>
              </a:prstGeom>
              <a:noFill/>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6_AN.101_1#01e0c5b51.blank?vop=1&amp;pid=03469b5aa&amp;color=0,0,0&amp;vpa=51&amp;vtp=1&amp;bbb=1&amp;rh=23.75"/>
              <p:cNvSpPr>
                <a:spLocks noRot="1" noChangeAspect="1" noMove="1" noResize="1" noEditPoints="1" noAdjustHandles="1" noChangeArrowheads="1" noChangeShapeType="1" noTextEdit="1"/>
              </p:cNvSpPr>
              <p:nvPr/>
            </p:nvSpPr>
            <p:spPr>
              <a:xfrm>
                <a:off x="4654741" y="1970913"/>
                <a:ext cx="2562035" cy="301625"/>
              </a:xfrm>
              <a:prstGeom prst="rect">
                <a:avLst/>
              </a:prstGeom>
              <a:blipFill rotWithShape="1">
                <a:blip r:embed="rId2"/>
                <a:stretch>
                  <a:fillRect l="-7" t="-31116" b="-198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6_AN.103_1#01e0c5b51.blank?vop=1&amp;pid=03469b5aa&amp;color=0,0,0&amp;vpa=52&amp;vtp=1&amp;bbb=1&amp;rh=22"/>
              <p:cNvSpPr/>
              <p:nvPr/>
            </p:nvSpPr>
            <p:spPr>
              <a:xfrm>
                <a:off x="4413441" y="2366256"/>
                <a:ext cx="3717290" cy="279400"/>
              </a:xfrm>
              <a:prstGeom prst="rect">
                <a:avLst/>
              </a:prstGeom>
              <a:noFill/>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6_AN.103_1#01e0c5b51.blank?vop=1&amp;pid=03469b5aa&amp;color=0,0,0&amp;vpa=52&amp;vtp=1&amp;bbb=1&amp;rh=22"/>
              <p:cNvSpPr>
                <a:spLocks noRot="1" noChangeAspect="1" noMove="1" noResize="1" noEditPoints="1" noAdjustHandles="1" noChangeArrowheads="1" noChangeShapeType="1" noTextEdit="1"/>
              </p:cNvSpPr>
              <p:nvPr/>
            </p:nvSpPr>
            <p:spPr>
              <a:xfrm>
                <a:off x="4413441" y="2366256"/>
                <a:ext cx="3717290" cy="279400"/>
              </a:xfrm>
              <a:prstGeom prst="rect">
                <a:avLst/>
              </a:prstGeom>
              <a:blipFill rotWithShape="1">
                <a:blip r:embed="rId3"/>
                <a:stretch>
                  <a:fillRect l="-5" t="-36906" r="5" b="-2263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O_5_BD.104_1#378d3a381?vop=1&amp;pid=0190df817&amp;color=0,0,0&amp;vtp=1&amp;bbb=1"/>
              <p:cNvSpPr/>
              <p:nvPr/>
            </p:nvSpPr>
            <p:spPr>
              <a:xfrm>
                <a:off x="832104" y="2802946"/>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（2）取实验ⅱ反应后的气体</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，检验其成分。</a:t>
                </a:r>
                <a:endParaRPr lang="en-US" altLang="zh-CN" sz="1800" dirty="0">
                  <a:solidFill>
                    <a:srgbClr val="000000"/>
                  </a:solidFill>
                </a:endParaRPr>
              </a:p>
            </p:txBody>
          </p:sp>
        </mc:Choice>
        <mc:Fallback>
          <p:sp>
            <p:nvSpPr>
              <p:cNvPr id="9" name="QO_5_BD.104_1#378d3a381?vop=1&amp;pid=0190df817&amp;color=0,0,0&amp;vtp=1&amp;bbb=1"/>
              <p:cNvSpPr>
                <a:spLocks noRot="1" noChangeAspect="1" noMove="1" noResize="1" noEditPoints="1" noAdjustHandles="1" noChangeArrowheads="1" noChangeShapeType="1" noTextEdit="1"/>
              </p:cNvSpPr>
              <p:nvPr/>
            </p:nvSpPr>
            <p:spPr>
              <a:xfrm>
                <a:off x="832104" y="2802946"/>
                <a:ext cx="10533888" cy="469900"/>
              </a:xfrm>
              <a:prstGeom prst="rect">
                <a:avLst/>
              </a:prstGeom>
              <a:blipFill rotWithShape="1">
                <a:blip r:embed="rId4"/>
                <a:stretch>
                  <a:fillRect l="-2" t="-12" r="1" b="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6_BD.105_1#44b5f5214?vop=1&amp;pid=378d3a381&amp;color=0,0,0&amp;vtp=1&amp;bbb=1"/>
              <p:cNvSpPr/>
              <p:nvPr/>
            </p:nvSpPr>
            <p:spPr>
              <a:xfrm>
                <a:off x="832104" y="3260146"/>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①将气体</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通入澄清石灰水，石灰水变浑浊，气体</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填化学式</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②气体</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使澄清石灰水变浑浊的离子方程式为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10" name="QB_6_BD.105_1#44b5f5214?vop=1&amp;pid=378d3a381&amp;color=0,0,0&amp;vtp=1&amp;bbb=1"/>
              <p:cNvSpPr>
                <a:spLocks noRot="1" noChangeAspect="1" noMove="1" noResize="1" noEditPoints="1" noAdjustHandles="1" noChangeArrowheads="1" noChangeShapeType="1" noTextEdit="1"/>
              </p:cNvSpPr>
              <p:nvPr/>
            </p:nvSpPr>
            <p:spPr>
              <a:xfrm>
                <a:off x="832104" y="3260146"/>
                <a:ext cx="10533888" cy="838200"/>
              </a:xfrm>
              <a:prstGeom prst="rect">
                <a:avLst/>
              </a:prstGeom>
              <a:blipFill rotWithShape="1">
                <a:blip r:embed="rId5"/>
                <a:stretch>
                  <a:fillRect l="-2" t="-7" r="1" b="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6_AN.106_1#44b5f5214.blank?vop=1&amp;pid=378d3a381&amp;color=0,0,0&amp;vpa=53&amp;vtp=1&amp;bbb=1"/>
              <p:cNvSpPr/>
              <p:nvPr/>
            </p:nvSpPr>
            <p:spPr>
              <a:xfrm>
                <a:off x="6164516" y="3306762"/>
                <a:ext cx="501587"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6_AN.106_1#44b5f5214.blank?vop=1&amp;pid=378d3a381&amp;color=0,0,0&amp;vpa=53&amp;vtp=1&amp;bbb=1"/>
              <p:cNvSpPr>
                <a:spLocks noRot="1" noChangeAspect="1" noMove="1" noResize="1" noEditPoints="1" noAdjustHandles="1" noChangeArrowheads="1" noChangeShapeType="1" noTextEdit="1"/>
              </p:cNvSpPr>
              <p:nvPr/>
            </p:nvSpPr>
            <p:spPr>
              <a:xfrm>
                <a:off x="6164516" y="3306762"/>
                <a:ext cx="501587" cy="279400"/>
              </a:xfrm>
              <a:prstGeom prst="rect">
                <a:avLst/>
              </a:prstGeom>
              <a:blipFill rotWithShape="1">
                <a:blip r:embed="rId6"/>
                <a:stretch>
                  <a:fillRect l="-114" t="-113" r="101" b="1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6_AN.108_1#44b5f5214.blank?vop=1&amp;pid=378d3a381&amp;color=0,0,0&amp;vpa=54&amp;vtp=1&amp;bbb=1"/>
              <p:cNvSpPr/>
              <p:nvPr/>
            </p:nvSpPr>
            <p:spPr>
              <a:xfrm>
                <a:off x="5348541" y="3699129"/>
                <a:ext cx="3928047" cy="304800"/>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CaCO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3" name="QB_6_AN.108_1#44b5f5214.blank?vop=1&amp;pid=378d3a381&amp;color=0,0,0&amp;vpa=54&amp;vtp=1&amp;bbb=1"/>
              <p:cNvSpPr>
                <a:spLocks noRot="1" noChangeAspect="1" noMove="1" noResize="1" noEditPoints="1" noAdjustHandles="1" noChangeArrowheads="1" noChangeShapeType="1" noTextEdit="1"/>
              </p:cNvSpPr>
              <p:nvPr/>
            </p:nvSpPr>
            <p:spPr>
              <a:xfrm>
                <a:off x="5348541" y="3699129"/>
                <a:ext cx="3928047" cy="304800"/>
              </a:xfrm>
              <a:prstGeom prst="rect">
                <a:avLst/>
              </a:prstGeom>
              <a:blipFill rotWithShape="1">
                <a:blip r:embed="rId7"/>
                <a:stretch>
                  <a:fillRect l="-15" t="-30708" r="13" b="-1866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 calcmode="lin" valueType="num">
                                      <p:cBhvr additive="base">
                                        <p:cTn id="4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xEl>
                                              <p:pRg st="0" end="0"/>
                                            </p:txEl>
                                          </p:spTgt>
                                        </p:tgtEl>
                                        <p:attrNameLst>
                                          <p:attrName>style.visibility</p:attrName>
                                        </p:attrNameLst>
                                      </p:cBhvr>
                                      <p:to>
                                        <p:strVal val="visible"/>
                                      </p:to>
                                    </p:set>
                                    <p:anim calcmode="lin" valueType="num">
                                      <p:cBhvr additive="base">
                                        <p:cTn id="5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P spid="11" grpId="0" animBg="1" build="p"/>
      <p:bldP spid="13"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109_1#d3a548891?sp=1&amp;vop=1&amp;pid=0190df817&amp;color=0,0,0&amp;vtp=1&amp;bt=1&amp;bbb=1"/>
              <p:cNvSpPr/>
              <p:nvPr/>
            </p:nvSpPr>
            <p:spPr>
              <a:xfrm>
                <a:off x="832104" y="1080000"/>
                <a:ext cx="10533888" cy="24384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（3）取实验ⅱ反应后的溶液</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，进行以下实验来检验其成分：</a:t>
                </a:r>
                <a:endParaRPr lang="en-US" altLang="zh-CN" sz="1800" dirty="0">
                  <a:solidFill>
                    <a:srgbClr val="000000"/>
                  </a:solidFill>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.测得溶液</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为9.0。</a:t>
                </a:r>
                <a:endParaRPr lang="en-US" altLang="zh-CN" sz="1800" dirty="0">
                  <a:solidFill>
                    <a:srgbClr val="000000"/>
                  </a:solidFill>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.向溶液</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中滴加</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，有白色沉淀生成。</a:t>
                </a:r>
                <a:endParaRPr lang="en-US" altLang="zh-CN" sz="1800" dirty="0">
                  <a:solidFill>
                    <a:srgbClr val="000000"/>
                  </a:solidFill>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.取少量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，有白色沉淀生成。</a:t>
                </a:r>
                <a:endParaRPr lang="en-US" altLang="zh-CN" sz="1800" dirty="0">
                  <a:solidFill>
                    <a:srgbClr val="000000"/>
                  </a:solidFill>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取少量新制饱和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，无明显现象。</a:t>
                </a:r>
                <a:endParaRPr lang="en-US" altLang="zh-CN" sz="1800" dirty="0">
                  <a:solidFill>
                    <a:srgbClr val="000000"/>
                  </a:solidFill>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.向溶液</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Y</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中持续通入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一段时间后，溶液中析出少量白色固体。</a:t>
                </a:r>
                <a:endParaRPr lang="en-US" altLang="zh-CN" sz="1800" dirty="0">
                  <a:solidFill>
                    <a:srgbClr val="000000"/>
                  </a:solidFill>
                </a:endParaRPr>
              </a:p>
            </p:txBody>
          </p:sp>
        </mc:Choice>
        <mc:Fallback>
          <p:sp>
            <p:nvSpPr>
              <p:cNvPr id="2" name="QO_5_BD.109_1#d3a548891?sp=1&amp;vop=1&amp;pid=0190df817&amp;color=0,0,0&amp;vtp=1&amp;bt=1&amp;bbb=1"/>
              <p:cNvSpPr>
                <a:spLocks noRot="1" noChangeAspect="1" noMove="1" noResize="1" noEditPoints="1" noAdjustHandles="1" noChangeArrowheads="1" noChangeShapeType="1" noTextEdit="1"/>
              </p:cNvSpPr>
              <p:nvPr/>
            </p:nvSpPr>
            <p:spPr>
              <a:xfrm>
                <a:off x="832104" y="1080000"/>
                <a:ext cx="10533888" cy="2438400"/>
              </a:xfrm>
              <a:prstGeom prst="rect">
                <a:avLst/>
              </a:prstGeom>
              <a:blipFill rotWithShape="1">
                <a:blip r:embed="rId1"/>
                <a:stretch>
                  <a:fillRect l="-2" t="-21" r="1"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BD.110_1#ee3f99ffd?vop=1&amp;pid=d3a548891&amp;color=0,0,0&amp;vtp=1&amp;bbb=1"/>
              <p:cNvSpPr/>
              <p:nvPr/>
            </p:nvSpPr>
            <p:spPr>
              <a:xfrm>
                <a:off x="832104" y="3485689"/>
                <a:ext cx="10533888" cy="2438400"/>
              </a:xfrm>
              <a:prstGeom prst="rect">
                <a:avLst/>
              </a:prstGeom>
              <a:noFill/>
            </p:spPr>
            <p:txBody>
              <a:bodyPr wrap="none" lIns="0" tIns="0" rIns="0" bIns="0" rtlCol="0" anchor="t"/>
              <a:lstStyle/>
              <a:p>
                <a:pPr algn="l" latinLnBrk="1">
                  <a:lnSpc>
                    <a:spcPts val="32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相同浓度的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溶液的碱性更强。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2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②实验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中反应的离子方程式为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2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③综合上述实验，实验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中产生的白色沉淀是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2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④实验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和实验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的目的是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200"/>
                  </a:lnSpc>
                </a:pPr>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2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⑤实验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中反应的化学方程式为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6_BD.110_1#ee3f99ffd?vop=1&amp;pid=d3a548891&amp;color=0,0,0&amp;vtp=1&amp;bbb=1"/>
              <p:cNvSpPr>
                <a:spLocks noRot="1" noChangeAspect="1" noMove="1" noResize="1" noEditPoints="1" noAdjustHandles="1" noChangeArrowheads="1" noChangeShapeType="1" noTextEdit="1"/>
              </p:cNvSpPr>
              <p:nvPr/>
            </p:nvSpPr>
            <p:spPr>
              <a:xfrm>
                <a:off x="832104" y="3485689"/>
                <a:ext cx="10533888" cy="2438400"/>
              </a:xfrm>
              <a:prstGeom prst="rect">
                <a:avLst/>
              </a:prstGeom>
              <a:blipFill rotWithShape="1">
                <a:blip r:embed="rId2"/>
                <a:stretch>
                  <a:fillRect l="-2" t="-7" r="-903" b="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N.111_1#ee3f99ffd.blank?vop=1&amp;pid=d3a548891&amp;color=0,0,0&amp;vpa=55&amp;vtp=1&amp;bbb=1"/>
              <p:cNvSpPr/>
              <p:nvPr/>
            </p:nvSpPr>
            <p:spPr>
              <a:xfrm>
                <a:off x="5162297" y="3522336"/>
                <a:ext cx="879031"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6_AN.111_1#ee3f99ffd.blank?vop=1&amp;pid=d3a548891&amp;color=0,0,0&amp;vpa=55&amp;vtp=1&amp;bbb=1"/>
              <p:cNvSpPr>
                <a:spLocks noRot="1" noChangeAspect="1" noMove="1" noResize="1" noEditPoints="1" noAdjustHandles="1" noChangeArrowheads="1" noChangeShapeType="1" noTextEdit="1"/>
              </p:cNvSpPr>
              <p:nvPr/>
            </p:nvSpPr>
            <p:spPr>
              <a:xfrm>
                <a:off x="5162297" y="3522336"/>
                <a:ext cx="879031" cy="279400"/>
              </a:xfrm>
              <a:prstGeom prst="rect">
                <a:avLst/>
              </a:prstGeom>
              <a:blipFill rotWithShape="1">
                <a:blip r:embed="rId3"/>
                <a:stretch>
                  <a:fillRect l="-43" t="-224" r="65" b="2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N.113_1#ee3f99ffd.blank?vop=1&amp;pid=d3a548891&amp;color=0,0,0&amp;vpa=56&amp;vtp=1&amp;bbb=1&amp;rh=23.75"/>
              <p:cNvSpPr/>
              <p:nvPr/>
            </p:nvSpPr>
            <p:spPr>
              <a:xfrm>
                <a:off x="3934080" y="3897876"/>
                <a:ext cx="2683701"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Sup>
                          <m:sSub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MgCO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6_AN.113_1#ee3f99ffd.blank?vop=1&amp;pid=d3a548891&amp;color=0,0,0&amp;vpa=56&amp;vtp=1&amp;bbb=1&amp;rh=23.75"/>
              <p:cNvSpPr>
                <a:spLocks noRot="1" noChangeAspect="1" noMove="1" noResize="1" noEditPoints="1" noAdjustHandles="1" noChangeArrowheads="1" noChangeShapeType="1" noTextEdit="1"/>
              </p:cNvSpPr>
              <p:nvPr/>
            </p:nvSpPr>
            <p:spPr>
              <a:xfrm>
                <a:off x="3934080" y="3897876"/>
                <a:ext cx="2683701" cy="301625"/>
              </a:xfrm>
              <a:prstGeom prst="rect">
                <a:avLst/>
              </a:prstGeom>
              <a:blipFill rotWithShape="1">
                <a:blip r:embed="rId4"/>
                <a:stretch>
                  <a:fillRect l="-10" t="-31029" r="17" b="-1991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6_AN.115_1#ee3f99ffd.blank?vop=1&amp;pid=d3a548891&amp;color=0,0,0&amp;vpa=57&amp;vtp=1&amp;bbb=1"/>
              <p:cNvSpPr/>
              <p:nvPr/>
            </p:nvSpPr>
            <p:spPr>
              <a:xfrm>
                <a:off x="5305679" y="4347455"/>
                <a:ext cx="800037"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MgCO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6_AN.115_1#ee3f99ffd.blank?vop=1&amp;pid=d3a548891&amp;color=0,0,0&amp;vpa=57&amp;vtp=1&amp;bbb=1"/>
              <p:cNvSpPr>
                <a:spLocks noRot="1" noChangeAspect="1" noMove="1" noResize="1" noEditPoints="1" noAdjustHandles="1" noChangeArrowheads="1" noChangeShapeType="1" noTextEdit="1"/>
              </p:cNvSpPr>
              <p:nvPr/>
            </p:nvSpPr>
            <p:spPr>
              <a:xfrm>
                <a:off x="5305679" y="4347455"/>
                <a:ext cx="800037" cy="279400"/>
              </a:xfrm>
              <a:prstGeom prst="rect">
                <a:avLst/>
              </a:prstGeom>
              <a:blipFill rotWithShape="1">
                <a:blip r:embed="rId5"/>
                <a:stretch>
                  <a:fillRect l="-32" t="-88" r="24" b="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6_AN.117_1#ee3f99ffd.blank?vop=1&amp;pid=d3a548891&amp;color=0,0,0&amp;vpa=58&amp;vtp=1&amp;bbb=1&amp;hb=1"/>
              <p:cNvSpPr/>
              <p:nvPr/>
            </p:nvSpPr>
            <p:spPr>
              <a:xfrm>
                <a:off x="832104" y="4666789"/>
                <a:ext cx="10531904" cy="787400"/>
              </a:xfrm>
              <a:prstGeom prst="rect">
                <a:avLst/>
              </a:prstGeom>
              <a:noFill/>
            </p:spPr>
            <p:txBody>
              <a:bodyPr wrap="square" lIns="0" tIns="0" rIns="0" bIns="0" rtlCol="0" anchor="t"/>
              <a:lstStyle/>
              <a:p>
                <a:pPr latinLnBrk="1">
                  <a:lnSpc>
                    <a:spcPts val="3110"/>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证明新制饱和</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溶液中</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浓度不足以和</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反应产生</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MgCO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白色沉</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1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淀，</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溶液能够和</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Mg</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反应产生</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MgCO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白色沉淀</a:t>
                </a:r>
                <a:endParaRPr lang="en-US" altLang="zh-CN" dirty="0">
                  <a:solidFill>
                    <a:srgbClr val="FF0000"/>
                  </a:solidFill>
                </a:endParaRPr>
              </a:p>
            </p:txBody>
          </p:sp>
        </mc:Choice>
        <mc:Fallback>
          <p:sp>
            <p:nvSpPr>
              <p:cNvPr id="10" name="QB_6_AN.117_1#ee3f99ffd.blank?vop=1&amp;pid=d3a548891&amp;color=0,0,0&amp;vpa=58&amp;vtp=1&amp;bbb=1&amp;hb=1"/>
              <p:cNvSpPr>
                <a:spLocks noRot="1" noChangeAspect="1" noMove="1" noResize="1" noEditPoints="1" noAdjustHandles="1" noChangeArrowheads="1" noChangeShapeType="1" noTextEdit="1"/>
              </p:cNvSpPr>
              <p:nvPr/>
            </p:nvSpPr>
            <p:spPr>
              <a:xfrm>
                <a:off x="832104" y="4666789"/>
                <a:ext cx="10531904" cy="787400"/>
              </a:xfrm>
              <a:prstGeom prst="rect">
                <a:avLst/>
              </a:prstGeom>
              <a:blipFill rotWithShape="1">
                <a:blip r:embed="rId6"/>
                <a:stretch>
                  <a:fillRect l="-2" t="-22" b="-3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6_AN.119_1#ee3f99ffd.blank?vop=1&amp;pid=d3a548891&amp;color=0,0,0&amp;vpa=59&amp;vtp=1&amp;bbb=1"/>
              <p:cNvSpPr/>
              <p:nvPr/>
            </p:nvSpPr>
            <p:spPr>
              <a:xfrm>
                <a:off x="3945191" y="5527541"/>
                <a:ext cx="3728403" cy="304800"/>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2" name="QB_6_AN.119_1#ee3f99ffd.blank?vop=1&amp;pid=d3a548891&amp;color=0,0,0&amp;vpa=59&amp;vtp=1&amp;bbb=1"/>
              <p:cNvSpPr>
                <a:spLocks noRot="1" noChangeAspect="1" noMove="1" noResize="1" noEditPoints="1" noAdjustHandles="1" noChangeArrowheads="1" noChangeShapeType="1" noTextEdit="1"/>
              </p:cNvSpPr>
              <p:nvPr/>
            </p:nvSpPr>
            <p:spPr>
              <a:xfrm>
                <a:off x="3945191" y="5527541"/>
                <a:ext cx="3728403" cy="304800"/>
              </a:xfrm>
              <a:prstGeom prst="rect">
                <a:avLst/>
              </a:prstGeom>
              <a:blipFill rotWithShape="1">
                <a:blip r:embed="rId7"/>
                <a:stretch>
                  <a:fillRect l="-15" t="-30789" r="7" b="-1858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xEl>
                                              <p:pRg st="1" end="1"/>
                                            </p:txEl>
                                          </p:spTgt>
                                        </p:tgtEl>
                                        <p:attrNameLst>
                                          <p:attrName>style.visibility</p:attrName>
                                        </p:attrNameLst>
                                      </p:cBhvr>
                                      <p:to>
                                        <p:strVal val="visible"/>
                                      </p:to>
                                    </p:set>
                                    <p:anim calcmode="lin" valueType="num">
                                      <p:cBhvr additive="base">
                                        <p:cTn id="45"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2">
                                            <p:bg/>
                                          </p:spTgt>
                                        </p:tgtEl>
                                        <p:attrNameLst>
                                          <p:attrName>style.visibility</p:attrName>
                                        </p:attrNameLst>
                                      </p:cBhvr>
                                      <p:to>
                                        <p:strVal val="visible"/>
                                      </p:to>
                                    </p:set>
                                    <p:anim calcmode="lin" valueType="num">
                                      <p:cBhvr additive="base">
                                        <p:cTn id="51"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bg/>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
                                            <p:txEl>
                                              <p:pRg st="0" end="0"/>
                                            </p:txEl>
                                          </p:spTgt>
                                        </p:tgtEl>
                                        <p:attrNameLst>
                                          <p:attrName>style.visibility</p:attrName>
                                        </p:attrNameLst>
                                      </p:cBhvr>
                                      <p:to>
                                        <p:strVal val="visible"/>
                                      </p:to>
                                    </p:set>
                                    <p:anim calcmode="lin" valueType="num">
                                      <p:cBhvr additive="base">
                                        <p:cTn id="5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P spid="10" grpId="0" animBg="1" build="p"/>
      <p:bldP spid="1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01a816cf2?pid=0190df817&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【得出结论】</a:t>
            </a:r>
            <a:endParaRPr lang="en-US" altLang="zh-CN" sz="1800" dirty="0"/>
          </a:p>
        </p:txBody>
      </p:sp>
      <mc:AlternateContent xmlns:mc="http://schemas.openxmlformats.org/markup-compatibility/2006">
        <mc:Choice xmlns:a14="http://schemas.microsoft.com/office/drawing/2010/main" Requires="a14">
          <p:sp>
            <p:nvSpPr>
              <p:cNvPr id="3" name="QB_5_BD.120_1#f17e4fc67?vop=1&amp;pid=0190df817&amp;color=0,0,0&amp;vtp=1&amp;bbb=1&amp;hb=1"/>
              <p:cNvSpPr/>
              <p:nvPr/>
            </p:nvSpPr>
            <p:spPr>
              <a:xfrm>
                <a:off x="832104" y="1532946"/>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通过上述实验证明饱和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溶液中还能溶解少量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结合离子方程式和必要的文字解</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释其原因：</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B_5_BD.120_1#f17e4fc67?vop=1&amp;pid=0190df817&amp;color=0,0,0&amp;vtp=1&amp;bbb=1&amp;hb=1"/>
              <p:cNvSpPr>
                <a:spLocks noRot="1" noChangeAspect="1" noMove="1" noResize="1" noEditPoints="1" noAdjustHandles="1" noChangeArrowheads="1" noChangeShapeType="1" noTextEdit="1"/>
              </p:cNvSpPr>
              <p:nvPr/>
            </p:nvSpPr>
            <p:spPr>
              <a:xfrm>
                <a:off x="832104" y="1532946"/>
                <a:ext cx="10533888" cy="1257300"/>
              </a:xfrm>
              <a:prstGeom prst="rect">
                <a:avLst/>
              </a:prstGeom>
              <a:blipFill rotWithShape="1">
                <a:blip r:embed="rId1"/>
                <a:stretch>
                  <a:fillRect l="-2" t="-4" r="-909" b="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121_1#f17e4fc67.blank?vop=1&amp;pid=0190df817&amp;color=0,0,0&amp;vpa=60&amp;vtp=1&amp;bbb=1&amp;hb=1"/>
              <p:cNvSpPr/>
              <p:nvPr/>
            </p:nvSpPr>
            <p:spPr>
              <a:xfrm>
                <a:off x="832104" y="1913946"/>
                <a:ext cx="10531904" cy="889000"/>
              </a:xfrm>
              <a:prstGeom prst="rect">
                <a:avLst/>
              </a:prstGeom>
              <a:noFill/>
            </p:spPr>
            <p:txBody>
              <a:bodyPr wrap="square" lIns="0" tIns="0" rIns="0" bIns="0" rtlCol="0" anchor="t"/>
              <a:lstStyle/>
              <a:p>
                <a:pPr latinLnBrk="1">
                  <a:lnSpc>
                    <a:spcPts val="3485"/>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饱和</a:t>
                </a:r>
                <a14:m>
                  <m:oMath xmlns:m="http://schemas.openxmlformats.org/officeDocument/2006/math">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溶液中</a:t>
                </a:r>
                <a14:m>
                  <m:oMath xmlns:m="http://schemas.openxmlformats.org/officeDocument/2006/math">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会分解产生</a:t>
                </a:r>
                <a14:m>
                  <m:oMath xmlns:m="http://schemas.openxmlformats.org/officeDocument/2006/math">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，反应为</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85"/>
                  </a:lnSpc>
                </a:pPr>
                <a14:m>
                  <m:oMath xmlns:m="http://schemas.openxmlformats.org/officeDocument/2006/math">
                    <m:d>
                      <m:dPr>
                        <m:begChr m:val=""/>
                        <m:endChr m:val=""/>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Sup>
                          <m:sSub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的浓度降低</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少量</a:t>
                </a:r>
                <a14:m>
                  <m:oMath xmlns:m="http://schemas.openxmlformats.org/officeDocument/2006/math">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固体溶解</a:t>
                </a:r>
                <a:endParaRPr lang="en-US" altLang="zh-CN" dirty="0"/>
              </a:p>
            </p:txBody>
          </p:sp>
        </mc:Choice>
        <mc:Fallback>
          <p:sp>
            <p:nvSpPr>
              <p:cNvPr id="4" name="QB_5_AN.121_1#f17e4fc67.blank?vop=1&amp;pid=0190df817&amp;color=0,0,0&amp;vpa=60&amp;vtp=1&amp;bbb=1&amp;hb=1"/>
              <p:cNvSpPr>
                <a:spLocks noRot="1" noChangeAspect="1" noMove="1" noResize="1" noEditPoints="1" noAdjustHandles="1" noChangeArrowheads="1" noChangeShapeType="1" noTextEdit="1"/>
              </p:cNvSpPr>
              <p:nvPr/>
            </p:nvSpPr>
            <p:spPr>
              <a:xfrm>
                <a:off x="832104" y="1913946"/>
                <a:ext cx="10531904" cy="889000"/>
              </a:xfrm>
              <a:prstGeom prst="rect">
                <a:avLst/>
              </a:prstGeom>
              <a:blipFill rotWithShape="1">
                <a:blip r:embed="rId2"/>
                <a:stretch>
                  <a:fillRect l="-2" t="-6" b="-5994"/>
                </a:stretch>
              </a:blipFill>
            </p:spPr>
            <p:txBody>
              <a:bodyPr/>
              <a:lstStyle/>
              <a:p>
                <a:r>
                  <a:rPr lang="zh-CN" altLang="en-US">
                    <a:noFill/>
                  </a:rPr>
                  <a:t> </a:t>
                </a:r>
              </a:p>
            </p:txBody>
          </p:sp>
        </mc:Fallback>
      </mc:AlternateContent>
      <p:sp>
        <p:nvSpPr>
          <p:cNvPr id="5" name="QC_3_BD.122_1#0abb90486?sp=1&amp;vop=1&amp;pid=d4f27d1a2&amp;color=0,0,0&amp;vtp=1&amp;bbb=1"/>
          <p:cNvSpPr/>
          <p:nvPr/>
        </p:nvSpPr>
        <p:spPr>
          <a:xfrm>
            <a:off x="832104" y="2802946"/>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以不同类别物质间的转化为线索，认识钠及其化合物。</a:t>
            </a:r>
            <a:endParaRPr lang="en-US" altLang="zh-CN" sz="1800" dirty="0"/>
          </a:p>
        </p:txBody>
      </p:sp>
      <p:pic>
        <p:nvPicPr>
          <p:cNvPr id="6" name="QC_3_BD.122_2#0abb90486?vop=1&amp;pid=d4f27d1a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242816" y="3352800"/>
            <a:ext cx="3703320" cy="9509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3_BD.122_3#0abb90486?vop=1&amp;pid=d4f27d1a2&amp;color=0,0,0&amp;vtp=1&amp;bbb=1"/>
          <p:cNvSpPr/>
          <p:nvPr/>
        </p:nvSpPr>
        <p:spPr>
          <a:xfrm>
            <a:off x="832104" y="4432300"/>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8" name="QC_3_AN.123_1#0abb90486.bracket?vop=1&amp;pid=d4f27d1a2&amp;color=0,0,0&amp;vpa=61&amp;vtp=1"/>
          <p:cNvSpPr/>
          <p:nvPr/>
        </p:nvSpPr>
        <p:spPr>
          <a:xfrm>
            <a:off x="3085560" y="4429125"/>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9" name="QC_3_BD.122_4#0abb90486.choices?vop=1&amp;pid=d4f27d1a2&amp;color=0,0,0&amp;vtp=1&amp;bbb=1"/>
              <p:cNvSpPr/>
              <p:nvPr/>
            </p:nvSpPr>
            <p:spPr>
              <a:xfrm>
                <a:off x="832104" y="48825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具有酸性氧化物的性质</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的热稳定性强于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⑤⑥</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可用于潜水艇中氧气的供给</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上述转化中属于氧化还原反应的有4个</a:t>
                </a:r>
                <a:endParaRPr lang="en-US" altLang="zh-CN" sz="1800" dirty="0"/>
              </a:p>
            </p:txBody>
          </p:sp>
        </mc:Choice>
        <mc:Fallback>
          <p:sp>
            <p:nvSpPr>
              <p:cNvPr id="9" name="QC_3_BD.122_4#0abb90486.choices?vop=1&amp;pid=d4f27d1a2&amp;color=0,0,0&amp;vtp=1&amp;bbb=1"/>
              <p:cNvSpPr>
                <a:spLocks noRot="1" noChangeAspect="1" noMove="1" noResize="1" noEditPoints="1" noAdjustHandles="1" noChangeArrowheads="1" noChangeShapeType="1" noTextEdit="1"/>
              </p:cNvSpPr>
              <p:nvPr/>
            </p:nvSpPr>
            <p:spPr>
              <a:xfrm>
                <a:off x="832104" y="4882571"/>
                <a:ext cx="10533888" cy="838200"/>
              </a:xfrm>
              <a:prstGeom prst="rect">
                <a:avLst/>
              </a:prstGeom>
              <a:blipFill rotWithShape="1">
                <a:blip r:embed="rId4"/>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additive="base">
                                        <p:cTn id="1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 calcmode="lin" valueType="num">
                                      <p:cBhvr additive="base">
                                        <p:cTn id="2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8">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8"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124_1#4785db59b?sp=1&amp;vop=1&amp;pid=d4f27d1a2&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“价—类”二维图是学习元素化合物知识的重要模型和工具，图甲为钠的“价—类”二维图</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图乙为比</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的热稳定性的实验装置图。</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3_BD.124_1#4785db59b?sp=1&amp;vop=1&amp;pid=d4f27d1a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3_AN.125_1#4785db59b.bracket?vop=1&amp;pid=d4f27d1a2&amp;color=0,0,0&amp;vpa=62&amp;vtp=1"/>
          <p:cNvSpPr/>
          <p:nvPr/>
        </p:nvSpPr>
        <p:spPr>
          <a:xfrm>
            <a:off x="896674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3_BD.124_3#4785db59b?htil=1&amp;vop=1&amp;pid=d4f27d1a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057400" y="2041644"/>
            <a:ext cx="2798064" cy="179222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3_BD.124_4#4785db59b?htil=1&amp;vop=1&amp;pid=d4f27d1a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62088" y="2050788"/>
            <a:ext cx="2340864" cy="17922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124_5#4785db59b.choices?vop=1&amp;pid=d4f27d1a2&amp;color=0,0,0&amp;vtp=1&amp;bbb=1"/>
              <p:cNvSpPr/>
              <p:nvPr/>
            </p:nvSpPr>
            <p:spPr>
              <a:xfrm>
                <a:off x="832104" y="3972044"/>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可用于治疗胃酸过多</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等数量的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，含有的离子总数不同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，一段时间后有红色固体析出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分别与水反应，向反应后试管中滴加酚酞溶液，现象不同</a:t>
                </a:r>
                <a:endParaRPr lang="en-US" altLang="zh-CN" sz="1800" dirty="0"/>
              </a:p>
            </p:txBody>
          </p:sp>
        </mc:Choice>
        <mc:Fallback>
          <p:sp>
            <p:nvSpPr>
              <p:cNvPr id="6" name="QC_3_BD.124_5#4785db59b.choices?vop=1&amp;pid=d4f27d1a2&amp;color=0,0,0&amp;vtp=1&amp;bbb=1"/>
              <p:cNvSpPr>
                <a:spLocks noRot="1" noChangeAspect="1" noMove="1" noResize="1" noEditPoints="1" noAdjustHandles="1" noChangeArrowheads="1" noChangeShapeType="1" noTextEdit="1"/>
              </p:cNvSpPr>
              <p:nvPr/>
            </p:nvSpPr>
            <p:spPr>
              <a:xfrm>
                <a:off x="832104" y="3972044"/>
                <a:ext cx="10533888" cy="1676400"/>
              </a:xfrm>
              <a:prstGeom prst="rect">
                <a:avLst/>
              </a:prstGeom>
              <a:blipFill rotWithShape="1">
                <a:blip r:embed="rId4"/>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126_1#b2fa14956?sp=1&amp;vop=1&amp;pid=d4f27d1a2&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是制备金属</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的原料</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某研究小组用侯氏制碱法获得的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，同时实现</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的循</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环利用的流程如图所示</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3_BD.126_1#b2fa14956?sp=1&amp;vop=1&amp;pid=d4f27d1a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86" b="60"/>
                </a:stretch>
              </a:blipFill>
            </p:spPr>
            <p:txBody>
              <a:bodyPr/>
              <a:lstStyle/>
              <a:p>
                <a:r>
                  <a:rPr lang="zh-CN" altLang="en-US">
                    <a:noFill/>
                  </a:rPr>
                  <a:t> </a:t>
                </a:r>
              </a:p>
            </p:txBody>
          </p:sp>
        </mc:Fallback>
      </mc:AlternateContent>
      <p:sp>
        <p:nvSpPr>
          <p:cNvPr id="3" name="QC_3_BD.126_2#b2fa14956?vop=1&amp;pid=d4f27d1a2&amp;color=0,0,0&amp;vtp=1&amp;bbb=1"/>
          <p:cNvSpPr/>
          <p:nvPr/>
        </p:nvSpPr>
        <p:spPr>
          <a:xfrm>
            <a:off x="832104" y="1948990"/>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4" name="QC_3_AN.127_1#b2fa14956.bracket?vop=1&amp;pid=d4f27d1a2&amp;color=0,0,0&amp;vpa=63&amp;vtp=1"/>
          <p:cNvSpPr/>
          <p:nvPr/>
        </p:nvSpPr>
        <p:spPr>
          <a:xfrm>
            <a:off x="2844260" y="1945815"/>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5" name="QC_3_BD.126_3#b2fa14956?htil=15&amp;vop=1&amp;pid=d4f27d1a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503151" y="2495669"/>
            <a:ext cx="2487168" cy="16459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3_BD.126_4#b2fa14956.choices?htil=15&amp;vop=1&amp;pid=d4f27d1a2&amp;color=0,0,0&amp;vtp=1&amp;bbb=1"/>
              <p:cNvSpPr/>
              <p:nvPr/>
            </p:nvSpPr>
            <p:spPr>
              <a:xfrm>
                <a:off x="832104" y="2403015"/>
                <a:ext cx="791870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中发生的反应为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MgCl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不能通过蒸发结晶的方式从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溶液得到</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上述过程中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未发生损耗</a:t>
                </a:r>
                <a:endParaRPr lang="en-US" altLang="zh-CN" sz="1800" dirty="0"/>
              </a:p>
            </p:txBody>
          </p:sp>
        </mc:Choice>
        <mc:Fallback>
          <p:sp>
            <p:nvSpPr>
              <p:cNvPr id="6" name="QC_3_BD.126_4#b2fa14956.choices?htil=15&amp;vop=1&amp;pid=d4f27d1a2&amp;color=0,0,0&amp;vtp=1&amp;bbb=1"/>
              <p:cNvSpPr>
                <a:spLocks noRot="1" noChangeAspect="1" noMove="1" noResize="1" noEditPoints="1" noAdjustHandles="1" noChangeArrowheads="1" noChangeShapeType="1" noTextEdit="1"/>
              </p:cNvSpPr>
              <p:nvPr/>
            </p:nvSpPr>
            <p:spPr>
              <a:xfrm>
                <a:off x="832104" y="2403015"/>
                <a:ext cx="7918704" cy="1676400"/>
              </a:xfrm>
              <a:prstGeom prst="rect">
                <a:avLst/>
              </a:prstGeom>
              <a:blipFill rotWithShape="1">
                <a:blip r:embed="rId3"/>
                <a:stretch>
                  <a:fillRect l="-3" t="-10" r="6"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_1#f8fe5fb4e?vop=1&amp;pid=43c7af1f8&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6_1#f8fe5fb4e.bracket?vop=1&amp;pid=43c7af1f8&amp;color=0,0,0&amp;vpa=3&amp;vtp=1"/>
          <p:cNvSpPr/>
          <p:nvPr/>
        </p:nvSpPr>
        <p:spPr>
          <a:xfrm>
            <a:off x="284426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5_2#f8fe5fb4e.choices?vop=1&amp;pid=43c7af1f8&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海水中的钠元素以单质形式存在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反应时仅生成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钠在氧气中燃烧比在空气中更剧烈</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从煤油中取出钠块，表面呈光亮的银白色金属光泽</a:t>
                </a:r>
                <a:endParaRPr lang="en-US" altLang="zh-CN" sz="1800" dirty="0"/>
              </a:p>
            </p:txBody>
          </p:sp>
        </mc:Choice>
        <mc:Fallback>
          <p:sp>
            <p:nvSpPr>
              <p:cNvPr id="4" name="QC_6_BD.5_2#f8fe5fb4e.choices?vop=1&amp;pid=43c7af1f8&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3_BD.128_1#1ac085680?vop=1&amp;pid=d4f27d1a2&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钠是一种非常活泼、具有广泛应用的金属。</a:t>
            </a:r>
            <a:endParaRPr lang="en-US" altLang="zh-CN" sz="1800" dirty="0">
              <a:solidFill>
                <a:srgbClr val="000000"/>
              </a:solidFill>
            </a:endParaRPr>
          </a:p>
        </p:txBody>
      </p:sp>
      <p:sp>
        <p:nvSpPr>
          <p:cNvPr id="3" name="QB_4_BD.129_1#bf74e7bb1?vop=1&amp;pid=1ac085680&amp;color=0,0,0&amp;vtp=1&amp;bbb=1"/>
          <p:cNvSpPr/>
          <p:nvPr/>
        </p:nvSpPr>
        <p:spPr>
          <a:xfrm>
            <a:off x="832104" y="1495544"/>
            <a:ext cx="10533888" cy="914400"/>
          </a:xfrm>
          <a:prstGeom prst="rect">
            <a:avLst/>
          </a:prstGeom>
          <a:noFill/>
        </p:spPr>
        <p:txBody>
          <a:bodyPr wrap="none" lIns="0" tIns="0" rIns="0" bIns="0" rtlCol="0" anchor="t"/>
          <a:lstStyle/>
          <a:p>
            <a:pPr algn="l" fontAlgn="b" latinLnBrk="1">
              <a:lnSpc>
                <a:spcPts val="7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钠的原子结构示意图为</a:t>
            </a: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405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1800"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钠在反应中容易</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填“得到”或“失去”）电子。</a:t>
            </a:r>
            <a:endParaRPr lang="en-US" altLang="zh-CN" sz="1800" dirty="0">
              <a:solidFill>
                <a:srgbClr val="000000"/>
              </a:solidFill>
            </a:endParaRPr>
          </a:p>
        </p:txBody>
      </p:sp>
      <p:pic>
        <p:nvPicPr>
          <p:cNvPr id="5" name="QB_4_AN.131_1#bf74e7bb1?vop=1&amp;pid=1ac085680&amp;color=0,0,0&amp;tib=255,255,255&amp;iip=2&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72154" y="1405628"/>
            <a:ext cx="649224" cy="7772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B_4_AN.132_1#bf74e7bb1.blank?vop=1&amp;pid=1ac085680&amp;color=0,0,0&amp;vpa=65&amp;vtp=1&amp;bbb=1"/>
          <p:cNvSpPr/>
          <p:nvPr/>
        </p:nvSpPr>
        <p:spPr>
          <a:xfrm>
            <a:off x="6457410" y="1899975"/>
            <a:ext cx="623888" cy="279400"/>
          </a:xfrm>
          <a:prstGeom prst="rect">
            <a:avLst/>
          </a:prstGeom>
          <a:noFill/>
        </p:spPr>
        <p:txBody>
          <a:bodyPr wrap="none" lIns="0" tIns="0" rIns="0" bIns="0" rtlCol="0" anchor="t"/>
          <a:lstStyle/>
          <a:p>
            <a:pPr algn="ctr" latinLnBrk="1">
              <a:lnSpc>
                <a:spcPts val="22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失去</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O_4_BD.133_1#3afdea25b?vop=1&amp;pid=1ac085680&amp;color=0,0,0&amp;vtp=1&amp;bbb=1&amp;hb=1"/>
              <p:cNvSpPr/>
              <p:nvPr/>
            </p:nvSpPr>
            <p:spPr>
              <a:xfrm>
                <a:off x="832104" y="2414071"/>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汽车安全气囊的气体发生剂</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可由金属钠生产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某汽车安全气囊内含</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7" name="QO_4_BD.133_1#3afdea25b?vop=1&amp;pid=1ac085680&amp;color=0,0,0&amp;vtp=1&amp;bbb=1&amp;hb=1"/>
              <p:cNvSpPr>
                <a:spLocks noRot="1" noChangeAspect="1" noMove="1" noResize="1" noEditPoints="1" noAdjustHandles="1" noChangeArrowheads="1" noChangeShapeType="1" noTextEdit="1"/>
              </p:cNvSpPr>
              <p:nvPr/>
            </p:nvSpPr>
            <p:spPr>
              <a:xfrm>
                <a:off x="832104" y="2414071"/>
                <a:ext cx="10533888" cy="838200"/>
              </a:xfrm>
              <a:prstGeom prst="rect">
                <a:avLst/>
              </a:prstGeom>
              <a:blipFill rotWithShape="1">
                <a:blip r:embed="rId2"/>
                <a:stretch>
                  <a:fillRect l="-2" t="-52" r="1" b="5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BD.134_1#fb1bb3ce7?vop=1&amp;pid=3afdea25b&amp;color=0,0,0&amp;vtp=1&amp;bbb=1&amp;hb=1"/>
              <p:cNvSpPr/>
              <p:nvPr/>
            </p:nvSpPr>
            <p:spPr>
              <a:xfrm>
                <a:off x="832104" y="3239571"/>
                <a:ext cx="10533888" cy="18288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①当汽车发生较严重的碰撞时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引发</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分解</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，从而为气囊充气。产生的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立</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即与</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发生置换反应生成</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化学方程式为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是冷却剂</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吸收产气过程中释放的热量</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起冷却作用时发生反应的化学方程式为</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45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a:t>
                </a:r>
                <a:r>
                  <a:rPr lang="en-US" altLang="zh-CN" sz="245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8" name="QB_5_BD.134_1#fb1bb3ce7?vop=1&amp;pid=3afdea25b&amp;color=0,0,0&amp;vtp=1&amp;bbb=1&amp;hb=1"/>
              <p:cNvSpPr>
                <a:spLocks noRot="1" noChangeAspect="1" noMove="1" noResize="1" noEditPoints="1" noAdjustHandles="1" noChangeArrowheads="1" noChangeShapeType="1" noTextEdit="1"/>
              </p:cNvSpPr>
              <p:nvPr/>
            </p:nvSpPr>
            <p:spPr>
              <a:xfrm>
                <a:off x="832104" y="3239571"/>
                <a:ext cx="10533888" cy="1828800"/>
              </a:xfrm>
              <a:prstGeom prst="rect">
                <a:avLst/>
              </a:prstGeom>
              <a:blipFill rotWithShape="1">
                <a:blip r:embed="rId3"/>
                <a:stretch>
                  <a:fillRect l="-2" t="-1378" r="-764"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5_AN.135_1#fb1bb3ce7.blank?vop=1&amp;pid=3afdea25b&amp;color=0,0,0&amp;vpa=66&amp;vtp=1&amp;bbb=1&amp;rh=23.75"/>
              <p:cNvSpPr/>
              <p:nvPr/>
            </p:nvSpPr>
            <p:spPr>
              <a:xfrm>
                <a:off x="5857622" y="3671180"/>
                <a:ext cx="3068130" cy="301625"/>
              </a:xfrm>
              <a:prstGeom prst="rect">
                <a:avLst/>
              </a:prstGeom>
              <a:noFill/>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6</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Fe</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5_AN.135_1#fb1bb3ce7.blank?vop=1&amp;pid=3afdea25b&amp;color=0,0,0&amp;vpa=66&amp;vtp=1&amp;bbb=1&amp;rh=23.75"/>
              <p:cNvSpPr>
                <a:spLocks noRot="1" noChangeAspect="1" noMove="1" noResize="1" noEditPoints="1" noAdjustHandles="1" noChangeArrowheads="1" noChangeShapeType="1" noTextEdit="1"/>
              </p:cNvSpPr>
              <p:nvPr/>
            </p:nvSpPr>
            <p:spPr>
              <a:xfrm>
                <a:off x="5857622" y="3671180"/>
                <a:ext cx="3068130" cy="301625"/>
              </a:xfrm>
              <a:prstGeom prst="rect">
                <a:avLst/>
              </a:prstGeom>
              <a:blipFill rotWithShape="1">
                <a:blip r:embed="rId4"/>
                <a:stretch>
                  <a:fillRect l="-12" t="-31029" r="6" b="-1991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5_AN.137_1#fb1bb3ce7.blank?vop=1&amp;pid=3afdea25b&amp;color=0,0,0&amp;vpa=67&amp;vtp=1&amp;bbb=1"/>
              <p:cNvSpPr/>
              <p:nvPr/>
            </p:nvSpPr>
            <p:spPr>
              <a:xfrm>
                <a:off x="849566" y="4526271"/>
                <a:ext cx="3755390" cy="406400"/>
              </a:xfrm>
              <a:prstGeom prst="rect">
                <a:avLst/>
              </a:prstGeom>
              <a:noFill/>
            </p:spPr>
            <p:txBody>
              <a:bodyPr wrap="none" lIns="0" tIns="0" rIns="0" bIns="0" rtlCol="0" anchor="t"/>
              <a:lstStyle/>
              <a:p>
                <a:pPr algn="ctr" latinLnBrk="1">
                  <a:lnSpc>
                    <a:spcPts val="32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5_AN.137_1#fb1bb3ce7.blank?vop=1&amp;pid=3afdea25b&amp;color=0,0,0&amp;vpa=67&amp;vtp=1&amp;bbb=1"/>
              <p:cNvSpPr>
                <a:spLocks noRot="1" noChangeAspect="1" noMove="1" noResize="1" noEditPoints="1" noAdjustHandles="1" noChangeArrowheads="1" noChangeShapeType="1" noTextEdit="1"/>
              </p:cNvSpPr>
              <p:nvPr/>
            </p:nvSpPr>
            <p:spPr>
              <a:xfrm>
                <a:off x="849566" y="4526271"/>
                <a:ext cx="3755390" cy="406400"/>
              </a:xfrm>
              <a:prstGeom prst="rect">
                <a:avLst/>
              </a:prstGeom>
              <a:blipFill rotWithShape="1">
                <a:blip r:embed="rId5"/>
                <a:stretch>
                  <a:fillRect l="-15" t="-23592" r="15" b="15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bg/>
                                          </p:spTgt>
                                        </p:tgtEl>
                                        <p:attrNameLst>
                                          <p:attrName>style.visibility</p:attrName>
                                        </p:attrNameLst>
                                      </p:cBhvr>
                                      <p:to>
                                        <p:strVal val="visible"/>
                                      </p:to>
                                    </p:set>
                                    <p:anim calcmode="lin" valueType="num">
                                      <p:cBhvr additive="base">
                                        <p:cTn id="13"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6">
                                            <p:bg/>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 calcmode="lin" valueType="num">
                                      <p:cBhvr additive="base">
                                        <p:cTn id="23"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9">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bg/>
                                          </p:spTgt>
                                        </p:tgtEl>
                                        <p:attrNameLst>
                                          <p:attrName>style.visibility</p:attrName>
                                        </p:attrNameLst>
                                      </p:cBhvr>
                                      <p:to>
                                        <p:strVal val="visible"/>
                                      </p:to>
                                    </p:set>
                                    <p:anim calcmode="lin" valueType="num">
                                      <p:cBhvr additive="base">
                                        <p:cTn id="33"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11">
                                            <p:bg/>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 calcmode="lin" valueType="num">
                                      <p:cBhvr additive="base">
                                        <p:cTn id="3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9" grpId="0" animBg="1" build="p"/>
      <p:bldP spid="11"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138_1#171a3dc07?sp=1&amp;vop=1&amp;pid=1ac085680&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（3）工业通过电解</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生产金属钠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熔融</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电解</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。过程如下：</a:t>
                </a:r>
                <a:endParaRPr lang="en-US" altLang="zh-CN" sz="1800" dirty="0">
                  <a:solidFill>
                    <a:srgbClr val="000000"/>
                  </a:solidFill>
                </a:endParaRPr>
              </a:p>
            </p:txBody>
          </p:sp>
        </mc:Choice>
        <mc:Fallback>
          <p:sp>
            <p:nvSpPr>
              <p:cNvPr id="2" name="QO_4_BD.138_1#171a3dc07?sp=1&amp;vop=1&amp;pid=1ac085680&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5917" r="1" b="106"/>
                </a:stretch>
              </a:blipFill>
            </p:spPr>
            <p:txBody>
              <a:bodyPr/>
              <a:lstStyle/>
              <a:p>
                <a:r>
                  <a:rPr lang="zh-CN" altLang="en-US">
                    <a:noFill/>
                  </a:rPr>
                  <a:t> </a:t>
                </a:r>
              </a:p>
            </p:txBody>
          </p:sp>
        </mc:Fallback>
      </mc:AlternateContent>
      <p:pic>
        <p:nvPicPr>
          <p:cNvPr id="3" name="QO_4_BD.138_2#171a3dc07?vop=1&amp;pid=1ac08568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800600" y="1673344"/>
            <a:ext cx="2587752" cy="9692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O_4_BD.138_3#171a3dc07?vop=1&amp;pid=1ac085680&amp;color=0,0,0&amp;vtp=1&amp;bbb=1&amp;hb=1"/>
              <p:cNvSpPr/>
              <p:nvPr/>
            </p:nvSpPr>
            <p:spPr>
              <a:xfrm>
                <a:off x="832104" y="2778244"/>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已知：电解时需要将</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加热至熔融状态。</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的熔点为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801</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，为降低能耗</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通常加入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从而把熔</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点降至约</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580</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4" name="QO_4_BD.138_3#171a3dc07?vop=1&amp;pid=1ac085680&amp;color=0,0,0&amp;vtp=1&amp;bbb=1&amp;hb=1"/>
              <p:cNvSpPr>
                <a:spLocks noRot="1" noChangeAspect="1" noMove="1" noResize="1" noEditPoints="1" noAdjustHandles="1" noChangeArrowheads="1" noChangeShapeType="1" noTextEdit="1"/>
              </p:cNvSpPr>
              <p:nvPr/>
            </p:nvSpPr>
            <p:spPr>
              <a:xfrm>
                <a:off x="832104" y="2778244"/>
                <a:ext cx="10533888" cy="838200"/>
              </a:xfrm>
              <a:prstGeom prst="rect">
                <a:avLst/>
              </a:prstGeom>
              <a:blipFill rotWithShape="1">
                <a:blip r:embed="rId3"/>
                <a:stretch>
                  <a:fillRect l="-2" t="-14" r="1"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139_1#8b090b3ef?vop=1&amp;pid=171a3dc07&amp;color=0,0,0&amp;vtp=1&amp;bbb=1"/>
              <p:cNvSpPr/>
              <p:nvPr/>
            </p:nvSpPr>
            <p:spPr>
              <a:xfrm>
                <a:off x="832104" y="363809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①把</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固体加热至熔融状态</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②粗钠中含有少量杂质</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，过程Ⅱ除去</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的化学方程式为</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CaO</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请计算：</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02</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23</m:t>
                        </m:r>
                      </m:sup>
                    </m:sSup>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原子参加反应时</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，转移的电子数为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5" name="QB_5_BD.139_1#8b090b3ef?vop=1&amp;pid=171a3dc07&amp;color=0,0,0&amp;vtp=1&amp;bbb=1"/>
              <p:cNvSpPr>
                <a:spLocks noRot="1" noChangeAspect="1" noMove="1" noResize="1" noEditPoints="1" noAdjustHandles="1" noChangeArrowheads="1" noChangeShapeType="1" noTextEdit="1"/>
              </p:cNvSpPr>
              <p:nvPr/>
            </p:nvSpPr>
            <p:spPr>
              <a:xfrm>
                <a:off x="832104" y="3638090"/>
                <a:ext cx="10533888" cy="1257300"/>
              </a:xfrm>
              <a:prstGeom prst="rect">
                <a:avLst/>
              </a:prstGeom>
              <a:blipFill rotWithShape="1">
                <a:blip r:embed="rId4"/>
                <a:stretch>
                  <a:fillRect l="-2" t="-14" r="1"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140_1#8b090b3ef.blank?vop=1&amp;pid=171a3dc07&amp;color=0,0,0&amp;vpa=68&amp;vtp=1&amp;bbb=1"/>
              <p:cNvSpPr/>
              <p:nvPr/>
            </p:nvSpPr>
            <p:spPr>
              <a:xfrm>
                <a:off x="4761166" y="3678674"/>
                <a:ext cx="2892298" cy="292100"/>
              </a:xfrm>
              <a:prstGeom prst="rect">
                <a:avLst/>
              </a:prstGeom>
              <a:noFill/>
            </p:spPr>
            <p:txBody>
              <a:bodyPr wrap="none" lIns="0" tIns="0" rIns="0" bIns="0" rtlCol="0" anchor="t"/>
              <a:lstStyle/>
              <a:p>
                <a:pPr algn="ctr" latinLnBrk="1">
                  <a:lnSpc>
                    <a:spcPts val="23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电离出自由移动的</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p:txBody>
          </p:sp>
        </mc:Choice>
        <mc:Fallback>
          <p:sp>
            <p:nvSpPr>
              <p:cNvPr id="6" name="QB_5_AN.140_1#8b090b3ef.blank?vop=1&amp;pid=171a3dc07&amp;color=0,0,0&amp;vpa=68&amp;vtp=1&amp;bbb=1"/>
              <p:cNvSpPr>
                <a:spLocks noRot="1" noChangeAspect="1" noMove="1" noResize="1" noEditPoints="1" noAdjustHandles="1" noChangeArrowheads="1" noChangeShapeType="1" noTextEdit="1"/>
              </p:cNvSpPr>
              <p:nvPr/>
            </p:nvSpPr>
            <p:spPr>
              <a:xfrm>
                <a:off x="4761166" y="3678674"/>
                <a:ext cx="2892298" cy="292100"/>
              </a:xfrm>
              <a:prstGeom prst="rect">
                <a:avLst/>
              </a:prstGeom>
              <a:blipFill rotWithShape="1">
                <a:blip r:embed="rId5"/>
                <a:stretch>
                  <a:fillRect l="-20" t="-1562" r="15" b="4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N.142_1#8b090b3ef.blank?vop=1&amp;pid=171a3dc07&amp;color=0,0,0&amp;vpa=69&amp;vtp=1&amp;bbb=1"/>
              <p:cNvSpPr/>
              <p:nvPr/>
            </p:nvSpPr>
            <p:spPr>
              <a:xfrm>
                <a:off x="5935854" y="4517889"/>
                <a:ext cx="1395349" cy="292100"/>
              </a:xfrm>
              <a:prstGeom prst="rect">
                <a:avLst/>
              </a:prstGeom>
              <a:noFill/>
            </p:spPr>
            <p:txBody>
              <a:bodyPr wrap="none" lIns="0" tIns="0" rIns="0" bIns="0" rtlCol="0" anchor="t"/>
              <a:lstStyle/>
              <a:p>
                <a:pPr algn="ctr" latinLnBrk="1">
                  <a:lnSpc>
                    <a:spcPts val="23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204</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24</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5_AN.142_1#8b090b3ef.blank?vop=1&amp;pid=171a3dc07&amp;color=0,0,0&amp;vpa=69&amp;vtp=1&amp;bbb=1"/>
              <p:cNvSpPr>
                <a:spLocks noRot="1" noChangeAspect="1" noMove="1" noResize="1" noEditPoints="1" noAdjustHandles="1" noChangeArrowheads="1" noChangeShapeType="1" noTextEdit="1"/>
              </p:cNvSpPr>
              <p:nvPr/>
            </p:nvSpPr>
            <p:spPr>
              <a:xfrm>
                <a:off x="5935854" y="4517889"/>
                <a:ext cx="1395349" cy="292100"/>
              </a:xfrm>
              <a:prstGeom prst="rect">
                <a:avLst/>
              </a:prstGeom>
              <a:blipFill rotWithShape="1">
                <a:blip r:embed="rId6"/>
                <a:stretch>
                  <a:fillRect l="-36" t="-171" r="9" b="17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3_1#2d6a0957c?vop=1&amp;pid=10e75eede&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下列有关氯气的说法正确的是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44_1#2d6a0957c.bracket?vop=1&amp;pid=10e75eede&amp;color=0,0,0&amp;vpa=70&amp;vtp=1"/>
          <p:cNvSpPr/>
          <p:nvPr/>
        </p:nvSpPr>
        <p:spPr>
          <a:xfrm>
            <a:off x="49143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143_2#2d6a0957c.choices?vop=1&amp;pid=10e75eede&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420620" algn="l"/>
                <a:tab pos="5260340" algn="l"/>
                <a:tab pos="81127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无色气体</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有刺激性气味</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只能作氧化剂</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具有可燃性</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5_1#52e16284f?sp=1&amp;vop=1&amp;pid=10e75eede&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氯气可用于消灭田鼠，为此，可将氯气用软管通入田鼠洞中，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这是利用了氯气下列相关性质中的</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46_1#52e16284f.bracket?vop=1&amp;pid=10e75eede&amp;color=0,0,0&amp;vpa=71&amp;vtp=1"/>
          <p:cNvSpPr/>
          <p:nvPr/>
        </p:nvSpPr>
        <p:spPr>
          <a:xfrm>
            <a:off x="106293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145_2#52e16284f?vop=1&amp;pid=10e75eede&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54889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①密度比空气大</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有毒</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易液化</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可溶于水</a:t>
            </a:r>
            <a:endParaRPr lang="en-US" altLang="zh-CN" sz="1800" dirty="0"/>
          </a:p>
        </p:txBody>
      </p:sp>
      <p:sp>
        <p:nvSpPr>
          <p:cNvPr id="5" name="QC_6_BD.145_3#52e16284f.choices?vop=1&amp;pid=10e75eede&amp;color=0,0,0&amp;vtp=1&amp;bbb=1"/>
          <p:cNvSpPr/>
          <p:nvPr/>
        </p:nvSpPr>
        <p:spPr>
          <a:xfrm>
            <a:off x="832104" y="1983796"/>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592070" algn="l"/>
                <a:tab pos="5146040" algn="l"/>
                <a:tab pos="79413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①③④</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7_1#aa5644e25?vop=1&amp;pid=fcf2acf2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金属单质与氯气直接反应不能得到的物质是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48_1#aa5644e25.bracket?vop=1&amp;pid=fcf2acf2f&amp;color=0,0,0&amp;vpa=72&amp;vtp=1"/>
          <p:cNvSpPr/>
          <p:nvPr/>
        </p:nvSpPr>
        <p:spPr>
          <a:xfrm>
            <a:off x="53715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147_2#aa5644e25.choices?vop=1&amp;pid=fcf2acf2f&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49220" algn="l"/>
                <a:tab pos="5488940" algn="l"/>
                <a:tab pos="81127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氯化铜</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氯化亚铁</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氯化钠</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氯化铝</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9_1#7686dbdcd?vop=1&amp;pid=fcf2acf2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下列说法中正确的是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50_1#7686dbdcd.bracket?vop=1&amp;pid=fcf2acf2f&amp;color=0,0,0&amp;vpa=73&amp;vtp=1"/>
          <p:cNvSpPr/>
          <p:nvPr/>
        </p:nvSpPr>
        <p:spPr>
          <a:xfrm>
            <a:off x="30728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149_2#7686dbdcd.choices?vop=1&amp;pid=fcf2acf2f&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燃烧是发光发热的剧烈的化学反应，必须有氧气参与</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通常状况下，氯气的储存不能用铁质容器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纯净的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中安静地燃烧</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，火焰呈苍白色</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中燃烧产生棕黄色的烟</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，氯气被氧化了</a:t>
                </a:r>
                <a:endParaRPr lang="en-US" altLang="zh-CN" sz="1800" dirty="0"/>
              </a:p>
            </p:txBody>
          </p:sp>
        </mc:Choice>
        <mc:Fallback>
          <p:sp>
            <p:nvSpPr>
              <p:cNvPr id="4" name="QC_6_BD.149_2#7686dbdcd.choices?vop=1&amp;pid=fcf2acf2f&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1_1#1e2b4919c?vop=1&amp;pid=b241e12b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下列关于氯水的叙述，</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52_1#1e2b4919c.bracket?vop=1&amp;pid=b241e12bf&amp;color=0,0,0&amp;vpa=74&amp;vtp=1"/>
          <p:cNvSpPr/>
          <p:nvPr/>
        </p:nvSpPr>
        <p:spPr>
          <a:xfrm>
            <a:off x="42285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151_2#1e2b4919c.choices?vop=1&amp;pid=b241e12bf&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新制氯水中只含</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潮湿的氯气能使有色布条褪色，起漂白作用的微粒是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光照新制氯水有气泡逸出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该气体是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新制的氯水久置后酸性将减弱</a:t>
                </a:r>
                <a:endParaRPr lang="en-US" altLang="zh-CN" sz="1800" dirty="0"/>
              </a:p>
            </p:txBody>
          </p:sp>
        </mc:Choice>
        <mc:Fallback>
          <p:sp>
            <p:nvSpPr>
              <p:cNvPr id="4" name="QC_6_BD.151_2#1e2b4919c.choices?vop=1&amp;pid=b241e12bf&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153_1#6d343efb7?htil=16&amp;vop=1&amp;pid=b241e12b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302775" y="1225296"/>
            <a:ext cx="1691640" cy="17007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6_BD.153_2#6d343efb7?htil=16&amp;sp=1&amp;vop=1&amp;pid=b241e12bf&amp;color=0,0,0&amp;vtp=1&amp;bt=1&amp;bbb=1"/>
              <p:cNvSpPr/>
              <p:nvPr/>
            </p:nvSpPr>
            <p:spPr>
              <a:xfrm>
                <a:off x="832104" y="1078992"/>
                <a:ext cx="8714232" cy="469900"/>
              </a:xfrm>
              <a:prstGeom prst="rect">
                <a:avLst/>
              </a:prstGeom>
              <a:noFill/>
            </p:spPr>
            <p:txBody>
              <a:bodyPr wrap="none" lIns="0" tIns="0" rIns="0" bIns="0" rtlCol="0" anchor="t"/>
              <a:lstStyle/>
              <a:p>
                <a:pPr algn="l" latinLnBrk="1">
                  <a:lnSpc>
                    <a:spcPts val="37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易错题</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试纸上滴一滴新制的氯水，现象如图所示。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3" name="QC_6_BD.153_2#6d343efb7?htil=16&amp;sp=1&amp;vop=1&amp;pid=b241e12bf&amp;color=0,0,0&amp;vtp=1&amp;bt=1&amp;bbb=1"/>
              <p:cNvSpPr>
                <a:spLocks noRot="1" noChangeAspect="1" noMove="1" noResize="1" noEditPoints="1" noAdjustHandles="1" noChangeArrowheads="1" noChangeShapeType="1" noTextEdit="1"/>
              </p:cNvSpPr>
              <p:nvPr/>
            </p:nvSpPr>
            <p:spPr>
              <a:xfrm>
                <a:off x="832104" y="1078992"/>
                <a:ext cx="8714232" cy="469900"/>
              </a:xfrm>
              <a:prstGeom prst="rect">
                <a:avLst/>
              </a:prstGeom>
              <a:blipFill rotWithShape="1">
                <a:blip r:embed="rId2"/>
                <a:stretch>
                  <a:fillRect l="-3" t="-27" r="4" b="27"/>
                </a:stretch>
              </a:blipFill>
            </p:spPr>
            <p:txBody>
              <a:bodyPr/>
              <a:lstStyle/>
              <a:p>
                <a:r>
                  <a:rPr lang="zh-CN" altLang="en-US">
                    <a:noFill/>
                  </a:rPr>
                  <a:t> </a:t>
                </a:r>
              </a:p>
            </p:txBody>
          </p:sp>
        </mc:Fallback>
      </mc:AlternateContent>
      <p:sp>
        <p:nvSpPr>
          <p:cNvPr id="4" name="QC_6_AN.154_1#6d343efb7.bracket?vop=1&amp;pid=b241e12bf&amp;color=0,0,0&amp;vpa=75&amp;vtp=1"/>
          <p:cNvSpPr/>
          <p:nvPr/>
        </p:nvSpPr>
        <p:spPr>
          <a:xfrm>
            <a:off x="8398922"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5" name="QC_6_BD.153_3#6d343efb7.choices?htil=16&amp;vop=1&amp;pid=b241e12bf&amp;color=0,0,0&amp;vtp=1&amp;bbb=1"/>
              <p:cNvSpPr/>
              <p:nvPr/>
            </p:nvSpPr>
            <p:spPr>
              <a:xfrm>
                <a:off x="832104" y="1529771"/>
                <a:ext cx="871423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该实验说明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分子具有漂白性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该实验说明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扩散速度比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分子快</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若用久置的氯水进行实验，也能产生相同的实验现象</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将实验后的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试纸在酒精灯上微热，试纸又恢复为原来的颜色</a:t>
                </a:r>
                <a:endParaRPr lang="en-US" altLang="zh-CN" sz="1800" dirty="0"/>
              </a:p>
            </p:txBody>
          </p:sp>
        </mc:Choice>
        <mc:Fallback>
          <p:sp>
            <p:nvSpPr>
              <p:cNvPr id="5" name="QC_6_BD.153_3#6d343efb7.choices?htil=16&amp;vop=1&amp;pid=b241e12bf&amp;color=0,0,0&amp;vtp=1&amp;bbb=1"/>
              <p:cNvSpPr>
                <a:spLocks noRot="1" noChangeAspect="1" noMove="1" noResize="1" noEditPoints="1" noAdjustHandles="1" noChangeArrowheads="1" noChangeShapeType="1" noTextEdit="1"/>
              </p:cNvSpPr>
              <p:nvPr/>
            </p:nvSpPr>
            <p:spPr>
              <a:xfrm>
                <a:off x="832104" y="1529771"/>
                <a:ext cx="8714232" cy="1676400"/>
              </a:xfrm>
              <a:prstGeom prst="rect">
                <a:avLst/>
              </a:prstGeom>
              <a:blipFill rotWithShape="1">
                <a:blip r:embed="rId3"/>
                <a:stretch>
                  <a:fillRect l="-3" t="-3" r="4"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6_BD.155_1#337ece884?htil=17&amp;vop=1&amp;pid=b241e12b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0081602" y="1171440"/>
            <a:ext cx="1243584" cy="11521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BD.155_2#337ece884?htil=17&amp;sp=1&amp;vop=1&amp;pid=b241e12bf&amp;color=0,0,0&amp;vtp=1&amp;bt=1&amp;bbb=1&amp;hb=1"/>
          <p:cNvSpPr/>
          <p:nvPr/>
        </p:nvSpPr>
        <p:spPr>
          <a:xfrm>
            <a:off x="832104" y="1080000"/>
            <a:ext cx="9153144"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如图所示，在A处通入未经干燥的氯气。当关闭B阀时，C处的红布条看不到明显现象</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当打</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B阀后，C处的红布条逐渐褪色。则D</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瓶中盛放的溶液不可能是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4" name="QC_6_AN.156_1#337ece884.bracket?vop=1&amp;pid=b241e12bf&amp;color=0,0,0&amp;vpa=76&amp;vtp=1"/>
          <p:cNvSpPr/>
          <p:nvPr/>
        </p:nvSpPr>
        <p:spPr>
          <a:xfrm>
            <a:off x="7441660"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5" name="QC_6_BD.155_3#337ece884.choices?htil=17&amp;vop=1&amp;pid=b241e12bf&amp;color=0,0,0&amp;vtp=1&amp;bbb=1"/>
              <p:cNvSpPr/>
              <p:nvPr/>
            </p:nvSpPr>
            <p:spPr>
              <a:xfrm>
                <a:off x="832104" y="1948990"/>
                <a:ext cx="9153144"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468439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饱和氯化钠溶液</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4684395"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氢氧化钠溶液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浓硫酸</a:t>
                </a:r>
                <a:endParaRPr lang="en-US" altLang="zh-CN" sz="1800" dirty="0"/>
              </a:p>
            </p:txBody>
          </p:sp>
        </mc:Choice>
        <mc:Fallback>
          <p:sp>
            <p:nvSpPr>
              <p:cNvPr id="5" name="QC_6_BD.155_3#337ece884.choices?htil=17&amp;vop=1&amp;pid=b241e12bf&amp;color=0,0,0&amp;vtp=1&amp;bbb=1"/>
              <p:cNvSpPr>
                <a:spLocks noRot="1" noChangeAspect="1" noMove="1" noResize="1" noEditPoints="1" noAdjustHandles="1" noChangeArrowheads="1" noChangeShapeType="1" noTextEdit="1"/>
              </p:cNvSpPr>
              <p:nvPr/>
            </p:nvSpPr>
            <p:spPr>
              <a:xfrm>
                <a:off x="832104" y="1948990"/>
                <a:ext cx="9153144" cy="838200"/>
              </a:xfrm>
              <a:prstGeom prst="rect">
                <a:avLst/>
              </a:prstGeom>
              <a:blipFill rotWithShape="1">
                <a:blip r:embed="rId2"/>
                <a:stretch>
                  <a:fillRect l="-3" t="-21" r="6"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7_1#98445678b?sp=1&amp;vop=1&amp;pid=b241e12bf&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氯水在光照条件下的变化过程可以设计成数字化实验进行跟踪</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通过计算机的数据处理功能对数</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据进行分析</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6_AN.158_1#98445678b.bracket?vop=1&amp;pid=b241e12bf&amp;color=0,0,0&amp;vpa=77&amp;vtp=1"/>
          <p:cNvSpPr/>
          <p:nvPr/>
        </p:nvSpPr>
        <p:spPr>
          <a:xfrm>
            <a:off x="5828760"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pic>
        <p:nvPicPr>
          <p:cNvPr id="4" name="QC_6_BD.157_3#98445678b?iti=3&amp;htil=1&amp;vop=1&amp;pid=b241e12b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856232" y="2215380"/>
            <a:ext cx="1444752" cy="11247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6_BD.157_4#98445678b?iti=4&amp;htil=1&amp;vop=1&amp;pid=b241e12b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257800" y="2041644"/>
            <a:ext cx="1673352" cy="129844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157_5#98445678b?iti=5&amp;htil=1&amp;vop=1&amp;pid=b241e12b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97112" y="2050788"/>
            <a:ext cx="1417320" cy="12893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6_BD.157_6#98445678b?iti=3&amp;htil=1&amp;vop=1&amp;pid=b241e12bf&amp;color=0,0,0&amp;vtp=1"/>
          <p:cNvSpPr/>
          <p:nvPr/>
        </p:nvSpPr>
        <p:spPr>
          <a:xfrm>
            <a:off x="2438115" y="3467092"/>
            <a:ext cx="280987"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800" dirty="0"/>
          </a:p>
        </p:txBody>
      </p:sp>
      <p:sp>
        <p:nvSpPr>
          <p:cNvPr id="8" name="QC_6_BD.157_7#98445678b?iti=4&amp;htil=1&amp;vop=1&amp;pid=b241e12bf&amp;color=0,0,0&amp;vtp=1"/>
          <p:cNvSpPr/>
          <p:nvPr/>
        </p:nvSpPr>
        <p:spPr>
          <a:xfrm>
            <a:off x="5953982" y="3467092"/>
            <a:ext cx="280987"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800" dirty="0"/>
          </a:p>
        </p:txBody>
      </p:sp>
      <p:sp>
        <p:nvSpPr>
          <p:cNvPr id="9" name="QC_6_BD.157_8#98445678b?iti=5&amp;htil=1&amp;vop=1&amp;pid=b241e12bf&amp;color=0,0,0&amp;vtp=1"/>
          <p:cNvSpPr/>
          <p:nvPr/>
        </p:nvSpPr>
        <p:spPr>
          <a:xfrm>
            <a:off x="9465278" y="3467092"/>
            <a:ext cx="280987"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endParaRPr lang="en-US" altLang="zh-CN" sz="1800" dirty="0"/>
          </a:p>
        </p:txBody>
      </p:sp>
      <mc:AlternateContent xmlns:mc="http://schemas.openxmlformats.org/markup-compatibility/2006">
        <mc:Choice xmlns:a14="http://schemas.microsoft.com/office/drawing/2010/main" Requires="a14">
          <p:sp>
            <p:nvSpPr>
              <p:cNvPr id="10" name="QC_6_BD.157_9#98445678b.choices?vop=1&amp;pid=b241e12bf&amp;color=0,0,0&amp;vtp=1&amp;bbb=1"/>
              <p:cNvSpPr/>
              <p:nvPr/>
            </p:nvSpPr>
            <p:spPr>
              <a:xfrm>
                <a:off x="832104" y="39174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，氯水</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降低的原因是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光照分解生成的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电离出了</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新制氯水显浅黄绿色，说明氯水中含有氯气，氯气能漂白、杀菌、消毒</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150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，氯水的导电能力逐渐增强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实验结果证明，光照氯水会产生氧气</a:t>
                </a:r>
                <a:endParaRPr lang="en-US" altLang="zh-CN" sz="1800" dirty="0"/>
              </a:p>
            </p:txBody>
          </p:sp>
        </mc:Choice>
        <mc:Fallback>
          <p:sp>
            <p:nvSpPr>
              <p:cNvPr id="10" name="QC_6_BD.157_9#98445678b.choices?vop=1&amp;pid=b241e12bf&amp;color=0,0,0&amp;vtp=1&amp;bbb=1"/>
              <p:cNvSpPr>
                <a:spLocks noRot="1" noChangeAspect="1" noMove="1" noResize="1" noEditPoints="1" noAdjustHandles="1" noChangeArrowheads="1" noChangeShapeType="1" noTextEdit="1"/>
              </p:cNvSpPr>
              <p:nvPr/>
            </p:nvSpPr>
            <p:spPr>
              <a:xfrm>
                <a:off x="832104" y="3917490"/>
                <a:ext cx="10533888" cy="1676400"/>
              </a:xfrm>
              <a:prstGeom prst="rect">
                <a:avLst/>
              </a:prstGeom>
              <a:blipFill rotWithShape="1">
                <a:blip r:embed="rId4"/>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7_1#be2236892?sp=1&amp;vop=1&amp;pid=43c7af1f8&amp;color=0,0,0&amp;vtp=1&amp;bt=1&amp;bbb=1"/>
              <p:cNvSpPr/>
              <p:nvPr/>
            </p:nvSpPr>
            <p:spPr>
              <a:xfrm>
                <a:off x="832104" y="1080000"/>
                <a:ext cx="10533888" cy="1295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钠与氧气发生下列反应：</a:t>
                </a:r>
                <a:endParaRPr lang="en-US" altLang="zh-CN" sz="1800" dirty="0"/>
              </a:p>
              <a:p>
                <a:pPr latinLnBrk="1">
                  <a:lnSpc>
                    <a:spcPts val="36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①</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②</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列说法不正确的是(</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7_1#be2236892?sp=1&amp;vop=1&amp;pid=43c7af1f8&amp;color=0,0,0&amp;vtp=1&amp;bt=1&amp;bbb=1"/>
              <p:cNvSpPr>
                <a:spLocks noRot="1" noChangeAspect="1" noMove="1" noResize="1" noEditPoints="1" noAdjustHandles="1" noChangeArrowheads="1" noChangeShapeType="1" noTextEdit="1"/>
              </p:cNvSpPr>
              <p:nvPr/>
            </p:nvSpPr>
            <p:spPr>
              <a:xfrm>
                <a:off x="832104" y="1080000"/>
                <a:ext cx="10533888" cy="1295400"/>
              </a:xfrm>
              <a:prstGeom prst="rect">
                <a:avLst/>
              </a:prstGeom>
              <a:blipFill rotWithShape="1">
                <a:blip r:embed="rId1"/>
                <a:stretch>
                  <a:fillRect l="-2" t="-39" r="1" b="39"/>
                </a:stretch>
              </a:blipFill>
            </p:spPr>
            <p:txBody>
              <a:bodyPr/>
              <a:lstStyle/>
              <a:p>
                <a:r>
                  <a:rPr lang="zh-CN" altLang="en-US">
                    <a:noFill/>
                  </a:rPr>
                  <a:t> </a:t>
                </a:r>
              </a:p>
            </p:txBody>
          </p:sp>
        </mc:Fallback>
      </mc:AlternateContent>
      <p:sp>
        <p:nvSpPr>
          <p:cNvPr id="3" name="QC_6_AN.8_1#be2236892.bracket?vop=1&amp;pid=43c7af1f8&amp;color=0,0,0&amp;vpa=4&amp;vtp=1"/>
          <p:cNvSpPr/>
          <p:nvPr/>
        </p:nvSpPr>
        <p:spPr>
          <a:xfrm>
            <a:off x="3072860" y="19639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7_2#be2236892.choices?vop=1&amp;pid=43c7af1f8&amp;color=0,0,0&amp;vtp=1&amp;bbb=1"/>
              <p:cNvSpPr/>
              <p:nvPr/>
            </p:nvSpPr>
            <p:spPr>
              <a:xfrm>
                <a:off x="832104" y="2393489"/>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实验时②中用于盛放钠块的坩埚需干燥</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加热后</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中先生成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停止加热后，反应放出的热量使余钠熔化</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反应①②中消耗相同质量的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，转移的电子数相同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在坩埚中加热钠反应时，不能近距离俯视坩埚</a:t>
                </a:r>
                <a:endParaRPr lang="en-US" altLang="zh-CN" sz="1800" dirty="0"/>
              </a:p>
            </p:txBody>
          </p:sp>
        </mc:Choice>
        <mc:Fallback>
          <p:sp>
            <p:nvSpPr>
              <p:cNvPr id="4" name="QC_6_BD.7_2#be2236892.choices?vop=1&amp;pid=43c7af1f8&amp;color=0,0,0&amp;vtp=1&amp;bbb=1"/>
              <p:cNvSpPr>
                <a:spLocks noRot="1" noChangeAspect="1" noMove="1" noResize="1" noEditPoints="1" noAdjustHandles="1" noChangeArrowheads="1" noChangeShapeType="1" noTextEdit="1"/>
              </p:cNvSpPr>
              <p:nvPr/>
            </p:nvSpPr>
            <p:spPr>
              <a:xfrm>
                <a:off x="832104" y="2393489"/>
                <a:ext cx="10533888" cy="1676400"/>
              </a:xfrm>
              <a:prstGeom prst="rect">
                <a:avLst/>
              </a:prstGeom>
              <a:blipFill rotWithShape="1">
                <a:blip r:embed="rId2"/>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9_1#12c833d8f?vop=1&amp;pid=71b6e6481&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下列和漂白粉有关的说法中，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60_1#12c833d8f.bracket?vop=1&amp;pid=71b6e6481&amp;color=0,0,0&amp;vpa=78&amp;vtp=1"/>
          <p:cNvSpPr/>
          <p:nvPr/>
        </p:nvSpPr>
        <p:spPr>
          <a:xfrm>
            <a:off x="51302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159_2#12c833d8f.choices?vop=1&amp;pid=71b6e6481&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漂白粉、“84”消毒液和氯水均为混合物</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漂白粉的有效成分是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漂白粉是由</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和澄清石灰水制得的</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漂白粉与空气中的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反应生成不稳定的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而失效</a:t>
                </a:r>
                <a:endParaRPr lang="en-US" altLang="zh-CN" sz="1800" dirty="0"/>
              </a:p>
            </p:txBody>
          </p:sp>
        </mc:Choice>
        <mc:Fallback>
          <p:sp>
            <p:nvSpPr>
              <p:cNvPr id="4" name="QC_6_BD.159_2#12c833d8f.choices?vop=1&amp;pid=71b6e6481&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61_1#81e30298f?vop=1&amp;pid=71b6e6481&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作为一种广谱型的消毒剂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将逐渐取代</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成为自来水的消毒剂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可用氯酸钠和双氧水在酸性条件下</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，反应的化学方程式为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法不正确的是(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6_BD.161_1#81e30298f?vop=1&amp;pid=71b6e6481&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6_AN.162_1#81e30298f.bracket?vop=1&amp;pid=71b6e6481&amp;color=0,0,0&amp;vpa=79&amp;vtp=1"/>
          <p:cNvSpPr/>
          <p:nvPr/>
        </p:nvSpPr>
        <p:spPr>
          <a:xfrm>
            <a:off x="2387060"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161_2#81e30298f.choices?vop=1&amp;pid=71b6e6481&amp;color=0,0,0&amp;vtp=1&amp;bbb=1"/>
              <p:cNvSpPr/>
              <p:nvPr/>
            </p:nvSpPr>
            <p:spPr>
              <a:xfrm>
                <a:off x="832104" y="2375392"/>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的还原性强于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在反应中被还原</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参加反应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，转移2个电子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该反应的离子方程式为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161_2#81e30298f.choices?vop=1&amp;pid=71b6e6481&amp;color=0,0,0&amp;vtp=1&amp;bbb=1"/>
              <p:cNvSpPr>
                <a:spLocks noRot="1" noChangeAspect="1" noMove="1" noResize="1" noEditPoints="1" noAdjustHandles="1" noChangeArrowheads="1" noChangeShapeType="1" noTextEdit="1"/>
              </p:cNvSpPr>
              <p:nvPr/>
            </p:nvSpPr>
            <p:spPr>
              <a:xfrm>
                <a:off x="832104" y="2375392"/>
                <a:ext cx="10533888" cy="1676400"/>
              </a:xfrm>
              <a:prstGeom prst="rect">
                <a:avLst/>
              </a:prstGeom>
              <a:blipFill rotWithShape="1">
                <a:blip r:embed="rId2"/>
                <a:stretch>
                  <a:fillRect l="-2" t="-29" r="1" b="-338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63_1#460c0f683?vop=1&amp;pid=71b6e6481&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双氧水和“84”消毒液是生活中常用的两种消毒剂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了解物质的性质是科学合理使用化学品的基础和前</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。请回答下列问题。</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3" name="QO_7_BD.164_1#49e38d587?sp=1&amp;vop=1&amp;pid=460c0f683&amp;color=0,0,0&amp;vtp=1&amp;bbb=1"/>
              <p:cNvSpPr/>
              <p:nvPr/>
            </p:nvSpPr>
            <p:spPr>
              <a:xfrm>
                <a:off x="832104" y="19489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某同学设计如下实验研究</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的性质</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O_7_BD.164_1#49e38d587?sp=1&amp;vop=1&amp;pid=460c0f683&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rotWithShape="1">
                <a:blip r:embed="rId1"/>
                <a:stretch>
                  <a:fillRect l="-2" t="-37" r="1" b="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52" name="QO_7_BD.164_2#49e38d587?colgroup=5,31,18&amp;vop=1&amp;pid=460c0f683&amp;color=0,0,0&amp;vtp=1&amp;bbb=1"/>
              <p:cNvGraphicFramePr>
                <a:graphicFrameLocks noGrp="1"/>
              </p:cNvGraphicFramePr>
              <p:nvPr/>
            </p:nvGraphicFramePr>
            <p:xfrm>
              <a:off x="832104" y="2498844"/>
              <a:ext cx="10506456" cy="1289241"/>
            </p:xfrm>
            <a:graphic>
              <a:graphicData uri="http://schemas.openxmlformats.org/drawingml/2006/table">
                <a:tbl>
                  <a:tblPr/>
                  <a:tblGrid>
                    <a:gridCol w="1143000"/>
                    <a:gridCol w="5897880"/>
                    <a:gridCol w="3465576"/>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60750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400" b="0" i="1"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400" b="0" i="1"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溶液中滴加酸性</a:t>
                          </a: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.溶液紫色褪去</a:t>
                          </a:r>
                          <a:endParaRPr lang="en-US" altLang="zh-CN" sz="1200" dirty="0">
                            <a:solidFill>
                              <a:srgbClr val="000000"/>
                            </a:solidFill>
                          </a:endParaRPr>
                        </a:p>
                        <a:p>
                          <a:pPr algn="l" latinLnBrk="1" hangingPunct="0">
                            <a:lnSpc>
                              <a:spcPts val="21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.有大量气泡产生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400" b="0" i="1"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400" b="0" i="1"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溶液中滴加淀粉碘化钾溶液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.溶液变蓝</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52" name="QO_7_BD.164_2#49e38d587?colgroup=5,31,18&amp;vop=1&amp;pid=460c0f683&amp;color=0,0,0&amp;vtp=1&amp;bbb=1"/>
              <p:cNvGraphicFramePr>
                <a:graphicFrameLocks noGrp="1"/>
              </p:cNvGraphicFramePr>
              <p:nvPr/>
            </p:nvGraphicFramePr>
            <p:xfrm>
              <a:off x="832104" y="2498844"/>
              <a:ext cx="10506456" cy="1289241"/>
            </p:xfrm>
            <a:graphic>
              <a:graphicData uri="http://schemas.openxmlformats.org/drawingml/2006/table">
                <a:tbl>
                  <a:tblPr/>
                  <a:tblGrid>
                    <a:gridCol w="1143000"/>
                    <a:gridCol w="5897880"/>
                    <a:gridCol w="3465576"/>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6076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40360">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mc:AlternateContent xmlns:mc="http://schemas.openxmlformats.org/markup-compatibility/2006">
        <mc:Choice xmlns:a14="http://schemas.microsoft.com/office/drawing/2010/main" Requires="a14">
          <p:sp>
            <p:nvSpPr>
              <p:cNvPr id="5" name="QB_8_BD.165_1#5ec2d3722?vop=1&amp;pid=49e38d587&amp;color=0,0,0&amp;vtp=1&amp;bbb=1&amp;hb=1"/>
              <p:cNvSpPr/>
              <p:nvPr/>
            </p:nvSpPr>
            <p:spPr>
              <a:xfrm>
                <a:off x="832104" y="3921244"/>
                <a:ext cx="10533888" cy="16764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既有氧化性又有还原性</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得出此结论的理论依据是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能证明</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具有还原性的实验证据是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对应的离子方程式</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5" name="QB_8_BD.165_1#5ec2d3722?vop=1&amp;pid=49e38d587&amp;color=0,0,0&amp;vtp=1&amp;bbb=1&amp;hb=1"/>
              <p:cNvSpPr>
                <a:spLocks noRot="1" noChangeAspect="1" noMove="1" noResize="1" noEditPoints="1" noAdjustHandles="1" noChangeArrowheads="1" noChangeShapeType="1" noTextEdit="1"/>
              </p:cNvSpPr>
              <p:nvPr/>
            </p:nvSpPr>
            <p:spPr>
              <a:xfrm>
                <a:off x="832104" y="3921244"/>
                <a:ext cx="10533888" cy="1676400"/>
              </a:xfrm>
              <a:prstGeom prst="rect">
                <a:avLst/>
              </a:prstGeom>
              <a:blipFill rotWithShape="1">
                <a:blip r:embed="rId3"/>
                <a:stretch>
                  <a:fillRect l="-2" t="-7" r="-367" b="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8_AN.166_1#5ec2d3722.blank?vop=1&amp;pid=49e38d587&amp;color=0,0,0&amp;vpa=80&amp;vtp=1&amp;bbb=1&amp;hb=1"/>
              <p:cNvSpPr/>
              <p:nvPr/>
            </p:nvSpPr>
            <p:spPr>
              <a:xfrm>
                <a:off x="832104" y="3883144"/>
                <a:ext cx="10531904" cy="838200"/>
              </a:xfrm>
              <a:prstGeom prst="rect">
                <a:avLst/>
              </a:prstGeom>
              <a:noFill/>
            </p:spPr>
            <p:txBody>
              <a:bodyPr wrap="square" lIns="0" tIns="0" rIns="0" bIns="0" rtlCol="0" anchor="t"/>
              <a:lstStyle/>
              <a:p>
                <a:pPr latinLnBrk="1">
                  <a:lnSpc>
                    <a:spcPts val="3265"/>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过氧化氢中氧元素的化合价为</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化合价可</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65"/>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升高到</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0，具有还原性，可降低到</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，具有氧化性</a:t>
                </a:r>
                <a:endParaRPr lang="en-US" altLang="zh-CN" dirty="0">
                  <a:solidFill>
                    <a:srgbClr val="FF0000"/>
                  </a:solidFill>
                </a:endParaRPr>
              </a:p>
            </p:txBody>
          </p:sp>
        </mc:Choice>
        <mc:Fallback>
          <p:sp>
            <p:nvSpPr>
              <p:cNvPr id="6" name="QB_8_AN.166_1#5ec2d3722.blank?vop=1&amp;pid=49e38d587&amp;color=0,0,0&amp;vpa=80&amp;vtp=1&amp;bbb=1&amp;hb=1"/>
              <p:cNvSpPr>
                <a:spLocks noRot="1" noChangeAspect="1" noMove="1" noResize="1" noEditPoints="1" noAdjustHandles="1" noChangeArrowheads="1" noChangeShapeType="1" noTextEdit="1"/>
              </p:cNvSpPr>
              <p:nvPr/>
            </p:nvSpPr>
            <p:spPr>
              <a:xfrm>
                <a:off x="832104" y="3883144"/>
                <a:ext cx="10531904" cy="838200"/>
              </a:xfrm>
              <a:prstGeom prst="rect">
                <a:avLst/>
              </a:prstGeom>
              <a:blipFill rotWithShape="1">
                <a:blip r:embed="rId4"/>
                <a:stretch>
                  <a:fillRect l="-2" t="-14" b="14"/>
                </a:stretch>
              </a:blipFill>
            </p:spPr>
            <p:txBody>
              <a:bodyPr/>
              <a:lstStyle/>
              <a:p>
                <a:r>
                  <a:rPr lang="zh-CN" altLang="en-US">
                    <a:noFill/>
                  </a:rPr>
                  <a:t> </a:t>
                </a:r>
              </a:p>
            </p:txBody>
          </p:sp>
        </mc:Fallback>
      </mc:AlternateContent>
      <p:sp>
        <p:nvSpPr>
          <p:cNvPr id="8" name="QB_8_AN.168_1#5ec2d3722.blank?vop=1&amp;pid=49e38d587&amp;color=0,0,0&amp;vpa=81&amp;vtp=1&amp;bbb=1"/>
          <p:cNvSpPr/>
          <p:nvPr/>
        </p:nvSpPr>
        <p:spPr>
          <a:xfrm>
            <a:off x="4785646" y="4728964"/>
            <a:ext cx="42814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实验ⅰ中溶液紫色褪去，有大量气泡产生</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9" name="QB_8_AN.169_1#5ec2d3722.blank?vop=1&amp;pid=49e38d587&amp;color=0,0,0&amp;vpa=82&amp;vtp=1&amp;bbb=1&amp;rh=23.75"/>
              <p:cNvSpPr/>
              <p:nvPr/>
            </p:nvSpPr>
            <p:spPr>
              <a:xfrm>
                <a:off x="1078166" y="5196705"/>
                <a:ext cx="5118545"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Sup>
                          <m:sSub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6</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8</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8_AN.169_1#5ec2d3722.blank?vop=1&amp;pid=49e38d587&amp;color=0,0,0&amp;vpa=82&amp;vtp=1&amp;bbb=1&amp;rh=23.75"/>
              <p:cNvSpPr>
                <a:spLocks noRot="1" noChangeAspect="1" noMove="1" noResize="1" noEditPoints="1" noAdjustHandles="1" noChangeArrowheads="1" noChangeShapeType="1" noTextEdit="1"/>
              </p:cNvSpPr>
              <p:nvPr/>
            </p:nvSpPr>
            <p:spPr>
              <a:xfrm>
                <a:off x="1078166" y="5196705"/>
                <a:ext cx="5118545" cy="301625"/>
              </a:xfrm>
              <a:prstGeom prst="rect">
                <a:avLst/>
              </a:prstGeom>
              <a:blipFill rotWithShape="1">
                <a:blip r:embed="rId5"/>
                <a:stretch>
                  <a:fillRect l="-11" t="-31113" r="7" b="-1983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 calcmode="lin" valueType="num">
                                      <p:cBhvr additive="base">
                                        <p:cTn id="2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8">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 calcmode="lin" valueType="num">
                                      <p:cBhvr additive="base">
                                        <p:cTn id="31"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9">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 calcmode="lin" valueType="num">
                                      <p:cBhvr additive="base">
                                        <p:cTn id="3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9"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7_BD.170_1#719e2df2a?sp=1&amp;vop=1&amp;pid=460c0f683&amp;color=0,0,0&amp;vtp=1&amp;bt=1&amp;bbb=1&amp;hb=1"/>
              <p:cNvSpPr/>
              <p:nvPr/>
            </p:nvSpPr>
            <p:spPr>
              <a:xfrm>
                <a:off x="832104" y="108000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（2）探究“84”消毒液的性质，实验如下：</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资料】“84</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消毒液中含氯微粒主要有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。相同浓度时</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的氧化性强于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ORP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是反映水溶液中所有物质表现出来的氧化</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—还原性</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ORP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值越大，氧化性越强。</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“84”消毒液中加入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水后，放入红色纸片，观察到纸片慢慢褪色。</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“84”消毒液中加入</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醋酸后，放入红色纸片，观察到纸片迅速褪色。</a:t>
                </a:r>
                <a:endParaRPr lang="en-US" altLang="zh-CN" dirty="0"/>
              </a:p>
            </p:txBody>
          </p:sp>
        </mc:Choice>
        <mc:Fallback>
          <p:sp>
            <p:nvSpPr>
              <p:cNvPr id="2" name="QO_7_BD.170_1#719e2df2a?sp=1&amp;vop=1&amp;pid=460c0f683&amp;color=0,0,0&amp;vtp=1&amp;bt=1&amp;bbb=1&amp;hb=1"/>
              <p:cNvSpPr>
                <a:spLocks noRot="1" noChangeAspect="1" noMove="1" noResize="1" noEditPoints="1" noAdjustHandles="1" noChangeArrowheads="1" noChangeShapeType="1" noTextEdit="1"/>
              </p:cNvSpPr>
              <p:nvPr/>
            </p:nvSpPr>
            <p:spPr>
              <a:xfrm>
                <a:off x="832104" y="1080000"/>
                <a:ext cx="10533888" cy="2095500"/>
              </a:xfrm>
              <a:prstGeom prst="rect">
                <a:avLst/>
              </a:prstGeom>
              <a:blipFill rotWithShape="1">
                <a:blip r:embed="rId1"/>
                <a:stretch>
                  <a:fillRect l="-2" t="-24" r="1"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O_7_BD.170_2#719e2df2a?vop=1&amp;pid=460c0f683&amp;color=0,0,0&amp;vtp=1&amp;bbb=1"/>
              <p:cNvSpPr/>
              <p:nvPr/>
            </p:nvSpPr>
            <p:spPr>
              <a:xfrm>
                <a:off x="832104" y="31808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ⅲ：测得“84”消毒液在不同温度时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ORP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随时间的变化曲线如图所示。</a:t>
                </a:r>
                <a:endParaRPr lang="en-US" altLang="zh-CN" sz="1800" dirty="0"/>
              </a:p>
            </p:txBody>
          </p:sp>
        </mc:Choice>
        <mc:Fallback>
          <p:sp>
            <p:nvSpPr>
              <p:cNvPr id="3" name="QO_7_BD.170_2#719e2df2a?vop=1&amp;pid=460c0f683&amp;color=0,0,0&amp;vtp=1&amp;bbb=1"/>
              <p:cNvSpPr>
                <a:spLocks noRot="1" noChangeAspect="1" noMove="1" noResize="1" noEditPoints="1" noAdjustHandles="1" noChangeArrowheads="1" noChangeShapeType="1" noTextEdit="1"/>
              </p:cNvSpPr>
              <p:nvPr/>
            </p:nvSpPr>
            <p:spPr>
              <a:xfrm>
                <a:off x="832104" y="3180890"/>
                <a:ext cx="10533888" cy="469900"/>
              </a:xfrm>
              <a:prstGeom prst="rect">
                <a:avLst/>
              </a:prstGeom>
              <a:blipFill rotWithShape="1">
                <a:blip r:embed="rId2"/>
                <a:stretch>
                  <a:fillRect l="-2" t="-37" r="1" b="37"/>
                </a:stretch>
              </a:blipFill>
            </p:spPr>
            <p:txBody>
              <a:bodyPr/>
              <a:lstStyle/>
              <a:p>
                <a:r>
                  <a:rPr lang="zh-CN" altLang="en-US">
                    <a:noFill/>
                  </a:rPr>
                  <a:t> </a:t>
                </a:r>
              </a:p>
            </p:txBody>
          </p:sp>
        </mc:Fallback>
      </mc:AlternateContent>
      <p:pic>
        <p:nvPicPr>
          <p:cNvPr id="4" name="QO_7_BD.170_3#719e2df2a?htil=19&amp;vop=1&amp;pid=460c0f68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41664" y="3730744"/>
            <a:ext cx="2596896" cy="21031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B_8_BD.171_1#fa3d404df?htil=19&amp;vop=1&amp;pid=719e2df2a&amp;color=0,0,0&amp;vtp=1&amp;bbb=1&amp;hb=1"/>
          <p:cNvSpPr/>
          <p:nvPr/>
        </p:nvSpPr>
        <p:spPr>
          <a:xfrm>
            <a:off x="832104" y="3603744"/>
            <a:ext cx="7799832"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①实验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ⅰ、ⅱ</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现象不同的原因是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AlternateContent xmlns:mc="http://schemas.openxmlformats.org/markup-compatibility/2006">
        <mc:Choice xmlns:a14="http://schemas.microsoft.com/office/drawing/2010/main" Requires="a14">
          <p:sp>
            <p:nvSpPr>
              <p:cNvPr id="6" name="QB_8_AN.172_1#fa3d404df.blank?vop=1&amp;pid=719e2df2a&amp;color=0,0,0&amp;vpa=83&amp;vtp=1&amp;bbb=1&amp;hb=1"/>
              <p:cNvSpPr/>
              <p:nvPr/>
            </p:nvSpPr>
            <p:spPr>
              <a:xfrm>
                <a:off x="832104" y="3565644"/>
                <a:ext cx="7799832" cy="838200"/>
              </a:xfrm>
              <a:prstGeom prst="rect">
                <a:avLst/>
              </a:prstGeom>
              <a:noFill/>
            </p:spPr>
            <p:txBody>
              <a:bodyPr wrap="square" lIns="0" tIns="0" rIns="0" bIns="0" rtlCol="0" anchor="t"/>
              <a:lstStyle/>
              <a:p>
                <a:pPr latinLnBrk="1">
                  <a:lnSpc>
                    <a:spcPts val="3265"/>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醋酸和</a:t>
                </a:r>
                <a14:m>
                  <m:oMath xmlns:m="http://schemas.openxmlformats.org/officeDocument/2006/math">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反应生成</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，实验ⅱ中</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浓</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65"/>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度大于实验</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ⅰ中</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浓度，氧化性更强</a:t>
                </a:r>
                <a:endParaRPr lang="en-US" altLang="zh-CN" dirty="0"/>
              </a:p>
            </p:txBody>
          </p:sp>
        </mc:Choice>
        <mc:Fallback>
          <p:sp>
            <p:nvSpPr>
              <p:cNvPr id="6" name="QB_8_AN.172_1#fa3d404df.blank?vop=1&amp;pid=719e2df2a&amp;color=0,0,0&amp;vpa=83&amp;vtp=1&amp;bbb=1&amp;hb=1"/>
              <p:cNvSpPr>
                <a:spLocks noRot="1" noChangeAspect="1" noMove="1" noResize="1" noEditPoints="1" noAdjustHandles="1" noChangeArrowheads="1" noChangeShapeType="1" noTextEdit="1"/>
              </p:cNvSpPr>
              <p:nvPr/>
            </p:nvSpPr>
            <p:spPr>
              <a:xfrm>
                <a:off x="832104" y="3565644"/>
                <a:ext cx="7799832" cy="838200"/>
              </a:xfrm>
              <a:prstGeom prst="rect">
                <a:avLst/>
              </a:prstGeom>
              <a:blipFill rotWithShape="1">
                <a:blip r:embed="rId4"/>
                <a:stretch>
                  <a:fillRect l="-3" t="-14" r="5"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8_BD.173_1#c8059b11a?htil=19&amp;vop=1&amp;pid=719e2df2a&amp;color=0,0,0&amp;vtp=1&amp;bbb=1&amp;hb=1"/>
              <p:cNvSpPr/>
              <p:nvPr/>
            </p:nvSpPr>
            <p:spPr>
              <a:xfrm>
                <a:off x="832104" y="4463590"/>
                <a:ext cx="7799832"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②结合化学用语解释实验ⅲ中不同温度下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ORP</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值不同的原因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7" name="QB_8_BD.173_1#c8059b11a?htil=19&amp;vop=1&amp;pid=719e2df2a&amp;color=0,0,0&amp;vtp=1&amp;bbb=1&amp;hb=1"/>
              <p:cNvSpPr>
                <a:spLocks noRot="1" noChangeAspect="1" noMove="1" noResize="1" noEditPoints="1" noAdjustHandles="1" noChangeArrowheads="1" noChangeShapeType="1" noTextEdit="1"/>
              </p:cNvSpPr>
              <p:nvPr/>
            </p:nvSpPr>
            <p:spPr>
              <a:xfrm>
                <a:off x="832104" y="4463590"/>
                <a:ext cx="7799832" cy="1257300"/>
              </a:xfrm>
              <a:prstGeom prst="rect">
                <a:avLst/>
              </a:prstGeom>
              <a:blipFill rotWithShape="1">
                <a:blip r:embed="rId5"/>
                <a:stretch>
                  <a:fillRect l="-3" t="-14" r="-1110"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8_AN.174_1#c8059b11a.blank?vop=1&amp;pid=719e2df2a&amp;color=0,0,0&amp;vpa=84&amp;vtp=1&amp;bbb=1&amp;hb=1"/>
              <p:cNvSpPr/>
              <p:nvPr/>
            </p:nvSpPr>
            <p:spPr>
              <a:xfrm>
                <a:off x="832104" y="4844590"/>
                <a:ext cx="7799832" cy="838200"/>
              </a:xfrm>
              <a:prstGeom prst="rect">
                <a:avLst/>
              </a:prstGeom>
              <a:noFill/>
            </p:spPr>
            <p:txBody>
              <a:bodyPr wrap="square" lIns="0" tIns="0" rIns="0" bIns="0" rtlCol="0" anchor="t"/>
              <a:lstStyle/>
              <a:p>
                <a:pPr latinLnBrk="1">
                  <a:lnSpc>
                    <a:spcPts val="3285"/>
                  </a:lnSpc>
                </a:pPr>
                <a14:m>
                  <m:oMath xmlns:m="http://schemas.openxmlformats.org/officeDocument/2006/math">
                    <m:d>
                      <m:dPr>
                        <m:begChr m:val=""/>
                        <m:endChr m:val=""/>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，随温度升高，次氯酸分解加快</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溶液中次氯酸浓度</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85"/>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减小</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，氧化性减弱</a:t>
                </a:r>
                <a:endParaRPr lang="en-US" altLang="zh-CN" sz="100" dirty="0"/>
              </a:p>
            </p:txBody>
          </p:sp>
        </mc:Choice>
        <mc:Fallback>
          <p:sp>
            <p:nvSpPr>
              <p:cNvPr id="8" name="QB_8_AN.174_1#c8059b11a.blank?vop=1&amp;pid=719e2df2a&amp;color=0,0,0&amp;vpa=84&amp;vtp=1&amp;bbb=1&amp;hb=1"/>
              <p:cNvSpPr>
                <a:spLocks noRot="1" noChangeAspect="1" noMove="1" noResize="1" noEditPoints="1" noAdjustHandles="1" noChangeArrowheads="1" noChangeShapeType="1" noTextEdit="1"/>
              </p:cNvSpPr>
              <p:nvPr/>
            </p:nvSpPr>
            <p:spPr>
              <a:xfrm>
                <a:off x="832104" y="4844590"/>
                <a:ext cx="7799832" cy="838200"/>
              </a:xfrm>
              <a:prstGeom prst="rect">
                <a:avLst/>
              </a:prstGeom>
              <a:blipFill rotWithShape="1">
                <a:blip r:embed="rId6"/>
                <a:stretch>
                  <a:fillRect l="-3" t="-10551" r="5"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 calcmode="lin" valueType="num">
                                      <p:cBhvr additive="base">
                                        <p:cTn id="2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8">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 calcmode="lin" valueType="num">
                                      <p:cBhvr additive="base">
                                        <p:cTn id="2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8_BD.175_1#0c810080c?vop=1&amp;pid=719e2df2a&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③“有效氯含量”可用来衡量含氯消毒剂的消毒能力</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其定义为每克含氯消毒剂的氧化能力相当于多少克</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的氧化能力</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常用的三种含氯消毒剂为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还原产物均为</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，这三种含氯消毒剂</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的有效氯含量由大到小的顺序为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B_8_BD.175_1#0c810080c?vop=1&amp;pid=719e2df2a&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921"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8_AN.176_1#0c810080c.blank?vop=1&amp;pid=719e2df2a&amp;color=0,0,0&amp;vpa=85&amp;vtp=1&amp;bbb=1"/>
              <p:cNvSpPr/>
              <p:nvPr/>
            </p:nvSpPr>
            <p:spPr>
              <a:xfrm>
                <a:off x="4049966" y="1958268"/>
                <a:ext cx="2479548"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8_AN.176_1#0c810080c.blank?vop=1&amp;pid=719e2df2a&amp;color=0,0,0&amp;vpa=85&amp;vtp=1&amp;bbb=1"/>
              <p:cNvSpPr>
                <a:spLocks noRot="1" noChangeAspect="1" noMove="1" noResize="1" noEditPoints="1" noAdjustHandles="1" noChangeArrowheads="1" noChangeShapeType="1" noTextEdit="1"/>
              </p:cNvSpPr>
              <p:nvPr/>
            </p:nvSpPr>
            <p:spPr>
              <a:xfrm>
                <a:off x="4049966" y="1958268"/>
                <a:ext cx="2479548" cy="279400"/>
              </a:xfrm>
              <a:prstGeom prst="rect">
                <a:avLst/>
              </a:prstGeom>
              <a:blipFill rotWithShape="1">
                <a:blip r:embed="rId2"/>
                <a:stretch>
                  <a:fillRect l="-23" t="-202" r="18" b="20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7_BD.177_1#d9eb36e17?vop=1&amp;pid=460c0f683&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（3）2016年里约热内卢奥运会期间，工作人员将“84”消毒液与双氧水两种消毒剂混用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导致游泳池</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藻类快速生长</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，池水变绿。一种可能的原因是</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反应产生的</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促进藻类快速生长</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O_7_BD.177_1#d9eb36e17?vop=1&amp;pid=460c0f683&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8_BD.178_1#63e883e5e?vop=1&amp;pid=d9eb36e17&amp;color=0,0,0&amp;vtp=1&amp;bbb=1"/>
              <p:cNvSpPr/>
              <p:nvPr/>
            </p:nvSpPr>
            <p:spPr>
              <a:xfrm>
                <a:off x="832104" y="194899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①该反应说明氧化性：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②反应的化学方程式为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8_BD.178_1#63e883e5e?vop=1&amp;pid=d9eb36e17&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8_AN.179_1#63e883e5e.blank?vop=1&amp;pid=d9eb36e17&amp;color=0,0,0&amp;vpa=86&amp;vtp=1&amp;bbb=1"/>
              <p:cNvSpPr/>
              <p:nvPr/>
            </p:nvSpPr>
            <p:spPr>
              <a:xfrm>
                <a:off x="3754691" y="1997892"/>
                <a:ext cx="288925"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&gt;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8_AN.179_1#63e883e5e.blank?vop=1&amp;pid=d9eb36e17&amp;color=0,0,0&amp;vpa=86&amp;vtp=1&amp;bbb=1"/>
              <p:cNvSpPr>
                <a:spLocks noRot="1" noChangeAspect="1" noMove="1" noResize="1" noEditPoints="1" noAdjustHandles="1" noChangeArrowheads="1" noChangeShapeType="1" noTextEdit="1"/>
              </p:cNvSpPr>
              <p:nvPr/>
            </p:nvSpPr>
            <p:spPr>
              <a:xfrm>
                <a:off x="3754691" y="1997892"/>
                <a:ext cx="288925" cy="279400"/>
              </a:xfrm>
              <a:prstGeom prst="rect">
                <a:avLst/>
              </a:prstGeom>
              <a:blipFill rotWithShape="1">
                <a:blip r:embed="rId3"/>
                <a:stretch>
                  <a:fillRect l="-198" t="-65" r="198" b="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8_AN.181_1#63e883e5e.blank?vop=1&amp;pid=d9eb36e17&amp;color=0,0,0&amp;vpa=87&amp;vtp=1&amp;bbb=1&amp;rh=23.75"/>
              <p:cNvSpPr/>
              <p:nvPr/>
            </p:nvSpPr>
            <p:spPr>
              <a:xfrm>
                <a:off x="3148267" y="2390259"/>
                <a:ext cx="3720846"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8_AN.181_1#63e883e5e.blank?vop=1&amp;pid=d9eb36e17&amp;color=0,0,0&amp;vpa=87&amp;vtp=1&amp;bbb=1&amp;rh=23.75"/>
              <p:cNvSpPr>
                <a:spLocks noRot="1" noChangeAspect="1" noMove="1" noResize="1" noEditPoints="1" noAdjustHandles="1" noChangeArrowheads="1" noChangeShapeType="1" noTextEdit="1"/>
              </p:cNvSpPr>
              <p:nvPr/>
            </p:nvSpPr>
            <p:spPr>
              <a:xfrm>
                <a:off x="3148267" y="2390259"/>
                <a:ext cx="3720846" cy="301625"/>
              </a:xfrm>
              <a:prstGeom prst="rect">
                <a:avLst/>
              </a:prstGeom>
              <a:blipFill rotWithShape="1">
                <a:blip r:embed="rId4"/>
                <a:stretch>
                  <a:fillRect l="-15" t="-30987" r="9" b="-1996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82_1#d0abfd450?sp=1&amp;vop=1&amp;pid=900e618fa&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实验室用如图装置制取、提纯</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并进行尾气处理</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不能达到实验目的的是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182_1#d0abfd450?sp=1&amp;vop=1&amp;pid=900e618fa&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183_1#d0abfd450.bracket?vop=1&amp;pid=900e618fa&amp;color=0,0,0&amp;vpa=88&amp;vtp=1"/>
          <p:cNvSpPr/>
          <p:nvPr/>
        </p:nvSpPr>
        <p:spPr>
          <a:xfrm>
            <a:off x="9084659" y="1075817"/>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pic>
        <p:nvPicPr>
          <p:cNvPr id="4" name="QC_6_BD.182_3#d0abfd450?htil=1&amp;vop=1&amp;pid=900e618f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645920" y="1622425"/>
            <a:ext cx="987552" cy="150876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6_BD.182_4#d0abfd450?htil=1&amp;vop=1&amp;pid=900e618f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78808" y="1951609"/>
            <a:ext cx="1197864" cy="11795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182_5#d0abfd450?htil=1&amp;vop=1&amp;pid=900e618f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976872" y="1951609"/>
            <a:ext cx="877824" cy="11795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182_6#d0abfd450?htil=1&amp;vop=1&amp;pid=900e618fa&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9436608" y="1951609"/>
            <a:ext cx="1216152" cy="11795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8" name="QC_6_BD.182_7#d0abfd450.choices?vop=1&amp;pid=900e618fa&amp;color=0,0,0&amp;vtp=1&amp;bbb=1"/>
              <p:cNvSpPr/>
              <p:nvPr/>
            </p:nvSpPr>
            <p:spPr>
              <a:xfrm>
                <a:off x="832104" y="3260725"/>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用装置甲制取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用装置丙收集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用装置丁吸收尾气中的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用装置乙除去</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中的少量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8" name="QC_6_BD.182_7#d0abfd450.choices?vop=1&amp;pid=900e618fa&amp;color=0,0,0&amp;vtp=1&amp;bbb=1"/>
              <p:cNvSpPr>
                <a:spLocks noRot="1" noChangeAspect="1" noMove="1" noResize="1" noEditPoints="1" noAdjustHandles="1" noChangeArrowheads="1" noChangeShapeType="1" noTextEdit="1"/>
              </p:cNvSpPr>
              <p:nvPr/>
            </p:nvSpPr>
            <p:spPr>
              <a:xfrm>
                <a:off x="832104" y="3260725"/>
                <a:ext cx="10533888" cy="838200"/>
              </a:xfrm>
              <a:prstGeom prst="rect">
                <a:avLst/>
              </a:prstGeom>
              <a:blipFill rotWithShape="1">
                <a:blip r:embed="rId6"/>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84_1#bf21aad19?sp=1&amp;vop=1&amp;pid=900e618fa&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实验室可以用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和浓盐酸反应制取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，反应的化学方程式为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浓</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。现用如图所示装置制取纯净的无水</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部分仪器和夹持装置已略去）。</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184_1#bf21aad19?sp=1&amp;vop=1&amp;pid=900e618fa&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 b="40"/>
                </a:stretch>
              </a:blipFill>
            </p:spPr>
            <p:txBody>
              <a:bodyPr/>
              <a:lstStyle/>
              <a:p>
                <a:r>
                  <a:rPr lang="zh-CN" altLang="en-US">
                    <a:noFill/>
                  </a:rPr>
                  <a:t> </a:t>
                </a:r>
              </a:p>
            </p:txBody>
          </p:sp>
        </mc:Fallback>
      </mc:AlternateContent>
      <p:sp>
        <p:nvSpPr>
          <p:cNvPr id="3" name="QC_6_AN.185_1#bf21aad19.bracket?vop=1&amp;pid=900e618fa&amp;color=0,0,0&amp;vpa=89&amp;vtp=1"/>
          <p:cNvSpPr/>
          <p:nvPr/>
        </p:nvSpPr>
        <p:spPr>
          <a:xfrm>
            <a:off x="6273260"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pic>
        <p:nvPicPr>
          <p:cNvPr id="4" name="QC_6_BD.184_2#bf21aad19?htil=21&amp;vop=1&amp;pid=900e618f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964927" y="2468046"/>
            <a:ext cx="4005072" cy="15910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184_3#bf21aad19.choices?htil=21&amp;vop=1&amp;pid=900e618fa&amp;color=0,0,0&amp;vtp=1&amp;bbb=1"/>
              <p:cNvSpPr/>
              <p:nvPr/>
            </p:nvSpPr>
            <p:spPr>
              <a:xfrm>
                <a:off x="832104" y="2375392"/>
                <a:ext cx="6400800"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装置C中试剂是饱和食盐水，目的是除去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实验过程中，硬质玻璃管中产生大量蓝色的烟</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实验时，应先打开A中分液漏斗的活塞，再加热装置D</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直接换为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也可完成该实验</a:t>
                </a:r>
                <a:endParaRPr lang="en-US" altLang="zh-CN" sz="1800" dirty="0"/>
              </a:p>
            </p:txBody>
          </p:sp>
        </mc:Choice>
        <mc:Fallback>
          <p:sp>
            <p:nvSpPr>
              <p:cNvPr id="5" name="QC_6_BD.184_3#bf21aad19.choices?htil=21&amp;vop=1&amp;pid=900e618fa&amp;color=0,0,0&amp;vtp=1&amp;bbb=1"/>
              <p:cNvSpPr>
                <a:spLocks noRot="1" noChangeAspect="1" noMove="1" noResize="1" noEditPoints="1" noAdjustHandles="1" noChangeArrowheads="1" noChangeShapeType="1" noTextEdit="1"/>
              </p:cNvSpPr>
              <p:nvPr/>
            </p:nvSpPr>
            <p:spPr>
              <a:xfrm>
                <a:off x="832104" y="2375392"/>
                <a:ext cx="6400800" cy="1676400"/>
              </a:xfrm>
              <a:prstGeom prst="rect">
                <a:avLst/>
              </a:prstGeom>
              <a:blipFill rotWithShape="1">
                <a:blip r:embed="rId3"/>
                <a:stretch>
                  <a:fillRect l="-4" t="-29" r="4" b="2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186_1#f68d1a1e7?sp=1&amp;vop=1&amp;pid=900e618fa&amp;color=0,0,0&amp;vtp=1&amp;bt=1&amp;bbb=1&amp;hb=1"/>
              <p:cNvSpPr/>
              <p:nvPr/>
            </p:nvSpPr>
            <p:spPr>
              <a:xfrm>
                <a:off x="832104" y="1080000"/>
                <a:ext cx="10533888"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氯气是一种重要的化工原料，可用于生产塑料、合成纤维和染料等</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某实验小组现用如图装置来制取氯气</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并对氯气的某些性质和用途进行探究</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为开关，夹持装置已省略</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。请回答下列问题。</a:t>
                </a:r>
                <a:endParaRPr lang="en-US" altLang="zh-CN" dirty="0">
                  <a:solidFill>
                    <a:srgbClr val="000000"/>
                  </a:solidFill>
                </a:endParaRPr>
              </a:p>
            </p:txBody>
          </p:sp>
        </mc:Choice>
        <mc:Fallback>
          <p:sp>
            <p:nvSpPr>
              <p:cNvPr id="2" name="QO_6_BD.186_1#f68d1a1e7?sp=1&amp;vop=1&amp;pid=900e618fa&amp;color=0,0,0&amp;vtp=1&amp;bt=1&amp;bbb=1&amp;hb=1"/>
              <p:cNvSpPr>
                <a:spLocks noRot="1" noChangeAspect="1" noMove="1" noResize="1" noEditPoints="1" noAdjustHandles="1" noChangeArrowheads="1" noChangeShapeType="1" noTextEdit="1"/>
              </p:cNvSpPr>
              <p:nvPr/>
            </p:nvSpPr>
            <p:spPr>
              <a:xfrm>
                <a:off x="832104" y="1080000"/>
                <a:ext cx="10533888" cy="812800"/>
              </a:xfrm>
              <a:prstGeom prst="rect">
                <a:avLst/>
              </a:prstGeom>
              <a:blipFill rotWithShape="1">
                <a:blip r:embed="rId1"/>
                <a:stretch>
                  <a:fillRect l="-2" t="-62" r="-921" b="62"/>
                </a:stretch>
              </a:blipFill>
            </p:spPr>
            <p:txBody>
              <a:bodyPr/>
              <a:lstStyle/>
              <a:p>
                <a:r>
                  <a:rPr lang="zh-CN" altLang="en-US">
                    <a:noFill/>
                  </a:rPr>
                  <a:t> </a:t>
                </a:r>
              </a:p>
            </p:txBody>
          </p:sp>
        </mc:Fallback>
      </mc:AlternateContent>
      <p:pic>
        <p:nvPicPr>
          <p:cNvPr id="3" name="QO_6_BD.186_2#f68d1a1e7?htil=22&amp;vop=1&amp;pid=900e618fa&amp;color=0,0,0&amp;tib=255,255,255&amp;vtp=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242048" y="2016244"/>
            <a:ext cx="4096512" cy="180136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7_BD.187_1#83b54e73e?htil=22&amp;vop=1&amp;pid=f68d1a1e7&amp;color=0,0,0&amp;vtp=1&amp;bbb=1&amp;hb=1&amp;hs=1"/>
              <p:cNvSpPr/>
              <p:nvPr/>
            </p:nvSpPr>
            <p:spPr>
              <a:xfrm>
                <a:off x="832104" y="1923590"/>
                <a:ext cx="6300216"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（1）检验装置A、B的气密性：将仪器①的活塞和开关</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关闭</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从长颈漏斗处加水至液面高于锥形瓶中的液面</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2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则说明装置气密性良好。</a:t>
                </a:r>
                <a:endParaRPr lang="en-US" altLang="zh-CN" dirty="0">
                  <a:solidFill>
                    <a:srgbClr val="000000"/>
                  </a:solidFill>
                </a:endParaRPr>
              </a:p>
            </p:txBody>
          </p:sp>
        </mc:Choice>
        <mc:Fallback>
          <p:sp>
            <p:nvSpPr>
              <p:cNvPr id="4" name="QB_7_BD.187_1#83b54e73e?htil=22&amp;vop=1&amp;pid=f68d1a1e7&amp;color=0,0,0&amp;vtp=1&amp;bbb=1&amp;hb=1&amp;hs=1"/>
              <p:cNvSpPr>
                <a:spLocks noRot="1" noChangeAspect="1" noMove="1" noResize="1" noEditPoints="1" noAdjustHandles="1" noChangeArrowheads="1" noChangeShapeType="1" noTextEdit="1"/>
              </p:cNvSpPr>
              <p:nvPr/>
            </p:nvSpPr>
            <p:spPr>
              <a:xfrm>
                <a:off x="832104" y="1923590"/>
                <a:ext cx="6300216" cy="1219200"/>
              </a:xfrm>
              <a:prstGeom prst="rect">
                <a:avLst/>
              </a:prstGeom>
              <a:blipFill rotWithShape="1">
                <a:blip r:embed="rId3"/>
                <a:stretch>
                  <a:fillRect l="-4" t="-14" r="-1784" b="14"/>
                </a:stretch>
              </a:blipFill>
            </p:spPr>
            <p:txBody>
              <a:bodyPr/>
              <a:lstStyle/>
              <a:p>
                <a:r>
                  <a:rPr lang="zh-CN" altLang="en-US">
                    <a:noFill/>
                  </a:rPr>
                  <a:t> </a:t>
                </a:r>
              </a:p>
            </p:txBody>
          </p:sp>
        </mc:Fallback>
      </mc:AlternateContent>
      <p:sp>
        <p:nvSpPr>
          <p:cNvPr id="5" name="QB_7_AN.188_1#83b54e73e.blank?vop=1&amp;pid=f68d1a1e7&amp;color=0,0,0&amp;vpa=90&amp;vtp=1&amp;bbb=1&amp;hb=1"/>
          <p:cNvSpPr/>
          <p:nvPr/>
        </p:nvSpPr>
        <p:spPr>
          <a:xfrm>
            <a:off x="832104" y="2295065"/>
            <a:ext cx="6300216" cy="812800"/>
          </a:xfrm>
          <a:prstGeom prst="rect">
            <a:avLst/>
          </a:prstGeom>
          <a:noFill/>
        </p:spPr>
        <p:txBody>
          <a:bodyPr wrap="square" lIns="0" tIns="0" rIns="0" bIns="0" rtlCol="0" anchor="t"/>
          <a:lstStyle/>
          <a:p>
            <a:pPr latinLnBrk="1">
              <a:lnSpc>
                <a:spcPts val="3200"/>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一段时间后</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长颈漏斗内液面不下降</a:t>
            </a:r>
            <a:endParaRPr lang="en-US" altLang="zh-CN" dirty="0">
              <a:solidFill>
                <a:srgbClr val="FF0000"/>
              </a:solidFill>
            </a:endParaRPr>
          </a:p>
        </p:txBody>
      </p:sp>
      <p:sp>
        <p:nvSpPr>
          <p:cNvPr id="6" name="QB_7_BD.189_1#2f1edfc52?htil=22&amp;vop=1&amp;pid=f68d1a1e7&amp;color=0,0,0&amp;vtp=1&amp;bbb=1&amp;hb=1&amp;hs=1"/>
          <p:cNvSpPr/>
          <p:nvPr/>
        </p:nvSpPr>
        <p:spPr>
          <a:xfrm>
            <a:off x="832104" y="3168190"/>
            <a:ext cx="6300216"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（2）写出装置A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中发生反应的化学方程式</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200"/>
              </a:lnSpc>
            </a:pP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其中氧化剂与还原剂的个数之比为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7" name="QB_7_AN.190_1#2f1edfc52.blank?vop=1&amp;pid=f68d1a1e7&amp;color=0,0,0&amp;vpa=91&amp;vtp=1&amp;bbb=1&amp;rh=26.9&amp;hb=1"/>
              <p:cNvSpPr/>
              <p:nvPr/>
            </p:nvSpPr>
            <p:spPr>
              <a:xfrm>
                <a:off x="832104" y="3172130"/>
                <a:ext cx="6300216" cy="736600"/>
              </a:xfrm>
              <a:prstGeom prst="rect">
                <a:avLst/>
              </a:prstGeom>
              <a:noFill/>
            </p:spPr>
            <p:txBody>
              <a:bodyPr wrap="square" lIns="0" tIns="0" rIns="0" bIns="0" rtlCol="0" anchor="t"/>
              <a:lstStyle/>
              <a:p>
                <a:pPr latinLnBrk="1">
                  <a:lnSpc>
                    <a:spcPts val="2880"/>
                  </a:lnSpc>
                </a:pPr>
                <a:r>
                  <a:rPr lang="en-US" altLang="zh-CN" b="0" i="0" kern="0" dirty="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m:t>
                        </m:r>
                        <m:d>
                          <m:d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浓</m:t>
                            </m:r>
                          </m:e>
                        </m:d>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7" name="QB_7_AN.190_1#2f1edfc52.blank?vop=1&amp;pid=f68d1a1e7&amp;color=0,0,0&amp;vpa=91&amp;vtp=1&amp;bbb=1&amp;rh=26.9&amp;hb=1"/>
              <p:cNvSpPr>
                <a:spLocks noRot="1" noChangeAspect="1" noMove="1" noResize="1" noEditPoints="1" noAdjustHandles="1" noChangeArrowheads="1" noChangeShapeType="1" noTextEdit="1"/>
              </p:cNvSpPr>
              <p:nvPr/>
            </p:nvSpPr>
            <p:spPr>
              <a:xfrm>
                <a:off x="832104" y="3172130"/>
                <a:ext cx="6300216" cy="736600"/>
              </a:xfrm>
              <a:prstGeom prst="rect">
                <a:avLst/>
              </a:prstGeom>
              <a:blipFill rotWithShape="1">
                <a:blip r:embed="rId4"/>
                <a:stretch>
                  <a:fillRect l="-4" t="-41" b="-13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7_AN.191_1#2f1edfc52.blank?vop=1&amp;pid=f68d1a1e7&amp;color=0,0,0&amp;vpa=92&amp;vtp=1&amp;bbb=1"/>
              <p:cNvSpPr/>
              <p:nvPr/>
            </p:nvSpPr>
            <p:spPr>
              <a:xfrm>
                <a:off x="4316666" y="4016049"/>
                <a:ext cx="469900"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7_AN.191_1#2f1edfc52.blank?vop=1&amp;pid=f68d1a1e7&amp;color=0,0,0&amp;vpa=92&amp;vtp=1&amp;bbb=1"/>
              <p:cNvSpPr>
                <a:spLocks noRot="1" noChangeAspect="1" noMove="1" noResize="1" noEditPoints="1" noAdjustHandles="1" noChangeArrowheads="1" noChangeShapeType="1" noTextEdit="1"/>
              </p:cNvSpPr>
              <p:nvPr/>
            </p:nvSpPr>
            <p:spPr>
              <a:xfrm>
                <a:off x="4316666" y="4016049"/>
                <a:ext cx="469900" cy="279400"/>
              </a:xfrm>
              <a:prstGeom prst="rect">
                <a:avLst/>
              </a:prstGeom>
              <a:blipFill rotWithShape="1">
                <a:blip r:embed="rId5"/>
                <a:stretch>
                  <a:fillRect l="-122" t="-111" r="122" b="111"/>
                </a:stretch>
              </a:blipFill>
            </p:spPr>
            <p:txBody>
              <a:bodyPr/>
              <a:lstStyle/>
              <a:p>
                <a:r>
                  <a:rPr lang="zh-CN" altLang="en-US">
                    <a:noFill/>
                  </a:rPr>
                  <a:t> </a:t>
                </a:r>
              </a:p>
            </p:txBody>
          </p:sp>
        </mc:Fallback>
      </mc:AlternateContent>
      <p:sp>
        <p:nvSpPr>
          <p:cNvPr id="9" name="QB_7_BD.192_1#94ce81e0a?vop=1&amp;pid=f68d1a1e7&amp;color=0,0,0&amp;vtp=1&amp;bbb=1&amp;hs=1"/>
          <p:cNvSpPr/>
          <p:nvPr/>
        </p:nvSpPr>
        <p:spPr>
          <a:xfrm>
            <a:off x="832104" y="4412790"/>
            <a:ext cx="10533888" cy="457200"/>
          </a:xfrm>
          <a:prstGeom prst="rect">
            <a:avLst/>
          </a:prstGeom>
          <a:noFill/>
        </p:spPr>
        <p:txBody>
          <a:bodyPr wrap="none" lIns="0" tIns="0" rIns="0" bIns="0" rtlCol="0" anchor="t"/>
          <a:lstStyle/>
          <a:p>
            <a:pPr algn="l" latinLnBrk="1">
              <a:lnSpc>
                <a:spcPts val="36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（3）装置C中为湿润的石蕊试纸</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该处颜色的变化说明氯水具有</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p:sp>
        <p:nvSpPr>
          <p:cNvPr id="10" name="QB_7_AN.193_1#94ce81e0a.blank?vop=1&amp;pid=f68d1a1e7&amp;color=0,0,0&amp;vpa=93&amp;vtp=1&amp;bbb=1"/>
          <p:cNvSpPr/>
          <p:nvPr/>
        </p:nvSpPr>
        <p:spPr>
          <a:xfrm>
            <a:off x="7295610" y="4370245"/>
            <a:ext cx="1538288" cy="457200"/>
          </a:xfrm>
          <a:prstGeom prst="rect">
            <a:avLst/>
          </a:prstGeom>
          <a:noFill/>
        </p:spPr>
        <p:txBody>
          <a:bodyPr wrap="none" lIns="0" tIns="0" rIns="0" bIns="0" rtlCol="0" anchor="t"/>
          <a:lstStyle/>
          <a:p>
            <a:pPr algn="ctr" latinLnBrk="1">
              <a:lnSpc>
                <a:spcPts val="36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酸性、漂白性</a:t>
            </a:r>
            <a:endParaRPr lang="en-US" altLang="zh-CN" dirty="0">
              <a:solidFill>
                <a:srgbClr val="FF0000"/>
              </a:solidFill>
            </a:endParaRPr>
          </a:p>
        </p:txBody>
      </p:sp>
      <p:sp>
        <p:nvSpPr>
          <p:cNvPr id="11" name="QB_7_BD.194_1#b6ae70b85?vop=1&amp;pid=f68d1a1e7&amp;color=0,0,0&amp;vtp=1&amp;bbb=1&amp;hb=1"/>
          <p:cNvSpPr/>
          <p:nvPr/>
        </p:nvSpPr>
        <p:spPr>
          <a:xfrm>
            <a:off x="832104" y="4852845"/>
            <a:ext cx="10533888" cy="12192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（4）该小组为了研究干燥的氯气与金属钠之间的反应，欲在装置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中直接放置一块纯净的金属钠进行实</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，该方案存在不妥之处，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请你指出不妥之处并改正</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2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p:sp>
        <p:nvSpPr>
          <p:cNvPr id="12" name="QB_7_AN.195_1#b6ae70b85.blank?vop=1&amp;pid=f68d1a1e7&amp;color=0,0,0&amp;vpa=94&amp;vtp=1&amp;bbb=1&amp;hb=1"/>
          <p:cNvSpPr/>
          <p:nvPr/>
        </p:nvSpPr>
        <p:spPr>
          <a:xfrm>
            <a:off x="832104" y="5224320"/>
            <a:ext cx="10531904" cy="812800"/>
          </a:xfrm>
          <a:prstGeom prst="rect">
            <a:avLst/>
          </a:prstGeom>
          <a:noFill/>
        </p:spPr>
        <p:txBody>
          <a:bodyPr wrap="square" lIns="0" tIns="0" rIns="0" bIns="0" rtlCol="0" anchor="t"/>
          <a:lstStyle/>
          <a:p>
            <a:pPr latinLnBrk="1">
              <a:lnSpc>
                <a:spcPts val="3200"/>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氯气和钠反应需要干燥的氯气</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，需要在B和</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之间</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加一个盛有浓硫酸的洗气瓶来干燥氯气</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additive="base">
                                        <p:cTn id="1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bg/>
                                          </p:spTgt>
                                        </p:tgtEl>
                                        <p:attrNameLst>
                                          <p:attrName>style.visibility</p:attrName>
                                        </p:attrNameLst>
                                      </p:cBhvr>
                                      <p:to>
                                        <p:strVal val="visible"/>
                                      </p:to>
                                    </p:set>
                                    <p:anim calcmode="lin" valueType="num">
                                      <p:cBhvr additive="base">
                                        <p:cTn id="21"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7">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 calcmode="lin" valueType="num">
                                      <p:cBhvr additive="base">
                                        <p:cTn id="3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8">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 calcmode="lin" valueType="num">
                                      <p:cBhvr additive="base">
                                        <p:cTn id="3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bg/>
                                          </p:spTgt>
                                        </p:tgtEl>
                                        <p:attrNameLst>
                                          <p:attrName>style.visibility</p:attrName>
                                        </p:attrNameLst>
                                      </p:cBhvr>
                                      <p:to>
                                        <p:strVal val="visible"/>
                                      </p:to>
                                    </p:set>
                                    <p:anim calcmode="lin" valueType="num">
                                      <p:cBhvr additive="base">
                                        <p:cTn id="4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 calcmode="lin" valueType="num">
                                      <p:cBhvr additive="base">
                                        <p:cTn id="4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2">
                                            <p:bg/>
                                          </p:spTgt>
                                        </p:tgtEl>
                                        <p:attrNameLst>
                                          <p:attrName>style.visibility</p:attrName>
                                        </p:attrNameLst>
                                      </p:cBhvr>
                                      <p:to>
                                        <p:strVal val="visible"/>
                                      </p:to>
                                    </p:set>
                                    <p:anim calcmode="lin" valueType="num">
                                      <p:cBhvr additive="base">
                                        <p:cTn id="51"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bg/>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
                                            <p:txEl>
                                              <p:pRg st="0" end="0"/>
                                            </p:txEl>
                                          </p:spTgt>
                                        </p:tgtEl>
                                        <p:attrNameLst>
                                          <p:attrName>style.visibility</p:attrName>
                                        </p:attrNameLst>
                                      </p:cBhvr>
                                      <p:to>
                                        <p:strVal val="visible"/>
                                      </p:to>
                                    </p:set>
                                    <p:anim calcmode="lin" valueType="num">
                                      <p:cBhvr additive="base">
                                        <p:cTn id="5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2">
                                            <p:txEl>
                                              <p:pRg st="1" end="1"/>
                                            </p:txEl>
                                          </p:spTgt>
                                        </p:tgtEl>
                                        <p:attrNameLst>
                                          <p:attrName>style.visibility</p:attrName>
                                        </p:attrNameLst>
                                      </p:cBhvr>
                                      <p:to>
                                        <p:strVal val="visible"/>
                                      </p:to>
                                    </p:set>
                                    <p:anim calcmode="lin" valueType="num">
                                      <p:cBhvr additive="base">
                                        <p:cTn id="59"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8" grpId="0" animBg="1" build="p"/>
      <p:bldP spid="10" grpId="0" animBg="1" build="p"/>
      <p:bldP spid="12"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96_1#8747991f2?vop=1&amp;pid=667d455b3&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欲确定某溶液中是否含有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下列试剂或仪器通常不会被使用的是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196_1#8747991f2?vop=1&amp;pid=667d455b3&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197_1#8747991f2.bracket?vop=1&amp;pid=667d455b3&amp;color=0,0,0&amp;vpa=95&amp;vtp=1"/>
          <p:cNvSpPr/>
          <p:nvPr/>
        </p:nvSpPr>
        <p:spPr>
          <a:xfrm>
            <a:off x="7736872"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6_BD.196_2#8747991f2.choices?vop=1&amp;pid=667d455b3&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58770" algn="l"/>
                    <a:tab pos="5247640" algn="l"/>
                    <a:tab pos="78778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AgNO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稀硝酸</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胶头滴管</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球形冷凝管</a:t>
                </a:r>
                <a:endParaRPr lang="en-US" altLang="zh-CN" sz="1800" dirty="0"/>
              </a:p>
            </p:txBody>
          </p:sp>
        </mc:Choice>
        <mc:Fallback>
          <p:sp>
            <p:nvSpPr>
              <p:cNvPr id="4" name="QC_6_BD.196_2#8747991f2.choices?vop=1&amp;pid=667d455b3&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2"/>
                <a:stretch>
                  <a:fillRect l="-2" t="-12" r="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_1#e9199a00a?sp=1&amp;vop=1&amp;pid=028826f43&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某同学按如图所示实验装置进行钠跟水反应的实验，打开右端胶塞，将一小块金属钠加入煤油中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迅速塞</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紧塞子</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下列说法中正确的是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6_AN.10_1#e9199a00a.bracket?vop=1&amp;pid=028826f43&amp;color=0,0,0&amp;vpa=5&amp;vtp=1"/>
          <p:cNvSpPr/>
          <p:nvPr/>
        </p:nvSpPr>
        <p:spPr>
          <a:xfrm>
            <a:off x="39872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pic>
        <p:nvPicPr>
          <p:cNvPr id="4" name="QC_6_BD.9_2#e9199a00a?htil=1&amp;vop=1&amp;pid=028826f4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207588" y="2041644"/>
            <a:ext cx="896112" cy="12527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C_6_BD.9_3#e9199a00a.choices?htil=1&amp;vop=1&amp;pid=028826f43&amp;color=0,0,0&amp;vtp=1&amp;bbb=1"/>
              <p:cNvSpPr/>
              <p:nvPr/>
            </p:nvSpPr>
            <p:spPr>
              <a:xfrm>
                <a:off x="832104" y="1948990"/>
                <a:ext cx="9509760"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金属钠落在煤油中，有气体产生，并且上下跳动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从左端长颈漏斗中滴加酚酞溶液，水溶液变为红色</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反应一段时间后，左端液面上升进入长颈漏斗，</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处有无色氧气产生</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打开活塞A，在右端导管口直接点燃，产生黄色火焰</a:t>
                </a:r>
                <a:endParaRPr lang="en-US" altLang="zh-CN" sz="1800" dirty="0"/>
              </a:p>
            </p:txBody>
          </p:sp>
        </mc:Choice>
        <mc:Fallback>
          <p:sp>
            <p:nvSpPr>
              <p:cNvPr id="5" name="QC_6_BD.9_3#e9199a00a.choices?htil=1&amp;vop=1&amp;pid=028826f43&amp;color=0,0,0&amp;vtp=1&amp;bbb=1"/>
              <p:cNvSpPr>
                <a:spLocks noRot="1" noChangeAspect="1" noMove="1" noResize="1" noEditPoints="1" noAdjustHandles="1" noChangeArrowheads="1" noChangeShapeType="1" noTextEdit="1"/>
              </p:cNvSpPr>
              <p:nvPr/>
            </p:nvSpPr>
            <p:spPr>
              <a:xfrm>
                <a:off x="832104" y="1948990"/>
                <a:ext cx="9509760" cy="1676400"/>
              </a:xfrm>
              <a:prstGeom prst="rect">
                <a:avLst/>
              </a:prstGeom>
              <a:blipFill rotWithShape="1">
                <a:blip r:embed="rId2"/>
                <a:stretch>
                  <a:fillRect l="-3" t="-10" r="3"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98_1#eef067ca1?sp=1&amp;vop=1&amp;pid=667d455b3&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为了证明氯酸钾晶体中含氯元素，选用给出的试剂和操作，</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其操作顺序正确的是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199_1#eef067ca1.bracket?vop=1&amp;pid=667d455b3&amp;color=0,0,0&amp;vpa=96&amp;vtp=1"/>
          <p:cNvSpPr/>
          <p:nvPr/>
        </p:nvSpPr>
        <p:spPr>
          <a:xfrm>
            <a:off x="90164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198_2#eef067ca1?vop=1&amp;pid=667d455b3&amp;color=0,0,0&amp;vtp=1&amp;bbb=1"/>
              <p:cNvSpPr/>
              <p:nvPr/>
            </p:nvSpPr>
            <p:spPr>
              <a:xfrm>
                <a:off x="832104" y="1529771"/>
                <a:ext cx="10533888" cy="838200"/>
              </a:xfrm>
              <a:prstGeom prst="rect">
                <a:avLst/>
              </a:prstGeom>
              <a:noFill/>
            </p:spPr>
            <p:txBody>
              <a:bodyPr wrap="none" lIns="0" tIns="0" rIns="0" bIns="0" rtlCol="0" anchor="t"/>
              <a:lstStyle/>
              <a:p>
                <a:pPr algn="l" latinLnBrk="1">
                  <a:lnSpc>
                    <a:spcPts val="33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滴加</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AgNO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②加水溶解</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③过滤、取滤液</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与二氧化锰混合加热</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⑥与稀盐酸反应</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⑦与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溶液加热</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⑧用淀粉-碘化钾试纸</a:t>
                </a:r>
                <a:endParaRPr lang="en-US" altLang="zh-CN" sz="1800" dirty="0"/>
              </a:p>
            </p:txBody>
          </p:sp>
        </mc:Choice>
        <mc:Fallback>
          <p:sp>
            <p:nvSpPr>
              <p:cNvPr id="4" name="QC_6_BD.198_2#eef067ca1?vop=1&amp;pid=667d455b3&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1"/>
                <a:stretch>
                  <a:fillRect l="-2" t="-7" r="1" b="7"/>
                </a:stretch>
              </a:blipFill>
            </p:spPr>
            <p:txBody>
              <a:bodyPr/>
              <a:lstStyle/>
              <a:p>
                <a:r>
                  <a:rPr lang="zh-CN" altLang="en-US">
                    <a:noFill/>
                  </a:rPr>
                  <a:t> </a:t>
                </a:r>
              </a:p>
            </p:txBody>
          </p:sp>
        </mc:Fallback>
      </mc:AlternateContent>
      <p:sp>
        <p:nvSpPr>
          <p:cNvPr id="5" name="QC_6_BD.198_3#eef067ca1.choices?vop=1&amp;pid=667d455b3&amp;color=0,0,0&amp;vtp=1&amp;bbb=1"/>
          <p:cNvSpPr/>
          <p:nvPr/>
        </p:nvSpPr>
        <p:spPr>
          <a:xfrm>
            <a:off x="832104" y="2359025"/>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20670" algn="l"/>
                <a:tab pos="5146040" algn="l"/>
                <a:tab pos="81699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⑥⑦①⑤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⑥⑧</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④②③①⑤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②①⑤</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00_1#1a95a3857?vop=1&amp;pid=98df48ade&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氯主要用于化学工业尤其是有机合成工业，作为生产塑料、合成橡胶及其他化学制品的中间体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氯及其化合物的说法错误的是(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4_AN.201_1#1a95a3857.bracket?vop=1&amp;pid=98df48ade&amp;color=0,0,0&amp;vpa=97&amp;vtp=1"/>
          <p:cNvSpPr/>
          <p:nvPr/>
        </p:nvSpPr>
        <p:spPr>
          <a:xfrm>
            <a:off x="39872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4_BD.200_2#1a95a3857.choices?vop=1&amp;pid=98df48ade&amp;color=0,0,0&amp;vtp=1&amp;bbb=1"/>
              <p:cNvSpPr/>
              <p:nvPr/>
            </p:nvSpPr>
            <p:spPr>
              <a:xfrm>
                <a:off x="832104" y="19489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可用作自来水消毒剂</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含氯漂白粉的主要成分为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d>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氯气具有漂白性，能使湿润的有色布条褪色</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氯气与烧碱溶液或石灰乳反应均能得到含氯消毒剂</a:t>
                </a:r>
                <a:endParaRPr lang="en-US" altLang="zh-CN" sz="1800" dirty="0"/>
              </a:p>
            </p:txBody>
          </p:sp>
        </mc:Choice>
        <mc:Fallback>
          <p:sp>
            <p:nvSpPr>
              <p:cNvPr id="4" name="QC_4_BD.200_2#1a95a3857.choices?vop=1&amp;pid=98df48ade&amp;color=0,0,0&amp;vtp=1&amp;bbb=1"/>
              <p:cNvSpPr>
                <a:spLocks noRot="1" noChangeAspect="1" noMove="1" noResize="1" noEditPoints="1" noAdjustHandles="1" noChangeArrowheads="1" noChangeShapeType="1" noTextEdit="1"/>
              </p:cNvSpPr>
              <p:nvPr/>
            </p:nvSpPr>
            <p:spPr>
              <a:xfrm>
                <a:off x="832104" y="1948990"/>
                <a:ext cx="10533888" cy="1676400"/>
              </a:xfrm>
              <a:prstGeom prst="rect">
                <a:avLst/>
              </a:prstGeom>
              <a:blipFill rotWithShape="1">
                <a:blip r:embed="rId1"/>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02_1#4ca0094b1?vop=1&amp;pid=98df48ade&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在氯水中存在多种分子和离子，它们在不同的反应中表现各自的性质。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4_AN.203_1#4ca0094b1.bracket?vop=1&amp;pid=98df48ade&amp;color=0,0,0&amp;vpa=98&amp;vtp=1"/>
          <p:cNvSpPr/>
          <p:nvPr/>
        </p:nvSpPr>
        <p:spPr>
          <a:xfrm>
            <a:off x="99308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4_BD.202_2#4ca0094b1.choices?vop=1&amp;pid=98df48ade&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试纸测定氯水的酸性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新制氯水滴在蓝色石蕊试纸上，试纸先变红后褪色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有漂白性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向淀粉-碘化钾溶液中加入氯水，溶液变为蓝色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可证明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的氧化性强于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溶液，氯水浅黄绿色消失，说明有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分子存在</a:t>
                </a:r>
                <a:endParaRPr lang="en-US" altLang="zh-CN" sz="1800" dirty="0"/>
              </a:p>
            </p:txBody>
          </p:sp>
        </mc:Choice>
        <mc:Fallback>
          <p:sp>
            <p:nvSpPr>
              <p:cNvPr id="4" name="QC_4_BD.202_2#4ca0094b1.choices?vop=1&amp;pid=98df48ade&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204_1#f89f69777?htil=23&amp;vop=1&amp;pid=98df48ad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218861" y="1225296"/>
            <a:ext cx="2432304" cy="16002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204_2#f89f69777?htil=23&amp;sp=1&amp;vop=1&amp;pid=98df48ade&amp;color=0,0,0&amp;vtp=1&amp;bt=1&amp;bbb=1"/>
          <p:cNvSpPr/>
          <p:nvPr/>
        </p:nvSpPr>
        <p:spPr>
          <a:xfrm>
            <a:off x="832104" y="1078992"/>
            <a:ext cx="7964424"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如图所示是探究氯气某性质的实验装置。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4" name="QC_4_AN.205_1#f89f69777.bracket?vop=1&amp;pid=98df48ade&amp;color=0,0,0&amp;vpa=99&amp;vtp=1"/>
          <p:cNvSpPr/>
          <p:nvPr/>
        </p:nvSpPr>
        <p:spPr>
          <a:xfrm>
            <a:off x="6959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p:sp>
        <p:nvSpPr>
          <p:cNvPr id="5" name="QC_4_BD.204_3#f89f69777.choices?htil=23&amp;vop=1&amp;pid=98df48ade&amp;color=0,0,0&amp;vtp=1&amp;bbb=1"/>
          <p:cNvSpPr/>
          <p:nvPr/>
        </p:nvSpPr>
        <p:spPr>
          <a:xfrm>
            <a:off x="832104" y="1529771"/>
            <a:ext cx="7964424"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氯气是黄绿色气体，密度比空气大</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该实验可以证明氯气与水发生了反应</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把A、B瓶调换位置，实验现象不会发生变化</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该实验的现象是装置A中红纸条不褪色，装置B中红纸条褪色</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206_1#f1369b8d0?htil=24&amp;vop=1&amp;pid=98df48ad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99817" y="1171440"/>
            <a:ext cx="3291840" cy="21671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206_2#f1369b8d0?htil=24&amp;sp=1&amp;vop=1&amp;pid=98df48ade&amp;color=0,0,0&amp;vtp=1&amp;bt=1&amp;bbb=1&amp;hb=1"/>
              <p:cNvSpPr/>
              <p:nvPr/>
            </p:nvSpPr>
            <p:spPr>
              <a:xfrm>
                <a:off x="832104" y="1080000"/>
                <a:ext cx="7114032" cy="16764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锰酸钾</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在浓强碱溶液中可稳定存在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碱性减弱时易发生反</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e>
                    </m:d>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的实验装置如图所示</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（夹持装置略</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3" name="QC_4_BD.206_2#f1369b8d0?htil=24&amp;sp=1&amp;vop=1&amp;pid=98df48ade&amp;color=0,0,0&amp;vtp=1&amp;bt=1&amp;bbb=1&amp;hb=1"/>
              <p:cNvSpPr>
                <a:spLocks noRot="1" noChangeAspect="1" noMove="1" noResize="1" noEditPoints="1" noAdjustHandles="1" noChangeArrowheads="1" noChangeShapeType="1" noTextEdit="1"/>
              </p:cNvSpPr>
              <p:nvPr/>
            </p:nvSpPr>
            <p:spPr>
              <a:xfrm>
                <a:off x="832104" y="1080000"/>
                <a:ext cx="7114032" cy="1676400"/>
              </a:xfrm>
              <a:prstGeom prst="rect">
                <a:avLst/>
              </a:prstGeom>
              <a:blipFill rotWithShape="1">
                <a:blip r:embed="rId2"/>
                <a:stretch>
                  <a:fillRect l="-4" t="-30" r="-218" b="30"/>
                </a:stretch>
              </a:blipFill>
            </p:spPr>
            <p:txBody>
              <a:bodyPr/>
              <a:lstStyle/>
              <a:p>
                <a:r>
                  <a:rPr lang="zh-CN" altLang="en-US">
                    <a:noFill/>
                  </a:rPr>
                  <a:t> </a:t>
                </a:r>
              </a:p>
            </p:txBody>
          </p:sp>
        </mc:Fallback>
      </mc:AlternateContent>
      <p:sp>
        <p:nvSpPr>
          <p:cNvPr id="4" name="QC_4_AN.207_1#f1369b8d0.bracket?vop=1&amp;pid=98df48ade&amp;color=0,0,0&amp;vpa=100&amp;vtp=1"/>
          <p:cNvSpPr/>
          <p:nvPr/>
        </p:nvSpPr>
        <p:spPr>
          <a:xfrm>
            <a:off x="1701260" y="23449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5" name="QC_4_BD.206_3#f1369b8d0.choices?htil=24&amp;vop=1&amp;pid=98df48ade&amp;color=0,0,0&amp;vtp=1&amp;bbb=1"/>
              <p:cNvSpPr/>
              <p:nvPr/>
            </p:nvSpPr>
            <p:spPr>
              <a:xfrm>
                <a:off x="832104" y="2802112"/>
                <a:ext cx="7114032"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装置甲中固体为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若去掉装置乙</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则会导致</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产率降低</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装置乙中盛放饱和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以提高</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的产率</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装置丙可以用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作碱性介质</a:t>
                </a:r>
                <a:endParaRPr lang="en-US" altLang="zh-CN" sz="1800" dirty="0"/>
              </a:p>
            </p:txBody>
          </p:sp>
        </mc:Choice>
        <mc:Fallback>
          <p:sp>
            <p:nvSpPr>
              <p:cNvPr id="5" name="QC_4_BD.206_3#f1369b8d0.choices?htil=24&amp;vop=1&amp;pid=98df48ade&amp;color=0,0,0&amp;vtp=1&amp;bbb=1"/>
              <p:cNvSpPr>
                <a:spLocks noRot="1" noChangeAspect="1" noMove="1" noResize="1" noEditPoints="1" noAdjustHandles="1" noChangeArrowheads="1" noChangeShapeType="1" noTextEdit="1"/>
              </p:cNvSpPr>
              <p:nvPr/>
            </p:nvSpPr>
            <p:spPr>
              <a:xfrm>
                <a:off x="832104" y="2802112"/>
                <a:ext cx="7114032" cy="1676400"/>
              </a:xfrm>
              <a:prstGeom prst="rect">
                <a:avLst/>
              </a:prstGeom>
              <a:blipFill rotWithShape="1">
                <a:blip r:embed="rId3"/>
                <a:stretch>
                  <a:fillRect l="-4" t="-29" r="5" b="2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208_1#fee09e09a?sp=1&amp;vop=1&amp;pid=98df48ade&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某学习小组通过如图所示装置探究</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能否反应产生</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的升华温度为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315</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下列相关说法不正确的是(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4_BD.208_1#fee09e09a?sp=1&amp;vop=1&amp;pid=98df48ade&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325" b="60"/>
                </a:stretch>
              </a:blipFill>
            </p:spPr>
            <p:txBody>
              <a:bodyPr/>
              <a:lstStyle/>
              <a:p>
                <a:r>
                  <a:rPr lang="zh-CN" altLang="en-US">
                    <a:noFill/>
                  </a:rPr>
                  <a:t> </a:t>
                </a:r>
              </a:p>
            </p:txBody>
          </p:sp>
        </mc:Fallback>
      </mc:AlternateContent>
      <p:pic>
        <p:nvPicPr>
          <p:cNvPr id="4" name="QC_4_BD.208_2#fee09e09a?vop=1&amp;pid=98df48ad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370832" y="2041644"/>
            <a:ext cx="3456432" cy="12070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208_3#fee09e09a?vop=1&amp;pid=98df48ade&amp;color=0,0,0&amp;vtp=1&amp;bbb=1"/>
          <p:cNvSpPr/>
          <p:nvPr/>
        </p:nvSpPr>
        <p:spPr>
          <a:xfrm>
            <a:off x="832104" y="3387844"/>
            <a:ext cx="10533888" cy="469900"/>
          </a:xfrm>
          <a:prstGeom prst="rect">
            <a:avLst/>
          </a:prstGeom>
          <a:noFill/>
        </p:spPr>
        <p:txBody>
          <a:bodyPr wrap="none" lIns="0" tIns="0" rIns="0" bIns="0" rtlCol="0" anchor="t"/>
          <a:lstStyle/>
          <a:p>
            <a:pPr algn="l" latinLnBrk="1">
              <a:lnSpc>
                <a:spcPts val="3700"/>
              </a:lnSpc>
            </a:pP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实验操作和现象：</a:t>
            </a:r>
            <a:endParaRPr lang="en-US" altLang="zh-CN" dirty="0"/>
          </a:p>
        </p:txBody>
      </p:sp>
      <p:graphicFrame>
        <p:nvGraphicFramePr>
          <p:cNvPr id="65" name="QC_4_BD.208_4#fee09e09a?colgroup=8,48&amp;vop=1&amp;pid=98df48ade&amp;color=0,0,0&amp;vtp=1&amp;bbb=1"/>
          <p:cNvGraphicFramePr>
            <a:graphicFrameLocks noGrp="1"/>
          </p:cNvGraphicFramePr>
          <p:nvPr/>
        </p:nvGraphicFramePr>
        <p:xfrm>
          <a:off x="832104" y="3933944"/>
          <a:ext cx="10506456" cy="1146810"/>
        </p:xfrm>
        <a:graphic>
          <a:graphicData uri="http://schemas.openxmlformats.org/drawingml/2006/table">
            <a:tbl>
              <a:tblPr/>
              <a:tblGrid>
                <a:gridCol w="1664208"/>
                <a:gridCol w="8842248"/>
              </a:tblGrid>
              <a:tr h="313817">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832993">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点燃酒精灯</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加热</a:t>
                      </a:r>
                      <a:endParaRPr lang="en-US" altLang="zh-CN" sz="14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ⅰ.试管A中部分固体溶解</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上方出现白雾</a:t>
                      </a:r>
                      <a:endParaRPr lang="en-US" altLang="zh-CN" sz="1400" dirty="0"/>
                    </a:p>
                    <a:p>
                      <a:pPr algn="l" latinLnBrk="1" hangingPunct="0">
                        <a:lnSpc>
                          <a:spcPts val="22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.稍后</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试管A中产生黄色气体</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管壁附着黄色液滴</a:t>
                      </a:r>
                      <a:endParaRPr lang="en-US" altLang="zh-CN" sz="1400" dirty="0"/>
                    </a:p>
                    <a:p>
                      <a:pPr algn="l" latinLnBrk="1" hangingPunct="0">
                        <a:lnSpc>
                          <a:spcPts val="21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.试管B中溶液变蓝</a:t>
                      </a:r>
                      <a:endParaRPr lang="en-US" altLang="zh-CN" sz="14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208_5#fee09e09a.choices?vop=1&amp;pid=98df48ade&amp;color=0,0,0&amp;vtp=1&amp;bbb=1"/>
              <p:cNvSpPr/>
              <p:nvPr/>
            </p:nvSpPr>
            <p:spPr>
              <a:xfrm>
                <a:off x="832104" y="1079999"/>
                <a:ext cx="10533888" cy="1676400"/>
              </a:xfrm>
              <a:prstGeom prst="rect">
                <a:avLst/>
              </a:prstGeom>
              <a:noFill/>
            </p:spPr>
            <p:txBody>
              <a:bodyPr wrap="none" lIns="0" tIns="0" rIns="0" bIns="0" rtlCol="0" anchor="t"/>
              <a:lstStyle/>
              <a:p>
                <a:pPr algn="l" latinLnBrk="1">
                  <a:lnSpc>
                    <a:spcPts val="3300"/>
                  </a:lnSpc>
                </a:pP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为保证实验的严谨性</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应另设置加热</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的对照实验</a:t>
                </a:r>
                <a:endParaRPr lang="en-US" altLang="zh-CN"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黄色气体中可能含有</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为进一步确认黄色气体是否含有</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应在</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间增加盛有</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饱和溶液的洗气瓶</a:t>
                </a:r>
                <a:endParaRPr lang="en-US" altLang="zh-CN"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若实验证明</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中产生</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综合上述现象，试管</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中的固体产物可能为</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2" name="QC_4_BD.208_5#fee09e09a.choices?vop=1&amp;pid=98df48ade&amp;color=0,0,0&amp;vtp=1&amp;bbb=1"/>
              <p:cNvSpPr>
                <a:spLocks noRot="1" noChangeAspect="1" noMove="1" noResize="1" noEditPoints="1" noAdjustHandles="1" noChangeArrowheads="1" noChangeShapeType="1" noTextEdit="1"/>
              </p:cNvSpPr>
              <p:nvPr/>
            </p:nvSpPr>
            <p:spPr>
              <a:xfrm>
                <a:off x="832104" y="1079999"/>
                <a:ext cx="10533888" cy="1676400"/>
              </a:xfrm>
              <a:prstGeom prst="rect">
                <a:avLst/>
              </a:prstGeom>
              <a:blipFill rotWithShape="1">
                <a:blip r:embed="rId1"/>
                <a:stretch>
                  <a:fillRect l="-2" t="-30" r="1" b="30"/>
                </a:stretch>
              </a:blipFill>
            </p:spPr>
            <p:txBody>
              <a:bodyPr/>
              <a:lstStyle/>
              <a:p>
                <a:r>
                  <a:rPr lang="zh-CN" altLang="en-US">
                    <a:noFill/>
                  </a:rPr>
                  <a:t> </a:t>
                </a:r>
              </a:p>
            </p:txBody>
          </p:sp>
        </mc:Fallback>
      </mc:AlternateContent>
      <p:sp>
        <p:nvSpPr>
          <p:cNvPr id="3" name="QC_4_AN.209_1#fee09e09a.bracket?vop=1&amp;pid=98df48ade&amp;color=0,0,0&amp;vpa=101&amp;vtp=1&amp;answeroption=C"/>
          <p:cNvSpPr txBox="1"/>
          <p:nvPr/>
        </p:nvSpPr>
        <p:spPr>
          <a:xfrm>
            <a:off x="705104" y="2004559"/>
            <a:ext cx="359073" cy="430887"/>
          </a:xfrm>
          <a:prstGeom prst="rect">
            <a:avLst/>
          </a:prstGeom>
          <a:noFill/>
        </p:spPr>
        <p:txBody>
          <a:bodyPr vert="horz" wrap="none" lIns="0" tIns="0" rIns="0" bIns="0" rtlCol="0">
            <a:spAutoFit/>
          </a:bodyPr>
          <a:lstStyle/>
          <a:p>
            <a:r>
              <a:rPr lang="zh-CN" altLang="en-US" sz="2800" b="1" smtClean="0">
                <a:solidFill>
                  <a:srgbClr val="FF0000"/>
                </a:solidFill>
                <a:latin typeface="华文细黑" panose="02010600040101010101" pitchFamily="2" charset="-122"/>
              </a:rPr>
              <a:t>√</a:t>
            </a:r>
            <a:endParaRPr lang="zh-CN" altLang="en-US" sz="2800" b="1">
              <a:solidFill>
                <a:srgbClr val="FF0000"/>
              </a:solidFill>
              <a:latin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210_1#e9f61f97f?vop=1&amp;pid=98df48ade&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工业上氯及其化合物的用途非常广泛。回答下列问题：</a:t>
            </a:r>
            <a:endParaRPr lang="en-US" altLang="zh-CN" sz="1800" dirty="0">
              <a:solidFill>
                <a:srgbClr val="000000"/>
              </a:solidFill>
            </a:endParaRPr>
          </a:p>
        </p:txBody>
      </p:sp>
      <p:sp>
        <p:nvSpPr>
          <p:cNvPr id="3" name="QB_5_BD.211_1#33b87e42d?sp=1&amp;vop=1&amp;pid=e9f61f97f&amp;color=0,0,0&amp;vtp=1&amp;bbb=1"/>
          <p:cNvSpPr/>
          <p:nvPr/>
        </p:nvSpPr>
        <p:spPr>
          <a:xfrm>
            <a:off x="832104" y="15298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（1）下表是研究氯水性质实验的部分活动记录。</a:t>
            </a:r>
            <a:endParaRPr lang="en-US" altLang="zh-CN" sz="1800" dirty="0">
              <a:solidFill>
                <a:srgbClr val="000000"/>
              </a:solidFill>
            </a:endParaRPr>
          </a:p>
        </p:txBody>
      </p:sp>
      <mc:AlternateContent xmlns:mc="http://schemas.openxmlformats.org/markup-compatibility/2006" xmlns:a14="http://schemas.microsoft.com/office/drawing/2010/main">
        <mc:Choice Requires="a14">
          <p:graphicFrame>
            <p:nvGraphicFramePr>
              <p:cNvPr id="66" name="QB_5_BD.211_2#33b87e42d?colgroup=19,8,27&amp;vop=1&amp;pid=e9f61f97f&amp;color=0,0,0&amp;vtp=1&amp;bbb=1"/>
              <p:cNvGraphicFramePr>
                <a:graphicFrameLocks noGrp="1"/>
              </p:cNvGraphicFramePr>
              <p:nvPr/>
            </p:nvGraphicFramePr>
            <p:xfrm>
              <a:off x="832104" y="2079744"/>
              <a:ext cx="10506456" cy="1266128"/>
            </p:xfrm>
            <a:graphic>
              <a:graphicData uri="http://schemas.openxmlformats.org/drawingml/2006/table">
                <a:tbl>
                  <a:tblPr/>
                  <a:tblGrid>
                    <a:gridCol w="3730752"/>
                    <a:gridCol w="1737360"/>
                    <a:gridCol w="5038344"/>
                  </a:tblGrid>
                  <a:tr h="313817">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解释原因</a:t>
                          </a: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文字或反应</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17437">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观察氯水颜色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氯水中含有氯气分子</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7437">
                    <a:tc>
                      <a:txBody>
                        <a:bodyPr/>
                        <a:lstStyle/>
                        <a:p>
                          <a:pPr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向氯水中滴入</a:t>
                          </a: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有无色气体生成</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写离子方程式）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7437">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用玻璃棒蘸取氯水</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点在品红试纸上</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红色褪去</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66" name="QB_5_BD.211_2#33b87e42d?colgroup=19,8,27&amp;vop=1&amp;pid=e9f61f97f&amp;color=0,0,0&amp;vtp=1&amp;bbb=1"/>
              <p:cNvGraphicFramePr>
                <a:graphicFrameLocks noGrp="1"/>
              </p:cNvGraphicFramePr>
              <p:nvPr/>
            </p:nvGraphicFramePr>
            <p:xfrm>
              <a:off x="832104" y="2079744"/>
              <a:ext cx="10506456" cy="1266128"/>
            </p:xfrm>
            <a:graphic>
              <a:graphicData uri="http://schemas.openxmlformats.org/drawingml/2006/table">
                <a:tbl>
                  <a:tblPr/>
                  <a:tblGrid>
                    <a:gridCol w="3730752"/>
                    <a:gridCol w="1737360"/>
                    <a:gridCol w="5038344"/>
                  </a:tblGrid>
                  <a:tr h="313817">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解释原因</a:t>
                          </a: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文字或反应</a:t>
                          </a: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17437">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观察氯水颜色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氯水中含有氯气分子</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75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有无色气体生成</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写离子方程式）</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17437">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用玻璃棒蘸取氯水</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点在品红试纸上</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红色褪去</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4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5" name="QB_5_AN.212_1#33b87e42d.blank?vop=1&amp;pid=e9f61f97f&amp;color=0,0,0&amp;vpa=102&amp;vtp=1&amp;bbb=1"/>
          <p:cNvSpPr/>
          <p:nvPr/>
        </p:nvSpPr>
        <p:spPr>
          <a:xfrm>
            <a:off x="5087842" y="2388417"/>
            <a:ext cx="839788" cy="254000"/>
          </a:xfrm>
          <a:prstGeom prst="rect">
            <a:avLst/>
          </a:prstGeom>
          <a:noFill/>
        </p:spPr>
        <p:txBody>
          <a:bodyPr wrap="none" lIns="0" tIns="0" rIns="0" bIns="0" rtlCol="0" anchor="t"/>
          <a:lstStyle/>
          <a:p>
            <a:pPr algn="ctr" latinLnBrk="1">
              <a:lnSpc>
                <a:spcPts val="2000"/>
              </a:lnSpc>
            </a:pPr>
            <a:r>
              <a:rPr lang="en-US" altLang="zh-CN" sz="1400"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浅黄绿色</a:t>
            </a:r>
            <a:endParaRPr lang="en-US" altLang="zh-CN" sz="1400" dirty="0">
              <a:solidFill>
                <a:srgbClr val="FF0000"/>
              </a:solidFill>
            </a:endParaRPr>
          </a:p>
        </p:txBody>
      </p:sp>
      <mc:AlternateContent xmlns:mc="http://schemas.openxmlformats.org/markup-compatibility/2006">
        <mc:Choice xmlns:a14="http://schemas.microsoft.com/office/drawing/2010/main" Requires="a14">
          <p:sp>
            <p:nvSpPr>
              <p:cNvPr id="6" name="QB_5_AN.213_1#33b87e42d.blank?vop=1&amp;pid=e9f61f97f&amp;color=0,0,0&amp;vpa=103&amp;vtp=1&amp;bbb=1"/>
              <p:cNvSpPr/>
              <p:nvPr/>
            </p:nvSpPr>
            <p:spPr>
              <a:xfrm>
                <a:off x="6554777" y="2701790"/>
                <a:ext cx="2213166" cy="228600"/>
              </a:xfrm>
              <a:prstGeom prst="rect">
                <a:avLst/>
              </a:prstGeom>
              <a:noFill/>
            </p:spPr>
            <p:txBody>
              <a:bodyPr wrap="none" lIns="0" tIns="0" rIns="0" bIns="0" rtlCol="0" anchor="t"/>
              <a:lstStyle/>
              <a:p>
                <a:pPr algn="ctr" latinLnBrk="1">
                  <a:lnSpc>
                    <a:spcPts val="1845"/>
                  </a:lnSpc>
                </a:pPr>
                <a14:m>
                  <m:oMath xmlns:m="http://schemas.openxmlformats.org/officeDocument/2006/math">
                    <m:d>
                      <m:dPr>
                        <m:begChr m:val=""/>
                        <m:endChr m:val=""/>
                        <m:ctrlPr>
                          <a:rPr lang="en-US" altLang="zh-CN" sz="1400"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Sup>
                          <m:sSubSupPr>
                            <m:ctrlPr>
                              <a:rPr lang="en-US" altLang="zh-CN" sz="1400"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400"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sz="1400" b="0" i="1" baseline="-2000">
                                      <a:solidFill>
                                        <a:srgbClr val="FF0000"/>
                                      </a:solidFill>
                                      <a:latin typeface="Cambria Math" panose="02040503050406030204" pitchFamily="18" charset="0"/>
                                    </a:rPr>
                                  </m:ctrlPr>
                                </m:barPr>
                                <m:e>
                                  <m:bar>
                                    <m:barPr>
                                      <m:ctrlPr>
                                        <a:rPr lang="en-US" altLang="zh-CN" sz="1400" b="0" i="1" baseline="-8000">
                                          <a:solidFill>
                                            <a:srgbClr val="FF0000"/>
                                          </a:solidFill>
                                          <a:latin typeface="Cambria Math" panose="02040503050406030204" pitchFamily="18" charset="0"/>
                                        </a:rPr>
                                      </m:ctrlPr>
                                    </m:barPr>
                                    <m:e>
                                      <m:r>
                                        <a:rPr lang="en-US" altLang="zh-CN" sz="1400" b="0" baseline="-12000">
                                          <a:solidFill>
                                            <a:srgbClr val="FF0000"/>
                                          </a:solidFill>
                                          <a:latin typeface="Cambria Math" panose="02040503050406030204" pitchFamily="18" charset="0"/>
                                        </a:rPr>
                                        <m:t>         </m:t>
                                      </m:r>
                                    </m:e>
                                  </m:bar>
                                </m:e>
                              </m:bar>
                            </m:e>
                          </m:mr>
                          <m:mr>
                            <m:e>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400"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400"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400"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5_AN.213_1#33b87e42d.blank?vop=1&amp;pid=e9f61f97f&amp;color=0,0,0&amp;vpa=103&amp;vtp=1&amp;bbb=1"/>
              <p:cNvSpPr>
                <a:spLocks noRot="1" noChangeAspect="1" noMove="1" noResize="1" noEditPoints="1" noAdjustHandles="1" noChangeArrowheads="1" noChangeShapeType="1" noTextEdit="1"/>
              </p:cNvSpPr>
              <p:nvPr/>
            </p:nvSpPr>
            <p:spPr>
              <a:xfrm>
                <a:off x="6554777" y="2701790"/>
                <a:ext cx="2213166" cy="228600"/>
              </a:xfrm>
              <a:prstGeom prst="rect">
                <a:avLst/>
              </a:prstGeom>
              <a:blipFill rotWithShape="1">
                <a:blip r:embed="rId2"/>
                <a:stretch>
                  <a:fillRect l="-14" t="-32719" r="23" b="-27281"/>
                </a:stretch>
              </a:blipFill>
            </p:spPr>
            <p:txBody>
              <a:bodyPr/>
              <a:lstStyle/>
              <a:p>
                <a:r>
                  <a:rPr lang="zh-CN" altLang="en-US">
                    <a:noFill/>
                  </a:rPr>
                  <a:t> </a:t>
                </a:r>
              </a:p>
            </p:txBody>
          </p:sp>
        </mc:Fallback>
      </mc:AlternateContent>
      <p:sp>
        <p:nvSpPr>
          <p:cNvPr id="7" name="QB_5_AN.214_1#33b87e42d.blank?vop=1&amp;pid=e9f61f97f&amp;color=0,0,0&amp;vpa=104&amp;vtp=1&amp;bbb=1"/>
          <p:cNvSpPr/>
          <p:nvPr/>
        </p:nvSpPr>
        <p:spPr>
          <a:xfrm>
            <a:off x="6561921" y="3023291"/>
            <a:ext cx="2973388" cy="254000"/>
          </a:xfrm>
          <a:prstGeom prst="rect">
            <a:avLst/>
          </a:prstGeom>
          <a:noFill/>
        </p:spPr>
        <p:txBody>
          <a:bodyPr wrap="none" lIns="0" tIns="0" rIns="0" bIns="0" rtlCol="0" anchor="t"/>
          <a:lstStyle/>
          <a:p>
            <a:pPr algn="ctr" latinLnBrk="1">
              <a:lnSpc>
                <a:spcPts val="2000"/>
              </a:lnSpc>
            </a:pPr>
            <a:r>
              <a:rPr lang="en-US" altLang="zh-CN" sz="1400"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次氯酸具有漂白性，使有色物质褪色</a:t>
            </a:r>
            <a:endParaRPr lang="en-US" altLang="zh-CN" sz="14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215_1#da4baee9b?sp=1&amp;vop=1&amp;pid=e9f61f97f&amp;color=0,0,0&amp;vtp=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（2）“价—类”二维图是研究元素的重要方法，图甲为氯及其化合物的“价—类”二维图。</a:t>
            </a:r>
            <a:endParaRPr lang="en-US" altLang="zh-CN" sz="1800" dirty="0">
              <a:solidFill>
                <a:srgbClr val="000000"/>
              </a:solidFill>
            </a:endParaRPr>
          </a:p>
        </p:txBody>
      </p:sp>
      <p:pic>
        <p:nvPicPr>
          <p:cNvPr id="3" name="QO_5_BD.215_2#da4baee9b?iti=6&amp;htil=25&amp;vop=1&amp;pid=e9f61f97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455558" y="1625600"/>
            <a:ext cx="2862072" cy="21945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5_BD.215_3#da4baee9b?iti=6&amp;htil=25&amp;vop=1&amp;pid=e9f61f97f&amp;color=0,0,0&amp;vtp=1"/>
          <p:cNvSpPr/>
          <p:nvPr/>
        </p:nvSpPr>
        <p:spPr>
          <a:xfrm>
            <a:off x="9746100" y="3943985"/>
            <a:ext cx="280988" cy="4114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800" dirty="0">
              <a:solidFill>
                <a:srgbClr val="000000"/>
              </a:solidFill>
            </a:endParaRPr>
          </a:p>
        </p:txBody>
      </p:sp>
      <p:sp>
        <p:nvSpPr>
          <p:cNvPr id="5" name="QB_6_BD.216_1#9037fb465?htil=25&amp;vop=1&amp;pid=da4baee9b&amp;color=0,0,0&amp;vtp=1&amp;bbb=1&amp;hb=1"/>
          <p:cNvSpPr/>
          <p:nvPr/>
        </p:nvSpPr>
        <p:spPr>
          <a:xfrm>
            <a:off x="832104" y="1532946"/>
            <a:ext cx="7543800"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①“价—类”二维图缺失的类别</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的化学式为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是可用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于实验室制氧气的钾盐</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填化学式）。</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6" name="QB_6_BD.220_1#bbd104d1e?htil=25&amp;vop=1&amp;pid=da4baee9b&amp;color=0,0,0&amp;vtp=1&amp;bbb=1"/>
              <p:cNvSpPr/>
              <p:nvPr/>
            </p:nvSpPr>
            <p:spPr>
              <a:xfrm>
                <a:off x="832104" y="2396546"/>
                <a:ext cx="7543800"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填“酸性”或“碱性”）氧化物。</a:t>
                </a:r>
                <a:endParaRPr lang="en-US" altLang="zh-CN" sz="1800" dirty="0">
                  <a:solidFill>
                    <a:srgbClr val="000000"/>
                  </a:solidFill>
                </a:endParaRPr>
              </a:p>
            </p:txBody>
          </p:sp>
        </mc:Choice>
        <mc:Fallback>
          <p:sp>
            <p:nvSpPr>
              <p:cNvPr id="6" name="QB_6_BD.220_1#bbd104d1e?htil=25&amp;vop=1&amp;pid=da4baee9b&amp;color=0,0,0&amp;vtp=1&amp;bbb=1"/>
              <p:cNvSpPr>
                <a:spLocks noRot="1" noChangeAspect="1" noMove="1" noResize="1" noEditPoints="1" noAdjustHandles="1" noChangeArrowheads="1" noChangeShapeType="1" noTextEdit="1"/>
              </p:cNvSpPr>
              <p:nvPr/>
            </p:nvSpPr>
            <p:spPr>
              <a:xfrm>
                <a:off x="832104" y="2396546"/>
                <a:ext cx="7543800" cy="469900"/>
              </a:xfrm>
              <a:prstGeom prst="rect">
                <a:avLst/>
              </a:prstGeom>
              <a:blipFill rotWithShape="1">
                <a:blip r:embed="rId2"/>
                <a:stretch>
                  <a:fillRect l="-3" t="-12" r="3" b="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6_BD.222_1#b7b918393?htil=25&amp;vop=1&amp;pid=da4baee9b&amp;color=0,0,0&amp;vtp=1&amp;bbb=1&amp;hb=1"/>
              <p:cNvSpPr/>
              <p:nvPr/>
            </p:nvSpPr>
            <p:spPr>
              <a:xfrm>
                <a:off x="832104" y="2850571"/>
                <a:ext cx="7543800"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③“84”消毒液露置于空气中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其有效成分在空气中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的作用下生成两种</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，其中一种是</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，另一种是酸式盐，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写出该反应的化学方程式</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7" name="QB_6_BD.222_1#b7b918393?htil=25&amp;vop=1&amp;pid=da4baee9b&amp;color=0,0,0&amp;vtp=1&amp;bbb=1&amp;hb=1"/>
              <p:cNvSpPr>
                <a:spLocks noRot="1" noChangeAspect="1" noMove="1" noResize="1" noEditPoints="1" noAdjustHandles="1" noChangeArrowheads="1" noChangeShapeType="1" noTextEdit="1"/>
              </p:cNvSpPr>
              <p:nvPr/>
            </p:nvSpPr>
            <p:spPr>
              <a:xfrm>
                <a:off x="832104" y="2850571"/>
                <a:ext cx="7543800" cy="1257300"/>
              </a:xfrm>
              <a:prstGeom prst="rect">
                <a:avLst/>
              </a:prstGeom>
              <a:blipFill rotWithShape="1">
                <a:blip r:embed="rId3"/>
                <a:stretch>
                  <a:fillRect l="-3" t="-4" r="-1032" b="4"/>
                </a:stretch>
              </a:blipFill>
            </p:spPr>
            <p:txBody>
              <a:bodyPr/>
              <a:lstStyle/>
              <a:p>
                <a:r>
                  <a:rPr lang="zh-CN" altLang="en-US">
                    <a:noFill/>
                  </a:rPr>
                  <a:t> </a:t>
                </a:r>
              </a:p>
            </p:txBody>
          </p:sp>
        </mc:Fallback>
      </mc:AlternateContent>
      <p:sp>
        <p:nvSpPr>
          <p:cNvPr id="8" name="QB_6_AN.217_1#9037fb465.blank?vop=1&amp;pid=da4baee9b&amp;color=0,0,0&amp;vpa=105&amp;vtp=1&amp;bbb=1"/>
          <p:cNvSpPr/>
          <p:nvPr/>
        </p:nvSpPr>
        <p:spPr>
          <a:xfrm>
            <a:off x="4446048" y="1502466"/>
            <a:ext cx="6238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单质</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9" name="QB_6_AN.218_1#9037fb465.blank?vop=1&amp;pid=da4baee9b&amp;color=0,0,0&amp;vpa=106&amp;vtp=1&amp;bbb=1"/>
              <p:cNvSpPr/>
              <p:nvPr/>
            </p:nvSpPr>
            <p:spPr>
              <a:xfrm>
                <a:off x="6645529" y="1578546"/>
                <a:ext cx="563499"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6_AN.218_1#9037fb465.blank?vop=1&amp;pid=da4baee9b&amp;color=0,0,0&amp;vpa=106&amp;vtp=1&amp;bbb=1"/>
              <p:cNvSpPr>
                <a:spLocks noRot="1" noChangeAspect="1" noMove="1" noResize="1" noEditPoints="1" noAdjustHandles="1" noChangeArrowheads="1" noChangeShapeType="1" noTextEdit="1"/>
              </p:cNvSpPr>
              <p:nvPr/>
            </p:nvSpPr>
            <p:spPr>
              <a:xfrm>
                <a:off x="6645529" y="1578546"/>
                <a:ext cx="563499" cy="279400"/>
              </a:xfrm>
              <a:prstGeom prst="rect">
                <a:avLst/>
              </a:prstGeom>
              <a:blipFill rotWithShape="1">
                <a:blip r:embed="rId4"/>
                <a:stretch>
                  <a:fillRect l="-45" t="-204" r="90" b="20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6_AN.219_1#9037fb465.blank?vop=1&amp;pid=da4baee9b&amp;color=0,0,0&amp;vpa=107&amp;vtp=1&amp;bbb=1"/>
              <p:cNvSpPr/>
              <p:nvPr/>
            </p:nvSpPr>
            <p:spPr>
              <a:xfrm>
                <a:off x="4011866" y="2004504"/>
                <a:ext cx="707962" cy="279400"/>
              </a:xfrm>
              <a:prstGeom prst="rect">
                <a:avLst/>
              </a:prstGeom>
              <a:noFill/>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KClO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6_AN.219_1#9037fb465.blank?vop=1&amp;pid=da4baee9b&amp;color=0,0,0&amp;vpa=107&amp;vtp=1&amp;bbb=1"/>
              <p:cNvSpPr>
                <a:spLocks noRot="1" noChangeAspect="1" noMove="1" noResize="1" noEditPoints="1" noAdjustHandles="1" noChangeArrowheads="1" noChangeShapeType="1" noTextEdit="1"/>
              </p:cNvSpPr>
              <p:nvPr/>
            </p:nvSpPr>
            <p:spPr>
              <a:xfrm>
                <a:off x="4011866" y="2004504"/>
                <a:ext cx="707962" cy="279400"/>
              </a:xfrm>
              <a:prstGeom prst="rect">
                <a:avLst/>
              </a:prstGeom>
              <a:blipFill rotWithShape="1">
                <a:blip r:embed="rId5"/>
                <a:stretch>
                  <a:fillRect l="-81" t="-159" r="72" b="159"/>
                </a:stretch>
              </a:blipFill>
            </p:spPr>
            <p:txBody>
              <a:bodyPr/>
              <a:lstStyle/>
              <a:p>
                <a:r>
                  <a:rPr lang="zh-CN" altLang="en-US">
                    <a:noFill/>
                  </a:rPr>
                  <a:t> </a:t>
                </a:r>
              </a:p>
            </p:txBody>
          </p:sp>
        </mc:Fallback>
      </mc:AlternateContent>
      <p:sp>
        <p:nvSpPr>
          <p:cNvPr id="11" name="QB_6_AN.221_1#bbd104d1e.blank?vop=1&amp;pid=da4baee9b&amp;color=0,0,0&amp;vpa=108&amp;vtp=1&amp;bbb=1"/>
          <p:cNvSpPr/>
          <p:nvPr/>
        </p:nvSpPr>
        <p:spPr>
          <a:xfrm>
            <a:off x="1847183" y="2355271"/>
            <a:ext cx="6238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酸性</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2" name="QB_6_AN.223_1#b7b918393.blank?vop=1&amp;pid=da4baee9b&amp;color=0,0,0&amp;vpa=109&amp;vtp=1&amp;bbb=1&amp;rh=23.75"/>
              <p:cNvSpPr/>
              <p:nvPr/>
            </p:nvSpPr>
            <p:spPr>
              <a:xfrm>
                <a:off x="874966" y="3703574"/>
                <a:ext cx="4046347" cy="301625"/>
              </a:xfrm>
              <a:prstGeom prst="rect">
                <a:avLst/>
              </a:prstGeom>
              <a:noFill/>
            </p:spPr>
            <p:txBody>
              <a:bodyPr wrap="none" lIns="0" tIns="0" rIns="0" bIns="0" rtlCol="0" anchor="t"/>
              <a:lstStyle/>
              <a:p>
                <a:pPr algn="ctr" latinLnBrk="1">
                  <a:lnSpc>
                    <a:spcPts val="24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NaClO</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2" name="QB_6_AN.223_1#b7b918393.blank?vop=1&amp;pid=da4baee9b&amp;color=0,0,0&amp;vpa=109&amp;vtp=1&amp;bbb=1&amp;rh=23.75"/>
              <p:cNvSpPr>
                <a:spLocks noRot="1" noChangeAspect="1" noMove="1" noResize="1" noEditPoints="1" noAdjustHandles="1" noChangeArrowheads="1" noChangeShapeType="1" noTextEdit="1"/>
              </p:cNvSpPr>
              <p:nvPr/>
            </p:nvSpPr>
            <p:spPr>
              <a:xfrm>
                <a:off x="874966" y="3703574"/>
                <a:ext cx="4046347" cy="301625"/>
              </a:xfrm>
              <a:prstGeom prst="rect">
                <a:avLst/>
              </a:prstGeom>
              <a:blipFill rotWithShape="1">
                <a:blip r:embed="rId6"/>
                <a:stretch>
                  <a:fillRect l="-14" t="-31032" r="2" b="-1991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p"/>
      <p:bldP spid="9" grpId="0" animBg="1" build="p"/>
      <p:bldP spid="10" grpId="0" animBg="1" build="p"/>
      <p:bldP spid="11" grpId="0" animBg="1" build="p"/>
      <p:bldP spid="12"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24_1#079c9586f?iti=7&amp;htil=26&amp;vop=1&amp;pid=e9f61f97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559282" y="1171440"/>
            <a:ext cx="1737360" cy="15453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224_2#079c9586f?iti=7&amp;htil=26&amp;vop=1&amp;pid=e9f61f97f&amp;color=0,0,0&amp;vtp=1"/>
          <p:cNvSpPr/>
          <p:nvPr/>
        </p:nvSpPr>
        <p:spPr>
          <a:xfrm>
            <a:off x="10287467" y="2831076"/>
            <a:ext cx="280988"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800" dirty="0"/>
          </a:p>
        </p:txBody>
      </p:sp>
      <mc:AlternateContent xmlns:mc="http://schemas.openxmlformats.org/markup-compatibility/2006">
        <mc:Choice xmlns:a14="http://schemas.microsoft.com/office/drawing/2010/main" Requires="a14">
          <p:sp>
            <p:nvSpPr>
              <p:cNvPr id="4" name="QC_5_BD.224_3#079c9586f?htil=26&amp;sp=1&amp;vop=1&amp;pid=e9f61f97f&amp;color=0,0,0&amp;vtp=1&amp;bt=1&amp;bbb=1&amp;hb=1"/>
              <p:cNvSpPr/>
              <p:nvPr/>
            </p:nvSpPr>
            <p:spPr>
              <a:xfrm>
                <a:off x="832104" y="1080000"/>
                <a:ext cx="8668512"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（3）图乙是用强光照射密闭细口瓶中新制氯水时，用数字化传感器采集的图像</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纵坐标</a:t>
                </a:r>
                <a14:m>
                  <m:oMath xmlns:m="http://schemas.openxmlformats.org/officeDocument/2006/math">
                    <m:d>
                      <m:d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𝑦</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代表的物理量与图像相符的是</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dirty="0"/>
              </a:p>
            </p:txBody>
          </p:sp>
        </mc:Choice>
        <mc:Fallback>
          <p:sp>
            <p:nvSpPr>
              <p:cNvPr id="4" name="QC_5_BD.224_3#079c9586f?htil=26&amp;sp=1&amp;vop=1&amp;pid=e9f61f97f&amp;color=0,0,0&amp;vtp=1&amp;bt=1&amp;bbb=1&amp;hb=1"/>
              <p:cNvSpPr>
                <a:spLocks noRot="1" noChangeAspect="1" noMove="1" noResize="1" noEditPoints="1" noAdjustHandles="1" noChangeArrowheads="1" noChangeShapeType="1" noTextEdit="1"/>
              </p:cNvSpPr>
              <p:nvPr/>
            </p:nvSpPr>
            <p:spPr>
              <a:xfrm>
                <a:off x="832104" y="1080000"/>
                <a:ext cx="8668512" cy="838200"/>
              </a:xfrm>
              <a:prstGeom prst="rect">
                <a:avLst/>
              </a:prstGeom>
              <a:blipFill rotWithShape="1">
                <a:blip r:embed="rId2"/>
                <a:stretch>
                  <a:fillRect l="-3" t="-60" r="-450" b="60"/>
                </a:stretch>
              </a:blipFill>
            </p:spPr>
            <p:txBody>
              <a:bodyPr/>
              <a:lstStyle/>
              <a:p>
                <a:r>
                  <a:rPr lang="zh-CN" altLang="en-US">
                    <a:noFill/>
                  </a:rPr>
                  <a:t> </a:t>
                </a:r>
              </a:p>
            </p:txBody>
          </p:sp>
        </mc:Fallback>
      </mc:AlternateContent>
      <p:sp>
        <p:nvSpPr>
          <p:cNvPr id="5" name="QC_5_AN.225_1#079c9586f.blank?vop=1&amp;pid=e9f61f97f&amp;color=0,0,0&amp;vpa=110&amp;vtp=1&amp;bbb=1"/>
          <p:cNvSpPr/>
          <p:nvPr/>
        </p:nvSpPr>
        <p:spPr>
          <a:xfrm>
            <a:off x="4804823" y="1468620"/>
            <a:ext cx="44291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BC</a:t>
            </a:r>
            <a:endParaRPr lang="en-US" altLang="zh-CN" dirty="0"/>
          </a:p>
        </p:txBody>
      </p:sp>
      <p:sp>
        <p:nvSpPr>
          <p:cNvPr id="6" name="QC_5_BD.224_4#079c9586f.choices?htil=26&amp;vop=1&amp;pid=e9f61f97f&amp;color=0,0,0&amp;vtp=1&amp;bbb=1"/>
          <p:cNvSpPr/>
          <p:nvPr/>
        </p:nvSpPr>
        <p:spPr>
          <a:xfrm>
            <a:off x="832104" y="1914644"/>
            <a:ext cx="8668512"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444182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溶液颜色的变化</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瓶中氧气的体积分数</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4441825"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溶液的导电能力</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溶液的漂白能力</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1_1#7180b148d?sp=1&amp;vop=1&amp;pid=028826f43&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为研究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的性质，进行如下实验：</a:t>
                </a:r>
                <a:endParaRPr lang="en-US" altLang="zh-CN" sz="1800" dirty="0"/>
              </a:p>
            </p:txBody>
          </p:sp>
        </mc:Choice>
        <mc:Fallback>
          <p:sp>
            <p:nvSpPr>
              <p:cNvPr id="2" name="QC_6_BD.11_1#7180b148d?sp=1&amp;vop=1&amp;pid=028826f43&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8" name="QC_6_BD.11_2#7180b148d?colgroup=5,50&amp;vop=1&amp;pid=028826f43&amp;color=0,0,0&amp;vtp=1&amp;bbb=1"/>
              <p:cNvGraphicFramePr>
                <a:graphicFrameLocks noGrp="1"/>
              </p:cNvGraphicFramePr>
              <p:nvPr/>
            </p:nvGraphicFramePr>
            <p:xfrm>
              <a:off x="832104" y="1622544"/>
              <a:ext cx="10497312" cy="1992376"/>
            </p:xfrm>
            <a:graphic>
              <a:graphicData uri="http://schemas.openxmlformats.org/drawingml/2006/table">
                <a:tbl>
                  <a:tblPr/>
                  <a:tblGrid>
                    <a:gridCol w="1216152"/>
                    <a:gridCol w="1837944"/>
                    <a:gridCol w="7443216"/>
                  </a:tblGrid>
                  <a:tr h="340868">
                    <a:tc rowSpan="2">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r>
                  <a:tr h="340868">
                    <a:tc vMerge="1">
                      <a:tcPr/>
                    </a:tc>
                    <a:tc>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液体</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84124">
                    <a:tc rowSpan="3">
                      <a:txBody>
                        <a:bodyPr/>
                        <a:lstStyle/>
                        <a:p>
                          <a:pPr algn="ctr" latinLnBrk="1" hangingPunct="0">
                            <a:lnSpc>
                              <a:spcPts val="8700"/>
                            </a:lnSpc>
                          </a:pPr>
                          <a:r>
                            <a:rPr lang="en-US" altLang="zh-CN" sz="4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a:t>
                          </a:r>
                          <a:endPar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endParaRPr>
                        </a:p>
                        <a:p>
                          <a:pPr algn="ctr" latinLnBrk="1" hangingPunct="0">
                            <a:lnSpc>
                              <a:spcPct val="1500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浮在液面上</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熔成小球</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剧烈反应</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产生少量白雾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vMerge="1">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稀盐酸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浮在液面上</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反应比Ⅰ中剧烈</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产生白雾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vMerge="1">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硫酸铜溶液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浮在液面上</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剧烈反应</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没有出现红色物质</a:t>
                          </a:r>
                          <a:r>
                            <a:rPr lang="en-US" altLang="zh-CN" sz="14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烧杯中有蓝色沉淀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8" name="QC_6_BD.11_2#7180b148d?colgroup=5,50&amp;vop=1&amp;pid=028826f43&amp;color=0,0,0&amp;vtp=1&amp;bbb=1"/>
              <p:cNvGraphicFramePr>
                <a:graphicFrameLocks noGrp="1"/>
              </p:cNvGraphicFramePr>
              <p:nvPr/>
            </p:nvGraphicFramePr>
            <p:xfrm>
              <a:off x="832104" y="1622544"/>
              <a:ext cx="10497312" cy="1992376"/>
            </p:xfrm>
            <a:graphic>
              <a:graphicData uri="http://schemas.openxmlformats.org/drawingml/2006/table">
                <a:tbl>
                  <a:tblPr/>
                  <a:tblGrid>
                    <a:gridCol w="1216152"/>
                    <a:gridCol w="1837944"/>
                    <a:gridCol w="7443216"/>
                  </a:tblGrid>
                  <a:tr h="340868">
                    <a:tc rowSpan="2">
                      <a:txBody>
                        <a:bodyPr/>
                        <a:lstStyle/>
                        <a:p>
                          <a:pPr algn="ctr" latinLnBrk="1" hangingPunct="0">
                            <a:lnSpc>
                              <a:spcPts val="2000"/>
                            </a:lnSpc>
                          </a:pPr>
                          <a:r>
                            <a:rPr lang="en-US" altLang="zh-CN" sz="1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cPr/>
                    </a:tc>
                  </a:tr>
                  <a:tr h="340995">
                    <a:tc vMerge="1">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83870">
                    <a:tc rowSpan="3">
                      <a:txBody>
                        <a:bodyPr/>
                        <a:lstStyle/>
                        <a:p>
                          <a:pPr algn="ctr" latinLnBrk="1" hangingPunct="0">
                            <a:lnSpc>
                              <a:spcPts val="8700"/>
                            </a:lnSpc>
                          </a:pPr>
                          <a:r>
                            <a:rPr lang="en-US" altLang="zh-CN" sz="4800" b="0" i="0" kern="0" spc="-9990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a:t>
                          </a:r>
                          <a:endParaRPr lang="en-US" altLang="zh-CN" sz="900" b="0" i="0" kern="0" spc="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endParaRPr>
                        </a:p>
                        <a:p>
                          <a:pPr algn="ctr" latinLnBrk="1" hangingPunct="0">
                            <a:lnSpc>
                              <a:spcPct val="1500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340995">
                    <a:tc vMerge="1">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稀盐酸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85775">
                    <a:tc vMerge="1">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硫酸铜溶液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pic>
        <p:nvPicPr>
          <p:cNvPr id="4" name="QC_6_BD.11_3#7180b148d.table_image?tii=1&amp;vop=1&amp;pid=028826f4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32688" y="2391084"/>
            <a:ext cx="1014984" cy="10972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6_BD.11_4#7180b148d?vop=1&amp;pid=028826f43&amp;color=0,0,0&amp;vtp=1&amp;bbb=1"/>
          <p:cNvSpPr/>
          <p:nvPr/>
        </p:nvSpPr>
        <p:spPr>
          <a:xfrm>
            <a:off x="832104" y="3705344"/>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6" name="QC_6_AN.12_1#7180b148d.bracket?vop=1&amp;pid=028826f43&amp;color=0,0,0&amp;vpa=6&amp;vtp=1"/>
          <p:cNvSpPr/>
          <p:nvPr/>
        </p:nvSpPr>
        <p:spPr>
          <a:xfrm>
            <a:off x="2844261" y="3702169"/>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7" name="QC_6_BD.11_5#7180b148d.choices?vop=1&amp;pid=028826f43&amp;color=0,0,0&amp;vtp=1&amp;bbb=1"/>
              <p:cNvSpPr/>
              <p:nvPr/>
            </p:nvSpPr>
            <p:spPr>
              <a:xfrm>
                <a:off x="832104" y="415561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Ⅰ中现象说明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与水反应放热</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Ⅱ中反应比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中剧烈是因为稀盐酸中的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浓度比蒸馏水中的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浓度大很多</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Ⅲ中的蓝色沉淀可能是氢氧化铜</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Ⅲ中没有出现红色物质，说明没有铜单质生成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可据此判断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Cu</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氧化性弱于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7" name="QC_6_BD.11_5#7180b148d.choices?vop=1&amp;pid=028826f43&amp;color=0,0,0&amp;vtp=1&amp;bbb=1"/>
              <p:cNvSpPr>
                <a:spLocks noRot="1" noChangeAspect="1" noMove="1" noResize="1" noEditPoints="1" noAdjustHandles="1" noChangeArrowheads="1" noChangeShapeType="1" noTextEdit="1"/>
              </p:cNvSpPr>
              <p:nvPr/>
            </p:nvSpPr>
            <p:spPr>
              <a:xfrm>
                <a:off x="832104" y="4155615"/>
                <a:ext cx="10533888" cy="1676400"/>
              </a:xfrm>
              <a:prstGeom prst="rect">
                <a:avLst/>
              </a:prstGeom>
              <a:blipFill rotWithShape="1">
                <a:blip r:embed="rId4"/>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226_1#a0c00af8c?htil=27&amp;vop=1&amp;pid=98df48ade&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834116" y="1171440"/>
            <a:ext cx="4489704" cy="22677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4_BD.226_2#a0c00af8c?htil=27&amp;sp=1&amp;vop=1&amp;pid=98df48ade&amp;color=0,0,0&amp;vtp=1&amp;bt=1&amp;bbb=1&amp;hb=1&amp;hs=1"/>
              <p:cNvSpPr/>
              <p:nvPr/>
            </p:nvSpPr>
            <p:spPr>
              <a:xfrm>
                <a:off x="832104" y="1080000"/>
                <a:ext cx="5907024" cy="838200"/>
              </a:xfrm>
              <a:prstGeom prst="rect">
                <a:avLst/>
              </a:prstGeom>
              <a:noFill/>
            </p:spPr>
            <p:txBody>
              <a:bodyPr wrap="none" lIns="0" tIns="0" rIns="0" bIns="0" rtlCol="0" anchor="t"/>
              <a:lstStyle/>
              <a:p>
                <a:pPr algn="l"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一氧化二氯</a:t>
                </a:r>
                <a14:m>
                  <m:oMath xmlns:m="http://schemas.openxmlformats.org/officeDocument/2006/math">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是国际公认的高效安全灭菌消毒剂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装置中用氯气和潮湿的</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制备少量</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3" name="QO_4_BD.226_2#a0c00af8c?htil=27&amp;sp=1&amp;vop=1&amp;pid=98df48ade&amp;color=0,0,0&amp;vtp=1&amp;bt=1&amp;bbb=1&amp;hb=1&amp;hs=1"/>
              <p:cNvSpPr>
                <a:spLocks noRot="1" noChangeAspect="1" noMove="1" noResize="1" noEditPoints="1" noAdjustHandles="1" noChangeArrowheads="1" noChangeShapeType="1" noTextEdit="1"/>
              </p:cNvSpPr>
              <p:nvPr/>
            </p:nvSpPr>
            <p:spPr>
              <a:xfrm>
                <a:off x="832104" y="1080000"/>
                <a:ext cx="5907024" cy="838200"/>
              </a:xfrm>
              <a:prstGeom prst="rect">
                <a:avLst/>
              </a:prstGeom>
              <a:blipFill rotWithShape="1">
                <a:blip r:embed="rId2"/>
                <a:stretch>
                  <a:fillRect l="-4" t="-60" r="-1690" b="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O_4_BD.226_3#a0c00af8c?htil=27&amp;vop=1&amp;pid=98df48ade&amp;color=0,0,0&amp;vtp=1&amp;bbb=1&amp;hb=1&amp;hs=1"/>
              <p:cNvSpPr/>
              <p:nvPr/>
            </p:nvSpPr>
            <p:spPr>
              <a:xfrm>
                <a:off x="832104" y="1948990"/>
                <a:ext cx="5907024"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常温下</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是棕黄色、有刺激性气味的气体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溶于水</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，且与水反应生成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，高浓度时易发生爆炸</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熔</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点为</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120</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，沸点为</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4" name="QO_4_BD.226_3#a0c00af8c?htil=27&amp;vop=1&amp;pid=98df48ade&amp;color=0,0,0&amp;vtp=1&amp;bbb=1&amp;hb=1&amp;hs=1"/>
              <p:cNvSpPr>
                <a:spLocks noRot="1" noChangeAspect="1" noMove="1" noResize="1" noEditPoints="1" noAdjustHandles="1" noChangeArrowheads="1" noChangeShapeType="1" noTextEdit="1"/>
              </p:cNvSpPr>
              <p:nvPr/>
            </p:nvSpPr>
            <p:spPr>
              <a:xfrm>
                <a:off x="832104" y="1948990"/>
                <a:ext cx="5907024" cy="1257300"/>
              </a:xfrm>
              <a:prstGeom prst="rect">
                <a:avLst/>
              </a:prstGeom>
              <a:blipFill rotWithShape="1">
                <a:blip r:embed="rId3"/>
                <a:stretch>
                  <a:fillRect l="-4" t="-14" r="9"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227_1#d7b3e6160?htil=27&amp;vop=1&amp;pid=a0c00af8c&amp;color=0,0,0&amp;vtp=1&amp;bbb=1&amp;hs=1"/>
              <p:cNvSpPr/>
              <p:nvPr/>
            </p:nvSpPr>
            <p:spPr>
              <a:xfrm>
                <a:off x="832104" y="3218990"/>
                <a:ext cx="5907024"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（1）仪器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的名称是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5" name="QB_5_BD.227_1#d7b3e6160?htil=27&amp;vop=1&amp;pid=a0c00af8c&amp;color=0,0,0&amp;vtp=1&amp;bbb=1&amp;hs=1"/>
              <p:cNvSpPr>
                <a:spLocks noRot="1" noChangeAspect="1" noMove="1" noResize="1" noEditPoints="1" noAdjustHandles="1" noChangeArrowheads="1" noChangeShapeType="1" noTextEdit="1"/>
              </p:cNvSpPr>
              <p:nvPr/>
            </p:nvSpPr>
            <p:spPr>
              <a:xfrm>
                <a:off x="832104" y="3218990"/>
                <a:ext cx="5907024" cy="469900"/>
              </a:xfrm>
              <a:prstGeom prst="rect">
                <a:avLst/>
              </a:prstGeom>
              <a:blipFill rotWithShape="1">
                <a:blip r:embed="rId4"/>
                <a:stretch>
                  <a:fillRect l="-4" t="-37" r="9" b="37"/>
                </a:stretch>
              </a:blipFill>
            </p:spPr>
            <p:txBody>
              <a:bodyPr/>
              <a:lstStyle/>
              <a:p>
                <a:r>
                  <a:rPr lang="zh-CN" altLang="en-US">
                    <a:noFill/>
                  </a:rPr>
                  <a:t> </a:t>
                </a:r>
              </a:p>
            </p:txBody>
          </p:sp>
        </mc:Fallback>
      </mc:AlternateContent>
      <p:sp>
        <p:nvSpPr>
          <p:cNvPr id="6" name="QB_5_AN.228_1#d7b3e6160.blank?vop=1&amp;pid=a0c00af8c&amp;color=0,0,0&amp;vpa=111&amp;vtp=1&amp;bbb=1"/>
          <p:cNvSpPr/>
          <p:nvPr/>
        </p:nvSpPr>
        <p:spPr>
          <a:xfrm>
            <a:off x="2910935" y="3177715"/>
            <a:ext cx="10810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分液漏斗</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5_BD.229_1#8da3b1591?vop=1&amp;pid=a0c00af8c&amp;color=0,0,0&amp;vtp=1&amp;bbb=1&amp;hs=1"/>
              <p:cNvSpPr/>
              <p:nvPr/>
            </p:nvSpPr>
            <p:spPr>
              <a:xfrm>
                <a:off x="832104" y="3638669"/>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中发生反应的离子方程式为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（3）装置</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B中的试剂是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装置</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中碱石灰的作用是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a:t>
                </a:r>
                <a:endPar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7" name="QB_5_BD.229_1#8da3b1591?vop=1&amp;pid=a0c00af8c&amp;color=0,0,0&amp;vtp=1&amp;bbb=1&amp;hs=1"/>
              <p:cNvSpPr>
                <a:spLocks noRot="1" noChangeAspect="1" noMove="1" noResize="1" noEditPoints="1" noAdjustHandles="1" noChangeArrowheads="1" noChangeShapeType="1" noTextEdit="1"/>
              </p:cNvSpPr>
              <p:nvPr/>
            </p:nvSpPr>
            <p:spPr>
              <a:xfrm>
                <a:off x="832104" y="3638669"/>
                <a:ext cx="10533888" cy="1257300"/>
              </a:xfrm>
              <a:prstGeom prst="rect">
                <a:avLst/>
              </a:prstGeom>
              <a:blipFill rotWithShape="1">
                <a:blip r:embed="rId5"/>
                <a:stretch>
                  <a:fillRect l="-2" t="-9" r="-367" b="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N.230_1#8da3b1591.blank?vop=1&amp;pid=a0c00af8c&amp;color=0,0,0&amp;vpa=112&amp;vtp=1&amp;bbb=1&amp;rh=26.9"/>
              <p:cNvSpPr/>
              <p:nvPr/>
            </p:nvSpPr>
            <p:spPr>
              <a:xfrm>
                <a:off x="4838954" y="3646289"/>
                <a:ext cx="4583621" cy="341630"/>
              </a:xfrm>
              <a:prstGeom prst="rect">
                <a:avLst/>
              </a:prstGeom>
              <a:noFill/>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5_AN.230_1#8da3b1591.blank?vop=1&amp;pid=a0c00af8c&amp;color=0,0,0&amp;vpa=112&amp;vtp=1&amp;bbb=1&amp;rh=26.9"/>
              <p:cNvSpPr>
                <a:spLocks noRot="1" noChangeAspect="1" noMove="1" noResize="1" noEditPoints="1" noAdjustHandles="1" noChangeArrowheads="1" noChangeShapeType="1" noTextEdit="1"/>
              </p:cNvSpPr>
              <p:nvPr/>
            </p:nvSpPr>
            <p:spPr>
              <a:xfrm>
                <a:off x="4838954" y="3646289"/>
                <a:ext cx="4583621" cy="341630"/>
              </a:xfrm>
              <a:prstGeom prst="rect">
                <a:avLst/>
              </a:prstGeom>
              <a:blipFill rotWithShape="1">
                <a:blip r:embed="rId6"/>
                <a:stretch>
                  <a:fillRect l="-6" t="-30146" r="10" b="-337"/>
                </a:stretch>
              </a:blipFill>
            </p:spPr>
            <p:txBody>
              <a:bodyPr/>
              <a:lstStyle/>
              <a:p>
                <a:r>
                  <a:rPr lang="zh-CN" altLang="en-US">
                    <a:noFill/>
                  </a:rPr>
                  <a:t> </a:t>
                </a:r>
              </a:p>
            </p:txBody>
          </p:sp>
        </mc:Fallback>
      </mc:AlternateContent>
      <p:sp>
        <p:nvSpPr>
          <p:cNvPr id="10" name="QB_5_AN.232_1#8da3b1591.blank?vop=1&amp;pid=a0c00af8c&amp;color=0,0,0&amp;vpa=113&amp;vtp=1&amp;bbb=1"/>
          <p:cNvSpPr/>
          <p:nvPr/>
        </p:nvSpPr>
        <p:spPr>
          <a:xfrm>
            <a:off x="3171285" y="4027289"/>
            <a:ext cx="13096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饱和食盐水</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1" name="QB_5_AN.233_1#8da3b1591.blank?vop=1&amp;pid=a0c00af8c&amp;color=0,0,0&amp;vpa=114&amp;vtp=1&amp;bbb=1&amp;hb=1"/>
              <p:cNvSpPr/>
              <p:nvPr/>
            </p:nvSpPr>
            <p:spPr>
              <a:xfrm>
                <a:off x="832104" y="4019669"/>
                <a:ext cx="10531904" cy="838200"/>
              </a:xfrm>
              <a:prstGeom prst="rect">
                <a:avLst/>
              </a:prstGeom>
              <a:noFill/>
            </p:spPr>
            <p:txBody>
              <a:bodyPr wrap="square" lIns="0" tIns="0" rIns="0" bIns="0" rtlCol="0" anchor="t"/>
              <a:lstStyle/>
              <a:p>
                <a:pPr latinLnBrk="1">
                  <a:lnSpc>
                    <a:spcPts val="3265"/>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吸收</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同时防止空气中的水蒸</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65"/>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气进入</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中</a:t>
                </a:r>
                <a:endParaRPr lang="en-US" altLang="zh-CN" dirty="0">
                  <a:solidFill>
                    <a:srgbClr val="FF0000"/>
                  </a:solidFill>
                </a:endParaRPr>
              </a:p>
            </p:txBody>
          </p:sp>
        </mc:Choice>
        <mc:Fallback>
          <p:sp>
            <p:nvSpPr>
              <p:cNvPr id="11" name="QB_5_AN.233_1#8da3b1591.blank?vop=1&amp;pid=a0c00af8c&amp;color=0,0,0&amp;vpa=114&amp;vtp=1&amp;bbb=1&amp;hb=1"/>
              <p:cNvSpPr>
                <a:spLocks noRot="1" noChangeAspect="1" noMove="1" noResize="1" noEditPoints="1" noAdjustHandles="1" noChangeArrowheads="1" noChangeShapeType="1" noTextEdit="1"/>
              </p:cNvSpPr>
              <p:nvPr/>
            </p:nvSpPr>
            <p:spPr>
              <a:xfrm>
                <a:off x="832104" y="4019669"/>
                <a:ext cx="10531904" cy="838200"/>
              </a:xfrm>
              <a:prstGeom prst="rect">
                <a:avLst/>
              </a:prstGeom>
              <a:blipFill rotWithShape="1">
                <a:blip r:embed="rId7"/>
                <a:stretch>
                  <a:fillRect l="-2" t="-14"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C_5_BD.234_1#1f0adc6b9?vop=1&amp;pid=a0c00af8c&amp;color=0,0,0&amp;vtp=1&amp;bbb=1"/>
              <p:cNvSpPr/>
              <p:nvPr/>
            </p:nvSpPr>
            <p:spPr>
              <a:xfrm>
                <a:off x="832104" y="4917615"/>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（4）装置</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水槽中盛装的试剂</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填序号）。</a:t>
                </a:r>
                <a:endParaRPr lang="en-US" altLang="zh-CN" sz="1800" dirty="0">
                  <a:solidFill>
                    <a:srgbClr val="000000"/>
                  </a:solidFill>
                </a:endParaRPr>
              </a:p>
            </p:txBody>
          </p:sp>
        </mc:Choice>
        <mc:Fallback>
          <p:sp>
            <p:nvSpPr>
              <p:cNvPr id="12" name="QC_5_BD.234_1#1f0adc6b9?vop=1&amp;pid=a0c00af8c&amp;color=0,0,0&amp;vtp=1&amp;bbb=1"/>
              <p:cNvSpPr>
                <a:spLocks noRot="1" noChangeAspect="1" noMove="1" noResize="1" noEditPoints="1" noAdjustHandles="1" noChangeArrowheads="1" noChangeShapeType="1" noTextEdit="1"/>
              </p:cNvSpPr>
              <p:nvPr/>
            </p:nvSpPr>
            <p:spPr>
              <a:xfrm>
                <a:off x="832104" y="4917615"/>
                <a:ext cx="10533888" cy="469900"/>
              </a:xfrm>
              <a:prstGeom prst="rect">
                <a:avLst/>
              </a:prstGeom>
              <a:blipFill rotWithShape="1">
                <a:blip r:embed="rId8"/>
                <a:stretch>
                  <a:fillRect l="-2" t="-37" r="1" b="37"/>
                </a:stretch>
              </a:blipFill>
            </p:spPr>
            <p:txBody>
              <a:bodyPr/>
              <a:lstStyle/>
              <a:p>
                <a:r>
                  <a:rPr lang="zh-CN" altLang="en-US">
                    <a:noFill/>
                  </a:rPr>
                  <a:t> </a:t>
                </a:r>
              </a:p>
            </p:txBody>
          </p:sp>
        </mc:Fallback>
      </mc:AlternateContent>
      <p:sp>
        <p:nvSpPr>
          <p:cNvPr id="13" name="QC_5_AN.235_1#1f0adc6b9.blank?vop=1&amp;pid=a0c00af8c&amp;color=0,0,0&amp;vpa=115&amp;vtp=1"/>
          <p:cNvSpPr/>
          <p:nvPr/>
        </p:nvSpPr>
        <p:spPr>
          <a:xfrm>
            <a:off x="4172998" y="4876340"/>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4" name="QC_5_BD.234_2#1f0adc6b9.choices?vop=1&amp;pid=a0c00af8c&amp;color=0,0,0&amp;vtp=1&amp;bbb=1"/>
              <p:cNvSpPr/>
              <p:nvPr/>
            </p:nvSpPr>
            <p:spPr>
              <a:xfrm>
                <a:off x="832104" y="5371640"/>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12720" algn="l"/>
                    <a:tab pos="5158740" algn="l"/>
                    <a:tab pos="83032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自来水</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热水</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冰水混合物</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14" name="QC_5_BD.234_2#1f0adc6b9.choices?vop=1&amp;pid=a0c00af8c&amp;color=0,0,0&amp;vtp=1&amp;bbb=1"/>
              <p:cNvSpPr>
                <a:spLocks noRot="1" noChangeAspect="1" noMove="1" noResize="1" noEditPoints="1" noAdjustHandles="1" noChangeArrowheads="1" noChangeShapeType="1" noTextEdit="1"/>
              </p:cNvSpPr>
              <p:nvPr/>
            </p:nvSpPr>
            <p:spPr>
              <a:xfrm>
                <a:off x="832104" y="5371640"/>
                <a:ext cx="10533888" cy="469900"/>
              </a:xfrm>
              <a:prstGeom prst="rect">
                <a:avLst/>
              </a:prstGeom>
              <a:blipFill rotWithShape="1">
                <a:blip r:embed="rId9"/>
                <a:stretch>
                  <a:fillRect l="-2" t="-37" r="1" b="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xEl>
                                              <p:pRg st="1" end="1"/>
                                            </p:txEl>
                                          </p:spTgt>
                                        </p:tgtEl>
                                        <p:attrNameLst>
                                          <p:attrName>style.visibility</p:attrName>
                                        </p:attrNameLst>
                                      </p:cBhvr>
                                      <p:to>
                                        <p:strVal val="visible"/>
                                      </p:to>
                                    </p:set>
                                    <p:anim calcmode="lin" valueType="num">
                                      <p:cBhvr additive="base">
                                        <p:cTn id="45"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3">
                                            <p:bg/>
                                          </p:spTgt>
                                        </p:tgtEl>
                                        <p:attrNameLst>
                                          <p:attrName>style.visibility</p:attrName>
                                        </p:attrNameLst>
                                      </p:cBhvr>
                                      <p:to>
                                        <p:strVal val="visible"/>
                                      </p:to>
                                    </p:set>
                                    <p:anim calcmode="lin" valueType="num">
                                      <p:cBhvr additive="base">
                                        <p:cTn id="51"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bg/>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3">
                                            <p:txEl>
                                              <p:pRg st="0" end="0"/>
                                            </p:txEl>
                                          </p:spTgt>
                                        </p:tgtEl>
                                        <p:attrNameLst>
                                          <p:attrName>style.visibility</p:attrName>
                                        </p:attrNameLst>
                                      </p:cBhvr>
                                      <p:to>
                                        <p:strVal val="visible"/>
                                      </p:to>
                                    </p:set>
                                    <p:anim calcmode="lin" valueType="num">
                                      <p:cBhvr additive="base">
                                        <p:cTn id="55"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8" grpId="0" animBg="1" build="p"/>
      <p:bldP spid="10" grpId="0" animBg="1" build="p"/>
      <p:bldP spid="11" grpId="0" animBg="1" build="p"/>
      <p:bldP spid="13"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236_1#9860bedf4?vop=1&amp;pid=a0c00af8c&amp;color=0,0,0&amp;vtp=1&amp;bt=1&amp;bbb=1&amp;hb=1"/>
              <p:cNvSpPr/>
              <p:nvPr/>
            </p:nvSpPr>
            <p:spPr>
              <a:xfrm>
                <a:off x="832104" y="1078992"/>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中固体产物中有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和另一种常见的钠盐</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写出该反应的化学方程式</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为进一步探究</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的性质，甲同学取</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滴到湿润的有色布条上</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填“能”或“</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观察到有色布条褪色</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B_5_BD.236_1#9860bedf4?vop=1&amp;pid=a0c00af8c&amp;color=0,0,0&amp;vtp=1&amp;bt=1&amp;bbb=1&amp;hb=1"/>
              <p:cNvSpPr>
                <a:spLocks noRot="1" noChangeAspect="1" noMove="1" noResize="1" noEditPoints="1" noAdjustHandles="1" noChangeArrowheads="1" noChangeShapeType="1" noTextEdit="1"/>
              </p:cNvSpPr>
              <p:nvPr/>
            </p:nvSpPr>
            <p:spPr>
              <a:xfrm>
                <a:off x="832104" y="1078992"/>
                <a:ext cx="10533888" cy="1676400"/>
              </a:xfrm>
              <a:prstGeom prst="rect">
                <a:avLst/>
              </a:prstGeom>
              <a:blipFill rotWithShape="1">
                <a:blip r:embed="rId1"/>
                <a:stretch>
                  <a:fillRect l="-2" t="-8" r="-1030" b="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237_1#9860bedf4.blank?vop=1&amp;pid=a0c00af8c&amp;color=0,0,0&amp;vpa=116&amp;vtp=1&amp;bbb=1&amp;rh=23.75&amp;hb=1"/>
              <p:cNvSpPr/>
              <p:nvPr/>
            </p:nvSpPr>
            <p:spPr>
              <a:xfrm>
                <a:off x="832104" y="1040892"/>
                <a:ext cx="10531904" cy="812800"/>
              </a:xfrm>
              <a:prstGeom prst="rect">
                <a:avLst/>
              </a:prstGeom>
              <a:noFill/>
            </p:spPr>
            <p:txBody>
              <a:bodyPr wrap="square" lIns="0" tIns="0" rIns="0" bIns="0" rtlCol="0" anchor="t"/>
              <a:lstStyle/>
              <a:p>
                <a:pPr latinLnBrk="1">
                  <a:lnSpc>
                    <a:spcPts val="317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5_AN.237_1#9860bedf4.blank?vop=1&amp;pid=a0c00af8c&amp;color=0,0,0&amp;vpa=116&amp;vtp=1&amp;bbb=1&amp;rh=23.75&amp;hb=1"/>
              <p:cNvSpPr>
                <a:spLocks noRot="1" noChangeAspect="1" noMove="1" noResize="1" noEditPoints="1" noAdjustHandles="1" noChangeArrowheads="1" noChangeShapeType="1" noTextEdit="1"/>
              </p:cNvSpPr>
              <p:nvPr/>
            </p:nvSpPr>
            <p:spPr>
              <a:xfrm>
                <a:off x="832104" y="1040892"/>
                <a:ext cx="10531904" cy="812800"/>
              </a:xfrm>
              <a:prstGeom prst="rect">
                <a:avLst/>
              </a:prstGeom>
              <a:blipFill rotWithShape="1">
                <a:blip r:embed="rId2"/>
                <a:stretch>
                  <a:fillRect l="-2" t="-16" b="-6234"/>
                </a:stretch>
              </a:blipFill>
            </p:spPr>
            <p:txBody>
              <a:bodyPr/>
              <a:lstStyle/>
              <a:p>
                <a:r>
                  <a:rPr lang="zh-CN" altLang="en-US">
                    <a:noFill/>
                  </a:rPr>
                  <a:t> </a:t>
                </a:r>
              </a:p>
            </p:txBody>
          </p:sp>
        </mc:Fallback>
      </mc:AlternateContent>
      <p:sp>
        <p:nvSpPr>
          <p:cNvPr id="5" name="QB_5_AN.239_1#9860bedf4.blank?vop=1&amp;pid=a0c00af8c&amp;color=0,0,0&amp;vpa=117&amp;vtp=1"/>
          <p:cNvSpPr/>
          <p:nvPr/>
        </p:nvSpPr>
        <p:spPr>
          <a:xfrm>
            <a:off x="8395620" y="1886712"/>
            <a:ext cx="3952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能</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240_1#2b450daf0?sp=1&amp;vop=1&amp;pid=98df48ade&amp;color=0,0,0&amp;vtp=1&amp;bt=1&amp;bbb=1"/>
              <p:cNvSpPr/>
              <p:nvPr/>
            </p:nvSpPr>
            <p:spPr>
              <a:xfrm>
                <a:off x="832104" y="1080000"/>
                <a:ext cx="10533888" cy="20955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某实验小组制取“84”消毒液（主要成分为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）并探究其性质。</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查阅资料］</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常温下</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浓</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KCl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苯为有机物，密度比水小且不溶于水；</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氯、溴、碘的单质均易溶于有机溶剂。</a:t>
                </a:r>
                <a:endParaRPr lang="en-US" altLang="zh-CN" sz="1800" dirty="0"/>
              </a:p>
            </p:txBody>
          </p:sp>
        </mc:Choice>
        <mc:Fallback>
          <p:sp>
            <p:nvSpPr>
              <p:cNvPr id="2" name="QO_4_BD.240_1#2b450daf0?sp=1&amp;vop=1&amp;pid=98df48ade&amp;color=0,0,0&amp;vtp=1&amp;bt=1&amp;bbb=1"/>
              <p:cNvSpPr>
                <a:spLocks noRot="1" noChangeAspect="1" noMove="1" noResize="1" noEditPoints="1" noAdjustHandles="1" noChangeArrowheads="1" noChangeShapeType="1" noTextEdit="1"/>
              </p:cNvSpPr>
              <p:nvPr/>
            </p:nvSpPr>
            <p:spPr>
              <a:xfrm>
                <a:off x="832104" y="1080000"/>
                <a:ext cx="10533888" cy="2095500"/>
              </a:xfrm>
              <a:prstGeom prst="rect">
                <a:avLst/>
              </a:prstGeom>
              <a:blipFill rotWithShape="1">
                <a:blip r:embed="rId1"/>
                <a:stretch>
                  <a:fillRect l="-2" t="-24" r="1"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O_4_BD.240_2#2b450daf0?vop=1&amp;pid=98df48ade&amp;color=0,0,0&amp;vtp=1&amp;bbb=1"/>
              <p:cNvSpPr/>
              <p:nvPr/>
            </p:nvSpPr>
            <p:spPr>
              <a:xfrm>
                <a:off x="832104" y="321613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Ⅰ.制取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的装置如图甲所示（夹持装置略）</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3" name="QO_4_BD.240_2#2b450daf0?vop=1&amp;pid=98df48ade&amp;color=0,0,0&amp;vtp=1&amp;bbb=1"/>
              <p:cNvSpPr>
                <a:spLocks noRot="1" noChangeAspect="1" noMove="1" noResize="1" noEditPoints="1" noAdjustHandles="1" noChangeArrowheads="1" noChangeShapeType="1" noTextEdit="1"/>
              </p:cNvSpPr>
              <p:nvPr/>
            </p:nvSpPr>
            <p:spPr>
              <a:xfrm>
                <a:off x="832104" y="3216132"/>
                <a:ext cx="10533888" cy="469900"/>
              </a:xfrm>
              <a:prstGeom prst="rect">
                <a:avLst/>
              </a:prstGeom>
              <a:blipFill rotWithShape="1">
                <a:blip r:embed="rId2"/>
                <a:stretch>
                  <a:fillRect l="-2" t="-105" r="1" b="105"/>
                </a:stretch>
              </a:blipFill>
            </p:spPr>
            <p:txBody>
              <a:bodyPr/>
              <a:lstStyle/>
              <a:p>
                <a:r>
                  <a:rPr lang="zh-CN" altLang="en-US">
                    <a:noFill/>
                  </a:rPr>
                  <a:t> </a:t>
                </a:r>
              </a:p>
            </p:txBody>
          </p:sp>
        </mc:Fallback>
      </mc:AlternateContent>
      <p:pic>
        <p:nvPicPr>
          <p:cNvPr id="4" name="QO_4_BD.240_3#2b450daf0?iti=8&amp;vop=1&amp;pid=98df48ad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690872" y="3761351"/>
            <a:ext cx="2816352" cy="15819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4_BD.240_4#2b450daf0?iti=8&amp;vop=1&amp;pid=98df48ade&amp;color=0,0,0&amp;vtp=1"/>
          <p:cNvSpPr/>
          <p:nvPr/>
        </p:nvSpPr>
        <p:spPr>
          <a:xfrm>
            <a:off x="5958554" y="5470263"/>
            <a:ext cx="280987"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800" dirty="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241_1#2255b3ade?vop=1&amp;pid=2b450daf0&amp;color=0,0,0&amp;mp=1&amp;vtp=1&amp;bt=1&amp;bbb=1"/>
          <p:cNvSpPr/>
          <p:nvPr/>
        </p:nvSpPr>
        <p:spPr>
          <a:xfrm>
            <a:off x="832104" y="1078992"/>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（1）装置</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中发生反应的离子方程式为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（2）上述装置存在一个缺陷，会导致的不良后果是</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5_AN.242_1#2255b3ade.blank?vop=1&amp;pid=2b450daf0&amp;color=0,0,0&amp;mp=1&amp;vpa=118&amp;vtp=1&amp;bbb=1&amp;rh=23.75"/>
              <p:cNvSpPr/>
              <p:nvPr/>
            </p:nvSpPr>
            <p:spPr>
              <a:xfrm>
                <a:off x="4783391" y="1092327"/>
                <a:ext cx="3408934" cy="301625"/>
              </a:xfrm>
              <a:prstGeom prst="rect">
                <a:avLst/>
              </a:prstGeom>
              <a:noFill/>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5_AN.242_1#2255b3ade.blank?vop=1&amp;pid=2b450daf0&amp;color=0,0,0&amp;mp=1&amp;vpa=118&amp;vtp=1&amp;bbb=1&amp;rh=23.75"/>
              <p:cNvSpPr>
                <a:spLocks noRot="1" noChangeAspect="1" noMove="1" noResize="1" noEditPoints="1" noAdjustHandles="1" noChangeArrowheads="1" noChangeShapeType="1" noTextEdit="1"/>
              </p:cNvSpPr>
              <p:nvPr/>
            </p:nvSpPr>
            <p:spPr>
              <a:xfrm>
                <a:off x="4783391" y="1092327"/>
                <a:ext cx="3408934" cy="301625"/>
              </a:xfrm>
              <a:prstGeom prst="rect">
                <a:avLst/>
              </a:prstGeom>
              <a:blipFill rotWithShape="1">
                <a:blip r:embed="rId1"/>
                <a:stretch>
                  <a:fillRect l="-17" t="-30989" r="6" b="-19958"/>
                </a:stretch>
              </a:blipFill>
            </p:spPr>
            <p:txBody>
              <a:bodyPr/>
              <a:lstStyle/>
              <a:p>
                <a:r>
                  <a:rPr lang="zh-CN" altLang="en-US">
                    <a:noFill/>
                  </a:rPr>
                  <a:t> </a:t>
                </a:r>
              </a:p>
            </p:txBody>
          </p:sp>
        </mc:Fallback>
      </mc:AlternateContent>
      <p:sp>
        <p:nvSpPr>
          <p:cNvPr id="5" name="QB_5_AN.244_1#2255b3ade.blank?vop=1&amp;pid=2b450daf0&amp;color=0,0,0&amp;vpa=119&amp;vtp=1&amp;bbb=1"/>
          <p:cNvSpPr/>
          <p:nvPr/>
        </p:nvSpPr>
        <p:spPr>
          <a:xfrm>
            <a:off x="5987510" y="1467612"/>
            <a:ext cx="27193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“84”消毒液的产率降低</a:t>
            </a:r>
            <a:endParaRPr lang="en-US" altLang="zh-CN" dirty="0">
              <a:solidFill>
                <a:srgbClr val="FF0000"/>
              </a:solidFill>
            </a:endParaRPr>
          </a:p>
        </p:txBody>
      </p:sp>
      <p:sp>
        <p:nvSpPr>
          <p:cNvPr id="6" name="P_5_BD#cf941891b?pid=2b450daf0&amp;color=0,0,0&amp;vtp=1&amp;bbb=1"/>
          <p:cNvSpPr/>
          <p:nvPr/>
        </p:nvSpPr>
        <p:spPr>
          <a:xfrm>
            <a:off x="832104" y="1939346"/>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Ⅱ.探究“84”消毒液的性质：</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7" name="QO_5_BD.245_1#60a45f5cf?sp=1&amp;vop=1&amp;pid=2b450daf0&amp;color=0,0,0&amp;vtp=1&amp;bbb=1&amp;hb=1"/>
              <p:cNvSpPr/>
              <p:nvPr/>
            </p:nvSpPr>
            <p:spPr>
              <a:xfrm>
                <a:off x="832104" y="2396546"/>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（3）为验证“84”消毒液的某些性质，实验小组设计图乙所示实验方案。观察到试管1</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中溶液不褪色</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试管</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2中溶液变蓝，短时间内无明显现象；试管3中溶液先变蓝</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，溶液快速褪色。</a:t>
                </a:r>
                <a:endParaRPr lang="en-US" altLang="zh-CN" dirty="0">
                  <a:solidFill>
                    <a:srgbClr val="000000"/>
                  </a:solidFill>
                </a:endParaRPr>
              </a:p>
            </p:txBody>
          </p:sp>
        </mc:Choice>
        <mc:Fallback>
          <p:sp>
            <p:nvSpPr>
              <p:cNvPr id="7" name="QO_5_BD.245_1#60a45f5cf?sp=1&amp;vop=1&amp;pid=2b450daf0&amp;color=0,0,0&amp;vtp=1&amp;bbb=1&amp;hb=1"/>
              <p:cNvSpPr>
                <a:spLocks noRot="1" noChangeAspect="1" noMove="1" noResize="1" noEditPoints="1" noAdjustHandles="1" noChangeArrowheads="1" noChangeShapeType="1" noTextEdit="1"/>
              </p:cNvSpPr>
              <p:nvPr/>
            </p:nvSpPr>
            <p:spPr>
              <a:xfrm>
                <a:off x="832104" y="2396546"/>
                <a:ext cx="10533888" cy="8382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245_2#60a45f5cf?iti=9&amp;htil=28&amp;vop=1&amp;pid=2b450daf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457971" y="1225296"/>
            <a:ext cx="2862072" cy="19293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5_BD.245_3#60a45f5cf?iti=9&amp;htil=28&amp;vop=1&amp;pid=2b450daf0&amp;color=0,0,0&amp;vtp=1"/>
          <p:cNvSpPr/>
          <p:nvPr/>
        </p:nvSpPr>
        <p:spPr>
          <a:xfrm>
            <a:off x="9748513" y="3278505"/>
            <a:ext cx="280988" cy="767080"/>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800" dirty="0">
              <a:solidFill>
                <a:srgbClr val="000000"/>
              </a:solidFill>
            </a:endParaRPr>
          </a:p>
        </p:txBody>
      </p:sp>
      <p:sp>
        <p:nvSpPr>
          <p:cNvPr id="4" name="QB_6_BD.246_1#ce69a7bde?htil=28&amp;vop=1&amp;pid=60a45f5cf&amp;color=0,0,0&amp;vtp=1&amp;bt=1&amp;bbb=1"/>
          <p:cNvSpPr/>
          <p:nvPr/>
        </p:nvSpPr>
        <p:spPr>
          <a:xfrm>
            <a:off x="832104" y="1078992"/>
            <a:ext cx="7534656"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①试管</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的作用是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p:sp>
        <p:nvSpPr>
          <p:cNvPr id="5" name="QB_6_AN.247_1#ce69a7bde.blank?vop=1&amp;pid=60a45f5cf&amp;color=0,0,0&amp;vpa=120&amp;vtp=1&amp;bbb=1"/>
          <p:cNvSpPr/>
          <p:nvPr/>
        </p:nvSpPr>
        <p:spPr>
          <a:xfrm>
            <a:off x="2571210" y="1037717"/>
            <a:ext cx="1081088" cy="469900"/>
          </a:xfrm>
          <a:prstGeom prst="rect">
            <a:avLst/>
          </a:prstGeom>
          <a:noFill/>
        </p:spPr>
        <p:txBody>
          <a:bodyPr wrap="none" lIns="0" tIns="0" rIns="0" bIns="0" rtlCol="0" anchor="t"/>
          <a:lstStyle/>
          <a:p>
            <a:pPr algn="ctr" latinLnBrk="1">
              <a:lnSpc>
                <a:spcPts val="37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对照实验</a:t>
            </a:r>
            <a:endParaRPr lang="en-US" altLang="zh-CN" dirty="0">
              <a:solidFill>
                <a:srgbClr val="FF0000"/>
              </a:solidFill>
            </a:endParaRPr>
          </a:p>
        </p:txBody>
      </p:sp>
      <p:sp>
        <p:nvSpPr>
          <p:cNvPr id="6" name="QB_6_BD.248_1#03e449eed?htil=28&amp;vop=1&amp;pid=60a45f5cf&amp;color=0,0,0&amp;vtp=1&amp;bbb=1&amp;hb=1"/>
          <p:cNvSpPr/>
          <p:nvPr/>
        </p:nvSpPr>
        <p:spPr>
          <a:xfrm>
            <a:off x="832104" y="1529771"/>
            <a:ext cx="7534656"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②由试管</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2、3</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的现象可得到的结论是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3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7" name="QB_6_AN.249_1#03e449eed.blank?vop=1&amp;pid=60a45f5cf&amp;color=0,0,0&amp;vpa=121&amp;vtp=1&amp;bbb=1&amp;hb=1"/>
              <p:cNvSpPr/>
              <p:nvPr/>
            </p:nvSpPr>
            <p:spPr>
              <a:xfrm>
                <a:off x="832104" y="1491671"/>
                <a:ext cx="7534656" cy="838200"/>
              </a:xfrm>
              <a:prstGeom prst="rect">
                <a:avLst/>
              </a:prstGeom>
              <a:noFill/>
            </p:spPr>
            <p:txBody>
              <a:bodyPr wrap="square" lIns="0" tIns="0" rIns="0" bIns="0" rtlCol="0" anchor="t"/>
              <a:lstStyle/>
              <a:p>
                <a:pPr latinLnBrk="1">
                  <a:lnSpc>
                    <a:spcPts val="3265"/>
                  </a:lnSpc>
                </a:pPr>
                <a:r>
                  <a:rPr lang="en-US" altLang="zh-CN" b="0" i="0" kern="0" smtClea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NaClO</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溶液呈碱性且能与酸反应</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生</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65"/>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成的</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HClO</m:t>
                    </m:r>
                  </m:oMath>
                </a14:m>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具有漂白性</a:t>
                </a:r>
                <a:endParaRPr lang="en-US" altLang="zh-CN" sz="100" dirty="0">
                  <a:solidFill>
                    <a:srgbClr val="FF0000"/>
                  </a:solidFill>
                </a:endParaRPr>
              </a:p>
            </p:txBody>
          </p:sp>
        </mc:Choice>
        <mc:Fallback>
          <p:sp>
            <p:nvSpPr>
              <p:cNvPr id="7" name="QB_6_AN.249_1#03e449eed.blank?vop=1&amp;pid=60a45f5cf&amp;color=0,0,0&amp;vpa=121&amp;vtp=1&amp;bbb=1&amp;hb=1"/>
              <p:cNvSpPr>
                <a:spLocks noRot="1" noChangeAspect="1" noMove="1" noResize="1" noEditPoints="1" noAdjustHandles="1" noChangeArrowheads="1" noChangeShapeType="1" noTextEdit="1"/>
              </p:cNvSpPr>
              <p:nvPr/>
            </p:nvSpPr>
            <p:spPr>
              <a:xfrm>
                <a:off x="832104" y="1491671"/>
                <a:ext cx="7534656" cy="838200"/>
              </a:xfrm>
              <a:prstGeom prst="rect">
                <a:avLst/>
              </a:prstGeom>
              <a:blipFill rotWithShape="1">
                <a:blip r:embed="rId2"/>
                <a:stretch>
                  <a:fillRect l="-3" t="-7" b="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6_BD.250_1#6d9533b36?htil=28&amp;vop=1&amp;pid=60a45f5cf&amp;color=0,0,0&amp;vtp=1&amp;bbb=1&amp;hb=1"/>
              <p:cNvSpPr/>
              <p:nvPr/>
            </p:nvSpPr>
            <p:spPr>
              <a:xfrm>
                <a:off x="832104" y="2393371"/>
                <a:ext cx="7534656"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③若将试管</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中通入的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换成盐酸也可达到相同的效果</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，且速度更快</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有可能产生</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而带来不良的实验后果</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，试说明理由（</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用离子方程式表示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8" name="QB_6_BD.250_1#6d9533b36?htil=28&amp;vop=1&amp;pid=60a45f5cf&amp;color=0,0,0&amp;vtp=1&amp;bbb=1&amp;hb=1"/>
              <p:cNvSpPr>
                <a:spLocks noRot="1" noChangeAspect="1" noMove="1" noResize="1" noEditPoints="1" noAdjustHandles="1" noChangeArrowheads="1" noChangeShapeType="1" noTextEdit="1"/>
              </p:cNvSpPr>
              <p:nvPr/>
            </p:nvSpPr>
            <p:spPr>
              <a:xfrm>
                <a:off x="832104" y="2393371"/>
                <a:ext cx="7534656" cy="1257300"/>
              </a:xfrm>
              <a:prstGeom prst="rect">
                <a:avLst/>
              </a:prstGeom>
              <a:blipFill rotWithShape="1">
                <a:blip r:embed="rId3"/>
                <a:stretch>
                  <a:fillRect l="-3" t="-4" b="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6_AN.251_1#6d9533b36.blank?vop=1&amp;pid=60a45f5cf&amp;color=0,0,0&amp;vpa=122&amp;vtp=1&amp;bbb=1&amp;rh=23.75"/>
              <p:cNvSpPr/>
              <p:nvPr/>
            </p:nvSpPr>
            <p:spPr>
              <a:xfrm>
                <a:off x="1078166" y="3250946"/>
                <a:ext cx="3391472" cy="301625"/>
              </a:xfrm>
              <a:prstGeom prst="rect">
                <a:avLst/>
              </a:prstGeom>
              <a:noFill/>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6_AN.251_1#6d9533b36.blank?vop=1&amp;pid=60a45f5cf&amp;color=0,0,0&amp;vpa=122&amp;vtp=1&amp;bbb=1&amp;rh=23.75"/>
              <p:cNvSpPr>
                <a:spLocks noRot="1" noChangeAspect="1" noMove="1" noResize="1" noEditPoints="1" noAdjustHandles="1" noChangeArrowheads="1" noChangeShapeType="1" noTextEdit="1"/>
              </p:cNvSpPr>
              <p:nvPr/>
            </p:nvSpPr>
            <p:spPr>
              <a:xfrm>
                <a:off x="1078166" y="3250946"/>
                <a:ext cx="3391472" cy="301625"/>
              </a:xfrm>
              <a:prstGeom prst="rect">
                <a:avLst/>
              </a:prstGeom>
              <a:blipFill rotWithShape="1">
                <a:blip r:embed="rId4"/>
                <a:stretch>
                  <a:fillRect l="-17" t="-31074" r="15" b="-1987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 calcmode="lin" valueType="num">
                                      <p:cBhvr additive="base">
                                        <p:cTn id="31"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9">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 calcmode="lin" valueType="num">
                                      <p:cBhvr additive="base">
                                        <p:cTn id="3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9"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3_BD.252_1#f169f2e5b?sp=1&amp;vop=1&amp;pid=a578676ab&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氯气虽然是一种有毒气体，但同时也是一种重要的化工原料，可用于制备多种含氯化工产品</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下列化工产</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品的制备原理合理的是(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AlternateContent xmlns:mc="http://schemas.openxmlformats.org/markup-compatibility/2006" xmlns:a14="http://schemas.microsoft.com/office/drawing/2010/main">
        <mc:Choice Requires="a14">
          <p:graphicFrame>
            <p:nvGraphicFramePr>
              <p:cNvPr id="73" name="QB_3_BD.252_2#f169f2e5b?colgroup=8,18,28&amp;vop=1&amp;pid=a578676ab&amp;color=0,0,0&amp;vtp=1&amp;bbb=1"/>
              <p:cNvGraphicFramePr>
                <a:graphicFrameLocks noGrp="1"/>
              </p:cNvGraphicFramePr>
              <p:nvPr/>
            </p:nvGraphicFramePr>
            <p:xfrm>
              <a:off x="832104" y="2041644"/>
              <a:ext cx="10497312" cy="1704340"/>
            </p:xfrm>
            <a:graphic>
              <a:graphicData uri="http://schemas.openxmlformats.org/drawingml/2006/table">
                <a:tbl>
                  <a:tblPr/>
                  <a:tblGrid>
                    <a:gridCol w="1773936"/>
                    <a:gridCol w="3465576"/>
                    <a:gridCol w="5257800"/>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化工产品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制备原理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中燃烧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中燃烧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“84”消毒液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通入水中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40868">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漂粉精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4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73" name="QB_3_BD.252_2#f169f2e5b?colgroup=8,18,28&amp;vop=1&amp;pid=a578676ab&amp;color=0,0,0&amp;vtp=1&amp;bbb=1"/>
              <p:cNvGraphicFramePr>
                <a:graphicFrameLocks noGrp="1"/>
              </p:cNvGraphicFramePr>
              <p:nvPr/>
            </p:nvGraphicFramePr>
            <p:xfrm>
              <a:off x="832104" y="2041644"/>
              <a:ext cx="10497312" cy="1704340"/>
            </p:xfrm>
            <a:graphic>
              <a:graphicData uri="http://schemas.openxmlformats.org/drawingml/2006/table">
                <a:tbl>
                  <a:tblPr/>
                  <a:tblGrid>
                    <a:gridCol w="1773936"/>
                    <a:gridCol w="3465576"/>
                    <a:gridCol w="5257800"/>
                  </a:tblGrid>
                  <a:tr h="340868">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化工产品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制备原理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360">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“84”消毒液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340995">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漂粉精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
        <p:nvSpPr>
          <p:cNvPr id="4" name="QB_3_AN.253_1#f169f2e5b.bracket?vop=1&amp;pid=a578676ab&amp;color=0,0,0&amp;vpa=123&amp;vtp=1"/>
          <p:cNvSpPr/>
          <p:nvPr/>
        </p:nvSpPr>
        <p:spPr>
          <a:xfrm>
            <a:off x="3187160" y="1506720"/>
            <a:ext cx="309563"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3_BD.254_1#f43816718?sp=1&amp;vop=1&amp;pid=a578676ab&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在电池</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、玻璃、有机合成等工业生产中应用广泛</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利用粗</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含有杂质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）制取纯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的流程如图</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3_BD.254_1#f43816718?sp=1&amp;vop=1&amp;pid=a578676ab&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pic>
        <p:nvPicPr>
          <p:cNvPr id="3" name="QC_3_BD.254_2#f43816718?vop=1&amp;pid=a578676a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251960" y="2041644"/>
            <a:ext cx="3685032" cy="11247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3_BD.254_3#f43816718?vop=1&amp;pid=a578676ab&amp;color=0,0,0&amp;vtp=1&amp;bbb=1"/>
          <p:cNvSpPr/>
          <p:nvPr/>
        </p:nvSpPr>
        <p:spPr>
          <a:xfrm>
            <a:off x="832104" y="3298944"/>
            <a:ext cx="10533888" cy="469900"/>
          </a:xfrm>
          <a:prstGeom prst="rect">
            <a:avLst/>
          </a:prstGeom>
          <a:noFill/>
        </p:spPr>
        <p:txBody>
          <a:bodyPr wrap="none" lIns="0" tIns="0" rIns="0" bIns="0" rtlCol="0" anchor="t"/>
          <a:lstStyle/>
          <a:p>
            <a:pPr algn="l" latinLnBrk="1">
              <a:lnSpc>
                <a:spcPts val="37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5" name="QC_3_AN.255_1#f43816718.bracket?vop=1&amp;pid=a578676ab&amp;color=0,0,0&amp;vpa=124&amp;vtp=1"/>
          <p:cNvSpPr/>
          <p:nvPr/>
        </p:nvSpPr>
        <p:spPr>
          <a:xfrm>
            <a:off x="2844260" y="3295769"/>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6" name="QC_3_BD.254_4#f43816718.choices?vop=1&amp;pid=a578676ab&amp;color=0,0,0&amp;vtp=1&amp;bbb=1"/>
              <p:cNvSpPr/>
              <p:nvPr/>
            </p:nvSpPr>
            <p:spPr>
              <a:xfrm>
                <a:off x="832104" y="3749215"/>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为加快反应速率，酸浸过程中可以使用浓盐酸并加热</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的名称是过滤</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氧化过程发生反应的离子方程式为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NaOH</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溶液加热反应得到的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可以循环使用</a:t>
                </a:r>
                <a:endParaRPr lang="en-US" altLang="zh-CN" sz="1800" dirty="0"/>
              </a:p>
            </p:txBody>
          </p:sp>
        </mc:Choice>
        <mc:Fallback>
          <p:sp>
            <p:nvSpPr>
              <p:cNvPr id="6" name="QC_3_BD.254_4#f43816718.choices?vop=1&amp;pid=a578676ab&amp;color=0,0,0&amp;vtp=1&amp;bbb=1"/>
              <p:cNvSpPr>
                <a:spLocks noRot="1" noChangeAspect="1" noMove="1" noResize="1" noEditPoints="1" noAdjustHandles="1" noChangeArrowheads="1" noChangeShapeType="1" noTextEdit="1"/>
              </p:cNvSpPr>
              <p:nvPr/>
            </p:nvSpPr>
            <p:spPr>
              <a:xfrm>
                <a:off x="832104" y="3749215"/>
                <a:ext cx="10533888" cy="1676400"/>
              </a:xfrm>
              <a:prstGeom prst="rect">
                <a:avLst/>
              </a:prstGeom>
              <a:blipFill rotWithShape="1">
                <a:blip r:embed="rId3"/>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3_BD.256_1#2c3e80d9c?sp=1&amp;vop=1&amp;pid=a578676ab&amp;color=0,0,0&amp;vtp=1&amp;bt=1&amp;bbb=1&amp;hb=1"/>
              <p:cNvSpPr/>
              <p:nvPr/>
            </p:nvSpPr>
            <p:spPr>
              <a:xfrm>
                <a:off x="832104" y="1080000"/>
                <a:ext cx="10533888" cy="812800"/>
              </a:xfrm>
              <a:prstGeom prst="rect">
                <a:avLst/>
              </a:prstGeom>
              <a:noFill/>
            </p:spPr>
            <p:txBody>
              <a:bodyPr wrap="none" lIns="0" tIns="0" rIns="0" bIns="0" rtlCol="0" anchor="t"/>
              <a:lstStyle/>
              <a:p>
                <a:pPr algn="l"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二氧化氯</a:t>
                </a:r>
                <a14:m>
                  <m:oMath xmlns:m="http://schemas.openxmlformats.org/officeDocument/2006/math">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被联合国世界卫生组织列为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级高效安全灭菌消毒剂</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常温下</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为黄绿色气体</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其熔点</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59</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，沸点为</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，极易溶于水，不与水反应。浓度过高时易发生分解，遇热不稳定易分解发生爆炸。</a:t>
                </a:r>
                <a:endParaRPr lang="en-US" altLang="zh-CN" dirty="0">
                  <a:solidFill>
                    <a:srgbClr val="000000"/>
                  </a:solidFill>
                </a:endParaRPr>
              </a:p>
            </p:txBody>
          </p:sp>
        </mc:Choice>
        <mc:Fallback>
          <p:sp>
            <p:nvSpPr>
              <p:cNvPr id="2" name="QO_3_BD.256_1#2c3e80d9c?sp=1&amp;vop=1&amp;pid=a578676ab&amp;color=0,0,0&amp;vtp=1&amp;bt=1&amp;bbb=1&amp;hb=1"/>
              <p:cNvSpPr>
                <a:spLocks noRot="1" noChangeAspect="1" noMove="1" noResize="1" noEditPoints="1" noAdjustHandles="1" noChangeArrowheads="1" noChangeShapeType="1" noTextEdit="1"/>
              </p:cNvSpPr>
              <p:nvPr/>
            </p:nvSpPr>
            <p:spPr>
              <a:xfrm>
                <a:off x="832104" y="1080000"/>
                <a:ext cx="10533888" cy="812800"/>
              </a:xfrm>
              <a:prstGeom prst="rect">
                <a:avLst/>
              </a:prstGeom>
              <a:blipFill rotWithShape="1">
                <a:blip r:embed="rId1"/>
                <a:stretch>
                  <a:fillRect l="-2" t="-62" r="-4592" b="62"/>
                </a:stretch>
              </a:blipFill>
            </p:spPr>
            <p:txBody>
              <a:bodyPr/>
              <a:lstStyle/>
              <a:p>
                <a:r>
                  <a:rPr lang="zh-CN" altLang="en-US">
                    <a:noFill/>
                  </a:rPr>
                  <a:t> </a:t>
                </a:r>
              </a:p>
            </p:txBody>
          </p:sp>
        </mc:Fallback>
      </mc:AlternateContent>
      <p:pic>
        <p:nvPicPr>
          <p:cNvPr id="3" name="QO_3_BD.256_2#2c3e80d9c?iti=10&amp;htil=29&amp;vop=1&amp;pid=a578676ab&amp;color=0,0,0&amp;tib=255,255,255&amp;vtp=1&amp;hs=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06151" y="2016245"/>
            <a:ext cx="4197096" cy="16642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3_BD.256_3#2c3e80d9c?iti=10&amp;htil=29&amp;vop=1&amp;pid=a578676ab&amp;color=0,0,0&amp;vtp=1"/>
          <p:cNvSpPr/>
          <p:nvPr/>
        </p:nvSpPr>
        <p:spPr>
          <a:xfrm>
            <a:off x="9064205" y="3807453"/>
            <a:ext cx="280987" cy="361506"/>
          </a:xfrm>
          <a:prstGeom prst="rect">
            <a:avLst/>
          </a:prstGeom>
          <a:noFill/>
        </p:spPr>
        <p:txBody>
          <a:bodyPr wrap="square" lIns="0" tIns="0" rIns="0" bIns="0" rtlCol="0" anchor="t"/>
          <a:lstStyle/>
          <a:p>
            <a:pPr algn="ctr" latinLnBrk="1">
              <a:lnSpc>
                <a:spcPct val="147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O_3_BD.256_4#2c3e80d9c?htil=29&amp;vop=1&amp;pid=a578676ab&amp;color=0,0,0&amp;vtp=1&amp;bbb=1&amp;hb=1&amp;hs=1"/>
              <p:cNvSpPr/>
              <p:nvPr/>
            </p:nvSpPr>
            <p:spPr>
              <a:xfrm>
                <a:off x="832104" y="1923591"/>
                <a:ext cx="6199632" cy="20320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Ⅰ.工业上利用硫铁矿</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主要成分为二硫化亚铁</a:t>
                </a:r>
                <a14:m>
                  <m:oMath xmlns:m="http://schemas.openxmlformats.org/officeDocument/2006/math">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FeS</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e>
                    </m:d>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还原氯</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酸钠</a:t>
                </a:r>
                <a14:m>
                  <m:oMath xmlns:m="http://schemas.openxmlformats.org/officeDocument/2006/math">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制取</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。某研究小组利用图甲装置制备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向三颈烧瓶中加入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浓</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并通入空气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调节</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恒温器至</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通过固体加料器缓慢匀速加入硫铁矿粉末</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请回答下列问题</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5" name="QO_3_BD.256_4#2c3e80d9c?htil=29&amp;vop=1&amp;pid=a578676ab&amp;color=0,0,0&amp;vtp=1&amp;bbb=1&amp;hb=1&amp;hs=1"/>
              <p:cNvSpPr>
                <a:spLocks noRot="1" noChangeAspect="1" noMove="1" noResize="1" noEditPoints="1" noAdjustHandles="1" noChangeArrowheads="1" noChangeShapeType="1" noTextEdit="1"/>
              </p:cNvSpPr>
              <p:nvPr/>
            </p:nvSpPr>
            <p:spPr>
              <a:xfrm>
                <a:off x="832104" y="1923591"/>
                <a:ext cx="6199632" cy="2032000"/>
              </a:xfrm>
              <a:prstGeom prst="rect">
                <a:avLst/>
              </a:prstGeom>
              <a:blipFill rotWithShape="1">
                <a:blip r:embed="rId3"/>
                <a:stretch>
                  <a:fillRect l="-4" t="-9" r="-905" b="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4_BD.257_1#8fc63f160?sp=1&amp;vop=1&amp;pid=2c3e80d9c&amp;color=0,0,0&amp;vtp=1&amp;bbb=1&amp;hs=1"/>
              <p:cNvSpPr/>
              <p:nvPr/>
            </p:nvSpPr>
            <p:spPr>
              <a:xfrm>
                <a:off x="832104" y="4213345"/>
                <a:ext cx="10533888" cy="1003300"/>
              </a:xfrm>
              <a:prstGeom prst="rect">
                <a:avLst/>
              </a:prstGeom>
              <a:noFill/>
            </p:spPr>
            <p:txBody>
              <a:bodyPr wrap="none" lIns="0" tIns="0" rIns="0" bIns="0" rtlCol="0" anchor="t"/>
              <a:lstStyle/>
              <a:p>
                <a:pPr algn="l" latinLnBrk="1">
                  <a:lnSpc>
                    <a:spcPts val="4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（1）三颈烧瓶中的反应（未配平</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FeS</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groupChrPr>
                                <m:e>
                                  <m:r>
                                    <a:rPr lang="en-US" altLang="zh-CN" sz="1800" b="0">
                                      <a:solidFill>
                                        <a:srgbClr val="000000"/>
                                      </a:solidFill>
                                      <a:latin typeface="Cambria Math" panose="02040503050406030204" pitchFamily="18" charset="0"/>
                                    </a:rPr>
                                    <m:t>60</m:t>
                                  </m:r>
                                  <m:r>
                                    <a:rPr lang="en-US" altLang="zh-CN" sz="1800" b="0">
                                      <a:solidFill>
                                        <a:srgbClr val="000000"/>
                                      </a:solidFill>
                                      <a:latin typeface="Cambria Math" panose="02040503050406030204" pitchFamily="18" charset="0"/>
                                    </a:rPr>
                                    <m:t> ℃</m:t>
                                  </m:r>
                                </m:e>
                              </m:groupCh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Fe</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a:p>
                <a:pPr latinLnBrk="1">
                  <a:lnSpc>
                    <a:spcPts val="32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配平并写出上述离子方程式：</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6" name="QB_4_BD.257_1#8fc63f160?sp=1&amp;vop=1&amp;pid=2c3e80d9c&amp;color=0,0,0&amp;vtp=1&amp;bbb=1&amp;hs=1"/>
              <p:cNvSpPr>
                <a:spLocks noRot="1" noChangeAspect="1" noMove="1" noResize="1" noEditPoints="1" noAdjustHandles="1" noChangeArrowheads="1" noChangeShapeType="1" noTextEdit="1"/>
              </p:cNvSpPr>
              <p:nvPr/>
            </p:nvSpPr>
            <p:spPr>
              <a:xfrm>
                <a:off x="832104" y="4213345"/>
                <a:ext cx="10533888" cy="1003300"/>
              </a:xfrm>
              <a:prstGeom prst="rect">
                <a:avLst/>
              </a:prstGeom>
              <a:blipFill rotWithShape="1">
                <a:blip r:embed="rId4"/>
                <a:stretch>
                  <a:fillRect l="-2" t="-12" r="1" b="1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4_AN.258_1#8fc63f160.blank?vop=1&amp;pid=2c3e80d9c&amp;color=0,0,0&amp;vpa=125&amp;vtp=1&amp;bbb=1&amp;rh=26.84"/>
              <p:cNvSpPr/>
              <p:nvPr/>
            </p:nvSpPr>
            <p:spPr>
              <a:xfrm>
                <a:off x="4062666" y="4809927"/>
                <a:ext cx="6113907" cy="340868"/>
              </a:xfrm>
              <a:prstGeom prst="rect">
                <a:avLst/>
              </a:prstGeom>
              <a:noFill/>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15</m:t>
                        </m:r>
                        <m:sSubSup>
                          <m:sSub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14</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FeS</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60</m:t>
                                      </m:r>
                                      <m:r>
                                        <a:rPr lang="en-US" altLang="zh-CN" b="0" baseline="-2000">
                                          <a:solidFill>
                                            <a:srgbClr val="FF0000"/>
                                          </a:solidFill>
                                          <a:latin typeface="Cambria Math" panose="02040503050406030204" pitchFamily="18" charset="0"/>
                                        </a:rPr>
                                        <m:t>℃</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15</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Fe</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Sup>
                          <m:sSubSup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sub>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b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7</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7" name="QB_4_AN.258_1#8fc63f160.blank?vop=1&amp;pid=2c3e80d9c&amp;color=0,0,0&amp;vpa=125&amp;vtp=1&amp;bbb=1&amp;rh=26.84"/>
              <p:cNvSpPr>
                <a:spLocks noRot="1" noChangeAspect="1" noMove="1" noResize="1" noEditPoints="1" noAdjustHandles="1" noChangeArrowheads="1" noChangeShapeType="1" noTextEdit="1"/>
              </p:cNvSpPr>
              <p:nvPr/>
            </p:nvSpPr>
            <p:spPr>
              <a:xfrm>
                <a:off x="4062666" y="4809927"/>
                <a:ext cx="6113907" cy="340868"/>
              </a:xfrm>
              <a:prstGeom prst="rect">
                <a:avLst/>
              </a:prstGeom>
              <a:blipFill rotWithShape="1">
                <a:blip r:embed="rId5"/>
                <a:stretch>
                  <a:fillRect l="-9" t="-28817" r="1" b="-468"/>
                </a:stretch>
              </a:blipFill>
            </p:spPr>
            <p:txBody>
              <a:bodyPr/>
              <a:lstStyle/>
              <a:p>
                <a:r>
                  <a:rPr lang="zh-CN" altLang="en-US">
                    <a:noFill/>
                  </a:rPr>
                  <a:t> </a:t>
                </a:r>
              </a:p>
            </p:txBody>
          </p:sp>
        </mc:Fallback>
      </mc:AlternateContent>
      <p:sp>
        <p:nvSpPr>
          <p:cNvPr id="8" name="QB_4_BD.259_1#6fa1ec721?vop=1&amp;pid=2c3e80d9c&amp;color=0,0,0&amp;vtp=1&amp;bbb=1&amp;hb=1"/>
          <p:cNvSpPr/>
          <p:nvPr/>
        </p:nvSpPr>
        <p:spPr>
          <a:xfrm>
            <a:off x="832104" y="5250991"/>
            <a:ext cx="10533888" cy="812800"/>
          </a:xfrm>
          <a:prstGeom prst="rect">
            <a:avLst/>
          </a:prstGeom>
          <a:noFill/>
        </p:spPr>
        <p:txBody>
          <a:bodyPr wrap="none" lIns="0" tIns="0" rIns="0" bIns="0" rtlCol="0" anchor="t"/>
          <a:lstStyle/>
          <a:p>
            <a:pPr algn="l" latinLnBrk="1">
              <a:lnSpc>
                <a:spcPts val="32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通入空气的目的是</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a:t>
            </a:r>
            <a:endPar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200"/>
              </a:lnSpc>
            </a:pPr>
            <a:r>
              <a:rPr lang="en-US" altLang="zh-CN"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回答出一种即可）。</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9" name="QB_4_AN.260_1#6fa1ec721.blank?vop=1&amp;pid=2c3e80d9c&amp;color=0,0,0&amp;vpa=126&amp;vtp=1&amp;bbb=1&amp;hb=1"/>
              <p:cNvSpPr/>
              <p:nvPr/>
            </p:nvSpPr>
            <p:spPr>
              <a:xfrm>
                <a:off x="832104" y="5212891"/>
                <a:ext cx="10531904" cy="787400"/>
              </a:xfrm>
              <a:prstGeom prst="rect">
                <a:avLst/>
              </a:prstGeom>
              <a:noFill/>
            </p:spPr>
            <p:txBody>
              <a:bodyPr wrap="square" lIns="0" tIns="0" rIns="0" bIns="0" rtlCol="0" anchor="t"/>
              <a:lstStyle/>
              <a:p>
                <a:pPr latinLnBrk="1">
                  <a:lnSpc>
                    <a:spcPts val="3130"/>
                  </a:lnSpc>
                </a:pPr>
                <a:r>
                  <a:rPr lang="en-US" altLang="zh-CN" b="0" i="0" smtClean="0">
                    <a:solidFill>
                      <a:srgbClr val="FF000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将生成的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带出</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，在装置</a:t>
                </a:r>
                <a:r>
                  <a:rPr lang="en-US" altLang="zh-CN" b="0" i="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中冷凝被收集并在吸收装置中进一步被吸收</a:t>
                </a:r>
                <a:endPar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30"/>
                  </a:lnSpc>
                </a:pPr>
                <a:r>
                  <a:rPr lang="en-US" altLang="zh-CN" b="0" i="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（或稀释</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b="0" i="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防止发生爆炸）</a:t>
                </a:r>
                <a:endParaRPr lang="en-US" altLang="zh-CN" dirty="0">
                  <a:solidFill>
                    <a:srgbClr val="FF0000"/>
                  </a:solidFill>
                </a:endParaRPr>
              </a:p>
            </p:txBody>
          </p:sp>
        </mc:Choice>
        <mc:Fallback>
          <p:sp>
            <p:nvSpPr>
              <p:cNvPr id="9" name="QB_4_AN.260_1#6fa1ec721.blank?vop=1&amp;pid=2c3e80d9c&amp;color=0,0,0&amp;vpa=126&amp;vtp=1&amp;bbb=1&amp;hb=1"/>
              <p:cNvSpPr>
                <a:spLocks noRot="1" noChangeAspect="1" noMove="1" noResize="1" noEditPoints="1" noAdjustHandles="1" noChangeArrowheads="1" noChangeShapeType="1" noTextEdit="1"/>
              </p:cNvSpPr>
              <p:nvPr/>
            </p:nvSpPr>
            <p:spPr>
              <a:xfrm>
                <a:off x="832104" y="5212891"/>
                <a:ext cx="10531904" cy="787400"/>
              </a:xfrm>
              <a:prstGeom prst="rect">
                <a:avLst/>
              </a:prstGeom>
              <a:blipFill rotWithShape="1">
                <a:blip r:embed="rId6"/>
                <a:stretch>
                  <a:fillRect l="-2" t="-22" b="-94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 calcmode="lin" valueType="num">
                                      <p:cBhvr additive="base">
                                        <p:cTn id="2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P spid="9" grpId="0" animBg="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4_BD.261_1#bdfac0aa0?iti=11&amp;htil=30&amp;vop=1&amp;pid=2c3e80d9c&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336024" y="1171440"/>
            <a:ext cx="2011680"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B_4_BD.261_2#bdfac0aa0?iti=11&amp;htil=30&amp;vop=1&amp;pid=2c3e80d9c&amp;color=0,0,0&amp;vtp=1"/>
          <p:cNvSpPr/>
          <p:nvPr/>
        </p:nvSpPr>
        <p:spPr>
          <a:xfrm>
            <a:off x="10201370" y="2862064"/>
            <a:ext cx="280987" cy="367665"/>
          </a:xfrm>
          <a:prstGeom prst="rect">
            <a:avLst/>
          </a:prstGeom>
          <a:noFill/>
        </p:spPr>
        <p:txBody>
          <a:bodyPr wrap="square" lIns="0" tIns="0" rIns="0" bIns="0" rtlCol="0" anchor="t"/>
          <a:lstStyle/>
          <a:p>
            <a:pPr algn="ctr" latinLnBrk="1">
              <a:lnSpc>
                <a:spcPct val="1500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4" name="QB_4_BD.261_3#bdfac0aa0?htil=30&amp;sp=1&amp;vop=1&amp;pid=2c3e80d9c&amp;color=0,0,0&amp;vtp=1&amp;bt=1&amp;bbb=1&amp;hb=1&amp;hs=1"/>
              <p:cNvSpPr/>
              <p:nvPr/>
            </p:nvSpPr>
            <p:spPr>
              <a:xfrm>
                <a:off x="832104" y="1080000"/>
                <a:ext cx="8394192" cy="2311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（3）自来水使用二氧化氯消毒时需注意浓度和温度，常温下用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KI</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检测自来水中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的浓度</a:t>
                </a:r>
                <a:r>
                  <a:rPr lang="en-US" altLang="zh-CN" sz="18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，反应中碘元素被氧化为单质，产物中氯元素的存在形态与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的关系如图乙</a:t>
                </a:r>
                <a:endPar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18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，写出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时反应的离子方程式，并用单线桥标出电子的转移方向和数目</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fontAlgn="b" latinLnBrk="1">
                  <a:lnSpc>
                    <a:spcPts val="8300"/>
                  </a:lnSpc>
                </a:pPr>
                <a:r>
                  <a:rPr lang="en-US" altLang="zh-CN" i="0" smtClean="0">
                    <a:solidFill>
                      <a:srgbClr val="000000"/>
                    </a:solidFill>
                    <a:latin typeface="宋体" panose="02010600030101010101" pitchFamily="2" charset="-122"/>
                    <a:ea typeface="微软雅黑" panose="020B0503020204020204" pitchFamily="34" charset="-122"/>
                    <a:cs typeface="微软雅黑" panose="020B0503020204020204" pitchFamily="34" charset="-120"/>
                  </a:rPr>
                  <a:t>_</a:t>
                </a:r>
                <a:r>
                  <a:rPr lang="en-US" altLang="zh-CN" sz="4600" b="0" i="0" u="sng" kern="0" spc="-99900" smtClean="0">
                    <a:solidFill>
                      <a:srgbClr val="FF00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i="0" dirty="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4" name="QB_4_BD.261_3#bdfac0aa0?htil=30&amp;sp=1&amp;vop=1&amp;pid=2c3e80d9c&amp;color=0,0,0&amp;vtp=1&amp;bt=1&amp;bbb=1&amp;hb=1&amp;hs=1"/>
              <p:cNvSpPr>
                <a:spLocks noRot="1" noChangeAspect="1" noMove="1" noResize="1" noEditPoints="1" noAdjustHandles="1" noChangeArrowheads="1" noChangeShapeType="1" noTextEdit="1"/>
              </p:cNvSpPr>
              <p:nvPr/>
            </p:nvSpPr>
            <p:spPr>
              <a:xfrm>
                <a:off x="832104" y="1080000"/>
                <a:ext cx="8394192" cy="2311400"/>
              </a:xfrm>
              <a:prstGeom prst="rect">
                <a:avLst/>
              </a:prstGeom>
              <a:blipFill rotWithShape="1">
                <a:blip r:embed="rId2"/>
                <a:stretch>
                  <a:fillRect l="-3" t="-22" r="-71" b="22"/>
                </a:stretch>
              </a:blipFill>
            </p:spPr>
            <p:txBody>
              <a:bodyPr/>
              <a:lstStyle/>
              <a:p>
                <a:r>
                  <a:rPr lang="zh-CN" altLang="en-US">
                    <a:noFill/>
                  </a:rPr>
                  <a:t> </a:t>
                </a:r>
              </a:p>
            </p:txBody>
          </p:sp>
        </mc:Fallback>
      </mc:AlternateContent>
      <p:pic>
        <p:nvPicPr>
          <p:cNvPr id="6" name="QB_4_AN.263_1#bdfac0aa0?vop=1&amp;pid=2c3e80d9c&amp;color=0,0,0&amp;tib=255,255,255&amp;iip=3&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0204" y="2349746"/>
            <a:ext cx="2414016" cy="7315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P_4_BD#adee36426?htil=31&amp;pid=2c3e80d9c&amp;color=0,0,0&amp;tib=255,255,255&amp;vtp=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092440" y="3457440"/>
            <a:ext cx="3805270" cy="199883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8" name="P_4_BD#adee36426?htil=31&amp;pid=2c3e80d9c&amp;color=0,0,0&amp;vtp=1&amp;bbb=1&amp;hb=1&amp;hs=1"/>
              <p:cNvSpPr/>
              <p:nvPr/>
            </p:nvSpPr>
            <p:spPr>
              <a:xfrm>
                <a:off x="832104" y="3375144"/>
                <a:ext cx="715060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也可用氯气与亚氯酸钠</a:t>
                </a:r>
                <a14:m>
                  <m:oMath xmlns:m="http://schemas.openxmlformats.org/officeDocument/2006/math">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反应制备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。实验室为制备和收集</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少量干燥</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、纯净的氯气，选用图丙所示仪器及药品：</a:t>
                </a:r>
                <a:endParaRPr lang="en-US" altLang="zh-CN" dirty="0">
                  <a:solidFill>
                    <a:srgbClr val="000000"/>
                  </a:solidFill>
                </a:endParaRPr>
              </a:p>
            </p:txBody>
          </p:sp>
        </mc:Choice>
        <mc:Fallback>
          <p:sp>
            <p:nvSpPr>
              <p:cNvPr id="8" name="P_4_BD#adee36426?htil=31&amp;pid=2c3e80d9c&amp;color=0,0,0&amp;vtp=1&amp;bbb=1&amp;hb=1&amp;hs=1"/>
              <p:cNvSpPr>
                <a:spLocks noRot="1" noChangeAspect="1" noMove="1" noResize="1" noEditPoints="1" noAdjustHandles="1" noChangeArrowheads="1" noChangeShapeType="1" noTextEdit="1"/>
              </p:cNvSpPr>
              <p:nvPr/>
            </p:nvSpPr>
            <p:spPr>
              <a:xfrm>
                <a:off x="832104" y="3375144"/>
                <a:ext cx="7150608" cy="838200"/>
              </a:xfrm>
              <a:prstGeom prst="rect">
                <a:avLst/>
              </a:prstGeom>
              <a:blipFill rotWithShape="1">
                <a:blip r:embed="rId5"/>
                <a:stretch>
                  <a:fillRect l="-4" t="-14" r="-1126" b="14"/>
                </a:stretch>
              </a:blipFill>
            </p:spPr>
            <p:txBody>
              <a:bodyPr/>
              <a:lstStyle/>
              <a:p>
                <a:r>
                  <a:rPr lang="zh-CN" altLang="en-US">
                    <a:noFill/>
                  </a:rPr>
                  <a:t> </a:t>
                </a:r>
              </a:p>
            </p:txBody>
          </p:sp>
        </mc:Fallback>
      </mc:AlternateContent>
      <p:sp>
        <p:nvSpPr>
          <p:cNvPr id="9" name="QB_4_BD.264_1#5ed8400d5?vop=1&amp;pid=2c3e80d9c&amp;color=0,0,0&amp;vtp=1&amp;bbb=1&amp;hs=1"/>
          <p:cNvSpPr/>
          <p:nvPr/>
        </p:nvSpPr>
        <p:spPr>
          <a:xfrm>
            <a:off x="832104" y="5305544"/>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制取氯气的化学方程式为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10" name="QB_4_AN.265_1#5ed8400d5.blank?vop=1&amp;pid=2c3e80d9c&amp;color=0,0,0&amp;vpa=128&amp;vtp=1&amp;bbb=1&amp;rh=26.9"/>
              <p:cNvSpPr/>
              <p:nvPr/>
            </p:nvSpPr>
            <p:spPr>
              <a:xfrm>
                <a:off x="3967416" y="5305163"/>
                <a:ext cx="4404297" cy="341630"/>
              </a:xfrm>
              <a:prstGeom prst="rect">
                <a:avLst/>
              </a:prstGeom>
              <a:noFill/>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MnO</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4</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HCl</m:t>
                        </m:r>
                        <m:d>
                          <m:d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浓</m:t>
                            </m:r>
                          </m:e>
                        </m:d>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MnCl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4_AN.265_1#5ed8400d5.blank?vop=1&amp;pid=2c3e80d9c&amp;color=0,0,0&amp;vpa=128&amp;vtp=1&amp;bbb=1&amp;rh=26.9"/>
              <p:cNvSpPr>
                <a:spLocks noRot="1" noChangeAspect="1" noMove="1" noResize="1" noEditPoints="1" noAdjustHandles="1" noChangeArrowheads="1" noChangeShapeType="1" noTextEdit="1"/>
              </p:cNvSpPr>
              <p:nvPr/>
            </p:nvSpPr>
            <p:spPr>
              <a:xfrm>
                <a:off x="3967416" y="5305163"/>
                <a:ext cx="4404297" cy="341630"/>
              </a:xfrm>
              <a:prstGeom prst="rect">
                <a:avLst/>
              </a:prstGeom>
              <a:blipFill rotWithShape="1">
                <a:blip r:embed="rId6"/>
                <a:stretch>
                  <a:fillRect l="-13" t="-30221" r="12" b="-26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bg/>
                                          </p:spTgt>
                                        </p:tgtEl>
                                        <p:attrNameLst>
                                          <p:attrName>style.visibility</p:attrName>
                                        </p:attrNameLst>
                                      </p:cBhvr>
                                      <p:to>
                                        <p:strVal val="visible"/>
                                      </p:to>
                                    </p:set>
                                    <p:anim calcmode="lin" valueType="num">
                                      <p:cBhvr additive="base">
                                        <p:cTn id="13"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bg/>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 calcmode="lin" valueType="num">
                                      <p:cBhvr additive="base">
                                        <p:cTn id="1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266_1#a8c5212f2?vop=1&amp;pid=2c3e80d9c&amp;color=0,0,0&amp;vtp=1&amp;bb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中发生的离子反应为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（6）选择上述装置并按顺序连接（</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填各接口处的字母</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d>
                  </m:oMath>
                </a14:m>
                <a:r>
                  <a:rPr lang="en-US" altLang="zh-CN">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14:m>
                  <m:oMath xmlns:m="http://schemas.openxmlformats.org/officeDocument/2006/math">
                    <m:d>
                      <m:dPr>
                        <m:begChr m:val=""/>
                        <m:endChr m:val=""/>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i</m:t>
                        </m:r>
                      </m:e>
                    </m:d>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2" name="QB_4_BD.266_1#a8c5212f2?vop=1&amp;pid=2c3e80d9c&amp;color=0,0,0&amp;vtp=1&amp;bb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4_AN.267_1#a8c5212f2.blank?vop=1&amp;pid=2c3e80d9c&amp;color=0,0,0&amp;vpa=129&amp;vtp=1&amp;bbb=1&amp;rh=23.75"/>
              <p:cNvSpPr/>
              <p:nvPr/>
            </p:nvSpPr>
            <p:spPr>
              <a:xfrm>
                <a:off x="3629280" y="1092327"/>
                <a:ext cx="3408934" cy="301625"/>
              </a:xfrm>
              <a:prstGeom prst="rect">
                <a:avLst/>
              </a:prstGeom>
              <a:noFill/>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OH</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ClO</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up>
                    </m:sSup>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4_AN.267_1#a8c5212f2.blank?vop=1&amp;pid=2c3e80d9c&amp;color=0,0,0&amp;vpa=129&amp;vtp=1&amp;bbb=1&amp;rh=23.75"/>
              <p:cNvSpPr>
                <a:spLocks noRot="1" noChangeAspect="1" noMove="1" noResize="1" noEditPoints="1" noAdjustHandles="1" noChangeArrowheads="1" noChangeShapeType="1" noTextEdit="1"/>
              </p:cNvSpPr>
              <p:nvPr/>
            </p:nvSpPr>
            <p:spPr>
              <a:xfrm>
                <a:off x="3629280" y="1092327"/>
                <a:ext cx="3408934" cy="301625"/>
              </a:xfrm>
              <a:prstGeom prst="rect">
                <a:avLst/>
              </a:prstGeom>
              <a:blipFill rotWithShape="1">
                <a:blip r:embed="rId2"/>
                <a:stretch>
                  <a:fillRect l="-7" t="-30989" r="15" b="-1995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AN.269_1#a8c5212f2.blank?vop=1&amp;pid=2c3e80d9c&amp;color=0,0,0&amp;vpa=130&amp;vtp=1&amp;bbb=1"/>
              <p:cNvSpPr/>
              <p:nvPr/>
            </p:nvSpPr>
            <p:spPr>
              <a:xfrm>
                <a:off x="7217028" y="1551876"/>
                <a:ext cx="1497013" cy="279400"/>
              </a:xfrm>
              <a:prstGeom prst="rect">
                <a:avLst/>
              </a:prstGeom>
              <a:noFill/>
            </p:spPr>
            <p:txBody>
              <a:bodyPr wrap="none" lIns="0" tIns="0" rIns="0" bIns="0" rtlCol="0" anchor="t"/>
              <a:lstStyle/>
              <a:p>
                <a:pPr algn="ctr" latinLnBrk="1">
                  <a:lnSpc>
                    <a:spcPts val="22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d</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f</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b</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c</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4_AN.269_1#a8c5212f2.blank?vop=1&amp;pid=2c3e80d9c&amp;color=0,0,0&amp;vpa=130&amp;vtp=1&amp;bbb=1"/>
              <p:cNvSpPr>
                <a:spLocks noRot="1" noChangeAspect="1" noMove="1" noResize="1" noEditPoints="1" noAdjustHandles="1" noChangeArrowheads="1" noChangeShapeType="1" noTextEdit="1"/>
              </p:cNvSpPr>
              <p:nvPr/>
            </p:nvSpPr>
            <p:spPr>
              <a:xfrm>
                <a:off x="7217028" y="1551876"/>
                <a:ext cx="1497013" cy="279400"/>
              </a:xfrm>
              <a:prstGeom prst="rect">
                <a:avLst/>
              </a:prstGeom>
              <a:blipFill rotWithShape="1">
                <a:blip r:embed="rId3"/>
                <a:stretch>
                  <a:fillRect l="-17" t="-204" r="38" b="20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3_1#2f51cfd95?sp=1&amp;vop=1&amp;pid=1b8676018&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2019年诺贝尔化学奖颁给几位在锂离子电池研发领域做出贡献的科学家，锂单质化学性质与钠类似</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泼性比钠略差</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。它的密度为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534</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m:t>
                        </m:r>
                      </m:e>
                      <m:sup>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将绿豆大的锂投入水中，</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下列实验现象合理的有</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5_BD.13_1#2f51cfd95?sp=1&amp;vop=1&amp;pid=1b8676018&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5_AN.14_1#2f51cfd95.bracket?vop=1&amp;pid=1b8676018&amp;color=0,0,0&amp;vpa=7&amp;vtp=1"/>
          <p:cNvSpPr/>
          <p:nvPr/>
        </p:nvSpPr>
        <p:spPr>
          <a:xfrm>
            <a:off x="10191146"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p:sp>
        <p:nvSpPr>
          <p:cNvPr id="4" name="QC_5_BD.13_2#2f51cfd95?vop=1&amp;pid=1b8676018&amp;color=0,0,0&amp;vtp=1&amp;bbb=1&amp;hb=1"/>
          <p:cNvSpPr/>
          <p:nvPr/>
        </p:nvSpPr>
        <p:spPr>
          <a:xfrm>
            <a:off x="832104" y="1914644"/>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①锂沉入水中</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②锂浮在水面上</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③水中不会有大量气泡</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④反应后在水中加入几滴石蕊溶液，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溶液变红</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锂四处游动</a:t>
            </a:r>
            <a:endParaRPr lang="en-US" altLang="zh-CN" dirty="0"/>
          </a:p>
        </p:txBody>
      </p:sp>
      <p:sp>
        <p:nvSpPr>
          <p:cNvPr id="5" name="QC_5_BD.13_3#2f51cfd95.choices?vop=1&amp;pid=1b8676018&amp;color=0,0,0&amp;vtp=1&amp;bbb=1"/>
          <p:cNvSpPr/>
          <p:nvPr/>
        </p:nvSpPr>
        <p:spPr>
          <a:xfrm>
            <a:off x="832104" y="2774490"/>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49220" algn="l"/>
                <a:tab pos="5260340" algn="l"/>
                <a:tab pos="788416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②⑤</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②④⑤</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70_1#f2eaacb6e?vop=1&amp;pid=73fc74f38&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下列关于物质的量的说法中，</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71_1#f2eaacb6e.bracket?vop=1&amp;pid=73fc74f38&amp;color=0,0,0&amp;vpa=131&amp;vtp=1"/>
          <p:cNvSpPr/>
          <p:nvPr/>
        </p:nvSpPr>
        <p:spPr>
          <a:xfrm>
            <a:off x="5130260" y="1075817"/>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6_BD.270_2#f2eaacb6e.choices?vop=1&amp;pid=73fc74f38&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物质的量就是物质的质量</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所含原子数相等</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物质的量只适用于描述分子、原子、离子等微观粒子</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可以说“</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但不能说“</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a:t>
                </a:r>
                <a:endParaRPr lang="en-US" altLang="zh-CN" sz="1800" dirty="0"/>
              </a:p>
            </p:txBody>
          </p:sp>
        </mc:Choice>
        <mc:Fallback>
          <p:sp>
            <p:nvSpPr>
              <p:cNvPr id="4" name="QC_6_BD.270_2#f2eaacb6e.choices?vop=1&amp;pid=73fc74f38&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72_1#088bac5a8?vop=1&amp;pid=73fc74f38&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2018年11月13日至16日，第26届国际计量大会在巴黎召开。这次，对物质的量的单位</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摩尔的定义</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进行了修改</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。摩尔来源于拉丁文</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moles</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，原意为大量、堆积，是在第</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届国际计量大会决定增加的国际单</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位制</a:t>
                </a:r>
                <a14:m>
                  <m:oMath xmlns:m="http://schemas.openxmlformats.org/officeDocument/2006/math">
                    <m:d>
                      <m:d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SI</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的第七个基本单位</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。下列对于“摩尔”</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的理解正确的是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272_1#088bac5a8?vop=1&amp;pid=73fc74f38&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330" b="40"/>
                </a:stretch>
              </a:blipFill>
            </p:spPr>
            <p:txBody>
              <a:bodyPr/>
              <a:lstStyle/>
              <a:p>
                <a:r>
                  <a:rPr lang="zh-CN" altLang="en-US">
                    <a:noFill/>
                  </a:rPr>
                  <a:t> </a:t>
                </a:r>
              </a:p>
            </p:txBody>
          </p:sp>
        </mc:Fallback>
      </mc:AlternateContent>
      <p:sp>
        <p:nvSpPr>
          <p:cNvPr id="3" name="QC_6_AN.273_1#088bac5a8.bracket?vop=1&amp;pid=73fc74f38&amp;color=0,0,0&amp;vpa=132&amp;vtp=1"/>
          <p:cNvSpPr/>
          <p:nvPr/>
        </p:nvSpPr>
        <p:spPr>
          <a:xfrm>
            <a:off x="7336124" y="19258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272_2#088bac5a8.choices?vop=1&amp;pid=73fc74f38&amp;color=0,0,0&amp;vtp=1&amp;bbb=1"/>
              <p:cNvSpPr/>
              <p:nvPr/>
            </p:nvSpPr>
            <p:spPr>
              <a:xfrm>
                <a:off x="832104" y="2355390"/>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任何物质所含有的分子数都相同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摩尔是物质的量的单位，简称摩，符号为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摩尔可以把物质的宏观量与微观粒子的数量联系起来</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水分子中含有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氢分子和</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氧原子</a:t>
                </a:r>
                <a:endParaRPr lang="en-US" altLang="zh-CN" sz="1800" dirty="0"/>
              </a:p>
            </p:txBody>
          </p:sp>
        </mc:Choice>
        <mc:Fallback>
          <p:sp>
            <p:nvSpPr>
              <p:cNvPr id="4" name="QC_6_BD.272_2#088bac5a8.choices?vop=1&amp;pid=73fc74f38&amp;color=0,0,0&amp;vtp=1&amp;bbb=1"/>
              <p:cNvSpPr>
                <a:spLocks noRot="1" noChangeAspect="1" noMove="1" noResize="1" noEditPoints="1" noAdjustHandles="1" noChangeArrowheads="1" noChangeShapeType="1" noTextEdit="1"/>
              </p:cNvSpPr>
              <p:nvPr/>
            </p:nvSpPr>
            <p:spPr>
              <a:xfrm>
                <a:off x="832104" y="2355390"/>
                <a:ext cx="10533888" cy="1676400"/>
              </a:xfrm>
              <a:prstGeom prst="rect">
                <a:avLst/>
              </a:prstGeom>
              <a:blipFill rotWithShape="1">
                <a:blip r:embed="rId2"/>
                <a:stretch>
                  <a:fillRect l="-2" t="-10" r="1" b="1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74_1#0c7c48501?vop=1&amp;pid=9018041b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个氧原子，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则阿伏加德罗常数可以表示为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00" dirty="0"/>
              </a:p>
            </p:txBody>
          </p:sp>
        </mc:Choice>
        <mc:Fallback>
          <p:sp>
            <p:nvSpPr>
              <p:cNvPr id="2" name="QC_6_BD.274_1#0c7c48501?vop=1&amp;pid=9018041b9&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275_1#0c7c48501.bracket?vop=1&amp;pid=9018041b9&amp;color=0,0,0&amp;vpa=133&amp;vtp=1"/>
          <p:cNvSpPr/>
          <p:nvPr/>
        </p:nvSpPr>
        <p:spPr>
          <a:xfrm>
            <a:off x="7180104"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274_2#0c7c48501.choices?vop=1&amp;pid=9018041b9&amp;color=0,0,0&amp;vtp=1&amp;bbb=1"/>
              <p:cNvSpPr/>
              <p:nvPr/>
            </p:nvSpPr>
            <p:spPr>
              <a:xfrm>
                <a:off x="832104" y="1495425"/>
                <a:ext cx="10533888" cy="647700"/>
              </a:xfrm>
              <a:prstGeom prst="rect">
                <a:avLst/>
              </a:prstGeom>
              <a:noFill/>
            </p:spPr>
            <p:txBody>
              <a:bodyPr wrap="none" lIns="0" tIns="0" rIns="0" bIns="0" rtlCol="0" anchor="t"/>
              <a:lstStyle/>
              <a:p>
                <a:pPr marL="0" marR="0" lvl="0" indent="0" defTabSz="914400" eaLnBrk="1" fontAlgn="auto" latinLnBrk="1" hangingPunct="1">
                  <a:lnSpc>
                    <a:spcPts val="5100"/>
                  </a:lnSpc>
                  <a:spcBef>
                    <a:spcPts val="0"/>
                  </a:spcBef>
                  <a:spcAft>
                    <a:spcPts val="0"/>
                  </a:spcAft>
                  <a:buClrTx/>
                  <a:buSzTx/>
                  <a:buNone/>
                  <a:tabLst>
                    <a:tab pos="2747645" algn="l"/>
                    <a:tab pos="5469890" algn="l"/>
                    <a:tab pos="810323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274_2#0c7c48501.choices?vop=1&amp;pid=9018041b9&amp;color=0,0,0&amp;vtp=1&amp;bbb=1"/>
              <p:cNvSpPr>
                <a:spLocks noRot="1" noChangeAspect="1" noMove="1" noResize="1" noEditPoints="1" noAdjustHandles="1" noChangeArrowheads="1" noChangeShapeType="1" noTextEdit="1"/>
              </p:cNvSpPr>
              <p:nvPr/>
            </p:nvSpPr>
            <p:spPr>
              <a:xfrm>
                <a:off x="832104" y="1495425"/>
                <a:ext cx="10533888" cy="647700"/>
              </a:xfrm>
              <a:prstGeom prst="rect">
                <a:avLst/>
              </a:prstGeom>
              <a:blipFill rotWithShape="1">
                <a:blip r:embed="rId2"/>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76_1#f85808fca?vop=1&amp;pid=9018041b9&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代表阿伏加德罗常数的值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下列说法中错误的是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276_1#f85808fca?vop=1&amp;pid=9018041b9&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277_1#f85808fca.bracket?vop=1&amp;pid=9018041b9&amp;color=0,0,0&amp;vpa=134&amp;vtp=1"/>
          <p:cNvSpPr/>
          <p:nvPr/>
        </p:nvSpPr>
        <p:spPr>
          <a:xfrm>
            <a:off x="631771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276_2#f85808fca.choices?vop=1&amp;pid=9018041b9&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钠离子所含电子数目为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氢气所含原子数目为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17</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所含的电子数为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个氧分子和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个氢分子的质量比为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276_2#f85808fca.choices?vop=1&amp;pid=9018041b9&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78_1#e91bff00b?vop=1&amp;pid=b2eecd0a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下列关于等质量的硫酸</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和磷酸</a:t>
                </a:r>
                <a14:m>
                  <m:oMath xmlns:m="http://schemas.openxmlformats.org/officeDocument/2006/math">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的说法正确的是(</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278_1#e91bff00b?vop=1&amp;pid=b2eecd0ab&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279_1#e91bff00b.bracket?vop=1&amp;pid=b2eecd0ab&amp;color=0,0,0&amp;vpa=135&amp;vtp=1"/>
          <p:cNvSpPr/>
          <p:nvPr/>
        </p:nvSpPr>
        <p:spPr>
          <a:xfrm>
            <a:off x="7247796" y="1075817"/>
            <a:ext cx="327025"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6_BD.278_2#e91bff00b.choices?vop=1&amp;pid=b2eecd0ab&amp;color=0,0,0&amp;vtp=1&amp;bbb=1"/>
              <p:cNvSpPr/>
              <p:nvPr/>
            </p:nvSpPr>
            <p:spPr>
              <a:xfrm>
                <a:off x="832104" y="1529771"/>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摩尔质量都是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物质的量都是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氢原子的摩尔质量为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含有的氧原子数相同</a:t>
                </a:r>
                <a:endParaRPr lang="en-US" altLang="zh-CN" sz="1800" dirty="0"/>
              </a:p>
            </p:txBody>
          </p:sp>
        </mc:Choice>
        <mc:Fallback>
          <p:sp>
            <p:nvSpPr>
              <p:cNvPr id="4" name="QC_6_BD.278_2#e91bff00b.choices?vop=1&amp;pid=b2eecd0ab&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rotWithShape="1">
                <a:blip r:embed="rId2"/>
                <a:stretch>
                  <a:fillRect l="-2" t="-7" r="1" b="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80_1#fea9decc1?vop=1&amp;pid=b2eecd0ab&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易错题</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281_1#fea9decc1.bracket?vop=1&amp;pid=b2eecd0ab&amp;color=0,0,0&amp;vpa=136&amp;vtp=1"/>
          <p:cNvSpPr/>
          <p:nvPr/>
        </p:nvSpPr>
        <p:spPr>
          <a:xfrm>
            <a:off x="35300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280_2#fea9decc1.choices?vop=1&amp;pid=b2eecd0ab&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Ca</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的摩尔质量是40</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等质量的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中所含的氧原子数相同</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的摩尔质量是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中均含有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280_2#fea9decc1.choices?vop=1&amp;pid=b2eecd0ab&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82_1#1ad1d9390?vop=1&amp;pid=b2eecd0ab&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在自然生态系统中，森林和湿地是产生空气负氧离子的重要场所，被誉为“</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天然氧吧</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是空气负氧离子</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282_1#1ad1d9390?vop=1&amp;pid=b2eecd0ab&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62" b="60"/>
                </a:stretch>
              </a:blipFill>
            </p:spPr>
            <p:txBody>
              <a:bodyPr/>
              <a:lstStyle/>
              <a:p>
                <a:r>
                  <a:rPr lang="zh-CN" altLang="en-US">
                    <a:noFill/>
                  </a:rPr>
                  <a:t> </a:t>
                </a:r>
              </a:p>
            </p:txBody>
          </p:sp>
        </mc:Fallback>
      </mc:AlternateContent>
      <p:sp>
        <p:nvSpPr>
          <p:cNvPr id="3" name="QC_6_AN.283_1#1ad1d9390.bracket?vop=1&amp;pid=b2eecd0ab&amp;color=0,0,0&amp;vpa=137&amp;vtp=1"/>
          <p:cNvSpPr/>
          <p:nvPr/>
        </p:nvSpPr>
        <p:spPr>
          <a:xfrm>
            <a:off x="46730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282_2#1ad1d9390.choices?vop=1&amp;pid=b2eecd0ab&amp;color=0,0,0&amp;vtp=1&amp;bbb=1"/>
              <p:cNvSpPr/>
              <p:nvPr/>
            </p:nvSpPr>
            <p:spPr>
              <a:xfrm>
                <a:off x="832104" y="1948990"/>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是同素异形体</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的摩尔质量相同</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等物质的量的</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含有相同的电子数</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等质量的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up>
                    </m:sSub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带有相同的电荷数</a:t>
                </a:r>
                <a:endParaRPr lang="en-US" altLang="zh-CN" sz="1800" dirty="0"/>
              </a:p>
            </p:txBody>
          </p:sp>
        </mc:Choice>
        <mc:Fallback>
          <p:sp>
            <p:nvSpPr>
              <p:cNvPr id="4" name="QC_6_BD.282_2#1ad1d9390.choices?vop=1&amp;pid=b2eecd0ab&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284_1#5f89f3262?vop=1&amp;pid=b2eecd0ab&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按要求填写下列空白</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设阿伏加德罗常数的值为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2" name="QO_6_BD.284_1#5f89f3262?vop=1&amp;pid=b2eecd0ab&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rotWithShape="1">
                <a:blip r:embed="rId1"/>
                <a:stretch>
                  <a:fillRect l="-2" t="-106" r="1" b="1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7_BD.285_1#46feb8b3c?vop=1&amp;pid=5f89f3262&amp;color=0,0,0&amp;vtp=1&amp;bbb=1"/>
              <p:cNvSpPr/>
              <p:nvPr/>
            </p:nvSpPr>
            <p:spPr>
              <a:xfrm>
                <a:off x="832104" y="152989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所含原子数与</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所含原子数相等。</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所含有的质子个数为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7_BD.285_1#46feb8b3c?vop=1&amp;pid=5f89f3262&amp;color=0,0,0&amp;vtp=1&amp;bbb=1"/>
              <p:cNvSpPr>
                <a:spLocks noRot="1" noChangeAspect="1" noMove="1" noResize="1" noEditPoints="1" noAdjustHandles="1" noChangeArrowheads="1" noChangeShapeType="1" noTextEdit="1"/>
              </p:cNvSpPr>
              <p:nvPr/>
            </p:nvSpPr>
            <p:spPr>
              <a:xfrm>
                <a:off x="832104" y="1529890"/>
                <a:ext cx="10533888" cy="838200"/>
              </a:xfrm>
              <a:prstGeom prst="rect">
                <a:avLst/>
              </a:prstGeom>
              <a:blipFill rotWithShape="1">
                <a:blip r:embed="rId2"/>
                <a:stretch>
                  <a:fillRect l="-2" t="-21" r="1" b="21"/>
                </a:stretch>
              </a:blipFill>
            </p:spPr>
            <p:txBody>
              <a:bodyPr/>
              <a:lstStyle/>
              <a:p>
                <a:r>
                  <a:rPr lang="zh-CN" altLang="en-US">
                    <a:noFill/>
                  </a:rPr>
                  <a:t> </a:t>
                </a:r>
              </a:p>
            </p:txBody>
          </p:sp>
        </mc:Fallback>
      </mc:AlternateContent>
      <p:sp>
        <p:nvSpPr>
          <p:cNvPr id="4" name="QB_7_AN.286_1#46feb8b3c.blank?vop=1&amp;pid=5f89f3262&amp;color=0,0,0&amp;vpa=138&amp;vtp=1&amp;bbb=1"/>
          <p:cNvSpPr/>
          <p:nvPr/>
        </p:nvSpPr>
        <p:spPr>
          <a:xfrm>
            <a:off x="1440910" y="1499410"/>
            <a:ext cx="622300"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0.35</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6" name="QB_7_AN.288_1#46feb8b3c.blank?vop=1&amp;pid=5f89f3262&amp;color=0,0,0&amp;vpa=139&amp;vtp=1&amp;bbb=1"/>
              <p:cNvSpPr/>
              <p:nvPr/>
            </p:nvSpPr>
            <p:spPr>
              <a:xfrm>
                <a:off x="4445191" y="2005512"/>
                <a:ext cx="517525"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7_AN.288_1#46feb8b3c.blank?vop=1&amp;pid=5f89f3262&amp;color=0,0,0&amp;vpa=139&amp;vtp=1&amp;bbb=1"/>
              <p:cNvSpPr>
                <a:spLocks noRot="1" noChangeAspect="1" noMove="1" noResize="1" noEditPoints="1" noAdjustHandles="1" noChangeArrowheads="1" noChangeShapeType="1" noTextEdit="1"/>
              </p:cNvSpPr>
              <p:nvPr/>
            </p:nvSpPr>
            <p:spPr>
              <a:xfrm>
                <a:off x="4445191" y="2005512"/>
                <a:ext cx="517525" cy="279400"/>
              </a:xfrm>
              <a:prstGeom prst="rect">
                <a:avLst/>
              </a:prstGeom>
              <a:blipFill rotWithShape="1">
                <a:blip r:embed="rId3"/>
                <a:stretch>
                  <a:fillRect l="-37" t="-65" r="37" b="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O_7_BD.289_1#976269c84?vop=1&amp;pid=5f89f3262&amp;color=0,0,0&amp;vtp=1&amp;bbb=1"/>
              <p:cNvSpPr/>
              <p:nvPr/>
            </p:nvSpPr>
            <p:spPr>
              <a:xfrm>
                <a:off x="832104" y="239349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（3）在一定条件下，</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完全分解生成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d>
                      <m:d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7" name="QO_7_BD.289_1#976269c84?vop=1&amp;pid=5f89f3262&amp;color=0,0,0&amp;vtp=1&amp;bbb=1"/>
              <p:cNvSpPr>
                <a:spLocks noRot="1" noChangeAspect="1" noMove="1" noResize="1" noEditPoints="1" noAdjustHandles="1" noChangeArrowheads="1" noChangeShapeType="1" noTextEdit="1"/>
              </p:cNvSpPr>
              <p:nvPr/>
            </p:nvSpPr>
            <p:spPr>
              <a:xfrm>
                <a:off x="832104" y="2393490"/>
                <a:ext cx="10533888" cy="469900"/>
              </a:xfrm>
              <a:prstGeom prst="rect">
                <a:avLst/>
              </a:prstGeom>
              <a:blipFill rotWithShape="1">
                <a:blip r:embed="rId4"/>
                <a:stretch>
                  <a:fillRect l="-2" t="-37" r="1" b="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8_BD.290_1#d340c4130?vop=1&amp;pid=976269c84&amp;color=0,0,0&amp;vtp=1&amp;bbb=1"/>
              <p:cNvSpPr/>
              <p:nvPr/>
            </p:nvSpPr>
            <p:spPr>
              <a:xfrm>
                <a:off x="832104" y="2850690"/>
                <a:ext cx="10533888" cy="838200"/>
              </a:xfrm>
              <a:prstGeom prst="rect">
                <a:avLst/>
              </a:prstGeom>
              <a:noFill/>
            </p:spPr>
            <p:txBody>
              <a:bodyPr wrap="none" lIns="0" tIns="0" rIns="0" bIns="0" rtlCol="0" anchor="t"/>
              <a:lstStyle/>
              <a:p>
                <a:pPr algn="l" latinLnBrk="1">
                  <a:lnSpc>
                    <a:spcPts val="3300"/>
                  </a:lnSpc>
                </a:pP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若所得混合气体与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的相对密度为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𝑑</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则混合气体的物质的量为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的摩尔质量为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用含本题中字母的代数式表示，</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上同</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8" name="QB_8_BD.290_1#d340c4130?vop=1&amp;pid=976269c84&amp;color=0,0,0&amp;vtp=1&amp;bbb=1"/>
              <p:cNvSpPr>
                <a:spLocks noRot="1" noChangeAspect="1" noMove="1" noResize="1" noEditPoints="1" noAdjustHandles="1" noChangeArrowheads="1" noChangeShapeType="1" noTextEdit="1"/>
              </p:cNvSpPr>
              <p:nvPr/>
            </p:nvSpPr>
            <p:spPr>
              <a:xfrm>
                <a:off x="832104" y="2850690"/>
                <a:ext cx="10533888" cy="838200"/>
              </a:xfrm>
              <a:prstGeom prst="rect">
                <a:avLst/>
              </a:prstGeom>
              <a:blipFill rotWithShape="1">
                <a:blip r:embed="rId5"/>
                <a:stretch>
                  <a:fillRect l="-2" t="-21" r="1" b="2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8_AN.291_1#d340c4130.blank?vop=1&amp;pid=976269c84&amp;color=0,0,0&amp;vpa=140&amp;vtp=1&amp;bbb=1&amp;rh=28.9"/>
              <p:cNvSpPr/>
              <p:nvPr/>
            </p:nvSpPr>
            <p:spPr>
              <a:xfrm>
                <a:off x="7411530" y="2797294"/>
                <a:ext cx="787908" cy="367030"/>
              </a:xfrm>
              <a:prstGeom prst="rect">
                <a:avLst/>
              </a:prstGeom>
              <a:noFill/>
            </p:spPr>
            <p:txBody>
              <a:bodyPr wrap="none" lIns="0" tIns="0" rIns="0" bIns="0" rtlCol="0" anchor="t"/>
              <a:lstStyle/>
              <a:p>
                <a:pPr algn="ctr" latinLnBrk="1">
                  <a:lnSpc>
                    <a:spcPts val="2900"/>
                  </a:lnSpc>
                </a:pP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𝑚</m:t>
                        </m:r>
                      </m:num>
                      <m:den>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𝑑</m:t>
                        </m:r>
                      </m:den>
                    </m:f>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9" name="QB_8_AN.291_1#d340c4130.blank?vop=1&amp;pid=976269c84&amp;color=0,0,0&amp;vpa=140&amp;vtp=1&amp;bbb=1&amp;rh=28.9"/>
              <p:cNvSpPr>
                <a:spLocks noRot="1" noChangeAspect="1" noMove="1" noResize="1" noEditPoints="1" noAdjustHandles="1" noChangeArrowheads="1" noChangeShapeType="1" noTextEdit="1"/>
              </p:cNvSpPr>
              <p:nvPr/>
            </p:nvSpPr>
            <p:spPr>
              <a:xfrm>
                <a:off x="7411530" y="2797294"/>
                <a:ext cx="787908" cy="367030"/>
              </a:xfrm>
              <a:prstGeom prst="rect">
                <a:avLst/>
              </a:prstGeom>
              <a:blipFill rotWithShape="1">
                <a:blip r:embed="rId6"/>
                <a:stretch>
                  <a:fillRect l="-56" t="-32" r="40" b="-3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8_AN.293_1#d340c4130.blank?vop=1&amp;pid=976269c84&amp;color=0,0,0&amp;vpa=141&amp;vtp=1&amp;bbb=1"/>
              <p:cNvSpPr/>
              <p:nvPr/>
            </p:nvSpPr>
            <p:spPr>
              <a:xfrm>
                <a:off x="3435478" y="3322248"/>
                <a:ext cx="383477"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𝑑</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1" name="QB_8_AN.293_1#d340c4130.blank?vop=1&amp;pid=976269c84&amp;color=0,0,0&amp;vpa=141&amp;vtp=1&amp;bbb=1"/>
              <p:cNvSpPr>
                <a:spLocks noRot="1" noChangeAspect="1" noMove="1" noResize="1" noEditPoints="1" noAdjustHandles="1" noChangeArrowheads="1" noChangeShapeType="1" noTextEdit="1"/>
              </p:cNvSpPr>
              <p:nvPr/>
            </p:nvSpPr>
            <p:spPr>
              <a:xfrm>
                <a:off x="3435478" y="3322248"/>
                <a:ext cx="383477" cy="279400"/>
              </a:xfrm>
              <a:prstGeom prst="rect">
                <a:avLst/>
              </a:prstGeom>
              <a:blipFill rotWithShape="1">
                <a:blip r:embed="rId7"/>
                <a:stretch>
                  <a:fillRect l="-33" t="-202" r="17" b="20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9" grpId="0" animBg="1" build="p"/>
      <p:bldP spid="11"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94_1#a21ca624d?vop=1&amp;pid=d47f2f3ff&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现有下列四种因素：①温度和压强，②所含微粒数，③微粒本身大小，④微粒间的距离</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其中对气体物质</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体积有显著影响的是(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p:sp>
        <p:nvSpPr>
          <p:cNvPr id="3" name="QC_6_AN.295_1#a21ca624d.bracket?vop=1&amp;pid=d47f2f3ff&amp;color=0,0,0&amp;vpa=142&amp;vtp=1"/>
          <p:cNvSpPr/>
          <p:nvPr/>
        </p:nvSpPr>
        <p:spPr>
          <a:xfrm>
            <a:off x="3085560" y="15067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p:sp>
        <p:nvSpPr>
          <p:cNvPr id="4" name="QC_6_BD.294_2#a21ca624d.choices?vop=1&amp;pid=d47f2f3ff&amp;color=0,0,0&amp;vtp=1&amp;bbb=1"/>
          <p:cNvSpPr/>
          <p:nvPr/>
        </p:nvSpPr>
        <p:spPr>
          <a:xfrm>
            <a:off x="832104" y="1948990"/>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20670" algn="l"/>
                <a:tab pos="5603240" algn="l"/>
                <a:tab pos="81699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全部</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96_1#b77fe0b5b?vop=1&amp;pid=d47f2f3f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个原子，</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则阿伏加德罗常数为</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296_1#b77fe0b5b?vop=1&amp;pid=d47f2f3f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297_1#b77fe0b5b.bracket?vop=1&amp;pid=d47f2f3ff&amp;color=0,0,0&amp;vpa=143&amp;vtp=1"/>
          <p:cNvSpPr/>
          <p:nvPr/>
        </p:nvSpPr>
        <p:spPr>
          <a:xfrm>
            <a:off x="6970237"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6_BD.296_2#b77fe0b5b.choices?vop=1&amp;pid=d47f2f3ff&amp;color=0,0,0&amp;vtp=1&amp;bbb=1"/>
              <p:cNvSpPr/>
              <p:nvPr/>
            </p:nvSpPr>
            <p:spPr>
              <a:xfrm>
                <a:off x="832104" y="1495425"/>
                <a:ext cx="10533888" cy="647700"/>
              </a:xfrm>
              <a:prstGeom prst="rect">
                <a:avLst/>
              </a:prstGeom>
              <a:noFill/>
            </p:spPr>
            <p:txBody>
              <a:bodyPr wrap="none" lIns="0" tIns="0" rIns="0" bIns="0" rtlCol="0" anchor="t"/>
              <a:lstStyle/>
              <a:p>
                <a:pPr marL="0" marR="0" lvl="0" indent="0" defTabSz="914400" eaLnBrk="1" fontAlgn="auto" latinLnBrk="1" hangingPunct="1">
                  <a:lnSpc>
                    <a:spcPts val="5100"/>
                  </a:lnSpc>
                  <a:spcBef>
                    <a:spcPts val="0"/>
                  </a:spcBef>
                  <a:spcAft>
                    <a:spcPts val="0"/>
                  </a:spcAft>
                  <a:buClrTx/>
                  <a:buSzTx/>
                  <a:buNone/>
                  <a:tabLst>
                    <a:tab pos="2601595" algn="l"/>
                    <a:tab pos="5279390" algn="l"/>
                    <a:tab pos="804608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num>
                      <m:den>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den>
                    </m:f>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296_2#b77fe0b5b.choices?vop=1&amp;pid=d47f2f3ff&amp;color=0,0,0&amp;vtp=1&amp;bbb=1"/>
              <p:cNvSpPr>
                <a:spLocks noRot="1" noChangeAspect="1" noMove="1" noResize="1" noEditPoints="1" noAdjustHandles="1" noChangeArrowheads="1" noChangeShapeType="1" noTextEdit="1"/>
              </p:cNvSpPr>
              <p:nvPr/>
            </p:nvSpPr>
            <p:spPr>
              <a:xfrm>
                <a:off x="832104" y="1495425"/>
                <a:ext cx="10533888" cy="647700"/>
              </a:xfrm>
              <a:prstGeom prst="rect">
                <a:avLst/>
              </a:prstGeom>
              <a:blipFill rotWithShape="1">
                <a:blip r:embed="rId2"/>
                <a:stretch>
                  <a:fillRect l="-2" r="1"/>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5_1#d0a1d7c0e?vop=1&amp;pid=1b8676018&amp;color=0,0,0&amp;vtp=1&amp;bt=1&amp;bbb=1&amp;hb=1"/>
              <p:cNvSpPr/>
              <p:nvPr/>
            </p:nvSpPr>
            <p:spPr>
              <a:xfrm>
                <a:off x="832104" y="1080000"/>
                <a:ext cx="10533888" cy="11557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观察是研究物质性质的一种基本方法。某同学将一小块金属钠露置于空气中，观察到下列现象</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银白色</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58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groupChr>
                            <m:groupChrPr>
                              <m:chr m:val="→"/>
                              <m:vertJc m:val="bot"/>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groupChrPr>
                            <m:e>
                              <m:r>
                                <a:rPr lang="en-US" altLang="zh-CN" b="0">
                                  <a:solidFill>
                                    <a:srgbClr val="000000"/>
                                  </a:solidFill>
                                  <a:latin typeface="Cambria Math" panose="02040503050406030204" pitchFamily="18" charset="0"/>
                                </a:rPr>
                                <m:t>①</m:t>
                              </m:r>
                            </m:e>
                          </m:groupChr>
                        </m:e>
                      </m:mr>
                      <m:m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变灰暗</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groupChr>
                            <m:groupChrPr>
                              <m:chr m:val="→"/>
                              <m:vertJc m:val="bot"/>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groupChrPr>
                            <m:e>
                              <m:r>
                                <a:rPr lang="en-US" altLang="zh-CN" b="0">
                                  <a:solidFill>
                                    <a:srgbClr val="000000"/>
                                  </a:solidFill>
                                  <a:latin typeface="Cambria Math" panose="02040503050406030204" pitchFamily="18" charset="0"/>
                                </a:rPr>
                                <m:t>②</m:t>
                              </m:r>
                            </m:e>
                          </m:groupChr>
                        </m:e>
                      </m:mr>
                      <m:m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变白色</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groupChr>
                            <m:groupChrPr>
                              <m:chr m:val="→"/>
                              <m:vertJc m:val="bot"/>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groupChrPr>
                            <m:e>
                              <m:r>
                                <a:rPr lang="en-US" altLang="zh-CN" b="0">
                                  <a:solidFill>
                                    <a:srgbClr val="000000"/>
                                  </a:solidFill>
                                  <a:latin typeface="Cambria Math" panose="02040503050406030204" pitchFamily="18" charset="0"/>
                                </a:rPr>
                                <m:t>③</m:t>
                              </m:r>
                            </m:e>
                          </m:groupChr>
                        </m:e>
                      </m:mr>
                      <m:m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出现液滴</a:t>
                </a:r>
                <a14:m>
                  <m:oMath xmlns:m="http://schemas.openxmlformats.org/officeDocument/2006/math">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mPr>
                      <m:mr>
                        <m:e>
                          <m:groupChr>
                            <m:groupChrPr>
                              <m:chr m:val="→"/>
                              <m:vertJc m:val="bot"/>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groupChrPr>
                            <m:e>
                              <m:r>
                                <a:rPr lang="en-US" altLang="zh-CN" b="0">
                                  <a:solidFill>
                                    <a:srgbClr val="000000"/>
                                  </a:solidFill>
                                  <a:latin typeface="Cambria Math" panose="02040503050406030204" pitchFamily="18" charset="0"/>
                                </a:rPr>
                                <m:t>④</m:t>
                              </m:r>
                            </m:e>
                          </m:groupChr>
                        </m:e>
                      </m:mr>
                      <m:m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白色固体</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p:txBody>
          </p:sp>
        </mc:Choice>
        <mc:Fallback>
          <p:sp>
            <p:nvSpPr>
              <p:cNvPr id="2" name="QC_5_BD.15_1#d0a1d7c0e?vop=1&amp;pid=1b8676018&amp;color=0,0,0&amp;vtp=1&amp;bt=1&amp;bbb=1&amp;hb=1"/>
              <p:cNvSpPr>
                <a:spLocks noRot="1" noChangeAspect="1" noMove="1" noResize="1" noEditPoints="1" noAdjustHandles="1" noChangeArrowheads="1" noChangeShapeType="1" noTextEdit="1"/>
              </p:cNvSpPr>
              <p:nvPr/>
            </p:nvSpPr>
            <p:spPr>
              <a:xfrm>
                <a:off x="832104" y="1080000"/>
                <a:ext cx="10533888" cy="1155700"/>
              </a:xfrm>
              <a:prstGeom prst="rect">
                <a:avLst/>
              </a:prstGeom>
              <a:blipFill rotWithShape="1">
                <a:blip r:embed="rId1"/>
                <a:stretch>
                  <a:fillRect l="-2" t="-43" r="1" b="43"/>
                </a:stretch>
              </a:blipFill>
            </p:spPr>
            <p:txBody>
              <a:bodyPr/>
              <a:lstStyle/>
              <a:p>
                <a:r>
                  <a:rPr lang="zh-CN" altLang="en-US">
                    <a:noFill/>
                  </a:rPr>
                  <a:t> </a:t>
                </a:r>
              </a:p>
            </p:txBody>
          </p:sp>
        </mc:Fallback>
      </mc:AlternateContent>
      <p:sp>
        <p:nvSpPr>
          <p:cNvPr id="3" name="QC_5_AN.16_1#d0a1d7c0e.bracket?vop=1&amp;pid=1b8676018&amp;color=0,0,0&amp;vpa=8&amp;vtp=1"/>
          <p:cNvSpPr/>
          <p:nvPr/>
        </p:nvSpPr>
        <p:spPr>
          <a:xfrm>
            <a:off x="7594061" y="1793232"/>
            <a:ext cx="327025" cy="279400"/>
          </a:xfrm>
          <a:prstGeom prst="rect">
            <a:avLst/>
          </a:prstGeom>
          <a:noFill/>
        </p:spPr>
        <p:txBody>
          <a:bodyPr wrap="none" lIns="0" tIns="0" rIns="0" bIns="0" rtlCol="0" anchor="t"/>
          <a:lstStyle/>
          <a:p>
            <a:pPr algn="ctr" latinLnBrk="1">
              <a:lnSpc>
                <a:spcPts val="22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solidFill>
                <a:srgbClr val="FF0000"/>
              </a:solidFill>
            </a:endParaRPr>
          </a:p>
        </p:txBody>
      </p:sp>
      <p:sp>
        <p:nvSpPr>
          <p:cNvPr id="4" name="QC_5_BD.15_2#d0a1d7c0e.choices?vop=1&amp;pid=1b8676018&amp;color=0,0,0&amp;vtp=1&amp;bbb=1"/>
          <p:cNvSpPr/>
          <p:nvPr/>
        </p:nvSpPr>
        <p:spPr>
          <a:xfrm>
            <a:off x="832104" y="2232144"/>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①发生氧化还原反应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生成了过氧化钠</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④只发生物理变化</a:t>
            </a:r>
            <a:endParaRPr lang="en-US" altLang="zh-CN" sz="1800" dirty="0">
              <a:solidFill>
                <a:srgbClr val="000000"/>
              </a:solidFill>
            </a:endParaRPr>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是碳酸钠吸收空气中的水蒸气形成了溶液</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②变白色主要是因为生成了氢氧化钠</a:t>
            </a:r>
            <a:endParaRPr lang="en-US" altLang="zh-CN" sz="1800"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298_1#d011fa1c9?vop=1&amp;pid=d47f2f3ff&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易错题设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6_BD.298_1#d011fa1c9?vop=1&amp;pid=d47f2f3f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6_AN.299_1#d011fa1c9.bracket?vop=1&amp;pid=d47f2f3ff&amp;color=0,0,0&amp;vpa=144&amp;vtp=1"/>
          <p:cNvSpPr/>
          <p:nvPr/>
        </p:nvSpPr>
        <p:spPr>
          <a:xfrm>
            <a:off x="654631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298_2#d011fa1c9.choices?vop=1&amp;pid=d47f2f3ff&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所占体积为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的体积为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常温常压下，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的混合气体所含的氧原子数为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常温常压下，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组成的混合气体含有原子数为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298_2#d011fa1c9.choices?vop=1&amp;pid=d47f2f3ff&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00_1#77f056f68?vop=1&amp;pid=20454c6ce&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一定质量的固态物质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与标准状况下的一定质量的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气体恰好完全反应</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化学方程式为</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e>
                    </m:d>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冷却后，在标准状况下测得生成物的体积是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则反应前</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的体积和反应后混合气体的平均摩尔质量分别是(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300_1#77f056f68?vop=1&amp;pid=20454c6ce&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1403" b="40"/>
                </a:stretch>
              </a:blipFill>
            </p:spPr>
            <p:txBody>
              <a:bodyPr/>
              <a:lstStyle/>
              <a:p>
                <a:r>
                  <a:rPr lang="zh-CN" altLang="en-US">
                    <a:noFill/>
                  </a:rPr>
                  <a:t> </a:t>
                </a:r>
              </a:p>
            </p:txBody>
          </p:sp>
        </mc:Fallback>
      </mc:AlternateContent>
      <p:sp>
        <p:nvSpPr>
          <p:cNvPr id="3" name="QC_6_AN.301_1#77f056f68.bracket?vop=1&amp;pid=20454c6ce&amp;color=0,0,0&amp;vpa=145&amp;vtp=1"/>
          <p:cNvSpPr/>
          <p:nvPr/>
        </p:nvSpPr>
        <p:spPr>
          <a:xfrm>
            <a:off x="6996779" y="1925820"/>
            <a:ext cx="296863"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6_BD.300_2#77f056f68.choices?vop=1&amp;pid=20454c6ce&amp;color=0,0,0&amp;vtp=1&amp;bbb=1"/>
              <p:cNvSpPr/>
              <p:nvPr/>
            </p:nvSpPr>
            <p:spPr>
              <a:xfrm>
                <a:off x="832104" y="2375392"/>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672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672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448</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336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300_2#77f056f68.choices?vop=1&amp;pid=20454c6ce&amp;color=0,0,0&amp;vtp=1&amp;bbb=1"/>
              <p:cNvSpPr>
                <a:spLocks noRot="1" noChangeAspect="1" noMove="1" noResize="1" noEditPoints="1" noAdjustHandles="1" noChangeArrowheads="1" noChangeShapeType="1" noTextEdit="1"/>
              </p:cNvSpPr>
              <p:nvPr/>
            </p:nvSpPr>
            <p:spPr>
              <a:xfrm>
                <a:off x="832104" y="2375392"/>
                <a:ext cx="10533888" cy="838200"/>
              </a:xfrm>
              <a:prstGeom prst="rect">
                <a:avLst/>
              </a:prstGeom>
              <a:blipFill rotWithShape="1">
                <a:blip r:embed="rId2"/>
                <a:stretch>
                  <a:fillRect l="-2" t="-59" r="1" b="5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02_1#2c7ccdba1?vop=1&amp;pid=20454c6ce&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一个充有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混合气体的气球放在空气</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（空气的平均摩尔质量为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29</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）中静止不</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则混合气体中</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的体积分数是(</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6_BD.302_1#2c7ccdba1?vop=1&amp;pid=20454c6ce&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6_AN.303_1#2c7ccdba1.bracket?vop=1&amp;pid=20454c6ce&amp;color=0,0,0&amp;vpa=146&amp;vtp=1"/>
          <p:cNvSpPr/>
          <p:nvPr/>
        </p:nvSpPr>
        <p:spPr>
          <a:xfrm>
            <a:off x="4599972" y="1506720"/>
            <a:ext cx="31273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6_BD.302_2#2c7ccdba1.choices?vop=1&amp;pid=20454c6ce&amp;color=0,0,0&amp;vtp=1&amp;bbb=1"/>
              <p:cNvSpPr/>
              <p:nvPr/>
            </p:nvSpPr>
            <p:spPr>
              <a:xfrm>
                <a:off x="832104" y="1948990"/>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17470" algn="l"/>
                    <a:tab pos="5196840" algn="l"/>
                    <a:tab pos="796671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302_2#2c7ccdba1.choices?vop=1&amp;pid=20454c6ce&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rotWithShape="1">
                <a:blip r:embed="rId2"/>
                <a:stretch>
                  <a:fillRect l="-2" t="-37" r="1" b="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304_1#a01e67046?vop=1&amp;pid=20454c6ce&amp;color=0,0,0&amp;vtp=1&amp;bt=1&amp;bbb=1"/>
          <p:cNvSpPr/>
          <p:nvPr/>
        </p:nvSpPr>
        <p:spPr>
          <a:xfrm>
            <a:off x="832104" y="1080000"/>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物质的量是高中化学常用的物理量，请完成以下有关计算：</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7_BD.305_1#649125250?vop=1&amp;pid=a01e67046&amp;color=0,0,0&amp;vtp=1&amp;bbb=1"/>
              <p:cNvSpPr/>
              <p:nvPr/>
            </p:nvSpPr>
            <p:spPr>
              <a:xfrm>
                <a:off x="832104" y="1529890"/>
                <a:ext cx="10871200" cy="25146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（1）在一定温度和压强下，</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某气体的体积为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则该条件下的气体摩尔体积为</a:t>
                </a:r>
                <a:r>
                  <a:rPr lang="en-US" altLang="zh-CN" sz="1800" i="0" smtClean="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某气态氧化物的化学式为</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RO</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在标准状况下，</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28</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该氧化物的体积为</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448</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的相对原子质</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（3）标准状况下，</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结果保留三位有效数字）</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气体含有的氢原子数相同。</a:t>
                </a:r>
                <a:endParaRPr lang="en-US" altLang="zh-CN" dirty="0">
                  <a:solidFill>
                    <a:srgbClr val="000000"/>
                  </a:solidFill>
                </a:endParaRPr>
              </a:p>
              <a:p>
                <a:pPr lvl="0" latinLnBrk="1">
                  <a:lnSpc>
                    <a:spcPts val="3300"/>
                  </a:lnSpc>
                </a:pP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oMath>
                </a14:m>
                <a:r>
                  <a:rPr lang="en-US" altLang="zh-CN"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组成的混合气体的平均密度为</a:t>
                </a:r>
                <a14:m>
                  <m:oMath xmlns:m="http://schemas.openxmlformats.org/officeDocument/2006/math">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75</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e>
                      <m:sup>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，该混合气体中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的体积分数为</a:t>
                </a:r>
                <a:endPar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vl="0" latinLnBrk="1">
                  <a:lnSpc>
                    <a:spcPts val="3300"/>
                  </a:lnSpc>
                </a:pP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该混合气体相对氢气的密度为</a:t>
                </a:r>
                <a:r>
                  <a:rPr lang="en-US" altLang="zh-CN" smtClean="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mc:Choice>
        <mc:Fallback>
          <p:sp>
            <p:nvSpPr>
              <p:cNvPr id="3" name="QB_7_BD.305_1#649125250?vop=1&amp;pid=a01e67046&amp;color=0,0,0&amp;vtp=1&amp;bbb=1"/>
              <p:cNvSpPr>
                <a:spLocks noRot="1" noChangeAspect="1" noMove="1" noResize="1" noEditPoints="1" noAdjustHandles="1" noChangeArrowheads="1" noChangeShapeType="1" noTextEdit="1"/>
              </p:cNvSpPr>
              <p:nvPr/>
            </p:nvSpPr>
            <p:spPr>
              <a:xfrm>
                <a:off x="832104" y="1529890"/>
                <a:ext cx="10871200" cy="2514600"/>
              </a:xfrm>
              <a:prstGeom prst="rect">
                <a:avLst/>
              </a:prstGeom>
              <a:blipFill rotWithShape="1">
                <a:blip r:embed="rId1"/>
                <a:stretch>
                  <a:fillRect l="-2" t="-7" r="2" b="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7_AN.306_1#649125250.blank?vop=1&amp;pid=a01e67046&amp;color=0,0,0&amp;vpa=147&amp;vtp=1&amp;bbb=1"/>
              <p:cNvSpPr/>
              <p:nvPr/>
            </p:nvSpPr>
            <p:spPr>
              <a:xfrm>
                <a:off x="9714167" y="1574665"/>
                <a:ext cx="1485837" cy="292100"/>
              </a:xfrm>
              <a:prstGeom prst="rect">
                <a:avLst/>
              </a:prstGeom>
              <a:noFill/>
            </p:spPr>
            <p:txBody>
              <a:bodyPr wrap="none" lIns="0" tIns="0" rIns="0" bIns="0" rtlCol="0" anchor="t"/>
              <a:lstStyle/>
              <a:p>
                <a:pPr algn="ctr" latinLnBrk="1">
                  <a:lnSpc>
                    <a:spcPts val="23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b="0" i="1"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mol</m:t>
                        </m:r>
                      </m:e>
                      <m:sup>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7_AN.306_1#649125250.blank?vop=1&amp;pid=a01e67046&amp;color=0,0,0&amp;vpa=147&amp;vtp=1&amp;bbb=1"/>
              <p:cNvSpPr>
                <a:spLocks noRot="1" noChangeAspect="1" noMove="1" noResize="1" noEditPoints="1" noAdjustHandles="1" noChangeArrowheads="1" noChangeShapeType="1" noTextEdit="1"/>
              </p:cNvSpPr>
              <p:nvPr/>
            </p:nvSpPr>
            <p:spPr>
              <a:xfrm>
                <a:off x="9714167" y="1574665"/>
                <a:ext cx="1485837" cy="292100"/>
              </a:xfrm>
              <a:prstGeom prst="rect">
                <a:avLst/>
              </a:prstGeom>
              <a:blipFill rotWithShape="1">
                <a:blip r:embed="rId2"/>
                <a:stretch>
                  <a:fillRect l="-38" t="-171" r="34" b="171"/>
                </a:stretch>
              </a:blipFill>
            </p:spPr>
            <p:txBody>
              <a:bodyPr/>
              <a:lstStyle/>
              <a:p>
                <a:r>
                  <a:rPr lang="zh-CN" altLang="en-US">
                    <a:noFill/>
                  </a:rPr>
                  <a:t> </a:t>
                </a:r>
              </a:p>
            </p:txBody>
          </p:sp>
        </mc:Fallback>
      </mc:AlternateContent>
      <p:sp>
        <p:nvSpPr>
          <p:cNvPr id="6" name="QB_7_AN.308_1#649125250.blank?vop=1&amp;pid=a01e67046&amp;color=0,0,0&amp;vpa=148&amp;vtp=1&amp;bbb=1"/>
          <p:cNvSpPr/>
          <p:nvPr/>
        </p:nvSpPr>
        <p:spPr>
          <a:xfrm>
            <a:off x="1282160" y="2337610"/>
            <a:ext cx="433388"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32</a:t>
            </a:r>
            <a:endParaRPr lang="en-US" altLang="zh-CN" dirty="0">
              <a:solidFill>
                <a:srgbClr val="FF0000"/>
              </a:solidFill>
            </a:endParaRPr>
          </a:p>
        </p:txBody>
      </p:sp>
      <p:sp>
        <p:nvSpPr>
          <p:cNvPr id="8" name="QB_7_AN.310_1#649125250.blank?vop=1&amp;pid=a01e67046&amp;color=0,0,0&amp;vpa=149&amp;vtp=1&amp;bbb=1"/>
          <p:cNvSpPr/>
          <p:nvPr/>
        </p:nvSpPr>
        <p:spPr>
          <a:xfrm>
            <a:off x="3976085" y="2756710"/>
            <a:ext cx="622300"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1.98</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0" name="QB_7_AN.312_1#649125250.blank?vop=1&amp;pid=a01e67046&amp;color=0,0,0&amp;vpa=150&amp;vtp=1&amp;bbb=1"/>
              <p:cNvSpPr/>
              <p:nvPr/>
            </p:nvSpPr>
            <p:spPr>
              <a:xfrm>
                <a:off x="887666" y="3675054"/>
                <a:ext cx="574675" cy="279400"/>
              </a:xfrm>
              <a:prstGeom prst="rect">
                <a:avLst/>
              </a:prstGeom>
              <a:noFill/>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80</m:t>
                    </m:r>
                    <m:r>
                      <a:rPr lang="en-US" altLang="zh-CN" b="0" i="0" dirty="0" smtClean="0">
                        <a:solidFill>
                          <a:srgbClr val="FF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10" name="QB_7_AN.312_1#649125250.blank?vop=1&amp;pid=a01e67046&amp;color=0,0,0&amp;vpa=150&amp;vtp=1&amp;bbb=1"/>
              <p:cNvSpPr>
                <a:spLocks noRot="1" noChangeAspect="1" noMove="1" noResize="1" noEditPoints="1" noAdjustHandles="1" noChangeArrowheads="1" noChangeShapeType="1" noTextEdit="1"/>
              </p:cNvSpPr>
              <p:nvPr/>
            </p:nvSpPr>
            <p:spPr>
              <a:xfrm>
                <a:off x="887666" y="3675054"/>
                <a:ext cx="574675" cy="279400"/>
              </a:xfrm>
              <a:prstGeom prst="rect">
                <a:avLst/>
              </a:prstGeom>
              <a:blipFill rotWithShape="1">
                <a:blip r:embed="rId3"/>
                <a:stretch>
                  <a:fillRect l="-99" t="-111" r="99" b="111"/>
                </a:stretch>
              </a:blipFill>
            </p:spPr>
            <p:txBody>
              <a:bodyPr/>
              <a:lstStyle/>
              <a:p>
                <a:r>
                  <a:rPr lang="zh-CN" altLang="en-US">
                    <a:noFill/>
                  </a:rPr>
                  <a:t> </a:t>
                </a:r>
              </a:p>
            </p:txBody>
          </p:sp>
        </mc:Fallback>
      </mc:AlternateContent>
      <p:sp>
        <p:nvSpPr>
          <p:cNvPr id="11" name="QB_7_AN.313_1#649125250.blank?vop=1&amp;pid=a01e67046&amp;color=0,0,0&amp;vpa=151&amp;vtp=1&amp;bbb=1"/>
          <p:cNvSpPr/>
          <p:nvPr/>
        </p:nvSpPr>
        <p:spPr>
          <a:xfrm>
            <a:off x="4736560" y="3594910"/>
            <a:ext cx="488950" cy="419100"/>
          </a:xfrm>
          <a:prstGeom prst="rect">
            <a:avLst/>
          </a:prstGeom>
          <a:noFill/>
        </p:spPr>
        <p:txBody>
          <a:bodyPr wrap="none" lIns="0" tIns="0" rIns="0" bIns="0" rtlCol="0" anchor="t"/>
          <a:lstStyle/>
          <a:p>
            <a:pPr algn="ctr" latinLnBrk="1">
              <a:lnSpc>
                <a:spcPts val="3300"/>
              </a:lnSpc>
            </a:pPr>
            <a:r>
              <a:rPr lang="en-US" altLang="zh-CN" b="0" i="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0"/>
              </a:rPr>
              <a:t>8.4</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 calcmode="lin" valueType="num">
                                      <p:cBhvr additive="base">
                                        <p:cTn id="4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 calcmode="lin" valueType="num">
                                      <p:cBhvr additive="base">
                                        <p:cTn id="5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8" grpId="0" animBg="1" build="p"/>
      <p:bldP spid="10" grpId="0" animBg="1" build="p"/>
      <p:bldP spid="11"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QC_6_BD.314_1#a75c7390d?htil=32&amp;vop=1&amp;pid=af16ae50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904661" y="4190794"/>
            <a:ext cx="2203704" cy="7406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3" name="QC_6_BD.314_2#a75c7390d?htil=32&amp;sp=1&amp;vop=1&amp;pid=af16ae505&amp;color=0,0,0&amp;vtp=1&amp;bbb=1"/>
          <p:cNvSpPr/>
          <p:nvPr/>
        </p:nvSpPr>
        <p:spPr>
          <a:xfrm>
            <a:off x="832104" y="4044490"/>
            <a:ext cx="820216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下图两瓶体积相等的气体，瓶内气体在同温同压时，</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关系一定正确的是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solidFill>
                <a:srgbClr val="000000"/>
              </a:solidFill>
            </a:endParaRPr>
          </a:p>
        </p:txBody>
      </p:sp>
      <p:sp>
        <p:nvSpPr>
          <p:cNvPr id="14" name="QC_6_AN.315_1#a75c7390d.bracket?vop=1&amp;pid=af16ae505&amp;color=0,0,0&amp;vpa=152&amp;vtp=1"/>
          <p:cNvSpPr/>
          <p:nvPr/>
        </p:nvSpPr>
        <p:spPr>
          <a:xfrm>
            <a:off x="8102060" y="4041315"/>
            <a:ext cx="31591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A</a:t>
            </a:r>
            <a:endParaRPr lang="en-US" altLang="zh-CN" dirty="0">
              <a:solidFill>
                <a:srgbClr val="FF0000"/>
              </a:solidFill>
            </a:endParaRPr>
          </a:p>
        </p:txBody>
      </p:sp>
      <p:sp>
        <p:nvSpPr>
          <p:cNvPr id="15" name="QC_6_BD.314_3#a75c7390d.choices?htil=32&amp;vop=1&amp;pid=af16ae505&amp;color=0,0,0&amp;vtp=1&amp;bbb=1"/>
          <p:cNvSpPr/>
          <p:nvPr/>
        </p:nvSpPr>
        <p:spPr>
          <a:xfrm>
            <a:off x="832104" y="4498515"/>
            <a:ext cx="820216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420878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所含原子数相等</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气体密度相等</a:t>
            </a:r>
            <a:endParaRPr lang="en-US" altLang="zh-CN" sz="1800" dirty="0">
              <a:solidFill>
                <a:srgbClr val="000000"/>
              </a:solidFill>
            </a:endParaRPr>
          </a:p>
          <a:p>
            <a:pPr marL="0" marR="0" lvl="0" indent="0" defTabSz="914400" eaLnBrk="1" fontAlgn="auto" latinLnBrk="1" hangingPunct="1">
              <a:lnSpc>
                <a:spcPts val="3300"/>
              </a:lnSpc>
              <a:spcBef>
                <a:spcPts val="0"/>
              </a:spcBef>
              <a:spcAft>
                <a:spcPts val="0"/>
              </a:spcAft>
              <a:buClrTx/>
              <a:buSzTx/>
              <a:buNone/>
              <a:tabLst>
                <a:tab pos="420878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气体质量相等</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摩尔质量相等</a:t>
            </a:r>
            <a:endParaRPr lang="en-US" altLang="zh-CN" sz="1800"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16_1#4e3605310?vop=1&amp;pid=af16ae505&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同温同压下，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等质量的二氧化碳和一氧化碳气体的有关比较正确的是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6_AN.317_1#4e3605310.bracket?vop=1&amp;pid=af16ae505&amp;color=0,0,0&amp;vpa=153&amp;vtp=1"/>
          <p:cNvSpPr/>
          <p:nvPr/>
        </p:nvSpPr>
        <p:spPr>
          <a:xfrm>
            <a:off x="7873460" y="1075817"/>
            <a:ext cx="33178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4" name="QC_6_BD.316_2#4e3605310.choices?vop=1&amp;pid=af16ae505&amp;color=0,0,0&amp;vtp=1&amp;bbb=1"/>
              <p:cNvSpPr/>
              <p:nvPr/>
            </p:nvSpPr>
            <p:spPr>
              <a:xfrm>
                <a:off x="832104" y="1529771"/>
                <a:ext cx="10533888" cy="469900"/>
              </a:xfrm>
              <a:prstGeom prst="rect">
                <a:avLst/>
              </a:prstGeom>
              <a:noFill/>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30195" algn="l"/>
                    <a:tab pos="5304790" algn="l"/>
                    <a:tab pos="824928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氧原子数比为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体积比为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物质的量比为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6_BD.316_2#4e3605310.choices?vop=1&amp;pid=af16ae505&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rotWithShape="1">
                <a:blip r:embed="rId1"/>
                <a:stretch>
                  <a:fillRect l="-2" t="-12" r="1" b="1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18_1#41e2386af?vop=1&amp;pid=5b7d337a8&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为阿伏加德罗常数的值</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mc:Choice>
        <mc:Fallback>
          <p:sp>
            <p:nvSpPr>
              <p:cNvPr id="2" name="QC_5_BD.318_1#41e2386af?vop=1&amp;pid=5b7d337a8&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rotWithShape="1">
                <a:blip r:embed="rId1"/>
                <a:stretch>
                  <a:fillRect l="-2" t="-27" r="1" b="27"/>
                </a:stretch>
              </a:blipFill>
            </p:spPr>
            <p:txBody>
              <a:bodyPr/>
              <a:lstStyle/>
              <a:p>
                <a:r>
                  <a:rPr lang="zh-CN" altLang="en-US">
                    <a:noFill/>
                  </a:rPr>
                  <a:t> </a:t>
                </a:r>
              </a:p>
            </p:txBody>
          </p:sp>
        </mc:Fallback>
      </mc:AlternateContent>
      <p:sp>
        <p:nvSpPr>
          <p:cNvPr id="3" name="QC_5_AN.319_1#41e2386af.bracket?vop=1&amp;pid=5b7d337a8&amp;color=0,0,0&amp;vpa=154&amp;vtp=1"/>
          <p:cNvSpPr/>
          <p:nvPr/>
        </p:nvSpPr>
        <p:spPr>
          <a:xfrm>
            <a:off x="5860510" y="1075817"/>
            <a:ext cx="312738"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4" name="QC_5_BD.318_2#41e2386af.choices?vop=1&amp;pid=5b7d337a8&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的原子个数比为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常温常压下，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含有的分子数为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常温常压下，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含有的氧原子数为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乙醇中含有</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个分子</a:t>
                </a:r>
                <a:endParaRPr lang="en-US" altLang="zh-CN" sz="1800" dirty="0"/>
              </a:p>
            </p:txBody>
          </p:sp>
        </mc:Choice>
        <mc:Fallback>
          <p:sp>
            <p:nvSpPr>
              <p:cNvPr id="4" name="QC_5_BD.318_2#41e2386af.choices?vop=1&amp;pid=5b7d337a8&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2"/>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20_1#af598f0fc?sp=1&amp;vop=1&amp;pid=5b7d337a8&amp;color=0,0,0&amp;vtp=1&amp;bt=1&amp;bbb=1&amp;hb=1"/>
              <p:cNvSpPr/>
              <p:nvPr/>
            </p:nvSpPr>
            <p:spPr>
              <a:xfrm>
                <a:off x="832104" y="1080000"/>
                <a:ext cx="10533888" cy="8382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常温常压下，分别向三个气球（同一规格）中按体积比</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充入两种气体，得到体积相等的</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三个气</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球</a:t>
                </a:r>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下列关于三个气球的判断中不正确的是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5_BD.320_1#af598f0fc?sp=1&amp;vop=1&amp;pid=5b7d337a8&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rotWithShape="1">
                <a:blip r:embed="rId1"/>
                <a:stretch>
                  <a:fillRect l="-2" t="-60" r="1" b="60"/>
                </a:stretch>
              </a:blipFill>
            </p:spPr>
            <p:txBody>
              <a:bodyPr/>
              <a:lstStyle/>
              <a:p>
                <a:r>
                  <a:rPr lang="zh-CN" altLang="en-US">
                    <a:noFill/>
                  </a:rPr>
                  <a:t> </a:t>
                </a:r>
              </a:p>
            </p:txBody>
          </p:sp>
        </mc:Fallback>
      </mc:AlternateContent>
      <p:sp>
        <p:nvSpPr>
          <p:cNvPr id="3" name="QC_5_AN.321_1#af598f0fc.bracket?vop=1&amp;pid=5b7d337a8&amp;color=0,0,0&amp;vpa=155&amp;vtp=1"/>
          <p:cNvSpPr/>
          <p:nvPr/>
        </p:nvSpPr>
        <p:spPr>
          <a:xfrm>
            <a:off x="6730460" y="1506720"/>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p:pic>
        <p:nvPicPr>
          <p:cNvPr id="4" name="QC_5_BD.320_2#af598f0fc?htil=33&amp;vop=1&amp;pid=5b7d337a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979432" y="2041644"/>
            <a:ext cx="1618488" cy="8595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320_3#af598f0fc.choices?htil=33&amp;vop=1&amp;pid=5b7d337a8&amp;color=0,0,0&amp;vtp=1&amp;bbb=1"/>
          <p:cNvSpPr/>
          <p:nvPr/>
        </p:nvSpPr>
        <p:spPr>
          <a:xfrm>
            <a:off x="832104" y="1948990"/>
            <a:ext cx="8787384"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4501515"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所含气体的分子数相等</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所含气体的物质的量相等</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4501515"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气体分子间的平均距离相等</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所含原子数目相等</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22_1#a97339443?vop=1&amp;pid=5b7d337a8&amp;color=0,0,0&amp;vtp=1&amp;bt=1&amp;bbb=1"/>
          <p:cNvSpPr/>
          <p:nvPr/>
        </p:nvSpPr>
        <p:spPr>
          <a:xfrm>
            <a:off x="832104" y="1078992"/>
            <a:ext cx="10533888" cy="469900"/>
          </a:xfrm>
          <a:prstGeom prst="rect">
            <a:avLst/>
          </a:prstGeom>
          <a:noFill/>
        </p:spPr>
        <p:txBody>
          <a:bodyPr wrap="none" lIns="0" tIns="0" rIns="0" bIns="0" rtlCol="0" anchor="t"/>
          <a:lstStyle/>
          <a:p>
            <a:pPr algn="l" latinLnBrk="1">
              <a:lnSpc>
                <a:spcPts val="37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某市持续开展臭氧污染治理活动，</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下列有关说法错误的是</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800" dirty="0"/>
          </a:p>
        </p:txBody>
      </p:sp>
      <p:sp>
        <p:nvSpPr>
          <p:cNvPr id="3" name="QC_5_AN.323_1#a97339443.bracket?vop=1&amp;pid=5b7d337a8&amp;color=0,0,0&amp;vpa=156&amp;vtp=1"/>
          <p:cNvSpPr/>
          <p:nvPr/>
        </p:nvSpPr>
        <p:spPr>
          <a:xfrm>
            <a:off x="6743160" y="1075817"/>
            <a:ext cx="296863" cy="469900"/>
          </a:xfrm>
          <a:prstGeom prst="rect">
            <a:avLst/>
          </a:prstGeom>
          <a:noFill/>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5_BD.322_2#a97339443.choices?vop=1&amp;pid=5b7d337a8&amp;color=0,0,0&amp;vtp=1&amp;bbb=1"/>
              <p:cNvSpPr/>
              <p:nvPr/>
            </p:nvSpPr>
            <p:spPr>
              <a:xfrm>
                <a:off x="832104" y="1529771"/>
                <a:ext cx="10533888" cy="16764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同温同压下</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两种气体的密度之比为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同温同压下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等质量的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中所含氧原子个数之比为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同温同压下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等质量的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两种气体的体积关系</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e>
                    </m:d>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𝑉</m:t>
                    </m:r>
                    <m:d>
                      <m:d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同温同压下，若两种气体所占体积相同</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O</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的质量之比为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p:txBody>
          </p:sp>
        </mc:Choice>
        <mc:Fallback>
          <p:sp>
            <p:nvSpPr>
              <p:cNvPr id="4" name="QC_5_BD.322_2#a97339443.choices?vop=1&amp;pid=5b7d337a8&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rotWithShape="1">
                <a:blip r:embed="rId1"/>
                <a:stretch>
                  <a:fillRect l="-2" t="-3" r="1" b="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24_1#d272441d7?sp=1&amp;vop=1&amp;pid=5b7d337a8&amp;color=0,0,0&amp;vtp=1&amp;bt=1&amp;bbb=1&amp;hb=1"/>
              <p:cNvSpPr/>
              <p:nvPr/>
            </p:nvSpPr>
            <p:spPr>
              <a:xfrm>
                <a:off x="832104" y="1080000"/>
                <a:ext cx="10533888" cy="1257300"/>
              </a:xfrm>
              <a:prstGeom prst="rect">
                <a:avLst/>
              </a:prstGeom>
              <a:noFill/>
            </p:spPr>
            <p:txBody>
              <a:bodyPr wrap="none" lIns="0" tIns="0" rIns="0" bIns="0" rtlCol="0" anchor="t"/>
              <a:lstStyle/>
              <a:p>
                <a:pPr algn="l" latinLnBrk="1">
                  <a:lnSpc>
                    <a:spcPts val="3300"/>
                  </a:lnSpc>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如图所示，一密闭容器被无摩擦、可滑动的两隔板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分成甲、乙两室：标准状况下</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在乙室中充入</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mol</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oMath>
                </a14:m>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甲室中充入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，静止时活塞位置如图所示。已知甲</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乙两室中气体的质量</a:t>
                </a:r>
                <a:endPar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之差为</a:t>
                </a:r>
                <a14:m>
                  <m:oMath xmlns:m="http://schemas.openxmlformats.org/officeDocument/2006/math">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HCl</m:t>
                    </m:r>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e>
                      </m:mr>
                    </m:m>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sSub>
                      <m:sSub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b>
                    </m:sSub>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Cl</m:t>
                    </m:r>
                    <m:d>
                      <m:dPr>
                        <m:ctrlPr>
                          <a:rPr lang="en-US" altLang="zh-CN"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m:rPr>
                            <m:sty m:val="p"/>
                          </m:rPr>
                          <a:rPr lang="en-US" altLang="zh-CN"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e>
                    </m:d>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b="0"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1" i="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dirty="0"/>
              </a:p>
            </p:txBody>
          </p:sp>
        </mc:Choice>
        <mc:Fallback>
          <p:sp>
            <p:nvSpPr>
              <p:cNvPr id="2" name="QC_5_BD.324_1#d272441d7?sp=1&amp;vop=1&amp;pid=5b7d337a8&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rotWithShape="1">
                <a:blip r:embed="rId1"/>
                <a:stretch>
                  <a:fillRect l="-2" t="-40" r="-644" b="-4506"/>
                </a:stretch>
              </a:blipFill>
            </p:spPr>
            <p:txBody>
              <a:bodyPr/>
              <a:lstStyle/>
              <a:p>
                <a:r>
                  <a:rPr lang="zh-CN" altLang="en-US">
                    <a:noFill/>
                  </a:rPr>
                  <a:t> </a:t>
                </a:r>
              </a:p>
            </p:txBody>
          </p:sp>
        </mc:Fallback>
      </mc:AlternateContent>
      <p:pic>
        <p:nvPicPr>
          <p:cNvPr id="3" name="QC_5_BD.324_2#d272441d7?vop=1&amp;pid=5b7d337a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895344" y="2468046"/>
            <a:ext cx="4398264" cy="6583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AN.325_1#d272441d7.bracket?vop=1&amp;pid=5b7d337a8&amp;color=0,0,0&amp;vpa=157&amp;vtp=1"/>
          <p:cNvSpPr/>
          <p:nvPr/>
        </p:nvSpPr>
        <p:spPr>
          <a:xfrm>
            <a:off x="6918483" y="1884862"/>
            <a:ext cx="331788" cy="419100"/>
          </a:xfrm>
          <a:prstGeom prst="rect">
            <a:avLst/>
          </a:prstGeom>
          <a:noFill/>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anose="020B0503020204020204"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5_BD.324_3#d272441d7.choices?vop=1&amp;pid=5b7d337a8&amp;color=0,0,0&amp;vtp=1&amp;bbb=1"/>
              <p:cNvSpPr/>
              <p:nvPr/>
            </p:nvSpPr>
            <p:spPr>
              <a:xfrm>
                <a:off x="832104" y="3255446"/>
                <a:ext cx="10533888" cy="838200"/>
              </a:xfrm>
              <a:prstGeom prst="rect">
                <a:avLst/>
              </a:prstGeom>
              <a:noFill/>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甲室的质量为</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m:t>
                    </m:r>
                  </m:oMath>
                </a14:m>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甲室气体中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质量比是</a:t>
                </a:r>
                <a14:m>
                  <m:oMath xmlns:m="http://schemas.openxmlformats.org/officeDocument/2006/math">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51</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640" algn="l"/>
                  </a:tabLst>
                  <a:defRPr/>
                </a:pPr>
                <a:r>
                  <a:rPr lang="en-US" altLang="zh-CN"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18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甲室中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NH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8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e>
                      <m:sub>
                        <m: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的平均相对分子质量为11</a:t>
                </a:r>
                <a:r>
                  <a:rPr lang="en-US" altLang="zh-CN" sz="1800" b="0" i="0" spc="-103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抽开隔板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，隔板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18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最终停在3处</a:t>
                </a:r>
                <a:endParaRPr lang="en-US" altLang="zh-CN" sz="1800" dirty="0"/>
              </a:p>
            </p:txBody>
          </p:sp>
        </mc:Choice>
        <mc:Fallback>
          <p:sp>
            <p:nvSpPr>
              <p:cNvPr id="5" name="QC_5_BD.324_3#d272441d7.choices?vop=1&amp;pid=5b7d337a8&amp;color=0,0,0&amp;vtp=1&amp;bbb=1"/>
              <p:cNvSpPr>
                <a:spLocks noRot="1" noChangeAspect="1" noMove="1" noResize="1" noEditPoints="1" noAdjustHandles="1" noChangeArrowheads="1" noChangeShapeType="1" noTextEdit="1"/>
              </p:cNvSpPr>
              <p:nvPr/>
            </p:nvSpPr>
            <p:spPr>
              <a:xfrm>
                <a:off x="832104" y="3255446"/>
                <a:ext cx="10533888" cy="838200"/>
              </a:xfrm>
              <a:prstGeom prst="rect">
                <a:avLst/>
              </a:prstGeom>
              <a:blipFill rotWithShape="1">
                <a:blip r:embed="rId3"/>
                <a:stretch>
                  <a:fillRect l="-2" t="-52" r="1" b="5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42449</Words>
  <Application>WPS 演示</Application>
  <PresentationFormat>宽屏</PresentationFormat>
  <Paragraphs>2296</Paragraphs>
  <Slides>176</Slides>
  <Notes>171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176</vt:i4>
      </vt:variant>
    </vt:vector>
  </HeadingPairs>
  <TitlesOfParts>
    <vt:vector size="193" baseType="lpstr">
      <vt:lpstr>Arial</vt:lpstr>
      <vt:lpstr>宋体</vt:lpstr>
      <vt:lpstr>Wingdings</vt:lpstr>
      <vt:lpstr>黑体</vt:lpstr>
      <vt:lpstr>黑体</vt:lpstr>
      <vt:lpstr>微软雅黑</vt:lpstr>
      <vt:lpstr>微软雅黑</vt:lpstr>
      <vt:lpstr>宋体</vt:lpstr>
      <vt:lpstr>Arial (正文)</vt:lpstr>
      <vt:lpstr>Arial (正文)</vt:lpstr>
      <vt:lpstr>Cambria Math</vt:lpstr>
      <vt:lpstr>Calibri</vt:lpstr>
      <vt:lpstr>Arial Unicode MS</vt:lpstr>
      <vt:lpstr>等线</vt:lpstr>
      <vt:lpstr>华文细黑</vt:lpstr>
      <vt:lpstr/>
      <vt:lpstr>1_</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6</cp:revision>
  <dcterms:created xsi:type="dcterms:W3CDTF">2025-05-14T07:17:00Z</dcterms:created>
  <dcterms:modified xsi:type="dcterms:W3CDTF">2025-05-16T15:36:45Z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01102F0256D344EA89B9E1483414356E_12</vt:lpwstr>
  </property>
  <property fmtid="{D5CDD505-2E9C-101B-9397-08002B2CF9AE}" pid="3" name="KSOProductBuildVer">
    <vt:lpwstr>2052-12.1.0.21171</vt:lpwstr>
  </property>
</Properties>
</file>