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6" r:id="rId2"/>
    <p:sldId id="257" r:id="rId3"/>
    <p:sldId id="258" r:id="rId4"/>
    <p:sldId id="260" r:id="rId5"/>
    <p:sldId id="261" r:id="rId6"/>
    <p:sldId id="263" r:id="rId7"/>
    <p:sldId id="264" r:id="rId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3078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9e05d0b0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7f6bf895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08a4666f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9e05d0b0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1dae6ffa6aee685a5ddf4e#tid=682404b86acfc90009d3a0b0#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7f6bf895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08a4666f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6bcdcfa89.fixed?pid=4c7dc1ac0&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6bcdcfa89.fixed?pid=4c7dc1ac0&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8电子稳定结构的判断</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4_BD#337b4d6a3?pid=7f6bf8953&amp;color=0,0,0&amp;vtp=1&amp;bt=1&amp;bbb=1&amp;hb=1"/>
          <p:cNvSpPr/>
          <p:nvPr/>
        </p:nvSpPr>
        <p:spPr>
          <a:xfrm>
            <a:off x="832104" y="1078992"/>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在化学中，8电子稳定结构指的是原子或分子中所有原子的最外层电子数达到8的情况</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判断原子最</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外层是否满足</a:t>
            </a:r>
            <a:r>
              <a:rPr lang="en-US" altLang="zh-CN" sz="1800" b="0" i="0" dirty="0">
                <a:solidFill>
                  <a:srgbClr val="000000"/>
                </a:solidFill>
                <a:latin typeface="微软雅黑" pitchFamily="34" charset="0"/>
                <a:ea typeface="微软雅黑" pitchFamily="34" charset="-122"/>
                <a:cs typeface="微软雅黑" pitchFamily="34" charset="-120"/>
              </a:rPr>
              <a:t>8电子稳定结构的试题中所涉及的物质都是通过共价键结合的共价化合物或非金属单质</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本</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通法帮你总结了三种判断原子最外层是否满足</a:t>
            </a:r>
            <a:r>
              <a:rPr lang="en-US" altLang="zh-CN" b="0" i="0" dirty="0">
                <a:solidFill>
                  <a:srgbClr val="000000"/>
                </a:solidFill>
                <a:latin typeface="微软雅黑" pitchFamily="34" charset="0"/>
                <a:ea typeface="微软雅黑" pitchFamily="34" charset="-122"/>
                <a:cs typeface="微软雅黑" pitchFamily="34" charset="-120"/>
              </a:rPr>
              <a:t>8电子稳定结构的方法，我们一起学习一下吧。</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8a847f2c5?sp=1&amp;pid=08a4666fb&amp;color=0,0,0&amp;vtp=1&amp;bt=1&amp;bbb=1"/>
              <p:cNvSpPr/>
              <p:nvPr/>
            </p:nvSpPr>
            <p:spPr>
              <a:xfrm>
                <a:off x="832104" y="1080000"/>
                <a:ext cx="10533888" cy="20955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1</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经验规律法</a:t>
                </a: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（1）分子中的氢原子不满足8</a:t>
                </a:r>
                <a:r>
                  <a:rPr lang="en-US" altLang="zh-CN">
                    <a:solidFill>
                      <a:srgbClr val="000000"/>
                    </a:solidFill>
                    <a:latin typeface="微软雅黑" pitchFamily="34" charset="0"/>
                    <a:ea typeface="微软雅黑" pitchFamily="34" charset="-122"/>
                    <a:cs typeface="微软雅黑" pitchFamily="34" charset="-120"/>
                  </a:rPr>
                  <a:t>电子稳定结构</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（2）一般来说，在</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AB</m:t>
                        </m:r>
                      </m:e>
                      <m:sub>
                        <m:r>
                          <a:rPr lang="en-US" altLang="zh-CN" dirty="0">
                            <a:solidFill>
                              <a:srgbClr val="000000"/>
                            </a:solidFill>
                            <a:latin typeface="Cambria Math" panose="02040503050406030204" pitchFamily="18" charset="0"/>
                            <a:ea typeface="微软雅黑" pitchFamily="34" charset="-122"/>
                            <a:cs typeface="微软雅黑" pitchFamily="34" charset="-120"/>
                          </a:rPr>
                          <m:t>𝑛</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型分子中，若某元素原子最外层电子数</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化合价</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|=8</m:t>
                    </m:r>
                  </m:oMath>
                </a14:m>
                <a:r>
                  <a:rPr lang="en-US" altLang="zh-CN" sz="100" kern="0" spc="-99900" dirty="0">
                    <a:solidFill>
                      <a:srgbClr val="FFFFFF"/>
                    </a:solidFill>
                    <a:latin typeface="微软雅黑" pitchFamily="34" charset="0"/>
                    <a:ea typeface="微软雅黑" pitchFamily="34" charset="-122"/>
                    <a:cs typeface="微软雅黑" pitchFamily="34" charset="-120"/>
                  </a:rPr>
                  <a:t>&lt;/m</a:t>
                </a:r>
                <a:r>
                  <a:rPr lang="en-US" altLang="zh-CN" sz="100" kern="0" spc="-99900">
                    <a:solidFill>
                      <a:srgbClr val="FFFFFF"/>
                    </a:solidFill>
                    <a:latin typeface="微软雅黑" pitchFamily="34" charset="0"/>
                    <a:ea typeface="微软雅黑" pitchFamily="34" charset="-122"/>
                    <a:cs typeface="微软雅黑" pitchFamily="34" charset="-120"/>
                  </a:rPr>
                  <a:t>&gt;</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则该元素原子的最外</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层满足</a:t>
                </a:r>
                <a:r>
                  <a:rPr lang="en-US" altLang="zh-CN" dirty="0">
                    <a:solidFill>
                      <a:srgbClr val="000000"/>
                    </a:solidFill>
                    <a:latin typeface="微软雅黑" pitchFamily="34" charset="0"/>
                    <a:ea typeface="微软雅黑" pitchFamily="34" charset="-122"/>
                    <a:cs typeface="微软雅黑" pitchFamily="34" charset="-120"/>
                  </a:rPr>
                  <a:t>8电子稳定结构。如</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分子中，碳元素的化合价的绝对值为4，碳原子最外层电子数为4</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二者之</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和为</a:t>
                </a:r>
                <a:r>
                  <a:rPr lang="en-US" altLang="zh-CN" dirty="0">
                    <a:solidFill>
                      <a:srgbClr val="000000"/>
                    </a:solidFill>
                    <a:latin typeface="微软雅黑" pitchFamily="34" charset="0"/>
                    <a:ea typeface="微软雅黑" pitchFamily="34" charset="-122"/>
                    <a:cs typeface="微软雅黑" pitchFamily="34" charset="-120"/>
                  </a:rPr>
                  <a:t>8，则碳原子最外层满足8电子稳定结构，同理知氧原子最外层也满足8电子稳定结构。</a:t>
                </a:r>
                <a:endParaRPr lang="en-US" altLang="zh-CN" sz="1800" dirty="0"/>
              </a:p>
            </p:txBody>
          </p:sp>
        </mc:Choice>
        <mc:Fallback>
          <p:sp>
            <p:nvSpPr>
              <p:cNvPr id="2" name="P_4#8a847f2c5?sp=1&amp;pid=08a4666fb&amp;color=0,0,0&amp;vtp=1&amp;bt=1&amp;bbb=1"/>
              <p:cNvSpPr>
                <a:spLocks noRot="1" noChangeAspect="1" noMove="1" noResize="1" noEditPoints="1" noAdjustHandles="1" noChangeArrowheads="1" noChangeShapeType="1" noTextEdit="1"/>
              </p:cNvSpPr>
              <p:nvPr/>
            </p:nvSpPr>
            <p:spPr>
              <a:xfrm>
                <a:off x="832104" y="1080000"/>
                <a:ext cx="10533888" cy="2095500"/>
              </a:xfrm>
              <a:prstGeom prst="rect">
                <a:avLst/>
              </a:prstGeom>
              <a:blipFill>
                <a:blip r:embed="rId3"/>
                <a:stretch>
                  <a:fillRect l="-1389" r="-463"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8a847f2c5?sp=1&amp;pid=08a4666fb&amp;color=0,0,0&amp;vtp=1&amp;bt=1&amp;bbb=1&amp;hb=1"/>
              <p:cNvSpPr/>
              <p:nvPr/>
            </p:nvSpPr>
            <p:spPr>
              <a:xfrm>
                <a:off x="832104" y="1080000"/>
                <a:ext cx="10533888" cy="41910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2.试写结构法</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判断某分子中的某粒子最外层是否达到</a:t>
                </a:r>
                <a:r>
                  <a:rPr lang="en-US" altLang="zh-CN" sz="1800" b="0" i="0" dirty="0">
                    <a:solidFill>
                      <a:srgbClr val="000000"/>
                    </a:solidFill>
                    <a:latin typeface="微软雅黑" pitchFamily="34" charset="0"/>
                    <a:ea typeface="微软雅黑" pitchFamily="34" charset="-122"/>
                    <a:cs typeface="微软雅黑" pitchFamily="34" charset="-120"/>
                  </a:rPr>
                  <a:t>8电子稳定结构</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可由其结构式或电子式结合原子最外层电子</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数进行判断</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如</a:t>
                </a:r>
                <a:r>
                  <a:rPr lang="en-US" altLang="zh-CN" b="0" i="0"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（1）</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原子最外层有6个电子，</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原子又与两个</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原子形成两个共价键，所以</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中的</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&lt;/m</a:t>
                </a:r>
                <a:r>
                  <a:rPr lang="en-US" altLang="zh-CN" sz="100" kern="0" spc="-99900">
                    <a:solidFill>
                      <a:srgbClr val="FFFFFF"/>
                    </a:solidFill>
                    <a:latin typeface="微软雅黑" pitchFamily="34" charset="0"/>
                    <a:ea typeface="微软雅黑" pitchFamily="34" charset="-122"/>
                    <a:cs typeface="微软雅黑" pitchFamily="34" charset="-120"/>
                  </a:rPr>
                  <a:t>&gt;</a:t>
                </a:r>
                <a:r>
                  <a:rPr lang="en-US" altLang="zh-CN">
                    <a:solidFill>
                      <a:srgbClr val="000000"/>
                    </a:solidFill>
                    <a:latin typeface="微软雅黑" pitchFamily="34" charset="0"/>
                    <a:ea typeface="微软雅黑" pitchFamily="34" charset="-122"/>
                    <a:cs typeface="微软雅黑" pitchFamily="34" charset="-120"/>
                  </a:rPr>
                  <a:t>原子最</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外层有</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6+2=8</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个电子，但</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中的</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原子最外层只有2</a:t>
                </a:r>
                <a:r>
                  <a:rPr lang="en-US" altLang="zh-CN">
                    <a:solidFill>
                      <a:srgbClr val="000000"/>
                    </a:solidFill>
                    <a:latin typeface="微软雅黑" pitchFamily="34" charset="0"/>
                    <a:ea typeface="微软雅黑" pitchFamily="34" charset="-122"/>
                    <a:cs typeface="微软雅黑" pitchFamily="34" charset="-120"/>
                  </a:rPr>
                  <a:t>个电子</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（2）</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原子最外层有5个电子，</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与</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之间形成3个共价键，所以</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中的</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原子最外层达到</a:t>
                </a:r>
                <a:r>
                  <a:rPr lang="en-US" altLang="zh-CN">
                    <a:solidFill>
                      <a:srgbClr val="000000"/>
                    </a:solidFill>
                    <a:latin typeface="微软雅黑" pitchFamily="34" charset="0"/>
                    <a:ea typeface="微软雅黑" pitchFamily="34" charset="-122"/>
                    <a:cs typeface="微软雅黑" pitchFamily="34" charset="-120"/>
                  </a:rPr>
                  <a:t>8</a:t>
                </a:r>
                <a:r>
                  <a:rPr lang="en-US" altLang="zh-CN">
                    <a:solidFill>
                      <a:srgbClr val="000000"/>
                    </a:solidFill>
                    <a:latin typeface="微软雅黑" pitchFamily="34" charset="0"/>
                    <a:ea typeface="微软雅黑" pitchFamily="34" charset="-122"/>
                    <a:cs typeface="微软雅黑" pitchFamily="34" charset="-120"/>
                  </a:rPr>
                  <a:t>电子</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稳定结构</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b="1" dirty="0">
                    <a:solidFill>
                      <a:srgbClr val="000000"/>
                    </a:solidFill>
                    <a:latin typeface="微软雅黑" pitchFamily="34" charset="0"/>
                    <a:ea typeface="微软雅黑" pitchFamily="34" charset="-122"/>
                    <a:cs typeface="微软雅黑" pitchFamily="34" charset="-120"/>
                  </a:rPr>
                  <a:t>3.成键数目法</a:t>
                </a:r>
                <a:endParaRPr lang="en-US" altLang="zh-CN" dirty="0">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若该原子</a:t>
                </a:r>
                <a:r>
                  <a:rPr lang="en-US" altLang="zh-CN" dirty="0">
                    <a:solidFill>
                      <a:srgbClr val="000000"/>
                    </a:solidFill>
                    <a:latin typeface="微软雅黑" pitchFamily="34" charset="0"/>
                    <a:ea typeface="微软雅黑" pitchFamily="34" charset="-122"/>
                    <a:cs typeface="微软雅黑" pitchFamily="34" charset="-120"/>
                  </a:rPr>
                  <a:t>（氢原子除外）达到所需成键数目，则其最外层为8电子稳定结构</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若未达到或超过所需成</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键数目</a:t>
                </a:r>
                <a:r>
                  <a:rPr lang="en-US" altLang="zh-CN" dirty="0">
                    <a:solidFill>
                      <a:srgbClr val="000000"/>
                    </a:solidFill>
                    <a:latin typeface="微软雅黑" pitchFamily="34" charset="0"/>
                    <a:ea typeface="微软雅黑" pitchFamily="34" charset="-122"/>
                    <a:cs typeface="微软雅黑" pitchFamily="34" charset="-120"/>
                  </a:rPr>
                  <a:t>，则其最外层不为8电子稳定结构，如</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PF</m:t>
                        </m:r>
                      </m:e>
                      <m:sub>
                        <m:r>
                          <a:rPr lang="en-US" altLang="zh-CN" dirty="0">
                            <a:solidFill>
                              <a:srgbClr val="000000"/>
                            </a:solidFill>
                            <a:latin typeface="Cambria Math" panose="02040503050406030204" pitchFamily="18" charset="0"/>
                            <a:ea typeface="微软雅黑" pitchFamily="34" charset="-122"/>
                            <a:cs typeface="微软雅黑" pitchFamily="34" charset="-120"/>
                          </a:rPr>
                          <m:t>5</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中的</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ClF</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中的</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的最外层均不是8</a:t>
                </a:r>
                <a:r>
                  <a:rPr lang="en-US" altLang="zh-CN">
                    <a:solidFill>
                      <a:srgbClr val="000000"/>
                    </a:solidFill>
                    <a:latin typeface="微软雅黑" pitchFamily="34" charset="0"/>
                    <a:ea typeface="微软雅黑" pitchFamily="34" charset="-122"/>
                    <a:cs typeface="微软雅黑" pitchFamily="34" charset="-120"/>
                  </a:rPr>
                  <a:t>电子稳定结构</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2" name="P_4#8a847f2c5?sp=1&amp;pid=08a4666fb&amp;color=0,0,0&amp;vtp=1&amp;bt=1&amp;bbb=1&amp;hb=1"/>
              <p:cNvSpPr>
                <a:spLocks noRot="1" noChangeAspect="1" noMove="1" noResize="1" noEditPoints="1" noAdjustHandles="1" noChangeArrowheads="1" noChangeShapeType="1" noTextEdit="1"/>
              </p:cNvSpPr>
              <p:nvPr/>
            </p:nvSpPr>
            <p:spPr>
              <a:xfrm>
                <a:off x="832104" y="1080000"/>
                <a:ext cx="10533888" cy="4191000"/>
              </a:xfrm>
              <a:prstGeom prst="rect">
                <a:avLst/>
              </a:prstGeom>
              <a:blipFill>
                <a:blip r:embed="rId3"/>
                <a:stretch>
                  <a:fillRect l="-1389" r="-405" b="-218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8a847f2c5?pid=08a4666fb&amp;color=0,0,0&amp;vtp=1&amp;bt=1&amp;bbb=1&amp;hb=1"/>
              <p:cNvSpPr/>
              <p:nvPr/>
            </p:nvSpPr>
            <p:spPr>
              <a:xfrm>
                <a:off x="832104" y="1080000"/>
                <a:ext cx="10533888" cy="25146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话里有“化”</a:t>
                </a:r>
                <a:endParaRPr lang="en-US" altLang="zh-CN" sz="1800" dirty="0"/>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针</a:t>
                </a:r>
                <a:r>
                  <a:rPr lang="en-US" altLang="zh-CN" sz="1800" b="0" i="0" smtClean="0">
                    <a:solidFill>
                      <a:srgbClr val="000000"/>
                    </a:solidFill>
                    <a:latin typeface="微软雅黑" pitchFamily="34" charset="0"/>
                    <a:ea typeface="楷体" pitchFamily="34" charset="-122"/>
                    <a:cs typeface="微软雅黑" pitchFamily="34" charset="-120"/>
                  </a:rPr>
                  <a:t>对具体的物质分析时</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我们可以采用两步分析法快速解题</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第</a:t>
                </a:r>
                <a:r>
                  <a:rPr lang="en-US" altLang="zh-CN" sz="1800" b="0" i="0" smtClean="0">
                    <a:solidFill>
                      <a:srgbClr val="000000"/>
                    </a:solidFill>
                    <a:latin typeface="微软雅黑" pitchFamily="34" charset="0"/>
                    <a:ea typeface="楷体" pitchFamily="34" charset="-122"/>
                    <a:cs typeface="微软雅黑" pitchFamily="34" charset="-120"/>
                  </a:rPr>
                  <a:t>一步</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看物质中有没有氢元素或稀有气体元素</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若有</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则该物质中含有的原子的最外层肯定不会都满足</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8</a:t>
                </a:r>
                <a:r>
                  <a:rPr lang="en-US" altLang="zh-CN" sz="1800" b="0" i="0" dirty="0">
                    <a:solidFill>
                      <a:srgbClr val="000000"/>
                    </a:solidFill>
                    <a:latin typeface="微软雅黑" pitchFamily="34" charset="0"/>
                    <a:ea typeface="楷体" pitchFamily="34" charset="-122"/>
                    <a:cs typeface="微软雅黑" pitchFamily="34" charset="-120"/>
                  </a:rPr>
                  <a:t>电子稳定结构</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第</a:t>
                </a:r>
                <a:r>
                  <a:rPr lang="en-US" altLang="zh-CN" sz="1800" b="0" i="0" smtClean="0">
                    <a:solidFill>
                      <a:srgbClr val="000000"/>
                    </a:solidFill>
                    <a:latin typeface="微软雅黑" pitchFamily="34" charset="0"/>
                    <a:ea typeface="楷体" pitchFamily="34" charset="-122"/>
                    <a:cs typeface="微软雅黑" pitchFamily="34" charset="-120"/>
                  </a:rPr>
                  <a:t>二步</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标出物质中各元素的化合价</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按</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原子的最外层电子数</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1800" b="0" i="0" dirty="0">
                    <a:solidFill>
                      <a:srgbClr val="000000"/>
                    </a:solidFill>
                    <a:latin typeface="微软雅黑" pitchFamily="34" charset="0"/>
                    <a:ea typeface="楷体" pitchFamily="34" charset="-122"/>
                    <a:cs typeface="微软雅黑" pitchFamily="34" charset="-120"/>
                  </a:rPr>
                  <a:t>化合价</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计算</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若结果均等于</a:t>
                </a:r>
                <a:r>
                  <a:rPr lang="en-US" altLang="zh-CN" sz="1800" b="0" i="0" dirty="0">
                    <a:solidFill>
                      <a:srgbClr val="000000"/>
                    </a:solidFill>
                    <a:latin typeface="微软雅黑" pitchFamily="34" charset="0"/>
                    <a:ea typeface="微软雅黑" pitchFamily="34" charset="-122"/>
                    <a:cs typeface="微软雅黑" pitchFamily="34" charset="-120"/>
                  </a:rPr>
                  <a:t>8</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则该</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物质中含有的原子的最外层均满足</a:t>
                </a:r>
                <a:r>
                  <a:rPr lang="en-US" altLang="zh-CN" b="0" i="0" dirty="0">
                    <a:solidFill>
                      <a:srgbClr val="000000"/>
                    </a:solidFill>
                    <a:latin typeface="微软雅黑" pitchFamily="34" charset="0"/>
                    <a:ea typeface="微软雅黑" pitchFamily="34" charset="-122"/>
                    <a:cs typeface="微软雅黑" pitchFamily="34" charset="-120"/>
                  </a:rPr>
                  <a:t>8</a:t>
                </a:r>
                <a:r>
                  <a:rPr lang="en-US" altLang="zh-CN" b="0" i="0" dirty="0">
                    <a:solidFill>
                      <a:srgbClr val="000000"/>
                    </a:solidFill>
                    <a:latin typeface="微软雅黑" pitchFamily="34" charset="0"/>
                    <a:ea typeface="楷体" pitchFamily="34" charset="-122"/>
                    <a:cs typeface="微软雅黑" pitchFamily="34" charset="-120"/>
                  </a:rPr>
                  <a:t>电子稳定结构</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2" name="P_4#8a847f2c5?pid=08a4666fb&amp;color=0,0,0&amp;vtp=1&amp;bt=1&amp;bbb=1&amp;hb=1"/>
              <p:cNvSpPr>
                <a:spLocks noRot="1" noChangeAspect="1" noMove="1" noResize="1" noEditPoints="1" noAdjustHandles="1" noChangeArrowheads="1" noChangeShapeType="1" noTextEdit="1"/>
              </p:cNvSpPr>
              <p:nvPr/>
            </p:nvSpPr>
            <p:spPr>
              <a:xfrm>
                <a:off x="832104" y="1080000"/>
                <a:ext cx="10533888" cy="2514600"/>
              </a:xfrm>
              <a:prstGeom prst="rect">
                <a:avLst/>
              </a:prstGeom>
              <a:blipFill>
                <a:blip r:embed="rId3"/>
                <a:stretch>
                  <a:fillRect l="-1389" r="-1331" b="-363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4_BD.1_1#b5e7b7d63?vop=1&amp;pid=9e05d0b0a&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下列分子中所有原子都满足最外层为8</a:t>
            </a:r>
            <a:r>
              <a:rPr lang="en-US" altLang="zh-CN" sz="1800" b="0" i="0">
                <a:solidFill>
                  <a:srgbClr val="000000"/>
                </a:solidFill>
                <a:latin typeface="微软雅黑" pitchFamily="34" charset="0"/>
                <a:ea typeface="微软雅黑" pitchFamily="34" charset="-122"/>
                <a:cs typeface="微软雅黑" pitchFamily="34" charset="-120"/>
              </a:rPr>
              <a:t>电子结构的是</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SimSun" pitchFamily="34" charset="0"/>
                <a:ea typeface="SimSun" pitchFamily="34" charset="-122"/>
                <a:cs typeface="SimSun" pitchFamily="34" charset="-120"/>
              </a:rPr>
              <a:t> </a:t>
            </a:r>
            <a:r>
              <a:rPr lang="en-US" altLang="zh-CN" sz="1800" b="1" i="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4_AN.2_1#b5e7b7d63.bracket?vop=1&amp;pid=9e05d0b0a&amp;color=0,0,0&amp;vpa=1&amp;vtp=1"/>
          <p:cNvSpPr/>
          <p:nvPr/>
        </p:nvSpPr>
        <p:spPr>
          <a:xfrm>
            <a:off x="6751097"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4" name="QC_4_BD.1_2#b5e7b7d63?vop=1&amp;pid=9e05d0b0a&amp;color=0,0,0&amp;vtp=1&amp;bbb=1"/>
              <p:cNvSpPr/>
              <p:nvPr/>
            </p:nvSpPr>
            <p:spPr>
              <a:xfrm>
                <a:off x="832104" y="1529771"/>
                <a:ext cx="10533888" cy="482600"/>
              </a:xfrm>
              <a:prstGeom prst="rect">
                <a:avLst/>
              </a:prstGeom>
              <a:noFill/>
              <a:ln/>
            </p:spPr>
            <p:txBody>
              <a:bodyPr wrap="none" lIns="0" tIns="0" rIns="0" bIns="0" rtlCol="0" anchor="t"/>
              <a:lstStyle/>
              <a:p>
                <a:pPr marL="0" marR="0" lvl="0" indent="0" defTabSz="914400" eaLnBrk="1" fontAlgn="auto" latinLnBrk="1" hangingPunct="1">
                  <a:lnSpc>
                    <a:spcPts val="3800"/>
                  </a:lnSpc>
                  <a:spcBef>
                    <a:spcPts val="0"/>
                  </a:spcBef>
                  <a:spcAft>
                    <a:spcPts val="0"/>
                  </a:spcAft>
                  <a:buClrTx/>
                  <a:buSzTx/>
                  <a:buNone/>
                  <a:tabLst>
                    <a:tab pos="6365494" algn="l"/>
                  </a:tabLst>
                  <a:defRPr/>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BF</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④</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⑤</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spc="-10300" smtClean="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⑥</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⑦</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4" name="QC_4_BD.1_2#b5e7b7d63?vop=1&amp;pid=9e05d0b0a&amp;color=0,0,0&amp;vtp=1&amp;bbb=1"/>
              <p:cNvSpPr>
                <a:spLocks noRot="1" noChangeAspect="1" noMove="1" noResize="1" noEditPoints="1" noAdjustHandles="1" noChangeArrowheads="1" noChangeShapeType="1" noTextEdit="1"/>
              </p:cNvSpPr>
              <p:nvPr/>
            </p:nvSpPr>
            <p:spPr>
              <a:xfrm>
                <a:off x="832104" y="1529771"/>
                <a:ext cx="10533888" cy="482600"/>
              </a:xfrm>
              <a:prstGeom prst="rect">
                <a:avLst/>
              </a:prstGeom>
              <a:blipFill>
                <a:blip r:embed="rId3"/>
                <a:stretch>
                  <a:fillRect l="-1100" b="-7595"/>
                </a:stretch>
              </a:blipFill>
              <a:ln/>
            </p:spPr>
            <p:txBody>
              <a:bodyPr/>
              <a:lstStyle/>
              <a:p>
                <a:r>
                  <a:rPr lang="zh-CN" altLang="en-US">
                    <a:noFill/>
                  </a:rPr>
                  <a:t> </a:t>
                </a:r>
              </a:p>
            </p:txBody>
          </p:sp>
        </mc:Fallback>
      </mc:AlternateContent>
      <p:sp>
        <p:nvSpPr>
          <p:cNvPr id="5" name="QC_4_BD.1_3#b5e7b7d63.choices?vop=1&amp;pid=9e05d0b0a&amp;color=0,0,0&amp;vtp=1&amp;bbb=1"/>
          <p:cNvSpPr/>
          <p:nvPr/>
        </p:nvSpPr>
        <p:spPr>
          <a:xfrm>
            <a:off x="832104" y="1951736"/>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535047" algn="l"/>
                <a:tab pos="5031994" algn="l"/>
                <a:tab pos="777024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①②⑤</a:t>
            </a:r>
            <a:r>
              <a:rPr lang="en-US" altLang="zh-CN" sz="1800" b="0" i="0" spc="-1030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④⑥⑦</a:t>
            </a:r>
            <a:r>
              <a:rPr lang="en-US" altLang="zh-CN" sz="1800" b="0" i="0" spc="-1030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③④⑥⑦</a:t>
            </a:r>
            <a:r>
              <a:rPr lang="en-US" altLang="zh-CN" sz="1800" b="0" i="0" spc="-1030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③④⑤⑥⑦</a:t>
            </a:r>
            <a:endParaRPr lang="en-US" altLang="zh-CN" sz="1800" dirty="0"/>
          </a:p>
        </p:txBody>
      </p:sp>
      <p:pic>
        <p:nvPicPr>
          <p:cNvPr id="6" name="QC_4_AS.3_1#b5e7b7d63?vop=1&amp;pid=9e05d0b0a&amp;color=0,0,0&amp;tib=255,255,255&amp;iip=1&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43566" y="2466015"/>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4_AS.3_1#b5e7b7d63?vop=1&amp;pid=9e05d0b0a&amp;color=0,0,0&amp;vtp=1&amp;bbb=1&amp;hb=1"/>
          <p:cNvSpPr/>
          <p:nvPr/>
        </p:nvSpPr>
        <p:spPr>
          <a:xfrm>
            <a:off x="832104" y="2402007"/>
            <a:ext cx="10531904" cy="25146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氯化铍分子中铍原子最外层电子数为</a:t>
            </a:r>
            <a:r>
              <a:rPr lang="en-US" altLang="zh-CN" sz="1800" b="0" i="0" dirty="0">
                <a:solidFill>
                  <a:srgbClr val="000000"/>
                </a:solidFill>
                <a:latin typeface="微软雅黑" pitchFamily="34" charset="0"/>
                <a:ea typeface="微软雅黑" pitchFamily="34" charset="-122"/>
                <a:cs typeface="微软雅黑" pitchFamily="34" charset="-120"/>
              </a:rPr>
              <a:t>4,</a:t>
            </a:r>
            <a:r>
              <a:rPr lang="en-US" altLang="zh-CN" sz="1800" b="0" i="0" dirty="0">
                <a:solidFill>
                  <a:srgbClr val="000000"/>
                </a:solidFill>
                <a:latin typeface="微软雅黑" pitchFamily="34" charset="0"/>
                <a:ea typeface="楷体" pitchFamily="34" charset="-122"/>
                <a:cs typeface="微软雅黑" pitchFamily="34" charset="-120"/>
              </a:rPr>
              <a:t>不符合</a:t>
            </a:r>
            <a:r>
              <a:rPr lang="en-US" altLang="zh-CN" sz="1800" b="0" i="0" dirty="0">
                <a:solidFill>
                  <a:srgbClr val="000000"/>
                </a:solidFill>
                <a:latin typeface="微软雅黑" pitchFamily="34" charset="0"/>
                <a:ea typeface="微软雅黑" pitchFamily="34" charset="-122"/>
                <a:cs typeface="微软雅黑" pitchFamily="34" charset="-120"/>
              </a:rPr>
              <a:t>8</a:t>
            </a:r>
            <a:r>
              <a:rPr lang="en-US" altLang="zh-CN" sz="1800" b="0" i="0" dirty="0">
                <a:solidFill>
                  <a:srgbClr val="000000"/>
                </a:solidFill>
                <a:latin typeface="微软雅黑" pitchFamily="34" charset="0"/>
                <a:ea typeface="楷体" pitchFamily="34" charset="-122"/>
                <a:cs typeface="微软雅黑" pitchFamily="34" charset="-120"/>
              </a:rPr>
              <a:t>电子结构</a:t>
            </a:r>
            <a:r>
              <a:rPr lang="en-US" altLang="zh-CN" sz="1800" b="0" i="0" dirty="0">
                <a:solidFill>
                  <a:srgbClr val="000000"/>
                </a:solidFill>
                <a:latin typeface="微软雅黑" pitchFamily="34" charset="0"/>
                <a:ea typeface="微软雅黑" pitchFamily="34" charset="-122"/>
                <a:cs typeface="微软雅黑" pitchFamily="34" charset="-120"/>
              </a:rPr>
              <a:t>，①</a:t>
            </a:r>
            <a:r>
              <a:rPr lang="en-US" altLang="zh-CN" sz="1800" b="0" i="0" dirty="0">
                <a:solidFill>
                  <a:srgbClr val="000000"/>
                </a:solidFill>
                <a:latin typeface="微软雅黑" pitchFamily="34" charset="0"/>
                <a:ea typeface="楷体" pitchFamily="34" charset="-122"/>
                <a:cs typeface="微软雅黑" pitchFamily="34" charset="-120"/>
              </a:rPr>
              <a:t>不符合题意</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五氯化磷分子中磷</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原子最外层电子数为</a:t>
            </a:r>
            <a:r>
              <a:rPr lang="en-US" altLang="zh-CN" sz="1800" b="0" i="0" dirty="0">
                <a:solidFill>
                  <a:srgbClr val="000000"/>
                </a:solidFill>
                <a:latin typeface="微软雅黑" pitchFamily="34" charset="0"/>
                <a:ea typeface="微软雅黑" pitchFamily="34" charset="-122"/>
                <a:cs typeface="微软雅黑" pitchFamily="34" charset="-120"/>
              </a:rPr>
              <a:t>10,</a:t>
            </a:r>
            <a:r>
              <a:rPr lang="en-US" altLang="zh-CN" sz="1800" b="0" i="0" dirty="0">
                <a:solidFill>
                  <a:srgbClr val="000000"/>
                </a:solidFill>
                <a:latin typeface="微软雅黑" pitchFamily="34" charset="0"/>
                <a:ea typeface="楷体" pitchFamily="34" charset="-122"/>
                <a:cs typeface="微软雅黑" pitchFamily="34" charset="-120"/>
              </a:rPr>
              <a:t>不符合</a:t>
            </a:r>
            <a:r>
              <a:rPr lang="en-US" altLang="zh-CN" sz="1800" b="0" i="0" dirty="0">
                <a:solidFill>
                  <a:srgbClr val="000000"/>
                </a:solidFill>
                <a:latin typeface="微软雅黑" pitchFamily="34" charset="0"/>
                <a:ea typeface="微软雅黑" pitchFamily="34" charset="-122"/>
                <a:cs typeface="微软雅黑" pitchFamily="34" charset="-120"/>
              </a:rPr>
              <a:t>8</a:t>
            </a:r>
            <a:r>
              <a:rPr lang="en-US" altLang="zh-CN" sz="1800" b="0" i="0" dirty="0">
                <a:solidFill>
                  <a:srgbClr val="000000"/>
                </a:solidFill>
                <a:latin typeface="微软雅黑" pitchFamily="34" charset="0"/>
                <a:ea typeface="楷体" pitchFamily="34" charset="-122"/>
                <a:cs typeface="微软雅黑" pitchFamily="34" charset="-120"/>
              </a:rPr>
              <a:t>电子结构</a:t>
            </a:r>
            <a:r>
              <a:rPr lang="en-US" altLang="zh-CN" sz="1800" b="0" i="0" dirty="0">
                <a:solidFill>
                  <a:srgbClr val="000000"/>
                </a:solidFill>
                <a:latin typeface="微软雅黑" pitchFamily="34" charset="0"/>
                <a:ea typeface="微软雅黑" pitchFamily="34" charset="-122"/>
                <a:cs typeface="微软雅黑" pitchFamily="34" charset="-120"/>
              </a:rPr>
              <a:t>，②</a:t>
            </a:r>
            <a:r>
              <a:rPr lang="en-US" altLang="zh-CN" sz="1800" b="0" i="0" dirty="0">
                <a:solidFill>
                  <a:srgbClr val="000000"/>
                </a:solidFill>
                <a:latin typeface="微软雅黑" pitchFamily="34" charset="0"/>
                <a:ea typeface="楷体" pitchFamily="34" charset="-122"/>
                <a:cs typeface="微软雅黑" pitchFamily="34" charset="-120"/>
              </a:rPr>
              <a:t>不符合题意</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三氟化硼分子中硼原子最外层电子数为</a:t>
            </a:r>
            <a:r>
              <a:rPr lang="en-US" altLang="zh-CN" sz="1800" b="0" i="0" dirty="0">
                <a:solidFill>
                  <a:srgbClr val="000000"/>
                </a:solidFill>
                <a:latin typeface="微软雅黑" pitchFamily="34" charset="0"/>
                <a:ea typeface="微软雅黑" pitchFamily="34" charset="-122"/>
                <a:cs typeface="微软雅黑" pitchFamily="34" charset="-120"/>
              </a:rPr>
              <a:t>6</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不符</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合</a:t>
            </a:r>
            <a:r>
              <a:rPr lang="en-US" altLang="zh-CN" sz="1800" b="0" i="0" dirty="0">
                <a:solidFill>
                  <a:srgbClr val="000000"/>
                </a:solidFill>
                <a:latin typeface="微软雅黑" pitchFamily="34" charset="0"/>
                <a:ea typeface="微软雅黑" pitchFamily="34" charset="-122"/>
                <a:cs typeface="微软雅黑" pitchFamily="34" charset="-120"/>
              </a:rPr>
              <a:t>8</a:t>
            </a:r>
            <a:r>
              <a:rPr lang="en-US" altLang="zh-CN" sz="1800" b="0" i="0" dirty="0">
                <a:solidFill>
                  <a:srgbClr val="000000"/>
                </a:solidFill>
                <a:latin typeface="微软雅黑" pitchFamily="34" charset="0"/>
                <a:ea typeface="楷体" pitchFamily="34" charset="-122"/>
                <a:cs typeface="微软雅黑" pitchFamily="34" charset="-120"/>
              </a:rPr>
              <a:t>电子结构</a:t>
            </a:r>
            <a:r>
              <a:rPr lang="en-US" altLang="zh-CN" sz="1800" b="0" i="0" dirty="0">
                <a:solidFill>
                  <a:srgbClr val="000000"/>
                </a:solidFill>
                <a:latin typeface="微软雅黑" pitchFamily="34" charset="0"/>
                <a:ea typeface="微软雅黑" pitchFamily="34" charset="-122"/>
                <a:cs typeface="微软雅黑" pitchFamily="34" charset="-120"/>
              </a:rPr>
              <a:t>，③</a:t>
            </a:r>
            <a:r>
              <a:rPr lang="en-US" altLang="zh-CN" sz="1800" b="0" i="0" dirty="0">
                <a:solidFill>
                  <a:srgbClr val="000000"/>
                </a:solidFill>
                <a:latin typeface="微软雅黑" pitchFamily="34" charset="0"/>
                <a:ea typeface="楷体" pitchFamily="34" charset="-122"/>
                <a:cs typeface="微软雅黑" pitchFamily="34" charset="-120"/>
              </a:rPr>
              <a:t>不符合题意</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二硫化碳分子中碳原子和硫原子最外层电子数均为</a:t>
            </a:r>
            <a:r>
              <a:rPr lang="en-US" altLang="zh-CN" sz="1800" b="0" i="0" dirty="0">
                <a:solidFill>
                  <a:srgbClr val="000000"/>
                </a:solidFill>
                <a:latin typeface="微软雅黑" pitchFamily="34" charset="0"/>
                <a:ea typeface="微软雅黑" pitchFamily="34" charset="-122"/>
                <a:cs typeface="微软雅黑" pitchFamily="34" charset="-120"/>
              </a:rPr>
              <a:t>8,</a:t>
            </a:r>
            <a:r>
              <a:rPr lang="en-US" altLang="zh-CN" sz="1800" b="0" i="0" dirty="0">
                <a:solidFill>
                  <a:srgbClr val="000000"/>
                </a:solidFill>
                <a:latin typeface="微软雅黑" pitchFamily="34" charset="0"/>
                <a:ea typeface="楷体" pitchFamily="34" charset="-122"/>
                <a:cs typeface="微软雅黑" pitchFamily="34" charset="-120"/>
              </a:rPr>
              <a:t>都符合</a:t>
            </a:r>
            <a:r>
              <a:rPr lang="en-US" altLang="zh-CN" sz="1800" b="0" i="0" dirty="0">
                <a:solidFill>
                  <a:srgbClr val="000000"/>
                </a:solidFill>
                <a:latin typeface="微软雅黑" pitchFamily="34" charset="0"/>
                <a:ea typeface="微软雅黑" pitchFamily="34" charset="-122"/>
                <a:cs typeface="微软雅黑" pitchFamily="34" charset="-120"/>
              </a:rPr>
              <a:t>8</a:t>
            </a:r>
            <a:r>
              <a:rPr lang="en-US" altLang="zh-CN" sz="1800" b="0" i="0" dirty="0">
                <a:solidFill>
                  <a:srgbClr val="000000"/>
                </a:solidFill>
                <a:latin typeface="微软雅黑" pitchFamily="34" charset="0"/>
                <a:ea typeface="楷体" pitchFamily="34" charset="-122"/>
                <a:cs typeface="微软雅黑" pitchFamily="34" charset="-120"/>
              </a:rPr>
              <a:t>电子结构</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④</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符合题意</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水分子中氢原子最外层电子数为</a:t>
            </a: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dirty="0">
                <a:solidFill>
                  <a:srgbClr val="000000"/>
                </a:solidFill>
                <a:latin typeface="微软雅黑" pitchFamily="34" charset="0"/>
                <a:ea typeface="楷体" pitchFamily="34" charset="-122"/>
                <a:cs typeface="微软雅黑" pitchFamily="34" charset="-120"/>
              </a:rPr>
              <a:t>不符合</a:t>
            </a:r>
            <a:r>
              <a:rPr lang="en-US" altLang="zh-CN" sz="1800" b="0" i="0" dirty="0">
                <a:solidFill>
                  <a:srgbClr val="000000"/>
                </a:solidFill>
                <a:latin typeface="微软雅黑" pitchFamily="34" charset="0"/>
                <a:ea typeface="微软雅黑" pitchFamily="34" charset="-122"/>
                <a:cs typeface="微软雅黑" pitchFamily="34" charset="-120"/>
              </a:rPr>
              <a:t>8</a:t>
            </a:r>
            <a:r>
              <a:rPr lang="en-US" altLang="zh-CN" sz="1800" b="0" i="0" dirty="0">
                <a:solidFill>
                  <a:srgbClr val="000000"/>
                </a:solidFill>
                <a:latin typeface="微软雅黑" pitchFamily="34" charset="0"/>
                <a:ea typeface="楷体" pitchFamily="34" charset="-122"/>
                <a:cs typeface="微软雅黑" pitchFamily="34" charset="-120"/>
              </a:rPr>
              <a:t>电子结构</a:t>
            </a:r>
            <a:r>
              <a:rPr lang="en-US" altLang="zh-CN" sz="1800" b="0" i="0" dirty="0">
                <a:solidFill>
                  <a:srgbClr val="000000"/>
                </a:solidFill>
                <a:latin typeface="微软雅黑" pitchFamily="34" charset="0"/>
                <a:ea typeface="微软雅黑" pitchFamily="34" charset="-122"/>
                <a:cs typeface="微软雅黑" pitchFamily="34" charset="-120"/>
              </a:rPr>
              <a:t>，⑤</a:t>
            </a:r>
            <a:r>
              <a:rPr lang="en-US" altLang="zh-CN" sz="1800" b="0" i="0" dirty="0">
                <a:solidFill>
                  <a:srgbClr val="000000"/>
                </a:solidFill>
                <a:latin typeface="微软雅黑" pitchFamily="34" charset="0"/>
                <a:ea typeface="楷体" pitchFamily="34" charset="-122"/>
                <a:cs typeface="微软雅黑" pitchFamily="34" charset="-120"/>
              </a:rPr>
              <a:t>不符合题意</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二氧化碳分子中碳原子</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和氧原子最外层电子数均为</a:t>
            </a:r>
            <a:r>
              <a:rPr lang="en-US" altLang="zh-CN" sz="1800" b="0" i="0" dirty="0">
                <a:solidFill>
                  <a:srgbClr val="000000"/>
                </a:solidFill>
                <a:latin typeface="微软雅黑" pitchFamily="34" charset="0"/>
                <a:ea typeface="微软雅黑" pitchFamily="34" charset="-122"/>
                <a:cs typeface="微软雅黑" pitchFamily="34" charset="-120"/>
              </a:rPr>
              <a:t>8,</a:t>
            </a:r>
            <a:r>
              <a:rPr lang="en-US" altLang="zh-CN" sz="1800" b="0" i="0" dirty="0">
                <a:solidFill>
                  <a:srgbClr val="000000"/>
                </a:solidFill>
                <a:latin typeface="微软雅黑" pitchFamily="34" charset="0"/>
                <a:ea typeface="楷体" pitchFamily="34" charset="-122"/>
                <a:cs typeface="微软雅黑" pitchFamily="34" charset="-120"/>
              </a:rPr>
              <a:t>都符合</a:t>
            </a:r>
            <a:r>
              <a:rPr lang="en-US" altLang="zh-CN" sz="1800" b="0" i="0" dirty="0">
                <a:solidFill>
                  <a:srgbClr val="000000"/>
                </a:solidFill>
                <a:latin typeface="微软雅黑" pitchFamily="34" charset="0"/>
                <a:ea typeface="微软雅黑" pitchFamily="34" charset="-122"/>
                <a:cs typeface="微软雅黑" pitchFamily="34" charset="-120"/>
              </a:rPr>
              <a:t>8</a:t>
            </a:r>
            <a:r>
              <a:rPr lang="en-US" altLang="zh-CN" sz="1800" b="0" i="0" dirty="0">
                <a:solidFill>
                  <a:srgbClr val="000000"/>
                </a:solidFill>
                <a:latin typeface="微软雅黑" pitchFamily="34" charset="0"/>
                <a:ea typeface="楷体" pitchFamily="34" charset="-122"/>
                <a:cs typeface="微软雅黑" pitchFamily="34" charset="-120"/>
              </a:rPr>
              <a:t>电子结构</a:t>
            </a:r>
            <a:r>
              <a:rPr lang="en-US" altLang="zh-CN" sz="1800" b="0" i="0" dirty="0">
                <a:solidFill>
                  <a:srgbClr val="000000"/>
                </a:solidFill>
                <a:latin typeface="微软雅黑" pitchFamily="34" charset="0"/>
                <a:ea typeface="微软雅黑" pitchFamily="34" charset="-122"/>
                <a:cs typeface="微软雅黑" pitchFamily="34" charset="-120"/>
              </a:rPr>
              <a:t>，⑥</a:t>
            </a:r>
            <a:r>
              <a:rPr lang="en-US" altLang="zh-CN" sz="1800" b="0" i="0" dirty="0">
                <a:solidFill>
                  <a:srgbClr val="000000"/>
                </a:solidFill>
                <a:latin typeface="微软雅黑" pitchFamily="34" charset="0"/>
                <a:ea typeface="楷体" pitchFamily="34" charset="-122"/>
                <a:cs typeface="微软雅黑" pitchFamily="34" charset="-120"/>
              </a:rPr>
              <a:t>符合题意</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四氯化碳分子中碳原子和氯原子最外层电</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子数均为</a:t>
            </a:r>
            <a:r>
              <a:rPr lang="en-US" altLang="zh-CN" b="0" i="0" dirty="0">
                <a:solidFill>
                  <a:srgbClr val="000000"/>
                </a:solidFill>
                <a:latin typeface="微软雅黑" pitchFamily="34" charset="0"/>
                <a:ea typeface="微软雅黑" pitchFamily="34" charset="-122"/>
                <a:cs typeface="微软雅黑" pitchFamily="34" charset="-120"/>
              </a:rPr>
              <a:t>8,</a:t>
            </a:r>
            <a:r>
              <a:rPr lang="en-US" altLang="zh-CN" b="0" i="0" dirty="0">
                <a:solidFill>
                  <a:srgbClr val="000000"/>
                </a:solidFill>
                <a:latin typeface="微软雅黑" pitchFamily="34" charset="0"/>
                <a:ea typeface="楷体" pitchFamily="34" charset="-122"/>
                <a:cs typeface="微软雅黑" pitchFamily="34" charset="-120"/>
              </a:rPr>
              <a:t>都符合</a:t>
            </a:r>
            <a:r>
              <a:rPr lang="en-US" altLang="zh-CN" b="0" i="0" dirty="0">
                <a:solidFill>
                  <a:srgbClr val="000000"/>
                </a:solidFill>
                <a:latin typeface="微软雅黑" pitchFamily="34" charset="0"/>
                <a:ea typeface="微软雅黑" pitchFamily="34" charset="-122"/>
                <a:cs typeface="微软雅黑" pitchFamily="34" charset="-120"/>
              </a:rPr>
              <a:t>8</a:t>
            </a:r>
            <a:r>
              <a:rPr lang="en-US" altLang="zh-CN" b="0" i="0" dirty="0">
                <a:solidFill>
                  <a:srgbClr val="000000"/>
                </a:solidFill>
                <a:latin typeface="微软雅黑" pitchFamily="34" charset="0"/>
                <a:ea typeface="楷体" pitchFamily="34" charset="-122"/>
                <a:cs typeface="微软雅黑" pitchFamily="34" charset="-120"/>
              </a:rPr>
              <a:t>电子结构</a:t>
            </a:r>
            <a:r>
              <a:rPr lang="en-US" altLang="zh-CN" b="0" i="0" dirty="0">
                <a:solidFill>
                  <a:srgbClr val="000000"/>
                </a:solidFill>
                <a:latin typeface="微软雅黑" pitchFamily="34" charset="0"/>
                <a:ea typeface="微软雅黑" pitchFamily="34" charset="-122"/>
                <a:cs typeface="微软雅黑" pitchFamily="34" charset="-120"/>
              </a:rPr>
              <a:t>，⑦</a:t>
            </a:r>
            <a:r>
              <a:rPr lang="en-US" altLang="zh-CN" b="0" i="0" dirty="0">
                <a:solidFill>
                  <a:srgbClr val="000000"/>
                </a:solidFill>
                <a:latin typeface="微软雅黑" pitchFamily="34" charset="0"/>
                <a:ea typeface="楷体" pitchFamily="34" charset="-122"/>
                <a:cs typeface="微软雅黑" pitchFamily="34" charset="-120"/>
              </a:rPr>
              <a:t>符合题意</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综上所述</a:t>
            </a:r>
            <a:r>
              <a:rPr lang="en-US" altLang="zh-CN" b="0" i="0" dirty="0">
                <a:solidFill>
                  <a:srgbClr val="000000"/>
                </a:solidFill>
                <a:latin typeface="微软雅黑" pitchFamily="34" charset="0"/>
                <a:ea typeface="微软雅黑" pitchFamily="34" charset="-122"/>
                <a:cs typeface="微软雅黑" pitchFamily="34" charset="-120"/>
              </a:rPr>
              <a:t>，B</a:t>
            </a:r>
            <a:r>
              <a:rPr lang="en-US" altLang="zh-CN" b="0" i="0" dirty="0">
                <a:solidFill>
                  <a:srgbClr val="000000"/>
                </a:solidFill>
                <a:latin typeface="微软雅黑" pitchFamily="34" charset="0"/>
                <a:ea typeface="楷体" pitchFamily="34" charset="-122"/>
                <a:cs typeface="微软雅黑" pitchFamily="34" charset="-120"/>
              </a:rPr>
              <a:t>正确</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anim calcmode="lin" valueType="num">
                                      <p:cBhvr additive="base">
                                        <p:cTn id="2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 calcmode="lin" valueType="num">
                                      <p:cBhvr additive="base">
                                        <p:cTn id="33"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 calcmode="lin" valueType="num">
                                      <p:cBhvr additive="base">
                                        <p:cTn id="37"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xEl>
                                              <p:pRg st="5" end="5"/>
                                            </p:txEl>
                                          </p:spTgt>
                                        </p:tgtEl>
                                        <p:attrNameLst>
                                          <p:attrName>style.visibility</p:attrName>
                                        </p:attrNameLst>
                                      </p:cBhvr>
                                      <p:to>
                                        <p:strVal val="visible"/>
                                      </p:to>
                                    </p:set>
                                    <p:anim calcmode="lin" valueType="num">
                                      <p:cBhvr additive="base">
                                        <p:cTn id="41"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5" end="5"/>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ppt_x"/>
                                          </p:val>
                                        </p:tav>
                                        <p:tav tm="100000">
                                          <p:val>
                                            <p:strVal val="#ppt_x"/>
                                          </p:val>
                                        </p:tav>
                                      </p:tavLst>
                                    </p:anim>
                                    <p:anim calcmode="lin" valueType="num">
                                      <p:cBhvr additive="base">
                                        <p:cTn id="4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Words>
  <Application>Microsoft Office PowerPoint</Application>
  <PresentationFormat>宽屏</PresentationFormat>
  <Paragraphs>43</Paragraphs>
  <Slides>7</Slides>
  <Notes>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vt:i4>
      </vt:variant>
    </vt:vector>
  </HeadingPairs>
  <TitlesOfParts>
    <vt:vector size="17" baseType="lpstr">
      <vt:lpstr>Arial (正文)</vt: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2025-05-14T03:23:30Z</dcterms:created>
  <dcterms:modified xsi:type="dcterms:W3CDTF">2025-05-14T03:29:29Z</dcterms:modified>
  <cp:category/>
  <cp:contentStatus/>
</cp:coreProperties>
</file>