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9"/>
  </p:notes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5" d="100"/>
          <a:sy n="65" d="100"/>
        </p:scale>
        <p:origin x="72" y="3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284183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851241e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攻略应用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ad01673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攻略识别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9faaf148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攻略解读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851241e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攻略应用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chemistry#pid=681dae6ffa6aee685a5ddf4e#tid=682404b86acfc90009d3a0ae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3575304" y="5541264"/>
            <a:ext cx="5038344" cy="5394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0" i="0" dirty="0">
                <a:solidFill>
                  <a:srgbClr val="00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高中化学 必修第一册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ad01673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攻略识别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9faaf148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攻略解读</a:t>
            </a:r>
            <a:endParaRPr lang="en-US" sz="2000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_BD#7b2aef73f.fixed?pid=4c7dc1ac0&amp;color=252,200,20&amp;vtp=1&amp;bbb=1"/>
          <p:cNvSpPr/>
          <p:nvPr/>
        </p:nvSpPr>
        <p:spPr>
          <a:xfrm>
            <a:off x="2414016" y="1545336"/>
            <a:ext cx="7196328" cy="96926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600"/>
              </a:lnSpc>
            </a:pPr>
            <a:r>
              <a:rPr lang="en-US" altLang="zh-CN" sz="5400" b="1" i="0" dirty="0">
                <a:solidFill>
                  <a:srgbClr val="FCC814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通法攻略</a:t>
            </a:r>
            <a:endParaRPr lang="en-US" altLang="zh-CN" sz="5400" dirty="0"/>
          </a:p>
        </p:txBody>
      </p:sp>
      <p:sp>
        <p:nvSpPr>
          <p:cNvPr id="3" name="C_2_BD#7b2aef73f.fixed?pid=4c7dc1ac0&amp;color=255,255,255&amp;vtp=1&amp;bbb=1"/>
          <p:cNvSpPr/>
          <p:nvPr/>
        </p:nvSpPr>
        <p:spPr>
          <a:xfrm>
            <a:off x="0" y="2880360"/>
            <a:ext cx="12188952" cy="135432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400"/>
              </a:lnSpc>
            </a:pPr>
            <a:r>
              <a:rPr lang="en-US" altLang="zh-CN" sz="4400" b="1" i="0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“键”“物”互鉴</a:t>
            </a:r>
            <a:endParaRPr lang="en-US" altLang="zh-CN" sz="4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87c8b580f?pid=ad0167328&amp;color=0,0,0&amp;vtp=1&amp;bt=1&amp;bbb=1&amp;hb=1"/>
          <p:cNvSpPr/>
          <p:nvPr/>
        </p:nvSpPr>
        <p:spPr>
          <a:xfrm>
            <a:off x="832104" y="1078992"/>
            <a:ext cx="10533888" cy="8382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判断与区分离子化合物和共价化合物中化学键类型时，很多同学容易被题中设置的“陷阱”困住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本</a:t>
            </a:r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通法将从原理到本质再到应用</a:t>
            </a:r>
            <a:r>
              <a:rPr lang="en-US" altLang="zh-CN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，帮助你从化学本源上解决“化学键”“化合物”间的互相鉴定问题。</a:t>
            </a:r>
            <a:endParaRPr lang="en-US" altLang="zh-CN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#70c2048d6?sp=1&amp;pid=9faaf148a&amp;color=0,0,0&amp;vtp=1&amp;bt=1&amp;bbb=1"/>
          <p:cNvSpPr/>
          <p:nvPr/>
        </p:nvSpPr>
        <p:spPr>
          <a:xfrm>
            <a:off x="832104" y="1080000"/>
            <a:ext cx="10533888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1.共价键与离子键</a:t>
            </a:r>
            <a:endParaRPr lang="en-US" altLang="zh-CN" sz="18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6" name="P_4_BD#70c2048d6?colgroup=7,27,21&amp;pid=9faaf148a&amp;color=0,0,0&amp;vtp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534718027"/>
                  </p:ext>
                </p:extLst>
              </p:nvPr>
            </p:nvGraphicFramePr>
            <p:xfrm>
              <a:off x="832104" y="1591936"/>
              <a:ext cx="10488168" cy="3187956"/>
            </p:xfrm>
            <a:graphic>
              <a:graphicData uri="http://schemas.openxmlformats.org/drawingml/2006/table">
                <a:tbl>
                  <a:tblPr/>
                  <a:tblGrid>
                    <a:gridCol w="1453896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5047488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3986784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32664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化学键类型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离子键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共价键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3026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概念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3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阴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阳离子间通过静电作用形成的化学键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3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原子间通过共用电子对形成的化学键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33026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成键微粒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3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阴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阳离子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3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原子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33026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成键本质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3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阴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阳离子间的静电作用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3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共用电子对对两原子核产生的电性作用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919163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成键元素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24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活泼金属与活泼非金属之间化合时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易形成离子键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。</a:t>
                          </a:r>
                          <a:r>
                            <a:rPr lang="en-US" altLang="zh-CN" sz="1400" b="0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如第</a:t>
                          </a: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ⅠA</a:t>
                          </a:r>
                        </a:p>
                        <a:p>
                          <a:pPr marL="0" indent="0" algn="l" latinLnBrk="1" hangingPunct="0">
                            <a:lnSpc>
                              <a:spcPts val="24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族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第ⅡA族的金属元素与第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Ⅵ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A</m:t>
                              </m:r>
                            </m:oMath>
                          </a14:m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族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第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Ⅶ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A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族的非金属元素之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23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间易形成离子键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24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一般是非金属元素原子间形成共价键</a:t>
                          </a:r>
                          <a:r>
                            <a:rPr lang="en-US" altLang="zh-CN" sz="1400" b="0" i="0" spc="-10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；</a:t>
                          </a: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某些不活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23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泼金属与不活泼非金属原子之间也能形成共价键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32664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形成过程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0" i="0" kern="0" spc="-9990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_</a:t>
                          </a:r>
                          <a:r>
                            <a:rPr lang="en-US" altLang="zh-CN" sz="900" b="0" i="0" kern="0" spc="0" smtClean="0">
                              <a:solidFill>
                                <a:srgbClr val="FFFFFF"/>
                              </a:solidFill>
                              <a:latin typeface="SimSun" panose="02010600030101010101" pitchFamily="2" charset="-122"/>
                              <a:ea typeface="微软雅黑" pitchFamily="34" charset="-122"/>
                              <a:cs typeface="微软雅黑" pitchFamily="34" charset="-120"/>
                            </a:rPr>
                            <a:t>__________________________</a:t>
                          </a:r>
                          <a:endParaRPr lang="en-US" altLang="zh-CN" sz="900" spc="0" dirty="0">
                            <a:latin typeface="SimSun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0" i="0" kern="0" spc="-9990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_</a:t>
                          </a:r>
                          <a:r>
                            <a:rPr lang="en-US" altLang="zh-CN" sz="900" b="0" i="0" kern="0" spc="0" smtClean="0">
                              <a:solidFill>
                                <a:srgbClr val="FFFFFF"/>
                              </a:solidFill>
                              <a:latin typeface="SimSun" panose="02010600030101010101" pitchFamily="2" charset="-122"/>
                              <a:ea typeface="微软雅黑" pitchFamily="34" charset="-122"/>
                              <a:cs typeface="微软雅黑" pitchFamily="34" charset="-120"/>
                            </a:rPr>
                            <a:t>_____________________</a:t>
                          </a:r>
                          <a:endParaRPr lang="en-US" altLang="zh-CN" sz="900" spc="0" dirty="0">
                            <a:latin typeface="SimSun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  <a:tr h="624713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形成物质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24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离子化合物：大部分盐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强碱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活泼金属氧化物</a:t>
                          </a:r>
                          <a:r>
                            <a:rPr lang="en-US" altLang="zh-CN" sz="1400" b="0" i="0" spc="-10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其他类物质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23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（如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Na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400" b="0" i="0" spc="-10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NaH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等）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24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非金属单质（稀有气体除外</a:t>
                          </a:r>
                          <a:r>
                            <a:rPr lang="en-US" altLang="zh-CN" sz="1400" b="0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）</a:t>
                          </a:r>
                          <a:r>
                            <a:rPr lang="en-US" altLang="zh-CN" sz="1400" b="0" i="0" spc="-10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；</a:t>
                          </a: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共价化合物及复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23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杂的离子化合物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6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6" name="P_4_BD#70c2048d6?colgroup=7,27,21&amp;pid=9faaf148a&amp;color=0,0,0&amp;vtp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534718027"/>
                  </p:ext>
                </p:extLst>
              </p:nvPr>
            </p:nvGraphicFramePr>
            <p:xfrm>
              <a:off x="832104" y="1591936"/>
              <a:ext cx="10488168" cy="3187956"/>
            </p:xfrm>
            <a:graphic>
              <a:graphicData uri="http://schemas.openxmlformats.org/drawingml/2006/table">
                <a:tbl>
                  <a:tblPr/>
                  <a:tblGrid>
                    <a:gridCol w="1453896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5047488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3986784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32664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化学键类型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离子键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共价键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3026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概念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3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阴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阳离子间通过静电作用形成的化学键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3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原子间通过共用电子对形成的化学键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33026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成键微粒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3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阴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阳离子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3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原子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33026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成键本质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3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阴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阳离子间的静电作用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3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共用电子对对两原子核产生的电性作用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919163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成键元素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8986" t="-144371" r="-79227" b="-11125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24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一般是非金属元素原子间形成共价键</a:t>
                          </a:r>
                          <a:r>
                            <a:rPr lang="en-US" altLang="zh-CN" sz="1400" b="0" i="0" spc="-10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；</a:t>
                          </a: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某些不活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23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泼金属与不活泼非金属原子之间也能形成共价键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32664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形成过程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0" i="0" kern="0" spc="-9990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_</a:t>
                          </a:r>
                          <a:r>
                            <a:rPr lang="en-US" altLang="zh-CN" sz="900" b="0" i="0" kern="0" spc="0" smtClean="0">
                              <a:solidFill>
                                <a:srgbClr val="FFFFFF"/>
                              </a:solidFill>
                              <a:latin typeface="SimSun" panose="02010600030101010101" pitchFamily="2" charset="-122"/>
                              <a:ea typeface="微软雅黑" pitchFamily="34" charset="-122"/>
                              <a:cs typeface="微软雅黑" pitchFamily="34" charset="-120"/>
                            </a:rPr>
                            <a:t>__________________________</a:t>
                          </a:r>
                          <a:endParaRPr lang="en-US" altLang="zh-CN" sz="900" spc="0" dirty="0">
                            <a:latin typeface="SimSun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0" i="0" kern="0" spc="-9990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_</a:t>
                          </a:r>
                          <a:r>
                            <a:rPr lang="en-US" altLang="zh-CN" sz="900" b="0" i="0" kern="0" spc="0" smtClean="0">
                              <a:solidFill>
                                <a:srgbClr val="FFFFFF"/>
                              </a:solidFill>
                              <a:latin typeface="SimSun" panose="02010600030101010101" pitchFamily="2" charset="-122"/>
                              <a:ea typeface="微软雅黑" pitchFamily="34" charset="-122"/>
                              <a:cs typeface="微软雅黑" pitchFamily="34" charset="-120"/>
                            </a:rPr>
                            <a:t>_____________________</a:t>
                          </a:r>
                          <a:endParaRPr lang="en-US" altLang="zh-CN" sz="900" spc="0" dirty="0">
                            <a:latin typeface="SimSun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  <a:tr h="624713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形成物质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8986" t="-409709" r="-79227" b="-1165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24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非金属单质（稀有气体除外</a:t>
                          </a:r>
                          <a:r>
                            <a:rPr lang="en-US" altLang="zh-CN" sz="1400" b="0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）</a:t>
                          </a:r>
                          <a:r>
                            <a:rPr lang="en-US" altLang="zh-CN" sz="1400" b="0" i="0" spc="-10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；</a:t>
                          </a: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共价化合物及复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23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杂的离子化合物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6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4" name="P_4_BD#70c2048d6.table_image?tii=1&amp;pid=9faaf148a&amp;color=0,0,0&amp;tib=255,255,255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10228" y="3877557"/>
            <a:ext cx="1399032" cy="228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5" name="P_4_BD#70c2048d6.table_image?tii=2&amp;pid=9faaf148a&amp;color=0,0,0&amp;tib=255,255,255&amp;vtp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764524" y="3904989"/>
            <a:ext cx="1124712" cy="173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3" name="P_4#70c2048d6?pid=9faaf148a&amp;color=0,0,0&amp;vtp=1&amp;bbb=1"/>
              <p:cNvSpPr/>
              <p:nvPr/>
            </p:nvSpPr>
            <p:spPr>
              <a:xfrm>
                <a:off x="832104" y="4919336"/>
                <a:ext cx="10533888" cy="11430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000"/>
                  </a:lnSpc>
                </a:pPr>
                <a:r>
                  <a:rPr lang="en-US" altLang="zh-CN" sz="1800" b="1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话里有“化”</a:t>
                </a:r>
                <a:endParaRPr lang="en-US" altLang="zh-CN" sz="1800" dirty="0"/>
              </a:p>
              <a:p>
                <a:pPr latinLnBrk="1">
                  <a:lnSpc>
                    <a:spcPts val="30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①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金属元素与非金属元素之间不一定形成离子键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如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AlCl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中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Al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和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Cl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形成共价键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800" dirty="0"/>
              </a:p>
              <a:p>
                <a:pPr latinLnBrk="1">
                  <a:lnSpc>
                    <a:spcPts val="30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②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只含有非金属元素的化合物不一定是共价化合物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如铵盐是离子化合物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3" name="P_4#70c2048d6?pid=9faaf148a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4919336"/>
                <a:ext cx="10533888" cy="1143000"/>
              </a:xfrm>
              <a:prstGeom prst="rect">
                <a:avLst/>
              </a:prstGeom>
              <a:blipFill>
                <a:blip r:embed="rId6"/>
                <a:stretch>
                  <a:fillRect l="-1389" t="-1070" b="-909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#70c2048d6?sp=1&amp;pid=9faaf148a&amp;color=0,0,0&amp;vtp=1&amp;bt=1&amp;bbb=1"/>
          <p:cNvSpPr/>
          <p:nvPr/>
        </p:nvSpPr>
        <p:spPr>
          <a:xfrm>
            <a:off x="832104" y="1080000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2.物质中的化学键识别</a:t>
            </a:r>
            <a:endParaRPr lang="en-US" altLang="zh-CN" sz="1800" dirty="0"/>
          </a:p>
        </p:txBody>
      </p:sp>
      <p:pic>
        <p:nvPicPr>
          <p:cNvPr id="3" name="P_4_BD#70c2048d6?pid=9faaf148a&amp;color=0,0,0&amp;tib=255,255,255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30752" y="1622544"/>
            <a:ext cx="4727448" cy="2487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P_4_BD#70c2048d6?pid=9faaf148a&amp;color=0,0,0&amp;vtp=1&amp;bt=1&amp;bbb=1&amp;hb=1"/>
              <p:cNvSpPr/>
              <p:nvPr/>
            </p:nvSpPr>
            <p:spPr>
              <a:xfrm>
                <a:off x="832104" y="1080000"/>
                <a:ext cx="10533888" cy="33528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1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话里有“化”</a:t>
                </a:r>
                <a:r>
                  <a:rPr lang="en-US" altLang="zh-CN" sz="1800" b="1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（1）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只含离子键的是离子化合物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只含共价键的是共价化合物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或共价单质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既含离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子键又含共价键的是离子化合物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（2）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非金属单质不一定含有共价键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如稀有气体单质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（3）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金属氢化物是离子化合物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只含离子键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如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NaH</m:t>
                    </m:r>
                  </m:oMath>
                </a14:m>
                <a:r>
                  <a:rPr lang="en-US" altLang="zh-CN" sz="10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dirty="0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（4）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非极性键可能存在于非金属单质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稀有气体单质除外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）、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某些共价化合物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如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等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）、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某些离子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化合物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如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等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中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dirty="0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（5）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熔融状态下能导电的化合物是离子化合物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如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NaCl</m:t>
                    </m:r>
                  </m:oMath>
                </a14:m>
                <a:r>
                  <a:rPr lang="en-US" altLang="zh-CN" sz="10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熔融状态下不能导电的化合物是共价化合物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如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HCl</m:t>
                    </m:r>
                  </m:oMath>
                </a14:m>
                <a:r>
                  <a:rPr lang="en-US" altLang="zh-CN" sz="10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dirty="0"/>
              </a:p>
            </p:txBody>
          </p:sp>
        </mc:Choice>
        <mc:Fallback>
          <p:sp>
            <p:nvSpPr>
              <p:cNvPr id="2" name="P_4_BD#70c2048d6?pid=9faaf148a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3352800"/>
              </a:xfrm>
              <a:prstGeom prst="rect">
                <a:avLst/>
              </a:prstGeom>
              <a:blipFill>
                <a:blip r:embed="rId3"/>
                <a:stretch>
                  <a:fillRect l="-1389" r="-984" b="-290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C_4_BD.1_1#24fba6519?vop=1&amp;pid=851241e31&amp;color=0,0,0&amp;vtp=1&amp;bt=1&amp;bbb=1&amp;hb=1"/>
              <p:cNvSpPr/>
              <p:nvPr/>
            </p:nvSpPr>
            <p:spPr>
              <a:xfrm>
                <a:off x="832104" y="1080000"/>
                <a:ext cx="10533888" cy="8890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700"/>
                  </a:lnSpc>
                </a:pPr>
                <a:r>
                  <a:rPr lang="en-US" altLang="zh-CN" sz="1800" b="1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示例</a:t>
                </a:r>
                <a:r>
                  <a:rPr lang="en-US" altLang="zh-CN" sz="1800" b="1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我国学者发明了低压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高效电催化还原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的新方法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，其总反应为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NaCl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3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sz="1800" b="0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sz="1800" b="0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sz="1800" b="0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通电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CO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NaClO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化学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方程式中的物质既有离子键又有共价键的是(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b="1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)</a:t>
                </a:r>
                <a:endParaRPr lang="en-US" altLang="zh-CN" dirty="0"/>
              </a:p>
            </p:txBody>
          </p:sp>
        </mc:Choice>
        <mc:Fallback>
          <p:sp>
            <p:nvSpPr>
              <p:cNvPr id="2" name="QC_4_BD.1_1#24fba6519?vop=1&amp;pid=851241e31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889000"/>
              </a:xfrm>
              <a:prstGeom prst="rect">
                <a:avLst/>
              </a:prstGeom>
              <a:blipFill>
                <a:blip r:embed="rId3"/>
                <a:stretch>
                  <a:fillRect l="-1389" t="-1370" r="-1100" b="-1095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4_AN.2_1#24fba6519.bracket?vop=1&amp;pid=851241e31&amp;color=0,0,0&amp;vpa=1&amp;vtp=1"/>
          <p:cNvSpPr/>
          <p:nvPr/>
        </p:nvSpPr>
        <p:spPr>
          <a:xfrm>
            <a:off x="5358860" y="1557520"/>
            <a:ext cx="327025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D</a:t>
            </a:r>
            <a:endParaRPr lang="en-US" altLang="zh-CN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QC_4_BD.1_2#24fba6519.choices?vop=1&amp;pid=851241e31&amp;color=0,0,0&amp;vtp=1&amp;bbb=1"/>
              <p:cNvSpPr/>
              <p:nvPr/>
            </p:nvSpPr>
            <p:spPr>
              <a:xfrm>
                <a:off x="832104" y="1999790"/>
                <a:ext cx="10533888" cy="469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marL="0" marR="0" lvl="0" indent="0" defTabSz="914400" eaLnBrk="1" fontAlgn="auto" latinLnBrk="1" hangingPunct="1">
                  <a:lnSpc>
                    <a:spcPts val="37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2731897" algn="l"/>
                    <a:tab pos="5349494" algn="l"/>
                    <a:tab pos="7878191" algn="l"/>
                  </a:tabLst>
                  <a:defRPr/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NaCl</m:t>
                    </m:r>
                  </m:oMath>
                </a14:m>
                <a:r>
                  <a:rPr lang="en-US" altLang="zh-CN" sz="1800" b="0" i="0" spc="-1030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spc="-1030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CO</m:t>
                    </m:r>
                  </m:oMath>
                </a14:m>
                <a:r>
                  <a:rPr lang="en-US" altLang="zh-CN" sz="1800" b="0" i="0" spc="-1030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NaClO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4" name="QC_4_BD.1_2#24fba6519.choices?vop=1&amp;pid=851241e31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999790"/>
                <a:ext cx="10533888" cy="469900"/>
              </a:xfrm>
              <a:prstGeom prst="rect">
                <a:avLst/>
              </a:prstGeom>
              <a:blipFill>
                <a:blip r:embed="rId4"/>
                <a:stretch>
                  <a:fillRect l="-1389" b="-1818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QC_4_AS.3_1#24fba6519?vop=1&amp;pid=851241e31&amp;color=0,0,0&amp;tib=255,255,255&amp;iip=1&amp;vtp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3566" y="2513378"/>
            <a:ext cx="1234440" cy="283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QC_4_AS.3_1#24fba6519?vop=1&amp;pid=851241e31&amp;color=0,0,0&amp;vtp=1&amp;bbb=1&amp;hb=1"/>
              <p:cNvSpPr/>
              <p:nvPr/>
            </p:nvSpPr>
            <p:spPr>
              <a:xfrm>
                <a:off x="832104" y="2449370"/>
                <a:ext cx="10531904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900" b="0" i="0" kern="0" smtClean="0">
                    <a:solidFill>
                      <a:srgbClr val="FFFFFF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                 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NaCl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只含离子键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，A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不符合题意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CO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分子中只含共价键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，B、C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不符合题意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NaClO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中</a:t>
                </a:r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与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ClO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之间存在离子键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ClO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内存在共价键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，D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符合题意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6" name="QC_4_AS.3_1#24fba6519?vop=1&amp;pid=851241e31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2449370"/>
                <a:ext cx="10531904" cy="838200"/>
              </a:xfrm>
              <a:prstGeom prst="rect">
                <a:avLst/>
              </a:prstGeom>
              <a:blipFill>
                <a:blip r:embed="rId6"/>
                <a:stretch>
                  <a:fillRect l="-811" b="-1094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P_4_BD#21879d39f?pid=851241e31&amp;color=0,0,0&amp;vtp=1&amp;bbb=1"/>
          <p:cNvSpPr/>
          <p:nvPr/>
        </p:nvSpPr>
        <p:spPr>
          <a:xfrm>
            <a:off x="832104" y="3278624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小贴士</a:t>
            </a:r>
            <a:r>
              <a:rPr lang="en-US" altLang="zh-CN" sz="1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既有离子键又有共价键的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是含有复杂离子的离子化合物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</a:t>
            </a:r>
            <a:endParaRPr lang="en-US" altLang="zh-CN" sz="1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180</Words>
  <Application>Microsoft Office PowerPoint</Application>
  <PresentationFormat>宽屏</PresentationFormat>
  <Paragraphs>57</Paragraphs>
  <Slides>7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7" baseType="lpstr">
      <vt:lpstr>Arial (正文)</vt:lpstr>
      <vt:lpstr>等线</vt:lpstr>
      <vt:lpstr>SimHei</vt:lpstr>
      <vt:lpstr>楷体</vt:lpstr>
      <vt:lpstr>SimSun</vt:lpstr>
      <vt:lpstr>微软雅黑</vt:lpstr>
      <vt:lpstr>Arial</vt:lpstr>
      <vt:lpstr>Calibri</vt:lpstr>
      <vt:lpstr>Cambria Math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Administrator</cp:lastModifiedBy>
  <cp:revision>2</cp:revision>
  <dcterms:created xsi:type="dcterms:W3CDTF">2025-05-14T06:44:35Z</dcterms:created>
  <dcterms:modified xsi:type="dcterms:W3CDTF">2025-05-14T06:44:59Z</dcterms:modified>
  <cp:category/>
  <cp:contentStatus/>
</cp:coreProperties>
</file>