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60" r:id="rId5"/>
    <p:sldId id="261" r:id="rId6"/>
    <p:sldId id="266" r:id="rId7"/>
    <p:sldId id="262" r:id="rId8"/>
    <p:sldId id="263" r:id="rId9"/>
    <p:sldId id="264" r:id="rId10"/>
    <p:sldId id="265" r:id="rId1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29610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81a5e2b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489db2ea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61590e2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81a5e2b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1dae6ffa6aee685a5ddf4e#tid=682404b86acfc90009d3a096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89db2ea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61590e2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2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4_1#ffff1e9f0?vop=1&amp;pid=81a5e2b53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示例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某温度下，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𝑤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某物质在足量氧气中充分燃烧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其燃烧产物立即与过量的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固体质量增加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𝑤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。在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②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③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的混合物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④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HCHO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⑤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COOH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⑥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—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—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—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符合题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意的是(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4_BD.4_1#ffff1e9f0?vop=1&amp;pid=81a5e2b53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r="-868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5_1#ffff1e9f0.bracket?vop=1&amp;pid=81a5e2b53&amp;color=0,0,0&amp;vpa=2&amp;vtp=1"/>
          <p:cNvSpPr/>
          <p:nvPr/>
        </p:nvSpPr>
        <p:spPr>
          <a:xfrm>
            <a:off x="1701261" y="1925820"/>
            <a:ext cx="327025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p:sp>
        <p:nvSpPr>
          <p:cNvPr id="4" name="QC_4_BD.4_2#ffff1e9f0.choices?vop=1&amp;pid=81a5e2b53&amp;color=0,0,0&amp;vtp=1&amp;bbb=1"/>
          <p:cNvSpPr/>
          <p:nvPr/>
        </p:nvSpPr>
        <p:spPr>
          <a:xfrm>
            <a:off x="832104" y="235539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649347" algn="l"/>
                <a:tab pos="5489194" algn="l"/>
                <a:tab pos="8113141" algn="l"/>
              </a:tabLst>
              <a:defRPr/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均不符合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只有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①②③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只有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④⑤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全部符合</a:t>
            </a:r>
            <a:endParaRPr lang="en-US" altLang="zh-CN" sz="1800" dirty="0"/>
          </a:p>
        </p:txBody>
      </p:sp>
      <p:pic>
        <p:nvPicPr>
          <p:cNvPr id="5" name="QC_4_AS.6_1#ffff1e9f0?vop=1&amp;pid=81a5e2b53&amp;color=0,0,0&amp;tib=255,255,255&amp;iip=2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2864319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4_AS.6_1#ffff1e9f0?vop=1&amp;pid=81a5e2b53&amp;color=0,0,0&amp;vtp=1&amp;bbb=1&amp;hb=1"/>
              <p:cNvSpPr/>
              <p:nvPr/>
            </p:nvSpPr>
            <p:spPr>
              <a:xfrm>
                <a:off x="832104" y="2775069"/>
                <a:ext cx="10531904" cy="3035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若该物质为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依次发生的反应为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点燃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4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相当于反应为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固体增加的质量为燃烧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的质量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若该物质为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依次发生</a:t>
                </a: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的反应为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点燃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相当于反应为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固体增加的质量为燃烧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的质量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经过上述分析可归纳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凡分子组成符合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</m:d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H</m:t>
                                </m:r>
                              </m:e>
                              <m:sub>
                                <m: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2</m:t>
                                </m:r>
                              </m:sub>
                            </m:sSub>
                          </m:e>
                        </m:d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的物质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𝑤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中完全燃烧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将其产物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和水蒸气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楷体" pitchFamily="34" charset="-122"/>
                        <a:cs typeface="楷体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通过足量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后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固体增重必为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𝑤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①②③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符合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分子式为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符合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⑤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分子式为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可改写成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</m:d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H</m:t>
                                </m:r>
                              </m:e>
                              <m:sub>
                                <m: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2</m:t>
                                </m:r>
                              </m:sub>
                            </m:sSub>
                          </m:e>
                        </m:d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符合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⑥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分子式为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</m:t>
                        </m:r>
                      </m:sub>
                    </m:sSub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可改写成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d>
                          <m:d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</m:d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d>
                          <m:d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H</m:t>
                                </m:r>
                              </m:e>
                              <m:sub>
                                <m:r>
                                  <a:rPr lang="en-US" altLang="zh-CN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2</m:t>
                                </m:r>
                              </m:sub>
                            </m:sSub>
                          </m:e>
                        </m:d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符合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C_4_AS.6_1#ffff1e9f0?vop=1&amp;pid=81a5e2b53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775069"/>
                <a:ext cx="10531904" cy="3035300"/>
              </a:xfrm>
              <a:prstGeom prst="rect">
                <a:avLst/>
              </a:prstGeom>
              <a:blipFill>
                <a:blip r:embed="rId5"/>
                <a:stretch>
                  <a:fillRect l="-1390" t="-201" r="-2374" b="-321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8ec7e9a40.fixed?pid=838e3d802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8ec7e9a40.fixed?pid=838e3d802&amp;color=255,255,255&amp;vtp=1&amp;bbb=1"/>
          <p:cNvSpPr/>
          <p:nvPr/>
        </p:nvSpPr>
        <p:spPr>
          <a:xfrm>
            <a:off x="0" y="2880360"/>
            <a:ext cx="1218895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全方位解析过氧化钠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ab2d03afd?pid=489db2ea0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过氧化钠是重要的氧化物，其中的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−1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价的氧使其具有许多与氧化钠不同的性质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在生产生活中也有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很多重要的应用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，故而过氧化钠会是命题人重点关注的物质，本通法就带你全面认识过氧化钠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——“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过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”族的代言物质。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_BD#ab2d03afd?pid=489db2ea0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ecfde2d73?sp=1&amp;pid=61590e256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1.氧化钠与过氧化钠的比较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P_4_BD#ecfde2d73?colgroup=16,16,22&amp;pid=61590e256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59077540"/>
                  </p:ext>
                </p:extLst>
              </p:nvPr>
            </p:nvGraphicFramePr>
            <p:xfrm>
              <a:off x="832104" y="1619369"/>
              <a:ext cx="10506456" cy="3491357"/>
            </p:xfrm>
            <a:graphic>
              <a:graphicData uri="http://schemas.openxmlformats.org/drawingml/2006/table">
                <a:tbl>
                  <a:tblPr/>
                  <a:tblGrid>
                    <a:gridCol w="139903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70078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17296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423367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40868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颜色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状态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白色固体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淡黄色固体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类别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碱性氧化物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过氧化物（不属于碱性氧化物）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氧的价态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−2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−1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阴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阳离子个数比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1:2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1:2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68427">
                    <a:tc rowSpan="3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化学性质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与水反应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2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Na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+2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4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NaOH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↑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68427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+2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2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368427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与盐酸反应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+2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HCl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2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NaCl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Na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+4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HCl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4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NaCl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+2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↑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340868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主要用途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用于制取少量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烧碱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强氧化剂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漂白剂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供氧剂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消毒剂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340868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保存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密封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密封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远离易燃物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P_4_BD#ecfde2d73?colgroup=16,16,22&amp;pid=61590e256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59077540"/>
                  </p:ext>
                </p:extLst>
              </p:nvPr>
            </p:nvGraphicFramePr>
            <p:xfrm>
              <a:off x="832104" y="1619369"/>
              <a:ext cx="10506456" cy="3491357"/>
            </p:xfrm>
            <a:graphic>
              <a:graphicData uri="http://schemas.openxmlformats.org/drawingml/2006/table">
                <a:tbl>
                  <a:tblPr/>
                  <a:tblGrid>
                    <a:gridCol w="139903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70078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17296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423367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40868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98077" t="-1786" r="-134038" b="-939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8201" t="-1786" r="-288" b="-939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颜色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状态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白色固体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淡黄色固体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类别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碱性氧化物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过氧化物（不属于碱性氧化物）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氧的价态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98077" t="-301786" r="-134038" b="-639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8201" t="-301786" r="-288" b="-639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阴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阳离子个数比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98077" t="-401786" r="-134038" b="-539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8201" t="-401786" r="-288" b="-539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68427">
                    <a:tc rowSpan="3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化学性质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与水反应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98077" t="-460656" r="-134038" b="-3950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8201" t="-460656" r="-288" b="-39508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68427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2796" t="-570000" r="-436201" b="-3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98077" t="-570000" r="-134038" b="-3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8201" t="-570000" r="-288" b="-301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368427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与盐酸反应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98077" t="-659016" r="-134038" b="-1967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8201" t="-659016" r="-288" b="-19672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340868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主要用途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98077" t="-826786" r="-134038" b="-1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强氧化剂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漂白剂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供氧剂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消毒剂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340868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保存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密封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密封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远离易燃物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P_4#ecfde2d73?pid=61590e256&amp;color=0,0,0&amp;vtp=1&amp;bbb=1"/>
              <p:cNvSpPr/>
              <p:nvPr/>
            </p:nvSpPr>
            <p:spPr>
              <a:xfrm>
                <a:off x="832104" y="5238869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注意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与酸反应时不仅生成盐和水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,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还有氧气生成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故不属于碱性氧化物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P_4#ecfde2d73?pid=61590e25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5238869"/>
                <a:ext cx="10533888" cy="838200"/>
              </a:xfrm>
              <a:prstGeom prst="rect">
                <a:avLst/>
              </a:prstGeom>
              <a:blipFill>
                <a:blip r:embed="rId4"/>
                <a:stretch>
                  <a:fillRect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ecfde2d73?sp=1&amp;pid=61590e256&amp;color=0,0,0&amp;mp=1&amp;vtp=1&amp;bt=1&amp;bbb=1"/>
              <p:cNvSpPr/>
              <p:nvPr/>
            </p:nvSpPr>
            <p:spPr>
              <a:xfrm>
                <a:off x="832104" y="1080000"/>
                <a:ext cx="10533888" cy="1714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9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2.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的强氧化性与还原性</a:t>
                </a:r>
                <a:endParaRPr lang="en-US" altLang="zh-CN" sz="1800" dirty="0"/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从元素化合价角度分析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的性质</a:t>
                </a:r>
                <a:endParaRPr lang="en-US" altLang="zh-CN" sz="1800" dirty="0"/>
              </a:p>
              <a:p>
                <a:pPr algn="ctr" latinLnBrk="1">
                  <a:lnSpc>
                    <a:spcPts val="5500"/>
                  </a:lnSpc>
                </a:pPr>
                <a:r>
                  <a:rPr lang="en-US" altLang="zh-CN" b="0" i="0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limUpp>
                          <m:limUp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limUp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lim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0</m:t>
                            </m:r>
                          </m:lim>
                        </m:limUpp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←"/>
                              <m:vertJc m:val="bot"/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失去电子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1800" b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还原性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limUpp>
                          <m:limUp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limUp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lim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−1</m:t>
                            </m:r>
                          </m:lim>
                        </m:limUpp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得到电子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1800" b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氧化性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limUpp>
                      <m:limUp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limUp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li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−2</m:t>
                        </m:r>
                      </m:lim>
                    </m:limUp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</a:p>
              <a:p>
                <a:pPr latinLnBrk="1">
                  <a:lnSpc>
                    <a:spcPts val="22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表现强氧化性，可以和还原性物质发生反应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ecfde2d73?sp=1&amp;pid=61590e256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714500"/>
              </a:xfrm>
              <a:prstGeom prst="rect">
                <a:avLst/>
              </a:prstGeom>
              <a:blipFill>
                <a:blip r:embed="rId3"/>
                <a:stretch>
                  <a:fillRect t="-1423" b="-782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7" name="P_4_BD#ecfde2d73?colgroup=6,36,12&amp;pid=61590e256&amp;color=0,0,0&amp;mp=1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43242520"/>
                  </p:ext>
                </p:extLst>
              </p:nvPr>
            </p:nvGraphicFramePr>
            <p:xfrm>
              <a:off x="832104" y="2989065"/>
              <a:ext cx="10497312" cy="2571942"/>
            </p:xfrm>
            <a:graphic>
              <a:graphicData uri="http://schemas.openxmlformats.org/drawingml/2006/table">
                <a:tbl>
                  <a:tblPr/>
                  <a:tblGrid>
                    <a:gridCol w="131673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70255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47802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1153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试剂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反应原理（</a:t>
                          </a: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化学方程式</a:t>
                          </a: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518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气体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518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Na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+4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FeCl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+6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4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d>
                                        <m:dPr>
                                          <m:ctrlPr>
                                            <a:rPr lang="en-US" altLang="zh-CN" sz="1400" b="0" i="1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微软雅黑" pitchFamily="34" charset="-122"/>
                                              <a:cs typeface="微软雅黑" pitchFamily="34" charset="-12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altLang="zh-CN" sz="1400" b="0" i="0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微软雅黑" pitchFamily="34" charset="-122"/>
                                              <a:cs typeface="微软雅黑" pitchFamily="34" charset="-120"/>
                                            </a:rPr>
                                            <m:t>OH</m:t>
                                          </m:r>
                                        </m:e>
                                      </m:d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↓+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↑+8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NaCl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有红褐色沉淀和气泡产生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94805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+2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518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氢硫酸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Na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↓+2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NaOH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溶液变浑浊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1502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酚酞溶液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与水反应生成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（或中间产物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）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的强氧化性使之褪色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先变红后褪色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1502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品红溶液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（或中间产物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）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的强氧化性使之褪色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红色褪去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7" name="P_4_BD#ecfde2d73?colgroup=6,36,12&amp;pid=61590e256&amp;color=0,0,0&amp;mp=1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43242520"/>
                  </p:ext>
                </p:extLst>
              </p:nvPr>
            </p:nvGraphicFramePr>
            <p:xfrm>
              <a:off x="832104" y="2989065"/>
              <a:ext cx="10497312" cy="2571942"/>
            </p:xfrm>
            <a:graphic>
              <a:graphicData uri="http://schemas.openxmlformats.org/drawingml/2006/table">
                <a:tbl>
                  <a:tblPr/>
                  <a:tblGrid>
                    <a:gridCol w="131673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70255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47802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1153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试剂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反应原理（</a:t>
                          </a: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化学方程式</a:t>
                          </a: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518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63" t="-91228" r="-698611" b="-5701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27" t="-91228" r="-37182" b="-5701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518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63" t="-191228" r="-698611" b="-4701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27" t="-191228" r="-37182" b="-4701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有红褐色沉淀和气泡产生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9480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63" t="-169388" r="-698611" b="-1734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27" t="-169388" r="-37182" b="-1734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518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氢硫酸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27" t="-471429" r="-37182" b="-2035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溶液变浑浊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1502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酚酞溶液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27" t="-615385" r="-37182" b="-11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先变红后褪色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1502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品红溶液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27" t="-715385" r="-37182" b="-1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红色褪去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P_4_BD#ecfde2d73?sp=1&amp;pid=61590e256&amp;color=0,0,0&amp;mp=1&amp;vtp=1&amp;bbb=1"/>
              <p:cNvSpPr/>
              <p:nvPr/>
            </p:nvSpPr>
            <p:spPr>
              <a:xfrm>
                <a:off x="832104" y="5694165"/>
                <a:ext cx="10533888" cy="393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1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表现还原性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当遇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等强氧化剂时，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被氧化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其氧化产物为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P_4_BD#ecfde2d73?sp=1&amp;pid=61590e256&amp;color=0,0,0&amp;mp=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5694165"/>
                <a:ext cx="10533888" cy="393700"/>
              </a:xfrm>
              <a:prstGeom prst="rect">
                <a:avLst/>
              </a:prstGeom>
              <a:blipFill>
                <a:blip r:embed="rId5"/>
                <a:stretch>
                  <a:fillRect t="-1538" b="-2461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ecfde2d73?sp=1&amp;pid=61590e256&amp;color=0,0,0&amp;mp=1&amp;vtp=1&amp;bbb=1"/>
              <p:cNvSpPr/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既表现氧化性又表现还原性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则发生自身的氧化还原反应。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_BD#ecfde2d73?sp=1&amp;pid=61590e256&amp;color=0,0,0&amp;mp=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blipFill>
                <a:blip r:embed="rId2"/>
                <a:stretch>
                  <a:fillRect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851033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ecfde2d73?sp=1&amp;pid=61590e256&amp;color=0,0,0&amp;mp=1&amp;vtp=1&amp;bt=1&amp;bbb=1"/>
              <p:cNvSpPr/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3.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反应的定量关系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ecfde2d73?sp=1&amp;pid=61590e256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_4_BD#ecfde2d73?htil=1&amp;pid=61590e256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1136" y="1665089"/>
            <a:ext cx="246888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P_4_BD#ecfde2d73?htil=1&amp;pid=61590e256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98664" y="1619369"/>
            <a:ext cx="2258568" cy="969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P_4_BD#ecfde2d73?sp=1&amp;pid=61590e256&amp;color=0,0,0&amp;vtp=1&amp;bbb=1"/>
              <p:cNvSpPr/>
              <p:nvPr/>
            </p:nvSpPr>
            <p:spPr>
              <a:xfrm>
                <a:off x="832104" y="2724269"/>
                <a:ext cx="10533888" cy="2514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（1）电子转移关系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两反应都是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自身发生氧化还原反应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，每有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生成时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，转移的电子数均为2。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关系式为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∼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∼2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（2）先后顺序关系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由于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能够与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所以一定量的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与一定量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d>
                      <m:d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</m:e>
                    </m:d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的混合物的反应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可视作</a:t>
                </a:r>
              </a:p>
              <a:p>
                <a:pPr lvl="0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先与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反应完成后，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再与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发生反应。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P_4_BD#ecfde2d73?sp=1&amp;pid=61590e25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724269"/>
                <a:ext cx="10533888" cy="2514600"/>
              </a:xfrm>
              <a:prstGeom prst="rect">
                <a:avLst/>
              </a:prstGeom>
              <a:blipFill>
                <a:blip r:embed="rId6"/>
                <a:stretch>
                  <a:fillRect l="-810" b="-364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ecfde2d73?sp=1&amp;pid=61590e256&amp;color=0,0,0&amp;mp=1&amp;vtp=1&amp;bt=1&amp;bbb=1"/>
              <p:cNvSpPr/>
              <p:nvPr/>
            </p:nvSpPr>
            <p:spPr>
              <a:xfrm>
                <a:off x="832104" y="1078992"/>
                <a:ext cx="10533888" cy="3733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固体质量变化关系</a:t>
                </a:r>
              </a:p>
              <a:p>
                <a:pPr lvl="0" algn="ctr"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8"/>
                              <m:mcJc m:val="center"/>
                            </m:mcPr>
                          </m:mc>
                        </m:mcs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2</m:t>
                          </m:r>
                          <m:sSub>
                            <m:sSubPr>
                              <m:ctrlPr>
                                <a:rPr lang="en-US" altLang="zh-CN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</m:t>
                              </m:r>
                            </m:e>
                            <m:sub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zh-CN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e>
                            <m:sub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</m:sub>
                          </m:sSub>
                        </m:e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+</m:t>
                          </m:r>
                        </m:e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2</m:t>
                          </m:r>
                          <m:sSub>
                            <m:sSubPr>
                              <m:ctrlPr>
                                <a:rPr lang="en-US" altLang="zh-CN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CO</m:t>
                              </m:r>
                            </m:e>
                            <m:sub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</m:sub>
                          </m:sSub>
                        </m:e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CN" i="1" baseline="-30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bar>
                                  <m:barPr>
                                    <m:ctrlPr>
                                      <a:rPr lang="en-US" altLang="zh-CN" i="1" baseline="-200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barPr>
                                  <m:e>
                                    <m:bar>
                                      <m:barPr>
                                        <m:ctrlPr>
                                          <a:rPr lang="en-US" altLang="zh-CN" i="1" baseline="-8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r>
                                          <a:rPr lang="en-US" altLang="zh-CN" baseline="-1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         </m:t>
                                        </m:r>
                                      </m:e>
                                    </m:bar>
                                  </m:e>
                                </m:bar>
                              </m:e>
                            </m:mr>
                            <m:mr>
                              <m:e>
                                <m:r>
                                  <a:rPr lang="en-US" altLang="zh-CN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 </m:t>
                                </m:r>
                              </m:e>
                            </m:mr>
                          </m:m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2</m:t>
                          </m:r>
                          <m:sSub>
                            <m:sSubPr>
                              <m:ctrlPr>
                                <a:rPr lang="en-US" altLang="zh-CN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</m:t>
                              </m:r>
                            </m:e>
                            <m:sub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zh-CN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CO</m:t>
                              </m:r>
                            </m:e>
                            <m:sub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3</m:t>
                              </m:r>
                            </m:sub>
                          </m:sSub>
                        </m:e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+</m:t>
                          </m:r>
                        </m:e>
                        <m:e>
                          <m:sSub>
                            <m:sSubPr>
                              <m:ctrlPr>
                                <a:rPr lang="en-US" altLang="zh-CN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e>
                            <m:sub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</m:sub>
                          </m:sSub>
                        </m:e>
                        <m:e>
                          <m:r>
                            <m:rPr>
                              <m:sty m:val="p"/>
                            </m:rP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Δ</m:t>
                          </m:r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𝑚</m:t>
                          </m:r>
                          <m:d>
                            <m:dPr>
                              <m:ctrlPr>
                                <a:rPr lang="en-US" altLang="zh-CN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dPr>
                            <m:e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CO</m:t>
                              </m:r>
                            </m:e>
                          </m:d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2×78</m:t>
                          </m:r>
                        </m:e>
                        <m:e/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2×44</m:t>
                          </m:r>
                        </m:e>
                        <m:e/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2×106</m:t>
                          </m:r>
                        </m:e>
                        <m:e/>
                        <m:e/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2×28</m:t>
                          </m:r>
                        </m:e>
                      </m:mr>
                    </m:m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固体增加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2个碳原子和2个氧原子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固体增加的质量相当于与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等分子数的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的质量。</a:t>
                </a:r>
                <a:endParaRPr lang="en-US" altLang="zh-CN" sz="100" dirty="0">
                  <a:solidFill>
                    <a:prstClr val="black"/>
                  </a:solidFill>
                </a:endParaRPr>
              </a:p>
              <a:p>
                <a:pPr lvl="0" algn="ctr"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8"/>
                              <m:mcJc m:val="center"/>
                            </m:mcPr>
                          </m:mc>
                        </m:mcs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2</m:t>
                          </m:r>
                          <m:sSub>
                            <m:sSubPr>
                              <m:ctrlPr>
                                <a:rPr lang="en-US" altLang="zh-CN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</m:t>
                              </m:r>
                            </m:e>
                            <m:sub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zh-CN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e>
                            <m:sub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</m:sub>
                          </m:sSub>
                        </m:e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+</m:t>
                          </m:r>
                        </m:e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2</m:t>
                          </m:r>
                          <m:sSub>
                            <m:sSubPr>
                              <m:ctrlPr>
                                <a:rPr lang="en-US" altLang="zh-CN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</m:sub>
                          </m:sSub>
                          <m:r>
                            <m:rPr>
                              <m:sty m:val="p"/>
                            </m:rP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O</m:t>
                          </m:r>
                        </m:e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CN" i="1" baseline="-30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bar>
                                  <m:barPr>
                                    <m:ctrlPr>
                                      <a:rPr lang="en-US" altLang="zh-CN" i="1" baseline="-200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barPr>
                                  <m:e>
                                    <m:bar>
                                      <m:barPr>
                                        <m:ctrlPr>
                                          <a:rPr lang="en-US" altLang="zh-CN" i="1" baseline="-8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r>
                                          <a:rPr lang="en-US" altLang="zh-CN" baseline="-1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         </m:t>
                                        </m:r>
                                      </m:e>
                                    </m:bar>
                                  </m:e>
                                </m:bar>
                              </m:e>
                            </m:mr>
                            <m:mr>
                              <m:e>
                                <m:r>
                                  <a:rPr lang="en-US" altLang="zh-CN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 </m:t>
                                </m:r>
                              </m:e>
                            </m:mr>
                          </m:m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4</m:t>
                          </m:r>
                          <m:r>
                            <m:rPr>
                              <m:sty m:val="p"/>
                            </m:rP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NaOH</m:t>
                          </m:r>
                        </m:e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+</m:t>
                          </m:r>
                        </m:e>
                        <m:e>
                          <m:sSub>
                            <m:sSubPr>
                              <m:ctrlPr>
                                <a:rPr lang="en-US" altLang="zh-CN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e>
                            <m:sub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</m:sub>
                          </m:sSub>
                        </m:e>
                        <m:e>
                          <m:r>
                            <m:rPr>
                              <m:sty m:val="p"/>
                            </m:rP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Δ</m:t>
                          </m:r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𝑚</m:t>
                          </m:r>
                          <m:d>
                            <m:dPr>
                              <m:ctrlPr>
                                <a:rPr lang="en-US" altLang="zh-CN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dPr>
                            <m:e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4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</m:t>
                              </m:r>
                            </m:e>
                          </m:d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2×78</m:t>
                          </m:r>
                        </m:e>
                        <m:e/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2×18</m:t>
                          </m:r>
                        </m:e>
                        <m:e/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4×40</m:t>
                          </m:r>
                        </m:e>
                        <m:e/>
                        <m:e/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2×2</m:t>
                          </m:r>
                        </m:e>
                      </m:mr>
                    </m:m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固体增加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4个氢原子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固体增加的质量相当于与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等分子数的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的质量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话里有</a:t>
                </a: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“化</a:t>
                </a:r>
                <a:r>
                  <a:rPr lang="en-US" altLang="zh-CN" b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 b="1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凡是分子组成符合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d>
                          <m:d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</m:d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𝑛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d>
                          <m:d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H</m:t>
                                </m:r>
                              </m:e>
                              <m:sub>
                                <m:r>
                                  <a:rPr lang="en-US" altLang="zh-CN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2</m:t>
                                </m:r>
                              </m:sub>
                            </m:sSub>
                          </m:e>
                        </m:d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形式的一种或几种物质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𝑤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该物质在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中完全燃烧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将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其产物通过足量的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后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固体增加的质量必为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𝑤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或者是由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三种元素组成的物质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只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要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个数比为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1:1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即可满足上述条件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的混合气体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_BD#ecfde2d73?sp=1&amp;pid=61590e256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3733800"/>
              </a:xfrm>
              <a:prstGeom prst="rect">
                <a:avLst/>
              </a:prstGeom>
              <a:blipFill>
                <a:blip r:embed="rId3"/>
                <a:stretch>
                  <a:fillRect l="-1389" r="-1447" b="-228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1_1#fe7a1c680?vop=1&amp;pid=81a5e2b53&amp;color=0,0,0&amp;vtp=1&amp;bt=1&amp;bbb=1"/>
              <p:cNvSpPr/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示例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的相同点是(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QC_4_BD.1_1#fe7a1c680?vop=1&amp;pid=81a5e2b53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2_1#fe7a1c680.bracket?vop=1&amp;pid=81a5e2b53&amp;color=0,0,0&amp;vpa=1&amp;vtp=1"/>
          <p:cNvSpPr/>
          <p:nvPr/>
        </p:nvSpPr>
        <p:spPr>
          <a:xfrm>
            <a:off x="4119786" y="1075817"/>
            <a:ext cx="327025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1_2#fe7a1c680.choices?vop=1&amp;pid=81a5e2b53&amp;color=0,0,0&amp;vtp=1&amp;bbb=1"/>
              <p:cNvSpPr/>
              <p:nvPr/>
            </p:nvSpPr>
            <p:spPr>
              <a:xfrm>
                <a:off x="832104" y="1495425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与水反应后滴加酚酞溶液所观察到的现象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与盐酸反应所观察到的现象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中氧元素的化合价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长期放置在空气中的最终产物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4_BD.1_2#fe7a1c680.choices?vop=1&amp;pid=81a5e2b53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95425"/>
                <a:ext cx="10533888" cy="838200"/>
              </a:xfrm>
              <a:prstGeom prst="rect">
                <a:avLst/>
              </a:prstGeom>
              <a:blipFill>
                <a:blip r:embed="rId4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C_4_AS.3_1#fe7a1c680?vop=1&amp;pid=81a5e2b53&amp;color=0,0,0&amp;tib=255,255,255&amp;iip=1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2419279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4_AS.3_1#fe7a1c680?vop=1&amp;pid=81a5e2b53&amp;color=0,0,0&amp;vtp=1&amp;bbb=1&amp;hb=1"/>
              <p:cNvSpPr/>
              <p:nvPr/>
            </p:nvSpPr>
            <p:spPr>
              <a:xfrm>
                <a:off x="832104" y="2355271"/>
                <a:ext cx="10531904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spc="-5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与水反应后滴加酚酞溶液变红</a:t>
                </a:r>
                <a:r>
                  <a:rPr lang="en-US" altLang="zh-CN" sz="1800" b="0" i="0" spc="-5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pc="-5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与水反应后滴加酚酞溶液先变红后褪色</a:t>
                </a:r>
                <a:r>
                  <a:rPr lang="en-US" altLang="zh-CN" sz="1800" b="0" i="0" spc="-5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pc="-5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 spc="-5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不符合题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pc="-5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意</a:t>
                </a:r>
                <a:r>
                  <a:rPr lang="en-US" altLang="zh-CN" sz="1800" b="0" i="0" spc="-5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spc="-5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与盐酸反应的现象是白色固体溶解得到无色溶液</a:t>
                </a:r>
                <a:r>
                  <a:rPr lang="en-US" altLang="zh-CN" sz="1800" b="0" i="0" spc="-5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pc="-5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与盐酸反应的现象是淡黄色固体溶解得到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pc="-5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无色溶液并产生无色气体</a:t>
                </a:r>
                <a:r>
                  <a:rPr lang="en-US" altLang="zh-CN" sz="1800" b="0" i="0" spc="-5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，B</a:t>
                </a:r>
                <a:r>
                  <a:rPr lang="en-US" altLang="zh-CN" sz="1800" b="0" i="0" spc="-5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不符合题意</a:t>
                </a:r>
                <a:r>
                  <a:rPr lang="en-US" altLang="zh-CN" sz="1800" b="0" i="0" spc="-5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spc="-5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中氧元素显</a:t>
                </a:r>
                <a14:m>
                  <m:oMath xmlns:m="http://schemas.openxmlformats.org/officeDocument/2006/math">
                    <m:r>
                      <a:rPr lang="en-US" altLang="zh-CN" sz="1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−2</m:t>
                    </m:r>
                  </m:oMath>
                </a14:m>
                <a:r>
                  <a:rPr lang="en-US" altLang="zh-CN" sz="1800" b="0" i="0" spc="-5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价</a:t>
                </a:r>
                <a:r>
                  <a:rPr lang="en-US" altLang="zh-CN" sz="1800" b="0" i="0" spc="-5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spc="-5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中氧元素显</a:t>
                </a:r>
                <a14:m>
                  <m:oMath xmlns:m="http://schemas.openxmlformats.org/officeDocument/2006/math">
                    <m:r>
                      <a:rPr lang="en-US" altLang="zh-CN" sz="1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−1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pc="-5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价</a:t>
                </a:r>
                <a:r>
                  <a:rPr lang="en-US" altLang="zh-CN" sz="1800" b="0" i="0" spc="-5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，C</a:t>
                </a:r>
                <a:r>
                  <a:rPr lang="en-US" altLang="zh-CN" sz="1800" b="0" i="0" spc="-5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不符合题意</a:t>
                </a:r>
                <a:r>
                  <a:rPr lang="en-US" altLang="zh-CN" sz="1800" b="0" i="0" spc="-5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b="0" i="0" spc="-5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spc="-5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长期放置在空气中</a:t>
                </a:r>
                <a:r>
                  <a:rPr lang="en-US" altLang="zh-CN" b="0" i="0" spc="-5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pc="-5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与水蒸气和二氧化碳反应的最终产物都是碳酸钠</a:t>
                </a:r>
                <a:r>
                  <a:rPr lang="en-US" altLang="zh-CN" b="0" i="0" spc="-5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，D</a:t>
                </a:r>
                <a:r>
                  <a:rPr lang="en-US" altLang="zh-CN" b="0" i="0" spc="-5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符合题意</a:t>
                </a:r>
                <a:r>
                  <a:rPr lang="en-US" altLang="zh-CN" b="0" i="0" spc="-5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spc="-50" dirty="0"/>
              </a:p>
            </p:txBody>
          </p:sp>
        </mc:Choice>
        <mc:Fallback>
          <p:sp>
            <p:nvSpPr>
              <p:cNvPr id="6" name="QC_4_AS.3_1#fe7a1c680?vop=1&amp;pid=81a5e2b53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55271"/>
                <a:ext cx="10531904" cy="1676400"/>
              </a:xfrm>
              <a:prstGeom prst="rect">
                <a:avLst/>
              </a:prstGeom>
              <a:blipFill>
                <a:blip r:embed="rId6"/>
                <a:stretch>
                  <a:fillRect l="-1390" r="-1448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209</Words>
  <Application>Microsoft Office PowerPoint</Application>
  <PresentationFormat>宽屏</PresentationFormat>
  <Paragraphs>110</Paragraphs>
  <Slides>10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 (正文)</vt:lpstr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2025-05-14T07:57:32Z</dcterms:created>
  <dcterms:modified xsi:type="dcterms:W3CDTF">2025-05-14T08:00:59Z</dcterms:modified>
  <cp:category/>
  <cp:contentStatus/>
</cp:coreProperties>
</file>