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7" d="100"/>
          <a:sy n="87" d="100"/>
        </p:scale>
        <p:origin x="49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715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c72b1b8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c8a6d1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ac17c6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c72b1b8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b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c8a6d1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ac17c6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3_1#3bd54f058?vop=1&amp;pid=2c72b1b8a&amp;color=0,0,0&amp;tib=255,255,255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392" y="1080000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C_4_AS.3_2#3bd54f058?colgroup=5,41,8&amp;vop=1&amp;pid=2c72b1b8a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5908850"/>
                  </p:ext>
                </p:extLst>
              </p:nvPr>
            </p:nvGraphicFramePr>
            <p:xfrm>
              <a:off x="832104" y="1493004"/>
              <a:ext cx="10497312" cy="1989964"/>
            </p:xfrm>
            <a:graphic>
              <a:graphicData uri="http://schemas.openxmlformats.org/drawingml/2006/table">
                <a:tbl>
                  <a:tblPr/>
                  <a:tblGrid>
                    <a:gridCol w="1143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5803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3623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信息分析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74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X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位于第二周期且原子的最外层电子数是其内层电子数的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X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374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的单质在空气中易形成一层致密氧化膜且最外层电子数为奇数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317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同周期且相邻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位于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的右侧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Si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470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原子序数最大且不大于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20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原子的最外层电子数之和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(1+3)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等于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原子的最外层电子数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C_4_AS.3_2#3bd54f058?colgroup=5,41,8&amp;vop=1&amp;pid=2c72b1b8a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5908850"/>
                  </p:ext>
                </p:extLst>
              </p:nvPr>
            </p:nvGraphicFramePr>
            <p:xfrm>
              <a:off x="832104" y="1493004"/>
              <a:ext cx="10497312" cy="1989964"/>
            </p:xfrm>
            <a:graphic>
              <a:graphicData uri="http://schemas.openxmlformats.org/drawingml/2006/table">
                <a:tbl>
                  <a:tblPr/>
                  <a:tblGrid>
                    <a:gridCol w="1143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5803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3623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信息分析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743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32" t="-98214" r="-817553" b="-40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位于第二周期且原子的最外层电子数是其内层电子数的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92440" t="-98214" r="-687" b="-40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3743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32" t="-198214" r="-817553" b="-30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5193" t="-198214" r="-23553" b="-30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92440" t="-198214" r="-687" b="-30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31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32" t="-309259" r="-817553" b="-2203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5193" t="-309259" r="-23553" b="-2203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92440" t="-309259" r="-687" b="-22037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47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32" t="-206542" r="-817553" b="-112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5193" t="-206542" r="-23553" b="-112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92440" t="-206542" r="-687" b="-112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QC_4_AS.3_2#3bd54f058?vop=1&amp;pid=2c72b1b8a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66968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AS.3_3#3bd54f058?vop=1&amp;pid=2c72b1b8a&amp;color=0,0,0&amp;vtp=1&amp;bbb=1&amp;hb=1"/>
              <p:cNvSpPr/>
              <p:nvPr/>
            </p:nvSpPr>
            <p:spPr>
              <a:xfrm>
                <a:off x="832104" y="3613904"/>
                <a:ext cx="10531904" cy="243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离子核外电子层越多离子半径越大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对于电子层结构相同的离子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核电荷数越大离子半径越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核外有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个电子层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核外只有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个电子层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因此简单离子的半径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元素的非金属性越强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其简单氢化物的稳定性就越强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的非金属性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则气态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氢化物的稳定性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元素的金属性越强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其最高价氧化物对应的水化物的碱性就越强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)&lt;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则最高价氧化物对应水化物的碱性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化物分别是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它们都不能溶于水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属于两性氧化物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属于酸性氧化物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C_4_AS.3_3#3bd54f058?vop=1&amp;pid=2c72b1b8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13904"/>
                <a:ext cx="10531904" cy="2438400"/>
              </a:xfrm>
              <a:prstGeom prst="rect">
                <a:avLst/>
              </a:prstGeom>
              <a:blipFill>
                <a:blip r:embed="rId6"/>
                <a:stretch>
                  <a:fillRect l="-1390" t="-500" r="-2837" b="-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573dafc6b?pid=2c72b1b8a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小贴士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的非金属性强弱可以通过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来进行比较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非金属性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同周期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同主族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则非金属性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P_4_BD#573dafc6b?pid=2c72b1b8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81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4_1#f90e48955?vop=1&amp;pid=2c72b1b8a&amp;color=0,0,0&amp;vtp=1&amp;bt=1&amp;bbb=1&amp;hb=1"/>
              <p:cNvSpPr/>
              <p:nvPr/>
            </p:nvSpPr>
            <p:spPr>
              <a:xfrm>
                <a:off x="832104" y="1080000"/>
                <a:ext cx="10531904" cy="171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示例2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短周期主族元素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的原子序数依次增大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同主族，这四种元素与C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形成的某种</a:t>
                </a:r>
              </a:p>
              <a:p>
                <a:pPr fontAlgn="b" latinLnBrk="1">
                  <a:lnSpc>
                    <a:spcPts val="10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离子液体的结构式为</a:t>
                </a:r>
                <a:r>
                  <a:rPr lang="en-US" altLang="zh-CN" sz="565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4_BD.4_1#f90e48955?vop=1&amp;pid=2c72b1b8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1714500"/>
              </a:xfrm>
              <a:prstGeom prst="rect">
                <a:avLst/>
              </a:prstGeom>
              <a:blipFill>
                <a:blip r:embed="rId3"/>
                <a:stretch>
                  <a:fillRect l="-1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4_1#f90e48955?vop=1&amp;pid=2c72b1b8a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1162" y="1435418"/>
            <a:ext cx="2179054" cy="112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5_1#f90e48955.bracket?vop=1&amp;pid=2c72b1b8a&amp;color=0,0,0&amp;vpa=2&amp;vtp=1"/>
          <p:cNvSpPr/>
          <p:nvPr/>
        </p:nvSpPr>
        <p:spPr>
          <a:xfrm>
            <a:off x="7644860" y="2277356"/>
            <a:ext cx="331788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2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4_2#f90e48955.choices?vop=1&amp;pid=2c72b1b8a&amp;color=0,0,0&amp;vtp=1&amp;bbb=1"/>
              <p:cNvSpPr/>
              <p:nvPr/>
            </p:nvSpPr>
            <p:spPr>
              <a:xfrm>
                <a:off x="832104" y="28544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简单氢化物的热稳定性：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形成化合物时，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的化合价相同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单质与水发生置换反应生成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的单质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该离子液体中各原子最外层均满足8电子稳定结构（离子可以看成是带电的原子）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C_4_BD.4_2#f90e48955.choices?vop=1&amp;pid=2c72b1b8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54444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6_1#f90e48955?vop=1&amp;pid=2c72b1b8a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20110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AS.6_1#f90e48955?vop=1&amp;pid=2c72b1b8a&amp;color=0,0,0&amp;vtp=1&amp;bt=1&amp;bbb=1"/>
          <p:cNvSpPr/>
          <p:nvPr/>
        </p:nvSpPr>
        <p:spPr>
          <a:xfrm>
            <a:off x="832104" y="1080000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根据离子液体的结构式判断阴离子中显负价的原子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如图所示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）。</a:t>
            </a:r>
            <a:endParaRPr lang="en-US" altLang="zh-CN" sz="100" dirty="0"/>
          </a:p>
        </p:txBody>
      </p:sp>
      <p:pic>
        <p:nvPicPr>
          <p:cNvPr id="4" name="QC_4_AS.6_2#f90e48955?vop=1&amp;pid=2c72b1b8a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1496" y="1619369"/>
            <a:ext cx="1975104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AS.6_3#f90e48955?vop=1&amp;pid=2c72b1b8a&amp;color=0,0,0&amp;vtp=1&amp;bbb=1&amp;hb=1"/>
              <p:cNvSpPr/>
              <p:nvPr/>
            </p:nvSpPr>
            <p:spPr>
              <a:xfrm>
                <a:off x="832104" y="2660769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再分析其他原子的成键情况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能形成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个共价键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能形成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个共价键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同主族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能形成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个共价键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的原子序数大于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能形成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个共价键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4_AS.6_3#f90e48955?vop=1&amp;pid=2c72b1b8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660769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4_AS.6_3#f90e48955?vop=1&amp;pid=2c72b1b8a&amp;color=0,0,0&amp;tib=255,255,255&amp;iip=4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61377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4_AS.6_4#f90e48955?vop=1&amp;pid=2c72b1b8a&amp;color=0,0,0&amp;vtp=1&amp;bbb=1&amp;hb=1"/>
              <p:cNvSpPr/>
              <p:nvPr/>
            </p:nvSpPr>
            <p:spPr>
              <a:xfrm>
                <a:off x="832104" y="3549769"/>
                <a:ext cx="10531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同周期元素从左到右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非金属性依次增强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气态氢化物的热稳定性依次增强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热稳定性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HF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形成化合物时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显负价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形成化合物时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显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单质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和水发生置换反应生成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的单质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该离子液体中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最外层均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不满足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电子稳定结构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C_4_AS.6_4#f90e48955?vop=1&amp;pid=2c72b1b8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49769"/>
                <a:ext cx="10531904" cy="1676400"/>
              </a:xfrm>
              <a:prstGeom prst="rect">
                <a:avLst/>
              </a:prstGeom>
              <a:blipFill>
                <a:blip r:embed="rId7"/>
                <a:stretch>
                  <a:fillRect l="-1390" r="-347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c71db6c2?pid=2c72b1b8a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小贴士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复杂离子所带电荷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一般考虑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个电荷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在哪一个原子上呈现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判断依据是找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特立独行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的原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子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只有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个原子的成键数与其他的不同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be580d64b.fixed?pid=4c7dc1ac0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be580d64b.fixed?pid=4c7dc1ac0&amp;color=255,255,255&amp;vtp=1&amp;bbb=1"/>
          <p:cNvSpPr/>
          <p:nvPr/>
        </p:nvSpPr>
        <p:spPr>
          <a:xfrm>
            <a:off x="0" y="2880360"/>
            <a:ext cx="12188952" cy="13289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4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元素推断的各类解码程序</a:t>
            </a:r>
            <a:endParaRPr lang="en-US" altLang="zh-CN" sz="4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0526708e?pid=3c8a6d1da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“元素推断”题中所给的元素信息一般有下面几种情况，根据所给的信息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推出元素特征和元素间具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体的位置关系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，从而推出各元素名称，再结合元素周期律分析各选项设置的问题。</a:t>
            </a:r>
            <a:endParaRPr lang="en-US" altLang="zh-CN" dirty="0"/>
          </a:p>
        </p:txBody>
      </p:sp>
      <p:pic>
        <p:nvPicPr>
          <p:cNvPr id="3" name="P_4_BD#20526708e?pid=3c8a6d1da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2032000"/>
            <a:ext cx="5020056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#f8e1f8d74?sp=1&amp;pid=4ac17c649&amp;color=0,0,0&amp;vtp=1&amp;bt=1&amp;bbb=1"/>
              <p:cNvSpPr/>
              <p:nvPr/>
            </p:nvSpPr>
            <p:spPr>
              <a:xfrm>
                <a:off x="832104" y="1080000"/>
                <a:ext cx="10533888" cy="3060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根据元素周期表结构与原子核外电子层结构的关系推断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几个重要关系式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①核外电子层数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周期数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②主族序数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最外层电子数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最高化合价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)=8−|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最低化合价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|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10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|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最高化合价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|−|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最低化合价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∣=</m:t>
                    </m:r>
                    <m:d>
                      <m:dPr>
                        <m:begChr m:val="{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&amp;0——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第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Ⅰ</m:t>
                            </m:r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族中的</m:t>
                            </m:r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和第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Ⅳ</m:t>
                            </m:r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族</m:t>
                            </m:r>
                          </m:e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&amp;2——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第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Ⅴ</m:t>
                            </m:r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族</m:t>
                            </m:r>
                          </m:e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&amp;4——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第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Ⅵ</m:t>
                            </m:r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族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除外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&amp;6——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第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Ⅶ</m:t>
                            </m:r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族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除外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#f8e1f8d74?sp=1&amp;pid=4ac17c64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060700"/>
              </a:xfrm>
              <a:prstGeom prst="rect">
                <a:avLst/>
              </a:prstGeom>
              <a:blipFill>
                <a:blip r:embed="rId3"/>
                <a:stretch>
                  <a:fillRect l="-1389" b="-19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f8e1f8d74?sp=1&amp;pid=4ac17c649&amp;color=0,0,0&amp;vtp=1&amp;bt=1&amp;bbb=1"/>
              <p:cNvSpPr/>
              <p:nvPr/>
            </p:nvSpPr>
            <p:spPr>
              <a:xfrm>
                <a:off x="832104" y="1078992"/>
                <a:ext cx="10533888" cy="3771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（2）熟悉一些主族元素在周期表中的特殊位置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族序数等于周期数的元素：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族序数等于周期数2倍的元素：C、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族序数等于周期数3倍的元素：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周期数是族序数2倍的元素：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Tl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周期数是族序数3倍的元素：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最高化合价与最低化合价代数和为零的短周期元素：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⑦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最高化合价是最低化合价绝对值3倍的短周期元素：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最高化合价不等于族序数的短周期元素：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_BD#f8e1f8d74?sp=1&amp;pid=4ac17c64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3771900"/>
              </a:xfrm>
              <a:prstGeom prst="rect">
                <a:avLst/>
              </a:prstGeom>
              <a:blipFill>
                <a:blip r:embed="rId3"/>
                <a:stretch>
                  <a:fillRect b="-242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8e1f8d74?sp=1&amp;pid=4ac17c649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2.常考的元素及对应物质特性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P_4_BD#f8e1f8d74?colgroup=4,52&amp;pid=4ac17c649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2039092"/>
                  </p:ext>
                </p:extLst>
              </p:nvPr>
            </p:nvGraphicFramePr>
            <p:xfrm>
              <a:off x="832104" y="1622544"/>
              <a:ext cx="10506456" cy="3686048"/>
            </p:xfrm>
            <a:graphic>
              <a:graphicData uri="http://schemas.openxmlformats.org/drawingml/2006/table">
                <a:tbl>
                  <a:tblPr/>
                  <a:tblGrid>
                    <a:gridCol w="932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5737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对应物质特性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质量最轻的元素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形成化合物种类最多的元素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可形成自然界硬度最大的物质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气态氢化物中含氢质量分数最大的元素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空气中含量最多的元素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气态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氢化物的水溶液呈碱性的元素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地壳中含量最多的元素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气态氢化物的沸点最高的元素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氢化物在通常状况下呈液态的元素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最活泼的非金属元素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无正价的元素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无氧酸可腐蚀玻璃的元素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气态氢化物最稳定的元素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阴离子的还原性最弱的元素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短周期元素中与水反应最剧烈的金属元素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短周期元素中最高价氧化物的水化物碱性最强的元素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短周期元素中原子半径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最大的元素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与氧气在加热条件下反应生成过氧化物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焰色试验呈黄色的元素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地壳中含量最多的金属元素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最高价氧化物及其对应水化物既能与强酸反应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又能与强碱反应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Si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可作良好的半导体材料的元素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地壳中含量第二多的元素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其单质既能跟强碱溶液反应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又能被氢氟酸溶解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短周期元素中最高价氧化物对应的水化物酸性最强的元素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P_4_BD#f8e1f8d74?colgroup=4,52&amp;pid=4ac17c649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2039092"/>
                  </p:ext>
                </p:extLst>
              </p:nvPr>
            </p:nvGraphicFramePr>
            <p:xfrm>
              <a:off x="832104" y="1622544"/>
              <a:ext cx="10506456" cy="3686048"/>
            </p:xfrm>
            <a:graphic>
              <a:graphicData uri="http://schemas.openxmlformats.org/drawingml/2006/table">
                <a:tbl>
                  <a:tblPr/>
                  <a:tblGrid>
                    <a:gridCol w="932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5737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对应物质特性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4" t="-101786" r="-1028105" b="-894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质量最轻的元素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形成化合物种类最多的元素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可形成自然界硬度最大的物质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气态氢化物中含氢质量分数最大的元素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4" t="-301786" r="-1028105" b="-694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空气中含量最多的元素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气态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氢化物的水溶液呈碱性的元素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4" t="-401786" r="-1028105" b="-594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地壳中含量最多的元素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气态氢化物的沸点最高的元素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氢化物在通常状况下呈液态的元素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4" t="-501786" r="-1028105" b="-494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最活泼的非金属元素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无正价的元素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无氧酸可腐蚀玻璃的元素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气态氢化物最稳定的元素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阴离子的还原性最弱的元素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4" t="-333663" r="-1028105" b="-1742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803" t="-333663" r="-127" b="-1742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4" t="-782143" r="-1028105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地壳中含量最多的金属元素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最高价氧化物及其对应水化物既能与强酸反应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又能与强碱反应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4" t="-882143" r="-1028105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可作良好的半导体材料的元素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地壳中含量第二多的元素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其单质既能跟强碱溶液反应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又能被氢氟酸溶解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4" t="-982143" r="-1028105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短周期元素中最高价氧化物对应的水化物酸性最强的元素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8e1f8d74?sp=1&amp;pid=4ac17c649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键定元素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（1）元素成键规律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P_4_BD#f8e1f8d74?colgroup=16,11,10,16&amp;pid=4ac17c649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8529556"/>
                  </p:ext>
                </p:extLst>
              </p:nvPr>
            </p:nvGraphicFramePr>
            <p:xfrm>
              <a:off x="832104" y="2041644"/>
              <a:ext cx="10506456" cy="1521968"/>
            </p:xfrm>
            <a:graphic>
              <a:graphicData uri="http://schemas.openxmlformats.org/drawingml/2006/table">
                <a:tbl>
                  <a:tblPr/>
                  <a:tblGrid>
                    <a:gridCol w="30906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396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031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1729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碳四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氮三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氧铍二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氢氟氯溴碘一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767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100"/>
                            </a:lnSpc>
                          </a:pP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32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7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1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—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—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—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Br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—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I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—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P_4_BD#f8e1f8d74?colgroup=16,11,10,16&amp;pid=4ac17c649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8529556"/>
                  </p:ext>
                </p:extLst>
              </p:nvPr>
            </p:nvGraphicFramePr>
            <p:xfrm>
              <a:off x="832104" y="2041644"/>
              <a:ext cx="10506456" cy="1470216"/>
            </p:xfrm>
            <a:graphic>
              <a:graphicData uri="http://schemas.openxmlformats.org/drawingml/2006/table">
                <a:tbl>
                  <a:tblPr/>
                  <a:tblGrid>
                    <a:gridCol w="30906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396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031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1729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碳四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氮三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氧铍二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氢氟氯溴碘一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934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100"/>
                            </a:lnSpc>
                          </a:pP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32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7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1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1094" t="-29947" r="-384" b="-181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_4_BD#f8e1f8d74.table_image?tii=1&amp;pid=4ac17c64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4519" y="2386322"/>
            <a:ext cx="557784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P_4_BD#f8e1f8d74.table_image?tii=2&amp;pid=4ac17c649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8114" y="2386322"/>
            <a:ext cx="466344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P_4_BD#f8e1f8d74.table_image?tii=3&amp;pid=4ac17c649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2555" y="2523482"/>
            <a:ext cx="667512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P_4_BD#f8e1f8d74.table_image?tii=4&amp;pid=4ac17c649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0260" y="3039102"/>
            <a:ext cx="594360" cy="48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4_BD#f8e1f8d74.table_image?tii=5&amp;pid=4ac17c649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1216" y="2419279"/>
            <a:ext cx="521208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0" name="P_4_BD#f8e1f8d74.table_image?tii=6&amp;pid=4ac17c649&amp;color=0,0,0&amp;tib=255,255,255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4237" y="2446710"/>
            <a:ext cx="585216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1" name="P_4_BD#f8e1f8d74.table_image?tii=7&amp;pid=4ac17c649&amp;color=0,0,0&amp;tib=255,255,255&amp;vtp=1" descr="preencoded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020" y="2980618"/>
            <a:ext cx="521208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2" name="P_4_BD#f8e1f8d74.table_image?tii=8&amp;pid=4ac17c649&amp;color=0,0,0&amp;tib=255,255,255&amp;vtp=1" descr="preencoded.pn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2415" y="2637052"/>
            <a:ext cx="530352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3" name="P_4_BD#f8e1f8d74.table_image?tii=9&amp;pid=4ac17c649&amp;color=0,0,0&amp;tib=255,255,255&amp;vtp=1" descr="preencoded.png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1721" y="2490748"/>
            <a:ext cx="393192" cy="5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4" name="P_4_BD#f8e1f8d74.table_image?tii=10&amp;pid=4ac17c649&amp;color=0,0,0&amp;tib=255,255,255&amp;vtp=1" descr="preencoded.png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8564" y="3033800"/>
            <a:ext cx="630936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5" name="P_4_BD#f8e1f8d74.table_image?tii=11&amp;pid=4ac17c649&amp;color=0,0,0&amp;tib=255,255,255&amp;vtp=1" descr="preencoded.png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3684" y="4274240"/>
            <a:ext cx="667512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6" name="P_4_BD#f8e1f8d74.table_image?tii=12&amp;pid=4ac17c649&amp;color=0,0,0&amp;tib=255,255,255&amp;vtp=1" descr="preencoded.png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111" y="4317103"/>
            <a:ext cx="548640" cy="62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7" name="P_4_BD#f8e1f8d74.table_image?tii=13&amp;pid=4ac17c649&amp;color=0,0,0&amp;tib=255,255,255&amp;vtp=1" descr="preencoded.png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1561" y="4289671"/>
            <a:ext cx="548640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8" name="P_4_BD#f8e1f8d74.table_image?tii=14&amp;pid=4ac17c649&amp;color=0,0,0&amp;tib=255,255,255&amp;vtp=1" descr="preencoded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8412" y="3982712"/>
            <a:ext cx="521208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9" name="P_4_BD#f8e1f8d74.table_image?tii=15&amp;pid=4ac17c649&amp;color=0,0,0&amp;tib=255,255,255&amp;vtp=1" descr="preencoded.png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8005" y="4001000"/>
            <a:ext cx="420624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20" name="P_4_BD#f8e1f8d74.table_image?tii=16&amp;pid=4ac17c649&amp;color=0,0,0&amp;tib=255,255,255&amp;vtp=1" descr="preencoded.png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140" y="4589772"/>
            <a:ext cx="557784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21" name="P_4_BD#f8e1f8d74.table_image?tii=17&amp;pid=4ac17c649&amp;color=0,0,0&amp;tib=255,255,255&amp;vtp=1" descr="preencoded.png"/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4563" y="4313039"/>
            <a:ext cx="548640" cy="6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22" name="P_4_BD#f8e1f8d74.table_image?tii=18&amp;pid=4ac17c649&amp;color=0,0,0&amp;tib=255,255,255&amp;vtp=1" descr="preencoded.png"/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6441" y="4313039"/>
            <a:ext cx="557784" cy="6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graphicFrame>
        <p:nvGraphicFramePr>
          <p:cNvPr id="23" name="P_4_BD#f8e1f8d74?colgroup=16,11,10,16&amp;pid=4ac17c649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717897"/>
              </p:ext>
            </p:extLst>
          </p:nvPr>
        </p:nvGraphicFramePr>
        <p:xfrm>
          <a:off x="832104" y="3641844"/>
          <a:ext cx="10506456" cy="1648968"/>
        </p:xfrm>
        <a:graphic>
          <a:graphicData uri="http://schemas.openxmlformats.org/drawingml/2006/table">
            <a:tbl>
              <a:tblPr/>
              <a:tblGrid>
                <a:gridCol w="3090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29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硅四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硼铝三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硫二四六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磷三五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8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6000"/>
                        </a:lnSpc>
                      </a:pPr>
                      <a:r>
                        <a:rPr lang="en-US" altLang="zh-CN" sz="335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600"/>
                        </a:lnSpc>
                      </a:pP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</a:t>
                      </a:r>
                      <a:r>
                        <a:rPr lang="en-US" altLang="zh-CN" sz="1400" b="0" i="0" spc="-10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365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700"/>
                        </a:lnSpc>
                      </a:pPr>
                      <a:r>
                        <a:rPr lang="en-US" altLang="zh-CN" sz="30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</a:t>
                      </a:r>
                      <a:r>
                        <a:rPr lang="en-US" altLang="zh-CN" sz="1400" b="0" i="0" spc="-10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</a:t>
                      </a:r>
                      <a:r>
                        <a:rPr lang="en-US" altLang="zh-CN" sz="1400" b="0" i="0" spc="-10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</a:p>
                    <a:p>
                      <a:pPr algn="ctr" latinLnBrk="1" hangingPunct="0">
                        <a:lnSpc>
                          <a:spcPts val="5600"/>
                        </a:lnSpc>
                      </a:pPr>
                      <a:r>
                        <a:rPr lang="en-US" altLang="zh-CN" sz="365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100"/>
                        </a:lnSpc>
                      </a:pP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</a:t>
                      </a:r>
                      <a:r>
                        <a:rPr lang="en-US" altLang="zh-CN" sz="1400" b="0" i="0" spc="-10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34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8e1f8d74?sp=1&amp;pid=4ac17c649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（2）离子中的元素成键判断</a:t>
            </a:r>
            <a:endParaRPr lang="en-US" altLang="zh-CN" sz="1800" dirty="0"/>
          </a:p>
        </p:txBody>
      </p:sp>
      <p:graphicFrame>
        <p:nvGraphicFramePr>
          <p:cNvPr id="10" name="P_4_BD#f8e1f8d74?colgroup=13,13,13,13&amp;pid=4ac17c649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284978"/>
              </p:ext>
            </p:extLst>
          </p:nvPr>
        </p:nvGraphicFramePr>
        <p:xfrm>
          <a:off x="832104" y="1622425"/>
          <a:ext cx="10536018" cy="2297176"/>
        </p:xfrm>
        <a:graphic>
          <a:graphicData uri="http://schemas.openxmlformats.org/drawingml/2006/table">
            <a:tbl>
              <a:tblPr/>
              <a:tblGrid>
                <a:gridCol w="2640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1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1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氮四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氧三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硼四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磷六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63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800"/>
                        </a:lnSpc>
                      </a:pPr>
                      <a:r>
                        <a:rPr lang="en-US" altLang="zh-CN" sz="71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000"/>
                        </a:lnSpc>
                      </a:pPr>
                      <a:r>
                        <a:rPr lang="en-US" altLang="zh-CN" sz="72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500"/>
                        </a:lnSpc>
                      </a:pPr>
                      <a:r>
                        <a:rPr lang="en-US" altLang="zh-CN" sz="745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500"/>
                        </a:lnSpc>
                      </a:pPr>
                      <a:r>
                        <a:rPr lang="en-US" altLang="zh-CN" sz="75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4_BD#f8e1f8d74.table_image?tii=19&amp;pid=4ac17c64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237" y="2127631"/>
            <a:ext cx="2450592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f8e1f8d74.table_image?tii=20&amp;pid=4ac17c64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8098" y="2118487"/>
            <a:ext cx="244144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P_4_BD#f8e1f8d74.table_image?tii=21&amp;pid=4ac17c649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9818" y="2091055"/>
            <a:ext cx="2441448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P_4_BD#f8e1f8d74.table_image?tii=22&amp;pid=4ac17c649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1538" y="2081911"/>
            <a:ext cx="244144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P_4#f8e1f8d74?pid=4ac17c649&amp;color=0,0,0&amp;vtp=1&amp;bbb=1&amp;hb=1"/>
              <p:cNvSpPr/>
              <p:nvPr/>
            </p:nvSpPr>
            <p:spPr>
              <a:xfrm>
                <a:off x="832104" y="404812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成键数目可能等于主族序数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如氢铍硼铝碳硅磷硫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也可能等于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主族序数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如氮磷三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氧硫二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氯溴碘一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成键数目一般等于单电子数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原子电子式的一个重要作用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就是判断原子的单电子数目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8" name="P_4#f8e1f8d74?pid=4ac17c64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48125"/>
                <a:ext cx="10533888" cy="1676400"/>
              </a:xfrm>
              <a:prstGeom prst="rect">
                <a:avLst/>
              </a:prstGeom>
              <a:blipFill>
                <a:blip r:embed="rId7"/>
                <a:stretch>
                  <a:fillRect l="-1389" r="-2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1_1#3bd54f058?vop=1&amp;pid=2c72b1b8a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示例1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为元素周期表中的主族元素，且原子序数均不大于20，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的原子序数最大，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位于第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二周期且原子的最外层电子数是其内层电子数的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3倍，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的单质在空气中易形成一层致密氧化膜，且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的最外层电子数为奇数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同周期且相邻，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原子的最外层电子数之和等于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原子的最外层电子数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1_1#3bd54f058?vop=1&amp;pid=2c72b1b8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1620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3bd54f058.bracket?vop=1&amp;pid=2c72b1b8a&amp;color=0,0,0&amp;vpa=1&amp;vtp=1"/>
          <p:cNvSpPr/>
          <p:nvPr/>
        </p:nvSpPr>
        <p:spPr>
          <a:xfrm>
            <a:off x="2856960" y="23449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_2#3bd54f058.choices?vop=1&amp;pid=2c72b1b8a&amp;color=0,0,0&amp;vtp=1&amp;bbb=1"/>
              <p:cNvSpPr/>
              <p:nvPr/>
            </p:nvSpPr>
            <p:spPr>
              <a:xfrm>
                <a:off x="832104" y="27617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简单离子的半径：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气态氢化物的稳定性：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最高价氧化物对应水化物的碱性：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的氧化物均不能溶解于水中，且均为酸性氧化物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1_2#3bd54f058.choices?vop=1&amp;pid=2c72b1b8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17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869</Words>
  <Application>Microsoft Office PowerPoint</Application>
  <PresentationFormat>宽屏</PresentationFormat>
  <Paragraphs>138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MicroSoft</cp:lastModifiedBy>
  <cp:revision>3</cp:revision>
  <dcterms:created xsi:type="dcterms:W3CDTF">2025-05-14T06:45:52Z</dcterms:created>
  <dcterms:modified xsi:type="dcterms:W3CDTF">2025-05-14T06:48:16Z</dcterms:modified>
  <cp:category/>
  <cp:contentStatus/>
</cp:coreProperties>
</file>