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87" d="100"/>
          <a:sy n="87" d="100"/>
        </p:scale>
        <p:origin x="49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6386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7c5376e7fa6a14022#tid=68242b92df7ddf0009d1fa5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208" y="283464"/>
            <a:ext cx="2697480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21208" y="283464"/>
            <a:ext cx="2697480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1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18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2_BD.43_1#94a4685fc?htil=6&amp;vop=1&amp;pid=cad57b083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0738" y="1080000"/>
            <a:ext cx="4057001" cy="120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2_BD.43_2#94a4685fc?htil=6&amp;sp=1&amp;vop=1&amp;pid=cad57b083&amp;color=0,0,0&amp;vtp=1&amp;bt=1&amp;bbb=1&amp;hb=1&amp;hs=1"/>
              <p:cNvSpPr/>
              <p:nvPr/>
            </p:nvSpPr>
            <p:spPr>
              <a:xfrm>
                <a:off x="832104" y="1092700"/>
                <a:ext cx="6263640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明矾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KAl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SO</m:t>
                                </m:r>
                              </m:e>
                              <m:sub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4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⋅12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在造纸等方面应用广泛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工业上以废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易拉罐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（主要成分为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，还含有少量的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的氧化物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为原料制备明矾的工艺流程如图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3" name="QO_2_BD.43_2#94a4685fc?htil=6&amp;sp=1&amp;vop=1&amp;pid=cad57b083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92700"/>
                <a:ext cx="6263640" cy="1257300"/>
              </a:xfrm>
              <a:prstGeom prst="rect">
                <a:avLst/>
              </a:prstGeom>
              <a:blipFill>
                <a:blip r:embed="rId4"/>
                <a:stretch>
                  <a:fillRect l="-2337" r="-487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2_BD.43_3#94a4685fc?vop=1&amp;pid=cad57b083&amp;color=0,0,0&amp;vtp=1&amp;bbb=1"/>
              <p:cNvSpPr/>
              <p:nvPr/>
            </p:nvSpPr>
            <p:spPr>
              <a:xfrm>
                <a:off x="832104" y="2361486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已知：不同温度下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KAl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SO</m:t>
                                </m:r>
                              </m:e>
                              <m:sub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4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⋅12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的溶解度如表。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O_2_BD.43_3#94a4685fc?vop=1&amp;pid=cad57b08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61486"/>
                <a:ext cx="10533888" cy="469900"/>
              </a:xfrm>
              <a:prstGeom prst="rect">
                <a:avLst/>
              </a:prstGeom>
              <a:blipFill>
                <a:blip r:embed="rId5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QO_2_BD.43_4#94a4685fc?colgroup=8,4,4,4,4,6,6,6,6&amp;vop=1&amp;pid=cad57b083&amp;color=0,0,0&amp;vtp=1&amp;bbb=1&amp;hs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84975269"/>
                  </p:ext>
                </p:extLst>
              </p:nvPr>
            </p:nvGraphicFramePr>
            <p:xfrm>
              <a:off x="832104" y="2911340"/>
              <a:ext cx="10460736" cy="681736"/>
            </p:xfrm>
            <a:graphic>
              <a:graphicData uri="http://schemas.openxmlformats.org/drawingml/2006/table">
                <a:tbl>
                  <a:tblPr/>
                  <a:tblGrid>
                    <a:gridCol w="16459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418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9418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418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94183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26187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261872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261872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1261872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温度/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80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90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溶解度/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3.00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3.99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5.90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8.39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11.00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24.80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71.00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109.00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QO_2_BD.43_4#94a4685fc?colgroup=8,4,4,4,4,6,6,6,6&amp;vop=1&amp;pid=cad57b083&amp;color=0,0,0&amp;vtp=1&amp;bbb=1&amp;hs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84975269"/>
                  </p:ext>
                </p:extLst>
              </p:nvPr>
            </p:nvGraphicFramePr>
            <p:xfrm>
              <a:off x="832104" y="2911340"/>
              <a:ext cx="10460736" cy="681736"/>
            </p:xfrm>
            <a:graphic>
              <a:graphicData uri="http://schemas.openxmlformats.org/drawingml/2006/table">
                <a:tbl>
                  <a:tblPr/>
                  <a:tblGrid>
                    <a:gridCol w="16459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418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9418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418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94183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26187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261872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261872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1261872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370" t="-1754" r="-536667" b="-1122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80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90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370" t="-103571" r="-536667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3.00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3.99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5.90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8.39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11.00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24.80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71.00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109.00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2#94a4685fc?vop=1&amp;pid=cad57b083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回答下列问题：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3_BD.44_1#af67f1353?vop=1&amp;pid=94a4685fc&amp;color=0,0,0&amp;vtp=1&amp;bbb=1"/>
              <p:cNvSpPr/>
              <p:nvPr/>
            </p:nvSpPr>
            <p:spPr>
              <a:xfrm>
                <a:off x="832104" y="1532946"/>
                <a:ext cx="10533888" cy="335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明矾在水溶液中的电离方程式为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（2）“酸溶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时溶液中主要的金属离子有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（3）从物质的分类角度考虑，上述流程中出现的物质，属于酸性氧化物的是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填化学式）。</a:t>
                </a:r>
                <a:endParaRPr lang="en-US" altLang="zh-CN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（4）写出“酸溶”时氧化铝与稀硫酸反应的化学方程式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（5）“转化”“调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”的目的是将铁元素转化为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</m:d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沉淀除去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，实际生产中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</m:d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易形成胶体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鉴定是否产生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</m:d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，可采用的方法是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（6）“沉铝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的目的是将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转化为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</m:d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该反应的离子方程式为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</a:t>
                </a:r>
                <a:endParaRPr lang="en-US" altLang="zh-CN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_____________________________________________________________________________________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3_BD.44_1#af67f1353?vop=1&amp;pid=94a4685f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32946"/>
                <a:ext cx="10533888" cy="3352800"/>
              </a:xfrm>
              <a:prstGeom prst="rect">
                <a:avLst/>
              </a:prstGeom>
              <a:blipFill>
                <a:blip r:embed="rId3"/>
                <a:stretch>
                  <a:fillRect l="-1389" r="-1447" b="-29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3_AN.45_1#af67f1353.blank?vop=1&amp;pid=94a4685fc&amp;color=0,0,0&amp;vpa=22&amp;vtp=1&amp;bbb=1&amp;rh=23.75"/>
              <p:cNvSpPr/>
              <p:nvPr/>
            </p:nvSpPr>
            <p:spPr>
              <a:xfrm>
                <a:off x="4665916" y="1544955"/>
                <a:ext cx="5182997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KAl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SO</m:t>
                                </m:r>
                              </m:e>
                              <m:sub>
                                <m:r>
                                  <a:rPr lang="en-US" altLang="zh-CN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4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⋅12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3_AN.45_1#af67f1353.blank?vop=1&amp;pid=94a4685fc&amp;color=0,0,0&amp;vpa=22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5916" y="1544955"/>
                <a:ext cx="5182997" cy="301625"/>
              </a:xfrm>
              <a:prstGeom prst="rect">
                <a:avLst/>
              </a:prstGeom>
              <a:blipFill>
                <a:blip r:embed="rId4"/>
                <a:stretch>
                  <a:fillRect l="-470" r="-470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3_AN.47_1#af67f1353.blank?vop=1&amp;pid=94a4685fc&amp;color=0,0,0&amp;vpa=23&amp;vtp=1&amp;bbb=1"/>
              <p:cNvSpPr/>
              <p:nvPr/>
            </p:nvSpPr>
            <p:spPr>
              <a:xfrm>
                <a:off x="5786628" y="1999043"/>
                <a:ext cx="549212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3_AN.47_1#af67f1353.blank?vop=1&amp;pid=94a4685fc&amp;color=0,0,0&amp;vpa=2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6628" y="1999043"/>
                <a:ext cx="549212" cy="292100"/>
              </a:xfrm>
              <a:prstGeom prst="rect">
                <a:avLst/>
              </a:prstGeom>
              <a:blipFill>
                <a:blip r:embed="rId5"/>
                <a:stretch>
                  <a:fillRect l="-5556" t="-2083" b="-41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3_AN.48_1#af67f1353.blank?vop=1&amp;pid=94a4685fc&amp;color=0,0,0&amp;vpa=24&amp;vtp=1&amp;bbb=1"/>
              <p:cNvSpPr/>
              <p:nvPr/>
            </p:nvSpPr>
            <p:spPr>
              <a:xfrm>
                <a:off x="6624827" y="1999043"/>
                <a:ext cx="577787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3_AN.48_1#af67f1353.blank?vop=1&amp;pid=94a4685fc&amp;color=0,0,0&amp;vpa=2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4827" y="1999043"/>
                <a:ext cx="577787" cy="292100"/>
              </a:xfrm>
              <a:prstGeom prst="rect">
                <a:avLst/>
              </a:prstGeom>
              <a:blipFill>
                <a:blip r:embed="rId6"/>
                <a:stretch>
                  <a:fillRect l="-5263" t="-2083" b="-20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3_AN.50_1#af67f1353.blank?vop=1&amp;pid=94a4685fc&amp;color=0,0,0&amp;vpa=25&amp;vtp=1&amp;bbb=1"/>
              <p:cNvSpPr/>
              <p:nvPr/>
            </p:nvSpPr>
            <p:spPr>
              <a:xfrm>
                <a:off x="8552117" y="2423604"/>
                <a:ext cx="501587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3_AN.50_1#af67f1353.blank?vop=1&amp;pid=94a4685fc&amp;color=0,0,0&amp;vpa=2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52117" y="2423604"/>
                <a:ext cx="501587" cy="279400"/>
              </a:xfrm>
              <a:prstGeom prst="rect">
                <a:avLst/>
              </a:prstGeom>
              <a:blipFill>
                <a:blip r:embed="rId7"/>
                <a:stretch>
                  <a:fillRect l="-4878" b="-13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3_AN.52_1#af67f1353.blank?vop=1&amp;pid=94a4685fc&amp;color=0,0,0&amp;vpa=26&amp;vtp=1&amp;bbb=1"/>
              <p:cNvSpPr/>
              <p:nvPr/>
            </p:nvSpPr>
            <p:spPr>
              <a:xfrm>
                <a:off x="6736017" y="2815971"/>
                <a:ext cx="3905568" cy="304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SO</m:t>
                                </m:r>
                              </m:e>
                              <m:sub>
                                <m:r>
                                  <a:rPr lang="en-US" altLang="zh-CN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4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1" name="QB_3_AN.52_1#af67f1353.blank?vop=1&amp;pid=94a4685fc&amp;color=0,0,0&amp;vpa=2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6017" y="2815971"/>
                <a:ext cx="3905568" cy="304800"/>
              </a:xfrm>
              <a:prstGeom prst="rect">
                <a:avLst/>
              </a:prstGeom>
              <a:blipFill>
                <a:blip r:embed="rId8"/>
                <a:stretch>
                  <a:fillRect l="-624" r="-780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QB_3_AN.54_1#af67f1353.blank?vop=1&amp;pid=94a4685fc&amp;color=0,0,0&amp;vpa=27&amp;vtp=1&amp;bbb=1"/>
          <p:cNvSpPr/>
          <p:nvPr/>
        </p:nvSpPr>
        <p:spPr>
          <a:xfrm>
            <a:off x="5331047" y="3597966"/>
            <a:ext cx="13096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丁达尔效应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QB_3_AN.56_1#af67f1353.blank?vop=1&amp;pid=94a4685fc&amp;color=0,0,0&amp;vpa=28&amp;vtp=1&amp;bbb=1&amp;hb=1"/>
              <p:cNvSpPr/>
              <p:nvPr/>
            </p:nvSpPr>
            <p:spPr>
              <a:xfrm>
                <a:off x="832104" y="3965486"/>
                <a:ext cx="10531904" cy="8890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486"/>
                  </a:lnSpc>
                </a:pPr>
                <a:r>
                  <a:rPr lang="en-US" altLang="zh-CN" b="0" i="0" kern="0" dirty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Al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+3</m:t>
                        </m:r>
                        <m:sSubSup>
                          <m:sSub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d>
                              <m:dPr>
                                <m:ctrlPr>
                                  <a:rPr lang="en-US" altLang="zh-CN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OH</m:t>
                                </m:r>
                              </m:e>
                            </m:d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↓+3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5" name="QB_3_AN.56_1#af67f1353.blank?vop=1&amp;pid=94a4685fc&amp;color=0,0,0&amp;vpa=28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965486"/>
                <a:ext cx="10531904" cy="889000"/>
              </a:xfrm>
              <a:prstGeom prst="rect">
                <a:avLst/>
              </a:prstGeom>
              <a:blipFill>
                <a:blip r:embed="rId9"/>
                <a:stretch>
                  <a:fillRect l="-811" b="-413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3_BD.57_1#dd0a4248d?vop=1&amp;pid=94a4685fc&amp;color=0,0,0&amp;mp=1&amp;vtp=1&amp;bt=1&amp;bbb=1"/>
              <p:cNvSpPr/>
              <p:nvPr/>
            </p:nvSpPr>
            <p:spPr>
              <a:xfrm>
                <a:off x="832104" y="1078992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（7）“操作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包括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过滤、洗涤、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干燥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（8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某工厂用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kg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废易拉罐（含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5.4%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）制备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KAl</m:t>
                    </m:r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SO</m:t>
                                </m:r>
                              </m:e>
                              <m:sub>
                                <m:r>
                                  <a:rPr lang="en-US" altLang="zh-CN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4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⋅12</m:t>
                    </m:r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（相对分子质量为474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），最终得到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产品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kg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，产率为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3_BD.57_1#dd0a4248d?vop=1&amp;pid=94a4685fc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3_AN.58_1#dd0a4248d.blank?vop=1&amp;pid=94a4685fc&amp;color=0,0,0&amp;mp=1&amp;vpa=29&amp;vtp=1&amp;bbb=1"/>
          <p:cNvSpPr/>
          <p:nvPr/>
        </p:nvSpPr>
        <p:spPr>
          <a:xfrm>
            <a:off x="2799810" y="1048512"/>
            <a:ext cx="10810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蒸发浓缩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4" name="QB_3_AN.59_1#dd0a4248d.blank?vop=1&amp;pid=94a4685fc&amp;color=0,0,0&amp;mp=1&amp;vpa=30&amp;vtp=1&amp;bbb=1"/>
          <p:cNvSpPr/>
          <p:nvPr/>
        </p:nvSpPr>
        <p:spPr>
          <a:xfrm>
            <a:off x="4171410" y="1048512"/>
            <a:ext cx="10810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冷却结晶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3_AN.61_1#dd0a4248d.blank?vop=1&amp;pid=94a4685fc&amp;color=0,0,0&amp;vpa=31&amp;vtp=1&amp;bbb=1&amp;rh=31.46"/>
              <p:cNvSpPr/>
              <p:nvPr/>
            </p:nvSpPr>
            <p:spPr>
              <a:xfrm>
                <a:off x="2829115" y="1832610"/>
                <a:ext cx="1627759" cy="39954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0.948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×100%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3_AN.61_1#dd0a4248d.blank?vop=1&amp;pid=94a4685fc&amp;color=0,0,0&amp;vpa=31&amp;vtp=1&amp;bbb=1&amp;rh=31.4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9115" y="1832610"/>
                <a:ext cx="1627759" cy="399542"/>
              </a:xfrm>
              <a:prstGeom prst="rect">
                <a:avLst/>
              </a:prstGeom>
              <a:blipFill>
                <a:blip r:embed="rId4"/>
                <a:stretch>
                  <a:fillRect r="-2247" b="-1384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2_BD.1_1#96d794235?htil=1&amp;vop=1&amp;pid=cad57b083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67144" y="1171440"/>
            <a:ext cx="4480560" cy="12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2_BD.1_2#96d794235?htil=1&amp;sp=1&amp;vop=1&amp;pid=cad57b083&amp;color=0,0,0&amp;vtp=1&amp;bt=1&amp;bbb=1&amp;hb=1&amp;hs=1"/>
              <p:cNvSpPr/>
              <p:nvPr/>
            </p:nvSpPr>
            <p:spPr>
              <a:xfrm>
                <a:off x="832104" y="1080000"/>
                <a:ext cx="5925312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某化工厂用石灰粉［主要成分为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</m:d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和固体杂质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不参与反应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）］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为原料制备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其工艺流程如图所示。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O_2_BD.1_2#96d794235?htil=1&amp;sp=1&amp;vop=1&amp;pid=cad57b083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5925312" cy="838200"/>
              </a:xfrm>
              <a:prstGeom prst="rect">
                <a:avLst/>
              </a:prstGeom>
              <a:blipFill>
                <a:blip r:embed="rId4"/>
                <a:stretch>
                  <a:fillRect l="-2469" r="-5247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2_BD.1_3#96d794235?htil=1&amp;vop=1&amp;pid=cad57b083&amp;color=0,0,0&amp;vtp=1&amp;bbb=1&amp;hs=1"/>
          <p:cNvSpPr/>
          <p:nvPr/>
        </p:nvSpPr>
        <p:spPr>
          <a:xfrm>
            <a:off x="832104" y="1914644"/>
            <a:ext cx="5925312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已知：氯酸钾的溶解度随温度的升高而增大。</a:t>
            </a:r>
            <a:endParaRPr lang="en-US" altLang="zh-CN" sz="1800" dirty="0">
              <a:solidFill>
                <a:srgbClr val="000000"/>
              </a:solidFill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根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据要求回答下列问题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3_BD.2_1#8ee7167fc?vop=1&amp;pid=96d794235&amp;color=0,0,0&amp;vtp=1&amp;bbb=1&amp;hs=1"/>
              <p:cNvSpPr/>
              <p:nvPr/>
            </p:nvSpPr>
            <p:spPr>
              <a:xfrm>
                <a:off x="832104" y="277449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（1）“搅拌打浆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的目的是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（2）“氯化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过程中用过量的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与打浆后的混合物反应生成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ClO</m:t>
                                </m:r>
                              </m:e>
                              <m:sub>
                                <m:r>
                                  <a:rPr lang="en-US" altLang="zh-CN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3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其主要反应为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</a:t>
                </a:r>
                <a:endParaRPr lang="en-US" altLang="zh-CN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填化学方程式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），反应中还原产物为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填化学式）。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（3）操作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的名称是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3_BD.2_1#8ee7167fc?vop=1&amp;pid=96d794235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774490"/>
                <a:ext cx="10533888" cy="1676400"/>
              </a:xfrm>
              <a:prstGeom prst="rect">
                <a:avLst/>
              </a:prstGeom>
              <a:blipFill>
                <a:blip r:embed="rId5"/>
                <a:stretch>
                  <a:fillRect l="-1389" r="-2431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3_AN.3_1#8ee7167fc.blank?vop=1&amp;pid=96d794235&amp;color=0,0,0&amp;vpa=1&amp;vtp=1&amp;bbb=1"/>
          <p:cNvSpPr/>
          <p:nvPr/>
        </p:nvSpPr>
        <p:spPr>
          <a:xfrm>
            <a:off x="3714210" y="2744010"/>
            <a:ext cx="61102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使石灰粉和水混合均匀，在后续反应中反应更充分、更迅速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3_AN.5_1#8ee7167fc.blank?vop=1&amp;pid=96d794235&amp;color=0,0,0&amp;vpa=2&amp;vtp=1&amp;bbb=1&amp;rh=27.13504&amp;hb=1"/>
              <p:cNvSpPr/>
              <p:nvPr/>
            </p:nvSpPr>
            <p:spPr>
              <a:xfrm>
                <a:off x="832104" y="3225828"/>
                <a:ext cx="10531904" cy="7620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2986"/>
                  </a:lnSpc>
                </a:pPr>
                <a:r>
                  <a:rPr lang="en-US" altLang="zh-CN" b="0" i="0" kern="0" dirty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              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</m:d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75℃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ClO</m:t>
                                </m:r>
                              </m:e>
                              <m:sub>
                                <m:r>
                                  <a:rPr lang="en-US" altLang="zh-CN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3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+5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3_AN.5_1#8ee7167fc.blank?vop=1&amp;pid=96d794235&amp;color=0,0,0&amp;vpa=2&amp;vtp=1&amp;bbb=1&amp;rh=27.13504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25828"/>
                <a:ext cx="10531904" cy="7620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3_AN.6_1#8ee7167fc.blank?vop=1&amp;pid=96d794235&amp;color=0,0,0&amp;vpa=3&amp;vtp=1&amp;bbb=1"/>
              <p:cNvSpPr/>
              <p:nvPr/>
            </p:nvSpPr>
            <p:spPr>
              <a:xfrm>
                <a:off x="9193467" y="3660068"/>
                <a:ext cx="653987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3_AN.6_1#8ee7167fc.blank?vop=1&amp;pid=96d794235&amp;color=0,0,0&amp;vpa=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93467" y="3660068"/>
                <a:ext cx="653987" cy="279400"/>
              </a:xfrm>
              <a:prstGeom prst="rect">
                <a:avLst/>
              </a:prstGeom>
              <a:blipFill>
                <a:blip r:embed="rId7"/>
                <a:stretch>
                  <a:fillRect l="-4673" b="-1304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B_3_AN.8_1#8ee7167fc.blank?vop=1&amp;pid=96d794235&amp;color=0,0,0&amp;vpa=4&amp;vtp=1&amp;bbb=1"/>
          <p:cNvSpPr/>
          <p:nvPr/>
        </p:nvSpPr>
        <p:spPr>
          <a:xfrm>
            <a:off x="2910935" y="4001310"/>
            <a:ext cx="623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过滤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9" grpId="0" build="p" animBg="1"/>
      <p:bldP spid="11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3_BD.9_1#f1a70d185?vop=1&amp;pid=96d794235&amp;color=0,0,0&amp;mp=1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（4）当“氯化”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温度较低时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易与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</m:d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ClO</m:t>
                            </m:r>
                          </m:e>
                        </m:d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其中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ClO</m:t>
                            </m:r>
                          </m:e>
                        </m:d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是漂白粉的主要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成分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，若有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71 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氯气完全反应，则消耗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</m:d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的质量为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（5）步骤“冷水洗涤、干燥”中，用冷水而不用热水的目的是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B_3_BD.9_1#f1a70d185?vop=1&amp;pid=96d794235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463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3_AN.10_1#f1a70d185.blank?vop=1&amp;pid=96d794235&amp;color=0,0,0&amp;mp=1&amp;vpa=5&amp;vtp=1&amp;bbb=1"/>
          <p:cNvSpPr/>
          <p:nvPr/>
        </p:nvSpPr>
        <p:spPr>
          <a:xfrm>
            <a:off x="6428009" y="1468620"/>
            <a:ext cx="4333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74</a:t>
            </a:r>
            <a:endParaRPr lang="en-US" altLang="zh-CN" dirty="0"/>
          </a:p>
        </p:txBody>
      </p:sp>
      <p:sp>
        <p:nvSpPr>
          <p:cNvPr id="5" name="QB_3_AN.12_1#f1a70d185.blank?vop=1&amp;pid=96d794235&amp;color=0,0,0&amp;vpa=6&amp;vtp=1&amp;bbb=1"/>
          <p:cNvSpPr/>
          <p:nvPr/>
        </p:nvSpPr>
        <p:spPr>
          <a:xfrm>
            <a:off x="7143210" y="1887720"/>
            <a:ext cx="19954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减少氯酸钾的损失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2_BD.13_1#7fbfe62e6?htil=2&amp;vop=1&amp;pid=cad57b083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2751" y="1171440"/>
            <a:ext cx="4251960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2_BD.13_2#7fbfe62e6?htil=2&amp;sp=1&amp;vop=1&amp;pid=cad57b083&amp;color=0,0,0&amp;vtp=1&amp;bt=1&amp;bbb=1&amp;hb=1&amp;hs=1"/>
              <p:cNvSpPr/>
              <p:nvPr/>
            </p:nvSpPr>
            <p:spPr>
              <a:xfrm>
                <a:off x="832104" y="1080000"/>
                <a:ext cx="6153912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以废旧锂离子电池的正极材料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主要含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LiCoO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还含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塑料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等杂质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为原料提取草酸钴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CoC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⋅2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的流程如图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已知每一步加入的试剂都是过量的）。回答下列问题：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O_2_BD.13_2#7fbfe62e6?htil=2&amp;sp=1&amp;vop=1&amp;pid=cad57b083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6153912" cy="1257300"/>
              </a:xfrm>
              <a:prstGeom prst="rect">
                <a:avLst/>
              </a:prstGeom>
              <a:blipFill>
                <a:blip r:embed="rId4"/>
                <a:stretch>
                  <a:fillRect l="-2379" r="-2577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3_BD.14_1#c073e09e2?vop=1&amp;pid=7fbfe62e6&amp;color=0,0,0&amp;vtp=1&amp;bbb=1&amp;hs=1"/>
              <p:cNvSpPr/>
              <p:nvPr/>
            </p:nvSpPr>
            <p:spPr>
              <a:xfrm>
                <a:off x="832104" y="235539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（1）“灼烧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的目的是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（2）“碱浸”的离子方程式为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（3）“浸渣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的主要成分是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LiCoO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，“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酸溶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”的化学方程式为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</a:t>
                </a:r>
                <a:endParaRPr lang="en-US" altLang="zh-CN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3_BD.14_1#c073e09e2?vop=1&amp;pid=7fbfe62e6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390"/>
                <a:ext cx="10533888" cy="1676400"/>
              </a:xfrm>
              <a:prstGeom prst="rect">
                <a:avLst/>
              </a:prstGeom>
              <a:blipFill>
                <a:blip r:embed="rId5"/>
                <a:stretch>
                  <a:fillRect l="-1389" r="-463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3_AN.15_1#c073e09e2.blank?vop=1&amp;pid=7fbfe62e6&amp;color=0,0,0&amp;vpa=7&amp;vtp=1&amp;bbb=1"/>
          <p:cNvSpPr/>
          <p:nvPr/>
        </p:nvSpPr>
        <p:spPr>
          <a:xfrm>
            <a:off x="3257010" y="2324910"/>
            <a:ext cx="10810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除去塑料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3_AN.17_1#c073e09e2.blank?vop=1&amp;pid=7fbfe62e6&amp;color=0,0,0&amp;vpa=8&amp;vtp=1&amp;bbb=1&amp;rh=23.75"/>
              <p:cNvSpPr/>
              <p:nvPr/>
            </p:nvSpPr>
            <p:spPr>
              <a:xfrm>
                <a:off x="3954716" y="2794881"/>
                <a:ext cx="3965321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2[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</m:d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]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3_AN.17_1#c073e09e2.blank?vop=1&amp;pid=7fbfe62e6&amp;color=0,0,0&amp;vpa=8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4716" y="2794881"/>
                <a:ext cx="3965321" cy="301625"/>
              </a:xfrm>
              <a:prstGeom prst="rect">
                <a:avLst/>
              </a:prstGeom>
              <a:blipFill>
                <a:blip r:embed="rId6"/>
                <a:stretch>
                  <a:fillRect l="-769" b="-3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3_AN.19_1#c073e09e2.blank?vop=1&amp;pid=7fbfe62e6&amp;color=0,0,0&amp;vpa=9&amp;vtp=1&amp;bbb=1&amp;hb=1"/>
              <p:cNvSpPr/>
              <p:nvPr/>
            </p:nvSpPr>
            <p:spPr>
              <a:xfrm>
                <a:off x="832104" y="3102737"/>
                <a:ext cx="10531904" cy="9144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586"/>
                  </a:lnSpc>
                </a:pPr>
                <a:r>
                  <a:rPr lang="en-US" altLang="zh-CN" b="0" i="0" kern="0" dirty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LiCoO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Li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</m:e>
                    </m:d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3_AN.19_1#c073e09e2.blank?vop=1&amp;pid=7fbfe62e6&amp;color=0,0,0&amp;vpa=9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102737"/>
                <a:ext cx="10531904" cy="914400"/>
              </a:xfrm>
              <a:prstGeom prst="rect">
                <a:avLst/>
              </a:prstGeom>
              <a:blipFill>
                <a:blip r:embed="rId7"/>
                <a:stretch>
                  <a:fillRect l="-8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20_1#7b65050b0?vop=1&amp;pid=7fbfe62e6&amp;color=0,0,0&amp;mp=1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（4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整个流程中有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个环节发生了氧化还原反应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滤液中大量存在的阳离子有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sp>
        <p:nvSpPr>
          <p:cNvPr id="3" name="QB_3_AN.21_1#7b65050b0.blank?vop=1&amp;pid=7fbfe62e6&amp;color=0,0,0&amp;mp=1&amp;vpa=10&amp;vtp=1"/>
          <p:cNvSpPr/>
          <p:nvPr/>
        </p:nvSpPr>
        <p:spPr>
          <a:xfrm>
            <a:off x="2799810" y="1037717"/>
            <a:ext cx="30003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3_AN.22_1#7b65050b0.blank?vop=1&amp;pid=7fbfe62e6&amp;color=0,0,0&amp;mp=1&amp;vpa=11&amp;vtp=1&amp;bbb=1"/>
              <p:cNvSpPr/>
              <p:nvPr/>
            </p:nvSpPr>
            <p:spPr>
              <a:xfrm>
                <a:off x="8895017" y="1108837"/>
                <a:ext cx="1635125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Li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3_AN.22_1#7b65050b0.blank?vop=1&amp;pid=7fbfe62e6&amp;color=0,0,0&amp;mp=1&amp;vpa=1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95017" y="1108837"/>
                <a:ext cx="1635125" cy="292100"/>
              </a:xfrm>
              <a:prstGeom prst="rect">
                <a:avLst/>
              </a:prstGeom>
              <a:blipFill>
                <a:blip r:embed="rId3"/>
                <a:stretch>
                  <a:fillRect l="-1493" t="-27083" b="-41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3_BD.23_1#704af5757?htil=3&amp;vop=1&amp;pid=7fbfe62e6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44241" y="1621211"/>
            <a:ext cx="2395728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3_BD.23_2#704af5757?htil=3&amp;sp=1&amp;vop=1&amp;pid=7fbfe62e6&amp;color=0,0,0&amp;vtp=1&amp;bbb=1&amp;hb=1"/>
              <p:cNvSpPr/>
              <p:nvPr/>
            </p:nvSpPr>
            <p:spPr>
              <a:xfrm>
                <a:off x="832104" y="1529771"/>
                <a:ext cx="8001000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（5）在空气中加热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18.3 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⋅2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，其失重过程如图。生成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的化学方程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式为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填化学式）。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3_BD.23_2#704af5757?htil=3&amp;sp=1&amp;vop=1&amp;pid=7fbfe62e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8001000" cy="838200"/>
              </a:xfrm>
              <a:prstGeom prst="rect">
                <a:avLst/>
              </a:prstGeom>
              <a:blipFill>
                <a:blip r:embed="rId5"/>
                <a:stretch>
                  <a:fillRect l="-182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3_AN.24_1#704af5757.blank?vop=1&amp;pid=7fbfe62e6&amp;color=0,0,0&amp;vpa=12&amp;vtp=1&amp;bbb=1&amp;rh=26.9"/>
              <p:cNvSpPr/>
              <p:nvPr/>
            </p:nvSpPr>
            <p:spPr>
              <a:xfrm>
                <a:off x="1294066" y="1965833"/>
                <a:ext cx="3544507" cy="34163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CoC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CoC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3_AN.24_1#704af5757.blank?vop=1&amp;pid=7fbfe62e6&amp;color=0,0,0&amp;vpa=12&amp;vtp=1&amp;bbb=1&amp;rh=26.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4066" y="1965833"/>
                <a:ext cx="3544507" cy="341630"/>
              </a:xfrm>
              <a:prstGeom prst="rect">
                <a:avLst/>
              </a:prstGeom>
              <a:blipFill>
                <a:blip r:embed="rId6"/>
                <a:stretch>
                  <a:fillRect l="-687" t="-15789" r="-687" b="-105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3_AN.25_1#704af5757.blank?vop=1&amp;pid=7fbfe62e6&amp;color=0,0,0&amp;vpa=13&amp;vtp=1&amp;bbb=1"/>
              <p:cNvSpPr/>
              <p:nvPr/>
            </p:nvSpPr>
            <p:spPr>
              <a:xfrm>
                <a:off x="5877179" y="2001329"/>
                <a:ext cx="515938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3_AN.25_1#704af5757.blank?vop=1&amp;pid=7fbfe62e6&amp;color=0,0,0&amp;vpa=1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7179" y="2001329"/>
                <a:ext cx="515938" cy="279400"/>
              </a:xfrm>
              <a:prstGeom prst="rect">
                <a:avLst/>
              </a:prstGeom>
              <a:blipFill>
                <a:blip r:embed="rId7"/>
                <a:stretch>
                  <a:fillRect l="-3529" r="-5882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7" grpId="0" build="p" animBg="1"/>
      <p:bldP spid="8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2_BD.26_1#1d1925326?sp=1&amp;vop=1&amp;pid=cad57b083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“84”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消毒液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是常见的含氯消毒剂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一）资料：“84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消毒液中含氯微粒有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；相同浓度时，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的氧化性强于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ORP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是反映物质氧化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-还原性的指标，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ORP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值越大，物质氧化性越强。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2_BD.26_1#1d1925326?sp=1&amp;vop=1&amp;pid=cad57b08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579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3_BD.27_1#f2e4d50c4?sp=1&amp;vop=1&amp;pid=1d1925326&amp;color=0,0,0&amp;vtp=1&amp;bbb=1&amp;hb=1"/>
              <p:cNvSpPr/>
              <p:nvPr/>
            </p:nvSpPr>
            <p:spPr>
              <a:xfrm>
                <a:off x="832104" y="235539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（1）在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25 ℃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时将氯气溶于水形成氯气-氯水体系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该体系中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aq</m:t>
                        </m: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的物质的量分数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𝛼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随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变化的关系如图所示。由图分析，用氯气处理饮用水时，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=6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=7.5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两种情况下，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时杀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菌效果强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氯气溶于水的离子方程式为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3_BD.27_1#f2e4d50c4?sp=1&amp;vop=1&amp;pid=1d192532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390"/>
                <a:ext cx="10533888" cy="1257300"/>
              </a:xfrm>
              <a:prstGeom prst="rect">
                <a:avLst/>
              </a:prstGeom>
              <a:blipFill>
                <a:blip r:embed="rId4"/>
                <a:stretch>
                  <a:fillRect l="-1389" r="-1273" b="-724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3_AN.28_1#f2e4d50c4.blank?vop=1&amp;pid=1d1925326&amp;color=0,0,0&amp;vpa=14&amp;vtp=1"/>
          <p:cNvSpPr/>
          <p:nvPr/>
        </p:nvSpPr>
        <p:spPr>
          <a:xfrm>
            <a:off x="10549985" y="2744010"/>
            <a:ext cx="3000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3_AN.30_1#f2e4d50c4.blank?vop=1&amp;pid=1d1925326&amp;color=0,0,0&amp;vpa=15&amp;vtp=1&amp;bbb=1"/>
              <p:cNvSpPr/>
              <p:nvPr/>
            </p:nvSpPr>
            <p:spPr>
              <a:xfrm>
                <a:off x="4723066" y="3241730"/>
                <a:ext cx="3077210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⇌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3_AN.30_1#f2e4d50c4.blank?vop=1&amp;pid=1d1925326&amp;color=0,0,0&amp;vpa=1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3066" y="3241730"/>
                <a:ext cx="3077210" cy="279400"/>
              </a:xfrm>
              <a:prstGeom prst="rect">
                <a:avLst/>
              </a:prstGeom>
              <a:blipFill>
                <a:blip r:embed="rId5"/>
                <a:stretch>
                  <a:fillRect l="-990" t="-2174" r="-792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B_3_BD.29_1#f2e4d50c4?vop=1&amp;pid=1d1925326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4024" y="3718044"/>
            <a:ext cx="2660904" cy="173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3_BD.31_1#f61c59fd1?vop=1&amp;pid=1d1925326&amp;color=0,0,0&amp;mp=1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（2）取含次氯酸钠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的消毒液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，加水稀释至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200 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则稀释后次氯酸钠的物质的量浓度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3_BD.31_1#f61c59fd1?vop=1&amp;pid=1d1925326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3_AN.32_1#f61c59fd1.blank?vop=1&amp;pid=1d1925326&amp;color=0,0,0&amp;mp=1&amp;vpa=16&amp;vtp=1&amp;bbb=1"/>
          <p:cNvSpPr/>
          <p:nvPr/>
        </p:nvSpPr>
        <p:spPr>
          <a:xfrm>
            <a:off x="1066260" y="1468620"/>
            <a:ext cx="755650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0.001</a:t>
            </a:r>
            <a:endParaRPr lang="en-US" altLang="zh-CN" dirty="0">
              <a:solidFill>
                <a:srgbClr val="FF0000"/>
              </a:solidFill>
            </a:endParaRPr>
          </a:p>
        </p:txBody>
      </p:sp>
      <p:pic>
        <p:nvPicPr>
          <p:cNvPr id="4" name="QB_3_BD.33_1#2b43a591c?htil=4&amp;vop=1&amp;pid=1d1925326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2971" y="2031286"/>
            <a:ext cx="345643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3_BD.33_2#2b43a591c?htil=4&amp;sp=1&amp;vop=1&amp;pid=1d1925326&amp;color=0,0,0&amp;vtp=1&amp;bbb=1&amp;hb=1"/>
              <p:cNvSpPr/>
              <p:nvPr/>
            </p:nvSpPr>
            <p:spPr>
              <a:xfrm>
                <a:off x="832104" y="1948990"/>
                <a:ext cx="6949440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（3）测定“84”消毒液在不同温度时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ORP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随时间的变化情况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结果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如图所示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。实验表明，随温度升高，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ORP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值下降。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50 ℃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ORP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值下降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较快的原因是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3_BD.33_2#2b43a591c?htil=4&amp;sp=1&amp;vop=1&amp;pid=1d192532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6949440" cy="1257300"/>
              </a:xfrm>
              <a:prstGeom prst="rect">
                <a:avLst/>
              </a:prstGeom>
              <a:blipFill>
                <a:blip r:embed="rId5"/>
                <a:stretch>
                  <a:fillRect l="-2105" r="-702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3_AN.34_1#2b43a591c.blank?vop=1&amp;pid=1d1925326&amp;color=0,0,0&amp;vpa=17&amp;vtp=1&amp;bbb=1"/>
          <p:cNvSpPr/>
          <p:nvPr/>
        </p:nvSpPr>
        <p:spPr>
          <a:xfrm>
            <a:off x="2209260" y="2756710"/>
            <a:ext cx="2909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温度升高，次氯酸受热分解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3_BD.35_1#b1a8b23cd?htil=4&amp;vop=1&amp;pid=1d1925326&amp;color=0,0,0&amp;vtp=1&amp;bbb=1&amp;hb=1"/>
              <p:cNvSpPr/>
              <p:nvPr/>
            </p:nvSpPr>
            <p:spPr>
              <a:xfrm>
                <a:off x="832104" y="3218990"/>
                <a:ext cx="6949440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（4）“84”消毒液（主要含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）与酸性清洁剂（含盐酸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混用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容易中毒的原因是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（用离子方程式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表示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3_BD.35_1#b1a8b23cd?htil=4&amp;vop=1&amp;pid=1d192532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18990"/>
                <a:ext cx="6949440" cy="1257300"/>
              </a:xfrm>
              <a:prstGeom prst="rect">
                <a:avLst/>
              </a:prstGeom>
              <a:blipFill>
                <a:blip r:embed="rId6"/>
                <a:stretch>
                  <a:fillRect l="-2105" r="-965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3_AN.36_1#b1a8b23cd.blank?vop=1&amp;pid=1d1925326&amp;color=0,0,0&amp;vpa=18&amp;vtp=1&amp;bbb=1&amp;rh=23.75"/>
              <p:cNvSpPr/>
              <p:nvPr/>
            </p:nvSpPr>
            <p:spPr>
              <a:xfrm>
                <a:off x="2678367" y="3658989"/>
                <a:ext cx="3391472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ClO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3_AN.36_1#b1a8b23cd.blank?vop=1&amp;pid=1d1925326&amp;color=0,0,0&amp;vpa=18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8367" y="3658989"/>
                <a:ext cx="3391472" cy="301625"/>
              </a:xfrm>
              <a:prstGeom prst="rect">
                <a:avLst/>
              </a:prstGeom>
              <a:blipFill>
                <a:blip r:embed="rId7"/>
                <a:stretch>
                  <a:fillRect l="-898" r="-718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df2b8a4ae?htil=5&amp;pid=1d1925326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7" y="1080000"/>
            <a:ext cx="3723547" cy="120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3_BD#df2b8a4ae?htil=5&amp;pid=1d1925326&amp;color=0,0,0&amp;vtp=1&amp;bt=1&amp;bbb=1&amp;hb=1&amp;hs=1"/>
              <p:cNvSpPr/>
              <p:nvPr/>
            </p:nvSpPr>
            <p:spPr>
              <a:xfrm>
                <a:off x="832104" y="1092700"/>
                <a:ext cx="5815584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以粗盐为原料生产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的工艺主要包括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粗盐精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；②电解微酸性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溶液；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的制取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工艺流程如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图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P_3_BD#df2b8a4ae?htil=5&amp;pid=1d1925326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92700"/>
                <a:ext cx="5815584" cy="1257300"/>
              </a:xfrm>
              <a:prstGeom prst="rect">
                <a:avLst/>
              </a:prstGeom>
              <a:blipFill>
                <a:blip r:embed="rId4"/>
                <a:stretch>
                  <a:fillRect l="-2516" r="-839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3_BD.37_1#d96109b6e?vop=1&amp;pid=1d1925326&amp;color=0,0,0&amp;vtp=1&amp;bbb=1&amp;hs=1"/>
              <p:cNvSpPr/>
              <p:nvPr/>
            </p:nvSpPr>
            <p:spPr>
              <a:xfrm>
                <a:off x="832104" y="2361486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（5）操作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的名称为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（6）试剂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填化学式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3_BD.37_1#d96109b6e?vop=1&amp;pid=1d1925326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61486"/>
                <a:ext cx="10533888" cy="838200"/>
              </a:xfrm>
              <a:prstGeom prst="rect">
                <a:avLst/>
              </a:prstGeom>
              <a:blipFill>
                <a:blip r:embed="rId5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3_AN.38_1#d96109b6e.blank?vop=1&amp;pid=1d1925326&amp;color=0,0,0&amp;vpa=19&amp;vtp=1&amp;bbb=1"/>
          <p:cNvSpPr/>
          <p:nvPr/>
        </p:nvSpPr>
        <p:spPr>
          <a:xfrm>
            <a:off x="2960148" y="2331006"/>
            <a:ext cx="623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过滤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3_AN.40_1#d96109b6e.blank?vop=1&amp;pid=1d1925326&amp;color=0,0,0&amp;vpa=20&amp;vtp=1&amp;bbb=1"/>
              <p:cNvSpPr/>
              <p:nvPr/>
            </p:nvSpPr>
            <p:spPr>
              <a:xfrm>
                <a:off x="2256092" y="2827456"/>
                <a:ext cx="879031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3_AN.40_1#d96109b6e.blank?vop=1&amp;pid=1d1925326&amp;color=0,0,0&amp;vpa=2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6092" y="2827456"/>
                <a:ext cx="879031" cy="279400"/>
              </a:xfrm>
              <a:prstGeom prst="rect">
                <a:avLst/>
              </a:prstGeom>
              <a:blipFill>
                <a:blip r:embed="rId6"/>
                <a:stretch>
                  <a:fillRect l="-2778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3_BD.41_1#d2b6bbccb?sp=1&amp;vop=1&amp;pid=1d1925326&amp;color=0,0,0&amp;vtp=1&amp;bt=1&amp;bbb=1&amp;hb=1"/>
              <p:cNvSpPr/>
              <p:nvPr/>
            </p:nvSpPr>
            <p:spPr>
              <a:xfrm>
                <a:off x="832104" y="1080000"/>
                <a:ext cx="10533888" cy="2933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（7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处理过的饮用水常含有一定量有害的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。我国规定饮用水中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的含量应在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0.1∼0.8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。测定水样中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的含量的过程如下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量取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25.00 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水样，加入锥形瓶中，并调节水样的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7.0∼8.0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加入足量的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KI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晶体。此过程发生反应：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加入少量淀粉溶液，再向上述溶液中滴加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1.00×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溶液至溶液蓝色刚好褪去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消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7.45 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。此过程发生反应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。根据上述数据计算并判断该水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样中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的含量是否符合国家规定：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写出计算过程）。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B_3_BD.41_1#d2b6bbccb?sp=1&amp;vop=1&amp;pid=1d192532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933700"/>
              </a:xfrm>
              <a:prstGeom prst="rect">
                <a:avLst/>
              </a:prstGeom>
              <a:blipFill>
                <a:blip r:embed="rId3"/>
                <a:stretch>
                  <a:fillRect l="-1389" b="-33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3_AN.42_1#d2b6bbccb.blank?vop=1&amp;pid=1d1925326&amp;color=0,0,0&amp;vpa=21&amp;vtp=1&amp;bbb=1"/>
          <p:cNvSpPr/>
          <p:nvPr/>
        </p:nvSpPr>
        <p:spPr>
          <a:xfrm>
            <a:off x="4484084" y="3564120"/>
            <a:ext cx="2909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不符合（计算过程见解析）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1679</Words>
  <Application>Microsoft Office PowerPoint</Application>
  <PresentationFormat>宽屏</PresentationFormat>
  <Paragraphs>124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等线</vt:lpstr>
      <vt:lpstr>SimHei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MicroSoft</cp:lastModifiedBy>
  <cp:revision>3</cp:revision>
  <dcterms:created xsi:type="dcterms:W3CDTF">2025-05-14T07:26:10Z</dcterms:created>
  <dcterms:modified xsi:type="dcterms:W3CDTF">2025-05-14T08:10:01Z</dcterms:modified>
  <cp:category/>
  <cp:contentStatus/>
</cp:coreProperties>
</file>