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211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185250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09f04c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e3bec6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185250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a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09f04c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e3bec6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1_1#dcb8ac334?sp=1&amp;vop=1&amp;pid=d04bf11fb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若出现如下情况，对所配溶液浓度将有何影响？（填“偏大”“偏小”或“无影响”）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没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有进行操作步骤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加蒸馏水时不慎超过了容量瓶刻度线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3" name="QB_5_AN.12_1#dcb8ac334.blank?vop=1&amp;pid=d04bf11fb&amp;color=0,0,0&amp;vpa=4&amp;vtp=1&amp;bbb=1"/>
          <p:cNvSpPr/>
          <p:nvPr/>
        </p:nvSpPr>
        <p:spPr>
          <a:xfrm>
            <a:off x="3123660" y="146862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偏小</a:t>
            </a:r>
            <a:endParaRPr lang="en-US" altLang="zh-CN" dirty="0"/>
          </a:p>
        </p:txBody>
      </p:sp>
      <p:sp>
        <p:nvSpPr>
          <p:cNvPr id="4" name="QB_5_AN.13_1#dcb8ac334.blank?vop=1&amp;pid=d04bf11fb&amp;color=0,0,0&amp;vpa=5&amp;vtp=1&amp;bbb=1"/>
          <p:cNvSpPr/>
          <p:nvPr/>
        </p:nvSpPr>
        <p:spPr>
          <a:xfrm>
            <a:off x="7924260" y="146862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偏小</a:t>
            </a:r>
            <a:endParaRPr lang="en-US" altLang="zh-CN" dirty="0"/>
          </a:p>
        </p:txBody>
      </p:sp>
      <p:pic>
        <p:nvPicPr>
          <p:cNvPr id="5" name="QB_5_AS.14_1#dcb8ac334?vop=1&amp;pid=d04bf11fb&amp;color=0,0,0&amp;tib=255,255,255&amp;iip=4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129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14_1#dcb8ac334?vop=1&amp;pid=d04bf11fb&amp;color=0,0,0&amp;vtp=1&amp;bbb=1&amp;hb=1"/>
              <p:cNvSpPr/>
              <p:nvPr/>
            </p:nvSpPr>
            <p:spPr>
              <a:xfrm>
                <a:off x="832104" y="194899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没有洗涤烧杯内壁和玻璃棒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则称量的溶质没有全部进入容量瓶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加蒸馏水超过刻度线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S.14_1#dcb8ac334?vop=1&amp;pid=d04bf11f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1390" r="-116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a26f4e97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9a26f4e97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配制一定物质的量浓度溶液的误差分析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099a378d?pid=909f04c64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在分析配制一定物质的量浓度溶液的误差时，有时误差导致测量值偏小，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有时误差导致测量值偏大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有时对测量值没有影响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，那到底谁说了算？学完这个通法后你说了算。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e0eb6858?sp=1&amp;pid=8e3bec6b5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1.误差分析的规律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依据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，在进行误差分析时，根据实验操作弄清是“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”还是“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”引起的误差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若实验操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作导致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偏大，则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偏大；若实验操作导致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偏大，则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偏小。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fe0eb6858?sp=1&amp;pid=8e3bec6b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e0eb6858?sp=1&amp;pid=8e3bec6b5&amp;color=0,0,0&amp;vtp=1&amp;bt=1&amp;bbb=1"/>
          <p:cNvSpPr/>
          <p:nvPr/>
        </p:nvSpPr>
        <p:spPr>
          <a:xfrm>
            <a:off x="832104" y="1080000"/>
            <a:ext cx="1053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2.常见引起误差的操作分析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fe0eb6858?colgroup=28,15,11&amp;pid=8e3bec6b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7088027"/>
                  </p:ext>
                </p:extLst>
              </p:nvPr>
            </p:nvGraphicFramePr>
            <p:xfrm>
              <a:off x="832104" y="1583428"/>
              <a:ext cx="10488168" cy="4496759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18643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09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天平砝码沾有其他物质或已生锈（锈没有脱落）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用量筒量取需要稀释的液体时仰视读数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定容时俯视容量瓶刻度线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溶液未冷却至室温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立即转入容量瓶进行定容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药品和砝码位置颠倒（使用游码）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砝码破损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用量筒量取需要稀释的液体时俯视读数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定容时仰视容量瓶刻度线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溶液转移后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未洗涤玻璃棒或烧杯内壁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溶质中混有其他杂质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定容摇匀后液面下降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再加水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定容时水加多了用吸管吸出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fe0eb6858?colgroup=28,15,11&amp;pid=8e3bec6b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7088027"/>
                  </p:ext>
                </p:extLst>
              </p:nvPr>
            </p:nvGraphicFramePr>
            <p:xfrm>
              <a:off x="832104" y="1583428"/>
              <a:ext cx="10488168" cy="4496759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18643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09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66667" t="-103922" r="-251667" b="-12686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6667" t="-103922" r="-151667" b="-12686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5691" t="-103922" r="-552" b="-12686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天平砝码沾有其他物质或已生锈（锈没有脱落）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用量筒量取需要稀释的液体时仰视读数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定容时俯视容量瓶刻度线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溶液未冷却至室温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立即转入容量瓶进行定容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药品和砝码位置颠倒（使用游码）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砝码破损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用量筒量取需要稀释的液体时俯视读数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定容时仰视容量瓶刻度线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溶液转移后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未洗涤玻璃棒或烧杯内壁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溶质中混有其他杂质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定容摇匀后液面下降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再加水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  <a:tr h="3222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定容时水加多了用吸管吸出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fe0eb6858?colgroup=28,15,11&amp;pid=8e3bec6b5&amp;color=0,0,0&amp;mp=1&amp;vtp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4014509"/>
                  </p:ext>
                </p:extLst>
              </p:nvPr>
            </p:nvGraphicFramePr>
            <p:xfrm>
              <a:off x="832104" y="1506601"/>
              <a:ext cx="10488168" cy="2379726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51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转移时有少量液体溅出容量瓶外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用滤纸称量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称量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时间过长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容量瓶中原有少量蒸馏水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定容后摇匀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发现液面低于刻度线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未采取措施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fe0eb6858?colgroup=28,15,11&amp;pid=8e3bec6b5&amp;color=0,0,0&amp;mp=1&amp;vtp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4014509"/>
                  </p:ext>
                </p:extLst>
              </p:nvPr>
            </p:nvGraphicFramePr>
            <p:xfrm>
              <a:off x="832104" y="1506601"/>
              <a:ext cx="10488168" cy="2379726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630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51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66667" t="-103636" r="-251667" b="-52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6667" t="-103636" r="-151667" b="-52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5691" t="-103636" r="-552" b="-52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转移时有少量液体溅出容量瓶外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4" t="-300000" r="-96018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4" t="-400000" r="-96018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容量瓶中原有少量蒸馏水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定容后摇匀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发现液面低于刻度线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未采取措施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fe0eb6858?colgroup=28,15,11&amp;pid=8e3bec6b5&amp;color=0,0,0&amp;mp=1&amp;vtp=1&amp;bt=1&amp;bbb=1"/>
          <p:cNvSpPr txBox="1"/>
          <p:nvPr/>
        </p:nvSpPr>
        <p:spPr>
          <a:xfrm>
            <a:off x="10961200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e0eb6858?pid=8e3bec6b5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容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量瓶定容时仰视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俯视对结果的影响如图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俯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虎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大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羊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  <a:endParaRPr lang="en-US" altLang="zh-CN" sz="1800" dirty="0"/>
          </a:p>
        </p:txBody>
      </p:sp>
      <p:pic>
        <p:nvPicPr>
          <p:cNvPr id="3" name="P_4_BD#fe0eb6858?htil=1&amp;pid=8e3bec6b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072" y="2041644"/>
            <a:ext cx="1197864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4_BD#fe0eb6858?htil=1&amp;pid=8e3bec6b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2059932"/>
            <a:ext cx="1097280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fe0eb6858?pid=8e3bec6b5&amp;color=0,0,0&amp;vtp=1&amp;bbb=1"/>
              <p:cNvSpPr/>
              <p:nvPr/>
            </p:nvSpPr>
            <p:spPr>
              <a:xfrm>
                <a:off x="832104" y="30576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仰视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如图甲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加水量高于刻度线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溶液体积偏大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俯视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如图乙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加水量低于刻度线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溶液体积偏小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定容时务必确保视线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容量瓶刻度线与溶液凹液面最低点在同一水平线上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做到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三点一线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4_BD#fe0eb6858?pid=8e3bec6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57644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d04bf11fb?vop=1&amp;pid=c185250eb&amp;color=0,0,0&amp;vtp=1&amp;bt=1&amp;bbb=1&amp;hb=1"/>
              <p:cNvSpPr/>
              <p:nvPr/>
            </p:nvSpPr>
            <p:spPr>
              <a:xfrm>
                <a:off x="832104" y="1080000"/>
                <a:ext cx="10533888" cy="3657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的氯化钠溶液的操作步骤如下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把称好的氯化钠固体放入烧杯中，加适量蒸馏水溶解，用玻璃棒搅拌，使氯化钠固体全部溶解。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把①所得溶液小心转入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容量瓶中。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继续向容量瓶中加蒸馏水至液面距容量瓶颈部的刻度线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改用胶头滴管小心滴加蒸馏水至溶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液凹液面与刻度线相切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用少量蒸馏水洗涤烧杯内壁和玻璃棒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2∼3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次，将洗涤液都小心转入容量瓶中，并轻轻摇动容量瓶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溶液混合均匀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将容量瓶塞盖好，反复上下颠倒，摇匀。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请回答下列问题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d04bf11fb?vop=1&amp;pid=c185250e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657600"/>
              </a:xfrm>
              <a:prstGeom prst="rect">
                <a:avLst/>
              </a:prstGeom>
              <a:blipFill>
                <a:blip r:embed="rId3"/>
                <a:stretch>
                  <a:fillRect l="-1389" r="-1042" b="-2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2_1#8c092a786?vop=1&amp;pid=d04bf11fb&amp;color=0,0,0&amp;vtp=1&amp;bbb=1"/>
          <p:cNvSpPr/>
          <p:nvPr/>
        </p:nvSpPr>
        <p:spPr>
          <a:xfrm>
            <a:off x="832104" y="4755690"/>
            <a:ext cx="10533888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操作步骤的正确顺序为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sz="1800" dirty="0"/>
          </a:p>
        </p:txBody>
      </p:sp>
      <p:sp>
        <p:nvSpPr>
          <p:cNvPr id="4" name="QB_5_AN.3_1#8c092a786.blank?vop=1&amp;pid=d04bf11fb&amp;color=0,0,0&amp;vpa=1&amp;vtp=1&amp;bbb=1"/>
          <p:cNvSpPr/>
          <p:nvPr/>
        </p:nvSpPr>
        <p:spPr>
          <a:xfrm>
            <a:off x="3828510" y="4713145"/>
            <a:ext cx="1309688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①②④③⑤</a:t>
            </a:r>
            <a:endParaRPr lang="en-US" altLang="zh-CN" dirty="0"/>
          </a:p>
        </p:txBody>
      </p:sp>
      <p:pic>
        <p:nvPicPr>
          <p:cNvPr id="5" name="QB_5_AS.4_1#8c092a786?vop=1&amp;pid=d04bf11fb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5255625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5_AS.4_1#8c092a786?vop=1&amp;pid=d04bf11fb&amp;color=0,0,0&amp;vtp=1&amp;bbb=1&amp;hb=1"/>
          <p:cNvSpPr/>
          <p:nvPr/>
        </p:nvSpPr>
        <p:spPr>
          <a:xfrm>
            <a:off x="832104" y="5195744"/>
            <a:ext cx="10531904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配制一定物质的量浓度的溶液操作步骤依次为称量或量取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溶解并恢复至室温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转移并洗涤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</a:p>
          <a:p>
            <a:pPr latinLnBrk="1">
              <a:lnSpc>
                <a:spcPts val="32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定容并摇匀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装瓶贴标签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1#ee86c7856?vop=1&amp;pid=d04bf11f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本实验必须用到的仪器有天平、药匙、玻璃棒、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烧杯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6_1#ee86c7856.blank?vop=1&amp;pid=d04bf11fb&amp;color=0,0,0&amp;vpa=2&amp;vtp=1&amp;bbb=1"/>
              <p:cNvSpPr/>
              <p:nvPr/>
            </p:nvSpPr>
            <p:spPr>
              <a:xfrm>
                <a:off x="7003511" y="1108837"/>
                <a:ext cx="27400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容量瓶、胶头滴管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QB_5_AN.6_1#ee86c7856.blank?vop=1&amp;pid=d04bf11fb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511" y="1108837"/>
                <a:ext cx="2740025" cy="279400"/>
              </a:xfrm>
              <a:prstGeom prst="rect">
                <a:avLst/>
              </a:prstGeom>
              <a:blipFill>
                <a:blip r:embed="rId3"/>
                <a:stretch>
                  <a:fillRect l="-445" t="-32609" r="-2450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7_1#ee86c7856?vop=1&amp;pid=d04bf11fb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937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7_1#ee86c7856?vop=1&amp;pid=d04bf11fb&amp;color=0,0,0&amp;vtp=1&amp;bbb=1&amp;hb=1"/>
              <p:cNvSpPr/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为防止仪器的遗漏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可根据操作步骤进行选取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称量需要天平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带砝码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）、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药匙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取用药品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溶解需要烧杯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玻璃棒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转移需要玻璃棒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容量瓶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规格一定要写上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定容需要胶头滴管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spc="-5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AS.7_1#ee86c7856?vop=1&amp;pid=d04bf11f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2142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BD.8_1#5b08f0a56?sp=1&amp;vop=1&amp;pid=d04bf11fb&amp;color=0,0,0&amp;vtp=1&amp;bbb=1&amp;hb=1"/>
          <p:cNvSpPr/>
          <p:nvPr/>
        </p:nvSpPr>
        <p:spPr>
          <a:xfrm>
            <a:off x="832104" y="2359025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某同学观察液面的情况如图所示，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对所配溶液浓度将有何影响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填“偏大”“偏小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或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无影响”）。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7" name="QB_5_BD.8_2#5b08f0a56?vop=1&amp;pid=d04bf11fb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4728" y="3311525"/>
            <a:ext cx="548640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5_AN.9_1#5b08f0a56.blank?vop=1&amp;pid=d04bf11fb&amp;color=0,0,0&amp;vpa=3&amp;vtp=1&amp;bbb=1"/>
          <p:cNvSpPr/>
          <p:nvPr/>
        </p:nvSpPr>
        <p:spPr>
          <a:xfrm>
            <a:off x="7943310" y="2328545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偏大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9" name="QB_5_AS.10_1#5b08f0a56?vop=1&amp;pid=d04bf11fb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71488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S.10_1#5b08f0a56?vop=1&amp;pid=d04bf11fb&amp;color=0,0,0&amp;vtp=1&amp;bbb=1"/>
              <p:cNvSpPr/>
              <p:nvPr/>
            </p:nvSpPr>
            <p:spPr>
              <a:xfrm>
                <a:off x="832104" y="4454525"/>
                <a:ext cx="10531904" cy="60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定容时俯视读数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溶液的体积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5_AS.10_1#5b08f0a56?vop=1&amp;pid=d04bf11f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54525"/>
                <a:ext cx="10531904" cy="609600"/>
              </a:xfrm>
              <a:prstGeom prst="rect">
                <a:avLst/>
              </a:prstGeom>
              <a:blipFill>
                <a:blip r:embed="rId7"/>
                <a:stretch>
                  <a:fillRect b="-3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8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</Words>
  <Application>Microsoft Office PowerPoint</Application>
  <PresentationFormat>宽屏</PresentationFormat>
  <Paragraphs>131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2025-05-14T06:34:14Z</dcterms:created>
  <dcterms:modified xsi:type="dcterms:W3CDTF">2025-05-14T06:34:45Z</dcterms:modified>
  <cp:category/>
  <cp:contentStatus/>
</cp:coreProperties>
</file>