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  <p:sldId id="265" r:id="rId9"/>
    <p:sldId id="266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040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f0d32e3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c81728e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04ce0a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f0d32e3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a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c81728e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04ce0a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dd01d8f1e.fixed?pid=166604358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dd01d8f1e.fixed?pid=166604358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“一条线”解决铝的性质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6018a0d8?pid=bc81728e0&amp;color=0,0,0&amp;vtp=1&amp;bt=1&amp;bbb=1&amp;hb=1"/>
          <p:cNvSpPr/>
          <p:nvPr/>
        </p:nvSpPr>
        <p:spPr>
          <a:xfrm>
            <a:off x="832104" y="1078992"/>
            <a:ext cx="10533888" cy="2095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铝是一个很有迷惑性的金属，从金属活动性顺序看铝是一个活泼性很强的金属，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可以与酸溶液反应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但由于在元素周期表中铝位于金属元素和非金属元素的交界处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，所以实际上铝还可以与碱溶液反应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氧化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铝是两性氧化物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，氢氧化铝是两性氢氧化物，它们都是既可以和酸反应，又可以和碱反应的物质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特殊的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性质使铝及其化合物经常作为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“黄金配角”出现在工业流程中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本通法可以助你掌握铝及其化合物之间的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相互转化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602a5ee45?sp=1&amp;pid=f04ce0aff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1.铝及其化合物之间的转化</a:t>
            </a:r>
            <a:endParaRPr lang="en-US" altLang="zh-CN" sz="1800" dirty="0"/>
          </a:p>
        </p:txBody>
      </p:sp>
      <p:pic>
        <p:nvPicPr>
          <p:cNvPr id="3" name="P_4_BD#602a5ee45?pid=f04ce0aff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4987" y="1622544"/>
            <a:ext cx="3398978" cy="19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602a5ee45?pid=f04ce0aff&amp;color=0,0,0&amp;vtp=1&amp;bbb=1"/>
              <p:cNvSpPr/>
              <p:nvPr/>
            </p:nvSpPr>
            <p:spPr>
              <a:xfrm>
                <a:off x="832104" y="3694614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涉及的主要反应的离子方程式如下。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2[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]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]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和盐酸反应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]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4_BD#602a5ee45?pid=f04ce0af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94614"/>
                <a:ext cx="10533888" cy="2095500"/>
              </a:xfrm>
              <a:prstGeom prst="rect">
                <a:avLst/>
              </a:prstGeom>
              <a:blipFill>
                <a:blip r:embed="rId4"/>
                <a:stretch>
                  <a:fillRect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602a5ee45?pid=f04ce0aff&amp;color=0,0,0&amp;vtp=1&amp;bt=1&amp;bbb=1"/>
              <p:cNvSpPr/>
              <p:nvPr/>
            </p:nvSpPr>
            <p:spPr>
              <a:xfrm>
                <a:off x="832104" y="1080000"/>
                <a:ext cx="10533888" cy="420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⑤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和盐酸反应：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⑥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和过量盐酸反应：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]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⑦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溶液中通入过量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[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]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2.一条线秒杀铝的性质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algn="ctr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sSup>
                                <m:sSupPr>
                                  <m:ctrlPr>
                                    <a:rPr lang="en-US" altLang="zh-CN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</m:sup>
                              </m:sSup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sSup>
                                <m:sSupPr>
                                  <m:ctrlPr>
                                    <a:rPr lang="en-US" altLang="zh-CN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Al</m:t>
                                  </m:r>
                                </m:e>
                                <m:sup>
                                  <m: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Al</m:t>
                              </m:r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  [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Al</m:t>
                              </m:r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altLang="zh-CN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]</m:t>
                                  </m:r>
                                </m:e>
                                <m:sup>
                                  <m: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sSup>
                                <m:sSupPr>
                                  <m:ctrlPr>
                                    <a:rPr lang="en-US" altLang="zh-CN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</m:sup>
                              </m:sSup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（1）相邻不反应：相邻的两个物质不反应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不反应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6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（2）相间生中间：相间的两个物质反应会生成中间的物质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+3[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]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（3）“相隔两个物质”的两物质反应，会有不同的情况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不断滴加到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]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随着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的滴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，会先生成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，再生成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602a5ee45?pid=f04ce0af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203700"/>
              </a:xfrm>
              <a:prstGeom prst="rect">
                <a:avLst/>
              </a:prstGeom>
              <a:blipFill>
                <a:blip r:embed="rId3"/>
                <a:stretch>
                  <a:fillRect l="-1389" r="-1215" b="-21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602a5ee45?pid=f04ce0aff&amp;color=0,0,0&amp;mp=1&amp;vtp=1&amp;bt=1&amp;bb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拓展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NaAlO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（偏铝酸钠）的对比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602a5ee45?pid=f04ce0aff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P_4_BD#602a5ee45?colgroup=2,21,31&amp;pid=f04ce0aff&amp;color=0,0,0&amp;mp=1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5619535"/>
                  </p:ext>
                </p:extLst>
              </p:nvPr>
            </p:nvGraphicFramePr>
            <p:xfrm>
              <a:off x="832104" y="2041644"/>
              <a:ext cx="10497312" cy="2067116"/>
            </p:xfrm>
            <a:graphic>
              <a:graphicData uri="http://schemas.openxmlformats.org/drawingml/2006/table">
                <a:tbl>
                  <a:tblPr/>
                  <a:tblGrid>
                    <a:gridCol w="6400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0507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8064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[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]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NaAlO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897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制备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在高温下反应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NaOH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高温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NaAlO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溶解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通常只在水溶液中以该形式稳定存在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（易溶于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易溶于水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酸碱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水溶液碱性较弱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水溶液呈强碱性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9" name="P_4_BD#602a5ee45?colgroup=2,21,31&amp;pid=f04ce0aff&amp;color=0,0,0&amp;mp=1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5619535"/>
                  </p:ext>
                </p:extLst>
              </p:nvPr>
            </p:nvGraphicFramePr>
            <p:xfrm>
              <a:off x="832104" y="2041644"/>
              <a:ext cx="10497312" cy="2067116"/>
            </p:xfrm>
            <a:graphic>
              <a:graphicData uri="http://schemas.openxmlformats.org/drawingml/2006/table">
                <a:tbl>
                  <a:tblPr/>
                  <a:tblGrid>
                    <a:gridCol w="6400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0507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8064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5940" r="-143609" b="-5232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0902" r="-210" b="-5232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897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制备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5940" t="-69136" r="-143609" b="-2617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0902" t="-69136" r="-210" b="-26172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溶解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5940" t="-134314" r="-143609" b="-1078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易溶于水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酸碱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水溶液碱性较弱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水溶液呈强碱性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0963d16f0?vop=1&amp;pid=cf0d32e3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下列关于实验现象的描述或判断不正确的是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_1#0963d16f0.bracket?vop=1&amp;pid=cf0d32e3d&amp;color=0,0,0&amp;vpa=1&amp;vtp=1"/>
          <p:cNvSpPr/>
          <p:nvPr/>
        </p:nvSpPr>
        <p:spPr>
          <a:xfrm>
            <a:off x="5931948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pic>
        <p:nvPicPr>
          <p:cNvPr id="4" name="QC_4_BD.1_3#0963d16f0?htil=1&amp;vop=1&amp;pid=cf0d32e3d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4640" y="1622425"/>
            <a:ext cx="1261872" cy="101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C_4_BD.1_4#0963d16f0?htil=1&amp;vop=1&amp;pid=cf0d32e3d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4424" y="1622425"/>
            <a:ext cx="1527048" cy="101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BD.1_5#0963d16f0.choices?vop=1&amp;pid=cf0d32e3d&amp;color=0,0,0&amp;vtp=1&amp;bbb=1"/>
              <p:cNvSpPr/>
              <p:nvPr/>
            </p:nvSpPr>
            <p:spPr>
              <a:xfrm>
                <a:off x="832104" y="2765425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甲、乙中均立即产生无色气泡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乙中发生反应的化学方程式为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[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]+3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根据甲中的现象可以判断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均能与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一段时间后将点燃的木条伸入两试管中，均能听到爆鸣声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说明有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6" name="QC_4_BD.1_5#0963d16f0.choices?vop=1&amp;pid=cf0d32e3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65425"/>
                <a:ext cx="10533888" cy="1676400"/>
              </a:xfrm>
              <a:prstGeom prst="rect">
                <a:avLst/>
              </a:prstGeom>
              <a:blipFill>
                <a:blip r:embed="rId5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3_1#0963d16f0?vop=1&amp;pid=cf0d32e3d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4400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AS.3_1#0963d16f0?vop=1&amp;pid=cf0d32e3d&amp;color=0,0,0&amp;vtp=1&amp;bt=1&amp;bbb=1&amp;hb=1"/>
              <p:cNvSpPr/>
              <p:nvPr/>
            </p:nvSpPr>
            <p:spPr>
              <a:xfrm>
                <a:off x="832104" y="1080000"/>
                <a:ext cx="10531904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易被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甲中铝片表面的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先与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无气体生成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应完后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再与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乙中铝片被砂纸打磨过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因此铝片表面没有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直接与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乙中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反应的化学方程式为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[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]+3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根据甲中的现象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开始无气泡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一段时间后产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生气泡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可以判断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均能与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不纯的氢气点燃会有爆鸣声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一段时间后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将点燃的木条伸入两试管中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均能听到爆鸣声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说明有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生成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C_4_AS.3_1#0963d16f0?vop=1&amp;pid=cf0d32e3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2514600"/>
              </a:xfrm>
              <a:prstGeom prst="rect">
                <a:avLst/>
              </a:prstGeom>
              <a:blipFill>
                <a:blip r:embed="rId4"/>
                <a:stretch>
                  <a:fillRect l="-1390" r="-811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75bcf5212?pid=cf0d32e3d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小贴士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甲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乙两组实验为对照实验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找出两个实验中的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变量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即可快速得出结论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</Words>
  <Application>Microsoft Office PowerPoint</Application>
  <PresentationFormat>宽屏</PresentationFormat>
  <Paragraphs>62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2025-05-14T06:35:18Z</dcterms:created>
  <dcterms:modified xsi:type="dcterms:W3CDTF">2025-05-14T06:35:48Z</dcterms:modified>
  <cp:category/>
  <cp:contentStatus/>
</cp:coreProperties>
</file>