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
  </p:notesMasterIdLst>
  <p:sldIdLst>
    <p:sldId id="256" r:id="rId2"/>
    <p:sldId id="257" r:id="rId3"/>
    <p:sldId id="258" r:id="rId4"/>
    <p:sldId id="259" r:id="rId5"/>
    <p:sldId id="260" r:id="rId6"/>
    <p:sldId id="261" r:id="rId7"/>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65" d="100"/>
          <a:sy n="65" d="100"/>
        </p:scale>
        <p:origin x="72" y="3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804203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1#df=2536d582a">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攻略应用</a:t>
            </a:r>
            <a:endParaRPr lang="en-US" sz="200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2#df=4de52805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攻略识别</a:t>
            </a:r>
            <a:endParaRPr lang="en-US" sz="2000"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2#df=2faf62686">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攻略解读</a:t>
            </a:r>
            <a:endParaRPr lang="en-US" sz="20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2#df=2536d582a">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攻略应用</a:t>
            </a:r>
            <a:endParaRPr lang="en-US" sz="20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chemistry#pid=681dae6ffa6aee685a5ddf4e#tid=682404b86acfc90009d3a098#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3575304" y="5541264"/>
            <a:ext cx="5038344" cy="539496"/>
          </a:xfrm>
          <a:prstGeom prst="rect">
            <a:avLst/>
          </a:prstGeom>
          <a:noFill/>
          <a:ln/>
        </p:spPr>
        <p:txBody>
          <a:bodyPr wrap="square" lIns="0" tIns="0" rIns="0" bIns="0" rtlCol="0" anchor="ctr"/>
          <a:lstStyle/>
          <a:p>
            <a:pPr algn="ctr">
              <a:lnSpc>
                <a:spcPct val="100000"/>
              </a:lnSpc>
            </a:pPr>
            <a:r>
              <a:rPr lang="en-US" sz="2400" b="0" i="0" dirty="0">
                <a:solidFill>
                  <a:srgbClr val="000000"/>
                </a:solidFill>
                <a:latin typeface="SimHei" pitchFamily="34" charset="0"/>
                <a:ea typeface="SimHei" pitchFamily="34" charset="-122"/>
                <a:cs typeface="SimHei" pitchFamily="34" charset="-120"/>
              </a:rPr>
              <a:t>高中化学 必修第一册</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a:ln/>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a:ln/>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内容1#df=4de52805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攻略识别</a:t>
            </a:r>
            <a:endParaRPr lang="en-US" sz="20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内容1#df=2faf62686">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攻略解读</a:t>
            </a:r>
            <a:endParaRPr lang="en-US" sz="2000"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9.xml"/><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0.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0.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2_BD#dd8229155.fixed?pid=838e3d802&amp;color=252,200,20&amp;vtp=1&amp;bbb=1"/>
          <p:cNvSpPr/>
          <p:nvPr/>
        </p:nvSpPr>
        <p:spPr>
          <a:xfrm>
            <a:off x="2414016" y="1545336"/>
            <a:ext cx="7196328" cy="969264"/>
          </a:xfrm>
          <a:prstGeom prst="rect">
            <a:avLst/>
          </a:prstGeom>
          <a:noFill/>
          <a:ln/>
        </p:spPr>
        <p:txBody>
          <a:bodyPr wrap="none" lIns="0" tIns="0" rIns="0" bIns="0" rtlCol="0" anchor="ctr"/>
          <a:lstStyle/>
          <a:p>
            <a:pPr algn="ctr" latinLnBrk="1">
              <a:lnSpc>
                <a:spcPts val="6600"/>
              </a:lnSpc>
            </a:pPr>
            <a:r>
              <a:rPr lang="en-US" altLang="zh-CN" sz="5400" b="1" i="0" dirty="0">
                <a:solidFill>
                  <a:srgbClr val="FCC814"/>
                </a:solidFill>
                <a:latin typeface="微软雅黑" pitchFamily="34" charset="0"/>
                <a:ea typeface="微软雅黑" pitchFamily="34" charset="-122"/>
                <a:cs typeface="微软雅黑" pitchFamily="34" charset="-120"/>
              </a:rPr>
              <a:t>通法攻略</a:t>
            </a:r>
            <a:endParaRPr lang="en-US" altLang="zh-CN" sz="5400" dirty="0"/>
          </a:p>
        </p:txBody>
      </p:sp>
      <p:sp>
        <p:nvSpPr>
          <p:cNvPr id="3" name="C_2_BD#dd8229155.fixed?pid=838e3d802&amp;color=255,255,255&amp;vtp=1&amp;bbb=1"/>
          <p:cNvSpPr/>
          <p:nvPr/>
        </p:nvSpPr>
        <p:spPr>
          <a:xfrm>
            <a:off x="0" y="2880360"/>
            <a:ext cx="12188952" cy="1354328"/>
          </a:xfrm>
          <a:prstGeom prst="rect">
            <a:avLst/>
          </a:prstGeom>
          <a:noFill/>
          <a:ln/>
        </p:spPr>
        <p:txBody>
          <a:bodyPr wrap="none" lIns="0" tIns="0" rIns="0" bIns="0" rtlCol="0" anchor="t"/>
          <a:lstStyle/>
          <a:p>
            <a:pPr algn="ctr" latinLnBrk="1">
              <a:lnSpc>
                <a:spcPts val="5400"/>
              </a:lnSpc>
            </a:pPr>
            <a:r>
              <a:rPr lang="en-US" altLang="zh-CN" sz="4400" b="1" i="0" dirty="0">
                <a:solidFill>
                  <a:srgbClr val="FFFFFF"/>
                </a:solidFill>
                <a:latin typeface="微软雅黑" pitchFamily="34" charset="0"/>
                <a:ea typeface="微软雅黑" pitchFamily="34" charset="-122"/>
                <a:cs typeface="微软雅黑" pitchFamily="34" charset="-120"/>
              </a:rPr>
              <a:t>“浅出”式了解侯氏制碱工艺</a:t>
            </a:r>
            <a:endParaRPr lang="en-US" altLang="zh-CN" sz="4400" dirty="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P_4_BD#0aaab3d3b?pid=4de528052&amp;color=0,0,0&amp;vtp=1&amp;bt=1&amp;bbb=1&amp;hb=1"/>
          <p:cNvSpPr/>
          <p:nvPr/>
        </p:nvSpPr>
        <p:spPr>
          <a:xfrm>
            <a:off x="832104" y="1078992"/>
            <a:ext cx="10533888" cy="12573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侯氏制碱法是我国近代化学工业奠基人之一侯德榜在氨碱法的基础上改进而成的</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该法将氨碱法制取</a:t>
            </a:r>
          </a:p>
          <a:p>
            <a:pPr latinLnBrk="1">
              <a:lnSpc>
                <a:spcPts val="3300"/>
              </a:lnSpc>
            </a:pPr>
            <a:r>
              <a:rPr lang="en-US" altLang="zh-CN" sz="1800" b="0" i="0" smtClean="0">
                <a:solidFill>
                  <a:srgbClr val="000000"/>
                </a:solidFill>
                <a:latin typeface="微软雅黑" pitchFamily="34" charset="0"/>
                <a:ea typeface="微软雅黑" pitchFamily="34" charset="-122"/>
                <a:cs typeface="微软雅黑" pitchFamily="34" charset="-120"/>
              </a:rPr>
              <a:t>碳酸钠和合成氨联合起来</a:t>
            </a:r>
            <a:r>
              <a:rPr lang="en-US" altLang="zh-CN" sz="1800" b="0" i="0" dirty="0">
                <a:solidFill>
                  <a:srgbClr val="000000"/>
                </a:solidFill>
                <a:latin typeface="微软雅黑" pitchFamily="34" charset="0"/>
                <a:ea typeface="微软雅黑" pitchFamily="34" charset="-122"/>
                <a:cs typeface="微软雅黑" pitchFamily="34" charset="-120"/>
              </a:rPr>
              <a:t>,故又称联合制碱法。本通法将带你了解侯氏制碱法的制备工艺</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并初步掌握一</a:t>
            </a:r>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些浅显的操作及原理</a:t>
            </a:r>
            <a:r>
              <a:rPr lang="en-US" altLang="zh-CN" b="0" i="0" dirty="0">
                <a:solidFill>
                  <a:srgbClr val="000000"/>
                </a:solidFill>
                <a:latin typeface="微软雅黑" pitchFamily="34" charset="0"/>
                <a:ea typeface="微软雅黑" pitchFamily="34" charset="-122"/>
                <a:cs typeface="微软雅黑" pitchFamily="34" charset="-120"/>
              </a:rPr>
              <a:t>，一起来学习整个生产工艺流程吧！</a:t>
            </a:r>
            <a:endParaRPr lang="en-US" altLang="zh-CN"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p:sp>
        <p:nvSpPr>
          <p:cNvPr id="2" name="P_4#754d70cd2?sp=1&amp;pid=2faf62686&amp;color=0,0,0&amp;vtp=1&amp;bt=1&amp;bbb=1"/>
          <p:cNvSpPr/>
          <p:nvPr/>
        </p:nvSpPr>
        <p:spPr>
          <a:xfrm>
            <a:off x="832104" y="1080000"/>
            <a:ext cx="10533888" cy="419100"/>
          </a:xfrm>
          <a:prstGeom prst="rect">
            <a:avLst/>
          </a:prstGeom>
          <a:noFill/>
          <a:ln/>
        </p:spPr>
        <p:txBody>
          <a:bodyPr wrap="none" lIns="0" tIns="0" rIns="0" bIns="0" rtlCol="0" anchor="t"/>
          <a:lstStyle/>
          <a:p>
            <a:pPr algn="l" latinLnBrk="1">
              <a:lnSpc>
                <a:spcPts val="3300"/>
              </a:lnSpc>
            </a:pPr>
            <a:r>
              <a:rPr lang="en-US" altLang="zh-CN" sz="1800" b="1" i="0" dirty="0">
                <a:solidFill>
                  <a:srgbClr val="000000"/>
                </a:solidFill>
                <a:latin typeface="微软雅黑" pitchFamily="34" charset="0"/>
                <a:ea typeface="微软雅黑" pitchFamily="34" charset="-122"/>
                <a:cs typeface="微软雅黑" pitchFamily="34" charset="-120"/>
              </a:rPr>
              <a:t>工艺流程图及分析</a:t>
            </a:r>
            <a:endParaRPr lang="en-US" altLang="zh-CN" sz="1800" dirty="0"/>
          </a:p>
        </p:txBody>
      </p:sp>
      <mc:AlternateContent xmlns:mc="http://schemas.openxmlformats.org/markup-compatibility/2006">
        <mc:Choice xmlns:a14="http://schemas.microsoft.com/office/drawing/2010/main" Requires="a14">
          <p:graphicFrame>
            <p:nvGraphicFramePr>
              <p:cNvPr id="5" name="P_4_BD#754d70cd2?colgroup=18,38&amp;pid=2faf62686&amp;color=0,0,0&amp;vtp=1&amp;bbb=1"/>
              <p:cNvGraphicFramePr>
                <a:graphicFrameLocks noGrp="1"/>
              </p:cNvGraphicFramePr>
              <p:nvPr>
                <p:extLst>
                  <p:ext uri="{D42A27DB-BD31-4B8C-83A1-F6EECF244321}">
                    <p14:modId xmlns:p14="http://schemas.microsoft.com/office/powerpoint/2010/main" val="3526336102"/>
                  </p:ext>
                </p:extLst>
              </p:nvPr>
            </p:nvGraphicFramePr>
            <p:xfrm>
              <a:off x="832104" y="1591936"/>
              <a:ext cx="10533888" cy="2438273"/>
            </p:xfrm>
            <a:graphic>
              <a:graphicData uri="http://schemas.openxmlformats.org/drawingml/2006/table">
                <a:tbl>
                  <a:tblPr/>
                  <a:tblGrid>
                    <a:gridCol w="3465576">
                      <a:extLst>
                        <a:ext uri="{9D8B030D-6E8A-4147-A177-3AD203B41FA5}">
                          <a16:colId xmlns:a16="http://schemas.microsoft.com/office/drawing/2014/main" val="20000"/>
                        </a:ext>
                      </a:extLst>
                    </a:gridCol>
                    <a:gridCol w="7068312">
                      <a:extLst>
                        <a:ext uri="{9D8B030D-6E8A-4147-A177-3AD203B41FA5}">
                          <a16:colId xmlns:a16="http://schemas.microsoft.com/office/drawing/2014/main" val="20001"/>
                        </a:ext>
                      </a:extLst>
                    </a:gridCol>
                  </a:tblGrid>
                  <a:tr h="326644">
                    <a:tc>
                      <a:txBody>
                        <a:bodyPr/>
                        <a:lstStyle/>
                        <a:p>
                          <a:pPr algn="ctr" latinLnBrk="1" hangingPunct="0">
                            <a:lnSpc>
                              <a:spcPts val="2200"/>
                            </a:lnSpc>
                          </a:pPr>
                          <a:r>
                            <a:rPr lang="en-US" altLang="zh-CN" sz="1400" b="1" i="0" smtClean="0">
                              <a:solidFill>
                                <a:srgbClr val="000000"/>
                              </a:solidFill>
                              <a:latin typeface="微软雅黑" pitchFamily="34" charset="0"/>
                              <a:ea typeface="微软雅黑" pitchFamily="34" charset="-122"/>
                              <a:cs typeface="微软雅黑" pitchFamily="34" charset="-120"/>
                            </a:rPr>
                            <a:t>工艺流程图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200"/>
                            </a:lnSpc>
                          </a:pPr>
                          <a:r>
                            <a:rPr lang="en-US" altLang="zh-CN" sz="1400" b="1" i="0" smtClean="0">
                              <a:solidFill>
                                <a:srgbClr val="000000"/>
                              </a:solidFill>
                              <a:latin typeface="微软雅黑" pitchFamily="34" charset="0"/>
                              <a:ea typeface="微软雅黑" pitchFamily="34" charset="-122"/>
                              <a:cs typeface="微软雅黑" pitchFamily="34" charset="-120"/>
                            </a:rPr>
                            <a:t>流程图分析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2111629">
                    <a:tc>
                      <a:txBody>
                        <a:bodyPr/>
                        <a:lstStyle/>
                        <a:p>
                          <a:pPr algn="ctr" latinLnBrk="1" hangingPunct="0">
                            <a:lnSpc>
                              <a:spcPts val="14800"/>
                            </a:lnSpc>
                          </a:pPr>
                          <a:r>
                            <a:rPr lang="en-US" altLang="zh-CN" sz="8200" b="0" i="0" kern="0" spc="-99900" smtClean="0">
                              <a:solidFill>
                                <a:srgbClr val="FFFFFF"/>
                              </a:solidFill>
                              <a:latin typeface="微软雅黑" pitchFamily="34" charset="0"/>
                              <a:ea typeface="微软雅黑" pitchFamily="34" charset="-122"/>
                              <a:cs typeface="微软雅黑" pitchFamily="34" charset="-120"/>
                            </a:rPr>
                            <a:t>_</a:t>
                          </a:r>
                          <a:r>
                            <a:rPr lang="en-US" altLang="zh-CN" sz="900" b="0" i="0" kern="0" spc="0" smtClean="0">
                              <a:solidFill>
                                <a:srgbClr val="FFFFFF"/>
                              </a:solidFill>
                              <a:latin typeface="SimSun" panose="02010600030101010101" pitchFamily="2" charset="-122"/>
                              <a:ea typeface="微软雅黑" pitchFamily="34" charset="-122"/>
                              <a:cs typeface="微软雅黑" pitchFamily="34" charset="-120"/>
                            </a:rPr>
                            <a:t>__________________________________________________________</a:t>
                          </a:r>
                        </a:p>
                        <a:p>
                          <a:pPr algn="ctr" latinLnBrk="1" hangingPunct="0">
                            <a:lnSpc>
                              <a:spcPct val="150000"/>
                            </a:lnSpc>
                          </a:pP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400"/>
                            </a:lnSpc>
                          </a:pPr>
                          <a:r>
                            <a:rPr lang="en-US" altLang="zh-CN" sz="1400" b="0" i="0" dirty="0">
                              <a:solidFill>
                                <a:srgbClr val="000000"/>
                              </a:solidFill>
                              <a:latin typeface="微软雅黑" pitchFamily="34" charset="0"/>
                              <a:ea typeface="微软雅黑" pitchFamily="34" charset="-122"/>
                              <a:cs typeface="微软雅黑" pitchFamily="34" charset="-120"/>
                            </a:rPr>
                            <a:t>（1）主要原料：</a:t>
                          </a:r>
                          <a:r>
                            <a:rPr lang="en-US" altLang="zh-CN" sz="1400" b="0" i="0">
                              <a:solidFill>
                                <a:srgbClr val="000000"/>
                              </a:solidFill>
                              <a:latin typeface="微软雅黑" pitchFamily="34" charset="0"/>
                              <a:ea typeface="微软雅黑" pitchFamily="34" charset="-122"/>
                              <a:cs typeface="微软雅黑" pitchFamily="34" charset="-120"/>
                            </a:rPr>
                            <a:t>饱和食盐水</a:t>
                          </a:r>
                          <a:r>
                            <a:rPr lang="en-US" altLang="zh-CN" sz="1400" b="0" i="0" spc="-100" smtClean="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400" b="0" i="0" spc="-100" dirty="0" smtClean="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200" dirty="0"/>
                        </a:p>
                        <a:p>
                          <a:pPr algn="l" latinLnBrk="1" hangingPunct="0">
                            <a:lnSpc>
                              <a:spcPts val="2400"/>
                            </a:lnSpc>
                          </a:pPr>
                          <a:r>
                            <a:rPr lang="en-US" altLang="zh-CN" sz="1400" b="0" i="0" smtClean="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2）主要反应：</a:t>
                          </a:r>
                          <a:endParaRPr lang="en-US" altLang="zh-CN" sz="1200" dirty="0"/>
                        </a:p>
                        <a:p>
                          <a:pPr algn="l" latinLnBrk="1" hangingPunct="0">
                            <a:lnSpc>
                              <a:spcPts val="2400"/>
                            </a:lnSpc>
                          </a:pPr>
                          <a:r>
                            <a:rPr lang="en-US" altLang="zh-CN" sz="1400" b="0" i="0" smtClean="0">
                              <a:solidFill>
                                <a:srgbClr val="000000"/>
                              </a:solidFill>
                              <a:latin typeface="微软雅黑" pitchFamily="34" charset="0"/>
                              <a:ea typeface="微软雅黑" pitchFamily="34" charset="-122"/>
                              <a:cs typeface="微软雅黑" pitchFamily="34" charset="-120"/>
                            </a:rPr>
                            <a:t>①</a:t>
                          </a:r>
                          <a14:m>
                            <m:oMath xmlns:m="http://schemas.openxmlformats.org/officeDocument/2006/math">
                              <m:d>
                                <m:dPr>
                                  <m:begChr m:val=""/>
                                  <m:endChr m:val=""/>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d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NaCl</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spc="-100" baseline="-30000">
                                          <a:solidFill>
                                            <a:srgbClr val="000000"/>
                                          </a:solidFill>
                                          <a:latin typeface="Cambria Math" panose="02040503050406030204" pitchFamily="18" charset="0"/>
                                        </a:rPr>
                                      </m:ctrlPr>
                                    </m:mPr>
                                    <m:mr>
                                      <m:e>
                                        <m:bar>
                                          <m:barPr>
                                            <m:ctrlPr>
                                              <a:rPr lang="en-US" altLang="zh-CN" sz="1400" b="0" i="1" spc="-100" baseline="-2000">
                                                <a:solidFill>
                                                  <a:srgbClr val="000000"/>
                                                </a:solidFill>
                                                <a:latin typeface="Cambria Math" panose="02040503050406030204" pitchFamily="18" charset="0"/>
                                              </a:rPr>
                                            </m:ctrlPr>
                                          </m:barPr>
                                          <m:e>
                                            <m:bar>
                                              <m:barPr>
                                                <m:ctrlPr>
                                                  <a:rPr lang="en-US" altLang="zh-CN" sz="1400" b="0" i="1" spc="-100" baseline="-8000">
                                                    <a:solidFill>
                                                      <a:srgbClr val="000000"/>
                                                    </a:solidFill>
                                                    <a:latin typeface="Cambria Math" panose="02040503050406030204" pitchFamily="18" charset="0"/>
                                                  </a:rPr>
                                                </m:ctrlPr>
                                              </m:barPr>
                                              <m:e>
                                                <m:r>
                                                  <a:rPr lang="en-US" altLang="zh-CN" sz="1400" b="0" spc="-100" baseline="-12000">
                                                    <a:solidFill>
                                                      <a:srgbClr val="000000"/>
                                                    </a:solidFill>
                                                    <a:latin typeface="Cambria Math" panose="02040503050406030204" pitchFamily="18" charset="0"/>
                                                  </a:rPr>
                                                  <m:t>         </m:t>
                                                </m:r>
                                              </m:e>
                                            </m:bar>
                                          </m:e>
                                        </m:bar>
                                      </m:e>
                                    </m:mr>
                                    <m:mr>
                                      <m:e>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NaHCO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4</m:t>
                                      </m:r>
                                    </m:sub>
                                  </m:sSub>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Cl</m:t>
                                  </m:r>
                                </m:e>
                              </m:d>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200" dirty="0"/>
                        </a:p>
                        <a:p>
                          <a:pPr algn="l" latinLnBrk="1" hangingPunct="0">
                            <a:lnSpc>
                              <a:spcPts val="2400"/>
                            </a:lnSpc>
                          </a:pPr>
                          <a:r>
                            <a:rPr lang="en-US" altLang="zh-CN" sz="1400" b="0" i="0" smtClean="0">
                              <a:solidFill>
                                <a:srgbClr val="000000"/>
                              </a:solidFill>
                              <a:latin typeface="微软雅黑" pitchFamily="34" charset="0"/>
                              <a:ea typeface="微软雅黑" pitchFamily="34" charset="-122"/>
                              <a:cs typeface="微软雅黑" pitchFamily="34" charset="-120"/>
                            </a:rPr>
                            <a:t>②</a:t>
                          </a:r>
                          <a14:m>
                            <m:oMath xmlns:m="http://schemas.openxmlformats.org/officeDocument/2006/math">
                              <m:d>
                                <m:dPr>
                                  <m:begChr m:val=""/>
                                  <m:endChr m:val=""/>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dPr>
                                <m:e>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NaHCO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spc="-100" baseline="30000">
                                          <a:solidFill>
                                            <a:srgbClr val="000000"/>
                                          </a:solidFill>
                                          <a:latin typeface="Cambria Math" panose="02040503050406030204" pitchFamily="18" charset="0"/>
                                        </a:rPr>
                                      </m:ctrlPr>
                                    </m:mPr>
                                    <m:mr>
                                      <m:e>
                                        <m:bar>
                                          <m:barPr>
                                            <m:ctrlPr>
                                              <a:rPr lang="en-US" altLang="zh-CN" sz="1400" b="0" i="1" spc="-100" baseline="-2000">
                                                <a:solidFill>
                                                  <a:srgbClr val="000000"/>
                                                </a:solidFill>
                                                <a:latin typeface="Cambria Math" panose="02040503050406030204" pitchFamily="18" charset="0"/>
                                              </a:rPr>
                                            </m:ctrlPr>
                                          </m:barPr>
                                          <m:e>
                                            <m:bar>
                                              <m:barPr>
                                                <m:ctrlPr>
                                                  <a:rPr lang="en-US" altLang="zh-CN" sz="1400" b="0" i="1" spc="-100" baseline="-8000">
                                                    <a:solidFill>
                                                      <a:srgbClr val="000000"/>
                                                    </a:solidFill>
                                                    <a:latin typeface="Cambria Math" panose="02040503050406030204" pitchFamily="18" charset="0"/>
                                                  </a:rPr>
                                                </m:ctrlPr>
                                              </m:barPr>
                                              <m:e>
                                                <m:r>
                                                  <a:rPr lang="en-US" altLang="zh-CN" sz="1400" b="0" spc="-100" baseline="-2000">
                                                    <a:solidFill>
                                                      <a:srgbClr val="000000"/>
                                                    </a:solidFill>
                                                    <a:latin typeface="Cambria Math" panose="02040503050406030204" pitchFamily="18" charset="0"/>
                                                  </a:rPr>
                                                  <m:t>   △   </m:t>
                                                </m:r>
                                              </m:e>
                                            </m:bar>
                                          </m:e>
                                        </m:bar>
                                      </m:e>
                                    </m:mr>
                                    <m:mr>
                                      <m:e>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200" dirty="0"/>
                        </a:p>
                        <a:p>
                          <a:pPr algn="l" latinLnBrk="1" hangingPunct="0">
                            <a:lnSpc>
                              <a:spcPts val="2200"/>
                            </a:lnSpc>
                          </a:pPr>
                          <a:r>
                            <a:rPr lang="en-US" altLang="zh-CN" sz="1400" b="0" i="0" smtClean="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3）</a:t>
                          </a:r>
                          <a:r>
                            <a:rPr lang="en-US" altLang="zh-CN" sz="1400" b="0" i="0">
                              <a:solidFill>
                                <a:srgbClr val="000000"/>
                              </a:solidFill>
                              <a:latin typeface="微软雅黑" pitchFamily="34" charset="0"/>
                              <a:ea typeface="微软雅黑" pitchFamily="34" charset="-122"/>
                              <a:cs typeface="微软雅黑" pitchFamily="34" charset="-120"/>
                            </a:rPr>
                            <a:t>可循环物质</a:t>
                          </a:r>
                          <a:r>
                            <a:rPr lang="en-US" altLang="zh-CN" sz="1400" b="0" i="0" smtClean="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400" b="0" i="0" spc="-100" dirty="0" smtClean="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NaCl</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mc:Choice>
        <mc:Fallback>
          <p:graphicFrame>
            <p:nvGraphicFramePr>
              <p:cNvPr id="5" name="P_4_BD#754d70cd2?colgroup=18,38&amp;pid=2faf62686&amp;color=0,0,0&amp;vtp=1&amp;bbb=1"/>
              <p:cNvGraphicFramePr>
                <a:graphicFrameLocks noGrp="1"/>
              </p:cNvGraphicFramePr>
              <p:nvPr>
                <p:extLst>
                  <p:ext uri="{D42A27DB-BD31-4B8C-83A1-F6EECF244321}">
                    <p14:modId xmlns:p14="http://schemas.microsoft.com/office/powerpoint/2010/main" val="3526336102"/>
                  </p:ext>
                </p:extLst>
              </p:nvPr>
            </p:nvGraphicFramePr>
            <p:xfrm>
              <a:off x="832104" y="1591936"/>
              <a:ext cx="10533888" cy="2438273"/>
            </p:xfrm>
            <a:graphic>
              <a:graphicData uri="http://schemas.openxmlformats.org/drawingml/2006/table">
                <a:tbl>
                  <a:tblPr/>
                  <a:tblGrid>
                    <a:gridCol w="3465576">
                      <a:extLst>
                        <a:ext uri="{9D8B030D-6E8A-4147-A177-3AD203B41FA5}">
                          <a16:colId xmlns:a16="http://schemas.microsoft.com/office/drawing/2014/main" val="20000"/>
                        </a:ext>
                      </a:extLst>
                    </a:gridCol>
                    <a:gridCol w="7068312">
                      <a:extLst>
                        <a:ext uri="{9D8B030D-6E8A-4147-A177-3AD203B41FA5}">
                          <a16:colId xmlns:a16="http://schemas.microsoft.com/office/drawing/2014/main" val="20001"/>
                        </a:ext>
                      </a:extLst>
                    </a:gridCol>
                  </a:tblGrid>
                  <a:tr h="326644">
                    <a:tc>
                      <a:txBody>
                        <a:bodyPr/>
                        <a:lstStyle/>
                        <a:p>
                          <a:pPr algn="ctr" latinLnBrk="1" hangingPunct="0">
                            <a:lnSpc>
                              <a:spcPts val="2200"/>
                            </a:lnSpc>
                          </a:pPr>
                          <a:r>
                            <a:rPr lang="en-US" altLang="zh-CN" sz="1400" b="1" i="0" smtClean="0">
                              <a:solidFill>
                                <a:srgbClr val="000000"/>
                              </a:solidFill>
                              <a:latin typeface="微软雅黑" pitchFamily="34" charset="0"/>
                              <a:ea typeface="微软雅黑" pitchFamily="34" charset="-122"/>
                              <a:cs typeface="微软雅黑" pitchFamily="34" charset="-120"/>
                            </a:rPr>
                            <a:t>工艺流程图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200"/>
                            </a:lnSpc>
                          </a:pPr>
                          <a:r>
                            <a:rPr lang="en-US" altLang="zh-CN" sz="1400" b="1" i="0" smtClean="0">
                              <a:solidFill>
                                <a:srgbClr val="000000"/>
                              </a:solidFill>
                              <a:latin typeface="微软雅黑" pitchFamily="34" charset="0"/>
                              <a:ea typeface="微软雅黑" pitchFamily="34" charset="-122"/>
                              <a:cs typeface="微软雅黑" pitchFamily="34" charset="-120"/>
                            </a:rPr>
                            <a:t>流程图分析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2111629">
                    <a:tc>
                      <a:txBody>
                        <a:bodyPr/>
                        <a:lstStyle/>
                        <a:p>
                          <a:pPr algn="ctr" latinLnBrk="1" hangingPunct="0">
                            <a:lnSpc>
                              <a:spcPts val="14800"/>
                            </a:lnSpc>
                          </a:pPr>
                          <a:r>
                            <a:rPr lang="en-US" altLang="zh-CN" sz="8200" b="0" i="0" kern="0" spc="-99900" smtClean="0">
                              <a:solidFill>
                                <a:srgbClr val="FFFFFF"/>
                              </a:solidFill>
                              <a:latin typeface="微软雅黑" pitchFamily="34" charset="0"/>
                              <a:ea typeface="微软雅黑" pitchFamily="34" charset="-122"/>
                              <a:cs typeface="微软雅黑" pitchFamily="34" charset="-120"/>
                            </a:rPr>
                            <a:t>_</a:t>
                          </a:r>
                          <a:r>
                            <a:rPr lang="en-US" altLang="zh-CN" sz="900" b="0" i="0" kern="0" spc="0" smtClean="0">
                              <a:solidFill>
                                <a:srgbClr val="FFFFFF"/>
                              </a:solidFill>
                              <a:latin typeface="SimSun" panose="02010600030101010101" pitchFamily="2" charset="-122"/>
                              <a:ea typeface="微软雅黑" pitchFamily="34" charset="-122"/>
                              <a:cs typeface="微软雅黑" pitchFamily="34" charset="-120"/>
                            </a:rPr>
                            <a:t>__________________________________________________________</a:t>
                          </a:r>
                        </a:p>
                        <a:p>
                          <a:pPr algn="ctr" latinLnBrk="1" hangingPunct="0">
                            <a:lnSpc>
                              <a:spcPct val="150000"/>
                            </a:lnSpc>
                          </a:pP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49138" t="-15850" r="-172" b="-9510"/>
                          </a:stretch>
                        </a:blipFill>
                      </a:tcPr>
                    </a:tc>
                    <a:extLst>
                      <a:ext uri="{0D108BD9-81ED-4DB2-BD59-A6C34878D82A}">
                        <a16:rowId xmlns:a16="http://schemas.microsoft.com/office/drawing/2014/main" val="10001"/>
                      </a:ext>
                    </a:extLst>
                  </a:tr>
                </a:tbl>
              </a:graphicData>
            </a:graphic>
          </p:graphicFrame>
        </mc:Fallback>
      </mc:AlternateContent>
      <p:pic>
        <p:nvPicPr>
          <p:cNvPr id="4" name="P_4_BD#754d70cd2.table_image?tii=1&amp;pid=2faf62686&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923544" y="2037134"/>
            <a:ext cx="3282696" cy="187452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3" name="P_4_BD#754d70cd2?pid=2faf62686&amp;color=0,0,0&amp;vtp=1&amp;bbb=1&amp;hb=1"/>
              <p:cNvSpPr/>
              <p:nvPr/>
            </p:nvSpPr>
            <p:spPr>
              <a:xfrm>
                <a:off x="832104" y="4157336"/>
                <a:ext cx="10533888" cy="1905000"/>
              </a:xfrm>
              <a:prstGeom prst="rect">
                <a:avLst/>
              </a:prstGeom>
              <a:noFill/>
              <a:ln/>
            </p:spPr>
            <p:txBody>
              <a:bodyPr wrap="none" lIns="0" tIns="0" rIns="0" bIns="0" rtlCol="0" anchor="t"/>
              <a:lstStyle/>
              <a:p>
                <a:pPr algn="l" latinLnBrk="1">
                  <a:lnSpc>
                    <a:spcPts val="3000"/>
                  </a:lnSpc>
                </a:pPr>
                <a:r>
                  <a:rPr lang="en-US" altLang="zh-CN" sz="1800" b="1" i="0" dirty="0">
                    <a:solidFill>
                      <a:srgbClr val="000000"/>
                    </a:solidFill>
                    <a:latin typeface="微软雅黑" pitchFamily="34" charset="0"/>
                    <a:ea typeface="微软雅黑" pitchFamily="34" charset="-122"/>
                    <a:cs typeface="微软雅黑" pitchFamily="34" charset="-120"/>
                  </a:rPr>
                  <a:t>话里有“化”</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①</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smtClean="0">
                    <a:solidFill>
                      <a:srgbClr val="000000"/>
                    </a:solidFill>
                    <a:latin typeface="微软雅黑" pitchFamily="34" charset="0"/>
                    <a:ea typeface="楷体" pitchFamily="34" charset="-122"/>
                    <a:cs typeface="微软雅黑"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smtClean="0">
                    <a:solidFill>
                      <a:srgbClr val="000000"/>
                    </a:solidFill>
                    <a:latin typeface="微软雅黑" pitchFamily="34" charset="0"/>
                    <a:ea typeface="楷体" pitchFamily="34" charset="-122"/>
                    <a:cs typeface="微软雅黑" pitchFamily="34" charset="-120"/>
                  </a:rPr>
                  <a:t>的通入顺序</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A0AF"/>
                    </a:solidFill>
                    <a:latin typeface="微软雅黑" pitchFamily="34" charset="0"/>
                    <a:ea typeface="楷体" pitchFamily="34" charset="-122"/>
                    <a:cs typeface="微软雅黑" pitchFamily="34" charset="-120"/>
                  </a:rPr>
                  <a:t>先通</a:t>
                </a:r>
                <a14:m>
                  <m:oMath xmlns:m="http://schemas.openxmlformats.org/officeDocument/2006/math">
                    <m:sSub>
                      <m:sSubPr>
                        <m:ctrlPr>
                          <a:rPr lang="en-US" altLang="zh-CN" sz="1800" b="0" i="1" dirty="0">
                            <a:solidFill>
                              <a:srgbClr val="00A0AF"/>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A0AF"/>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A0AF"/>
                            </a:solidFill>
                            <a:latin typeface="Cambria Math" panose="02040503050406030204" pitchFamily="18" charset="0"/>
                            <a:ea typeface="微软雅黑" pitchFamily="34" charset="-122"/>
                            <a:cs typeface="微软雅黑" pitchFamily="34" charset="-120"/>
                          </a:rPr>
                          <m:t>3</m:t>
                        </m:r>
                      </m:sub>
                    </m:sSub>
                  </m:oMath>
                </a14:m>
                <a:r>
                  <a:rPr lang="en-US" altLang="zh-CN" sz="1800" b="0" i="0" smtClean="0">
                    <a:solidFill>
                      <a:srgbClr val="00A0AF"/>
                    </a:solidFill>
                    <a:latin typeface="微软雅黑" pitchFamily="34" charset="0"/>
                    <a:ea typeface="微软雅黑" pitchFamily="34" charset="-122"/>
                    <a:cs typeface="微软雅黑" pitchFamily="34" charset="-120"/>
                  </a:rPr>
                  <a:t>，</a:t>
                </a:r>
                <a:r>
                  <a:rPr lang="en-US" altLang="zh-CN" sz="1800" b="0" i="0" smtClean="0">
                    <a:solidFill>
                      <a:srgbClr val="00A0AF"/>
                    </a:solidFill>
                    <a:latin typeface="微软雅黑" pitchFamily="34" charset="0"/>
                    <a:ea typeface="楷体" pitchFamily="34" charset="-122"/>
                    <a:cs typeface="微软雅黑" pitchFamily="34" charset="-120"/>
                  </a:rPr>
                  <a:t>后通</a:t>
                </a:r>
                <a14:m>
                  <m:oMath xmlns:m="http://schemas.openxmlformats.org/officeDocument/2006/math">
                    <m:sSub>
                      <m:sSubPr>
                        <m:ctrlPr>
                          <a:rPr lang="en-US" altLang="zh-CN" sz="1800" b="0" i="1" dirty="0">
                            <a:solidFill>
                              <a:srgbClr val="00A0AF"/>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A0AF"/>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A0AF"/>
                            </a:solidFill>
                            <a:latin typeface="Cambria Math" panose="02040503050406030204" pitchFamily="18" charset="0"/>
                            <a:ea typeface="微软雅黑" pitchFamily="34" charset="-122"/>
                            <a:cs typeface="微软雅黑" pitchFamily="34" charset="-120"/>
                          </a:rPr>
                          <m:t>2</m:t>
                        </m:r>
                      </m:sub>
                    </m:sSub>
                  </m:oMath>
                </a14:m>
                <a:r>
                  <a:rPr lang="en-US" altLang="zh-CN" sz="1800" b="0" i="0" smtClean="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楷体" pitchFamily="34" charset="-122"/>
                    <a:cs typeface="微软雅黑" pitchFamily="34" charset="-120"/>
                  </a:rPr>
                  <a:t>原因是</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smtClean="0">
                    <a:solidFill>
                      <a:srgbClr val="000000"/>
                    </a:solidFill>
                    <a:latin typeface="微软雅黑" pitchFamily="34" charset="0"/>
                    <a:ea typeface="楷体" pitchFamily="34" charset="-122"/>
                    <a:cs typeface="微软雅黑" pitchFamily="34" charset="-120"/>
                  </a:rPr>
                  <a:t>的溶解度大</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楷体" pitchFamily="34" charset="-122"/>
                    <a:cs typeface="微软雅黑" pitchFamily="34" charset="-120"/>
                  </a:rPr>
                  <a:t>形成氨盐水创造</a:t>
                </a:r>
              </a:p>
              <a:p>
                <a:pPr latinLnBrk="1">
                  <a:lnSpc>
                    <a:spcPts val="3000"/>
                  </a:lnSpc>
                </a:pPr>
                <a:r>
                  <a:rPr lang="en-US" altLang="zh-CN" sz="1800" b="0" i="0" smtClean="0">
                    <a:solidFill>
                      <a:srgbClr val="000000"/>
                    </a:solidFill>
                    <a:latin typeface="微软雅黑" pitchFamily="34" charset="0"/>
                    <a:ea typeface="楷体" pitchFamily="34" charset="-122"/>
                    <a:cs typeface="微软雅黑" pitchFamily="34" charset="-120"/>
                  </a:rPr>
                  <a:t>碱性环境</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楷体" pitchFamily="34" charset="-122"/>
                    <a:cs typeface="微软雅黑" pitchFamily="34" charset="-120"/>
                  </a:rPr>
                  <a:t>这样可以吸收更多的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smtClean="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楷体" pitchFamily="34" charset="-122"/>
                    <a:cs typeface="微软雅黑" pitchFamily="34" charset="-120"/>
                  </a:rPr>
                  <a:t>使</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NaHCO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smtClean="0">
                    <a:solidFill>
                      <a:srgbClr val="000000"/>
                    </a:solidFill>
                    <a:latin typeface="微软雅黑" pitchFamily="34" charset="0"/>
                    <a:ea typeface="楷体" pitchFamily="34" charset="-122"/>
                    <a:cs typeface="微软雅黑" pitchFamily="34" charset="-120"/>
                  </a:rPr>
                  <a:t>从溶液中析出</a:t>
                </a:r>
                <a:r>
                  <a:rPr lang="en-US" altLang="zh-CN" sz="1800" b="0" i="0" dirty="0">
                    <a:solidFill>
                      <a:srgbClr val="000000"/>
                    </a:solidFill>
                    <a:latin typeface="微软雅黑" pitchFamily="34" charset="0"/>
                    <a:ea typeface="微软雅黑" pitchFamily="34" charset="-122"/>
                    <a:cs typeface="微软雅黑" pitchFamily="34" charset="-120"/>
                  </a:rPr>
                  <a:t>。</a:t>
                </a:r>
                <a:endParaRPr lang="en-US" altLang="zh-CN" sz="1800" dirty="0"/>
              </a:p>
              <a:p>
                <a:pPr latinLnBrk="1">
                  <a:lnSpc>
                    <a:spcPts val="3000"/>
                  </a:lnSpc>
                </a:pPr>
                <a:r>
                  <a:rPr lang="en-US" altLang="zh-CN" b="0" i="0" kern="0" smtClean="0">
                    <a:solidFill>
                      <a:srgbClr val="000000"/>
                    </a:solidFill>
                    <a:latin typeface="SimSun" panose="02010600030101010101" pitchFamily="2" charset="-122"/>
                    <a:ea typeface="微软雅黑" pitchFamily="34" charset="-122"/>
                    <a:cs typeface="微软雅黑"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②</m:t>
                    </m:r>
                  </m:oMath>
                </a14:m>
                <a:r>
                  <a:rPr lang="en-US" altLang="zh-CN" sz="1800" b="0" i="0" dirty="0" smtClean="0">
                    <a:solidFill>
                      <a:srgbClr val="000000"/>
                    </a:solidFill>
                    <a:latin typeface="微软雅黑" pitchFamily="34" charset="0"/>
                    <a:ea typeface="微软雅黑" pitchFamily="34" charset="-122"/>
                    <a:cs typeface="微软雅黑" pitchFamily="34" charset="-120"/>
                  </a:rPr>
                  <a:t>饱</a:t>
                </a:r>
                <a:r>
                  <a:rPr lang="en-US" altLang="zh-CN" sz="1800" b="0" i="0" dirty="0" smtClean="0">
                    <a:solidFill>
                      <a:srgbClr val="000000"/>
                    </a:solidFill>
                    <a:latin typeface="微软雅黑" pitchFamily="34" charset="0"/>
                    <a:ea typeface="楷体" pitchFamily="34" charset="-122"/>
                    <a:cs typeface="微软雅黑" pitchFamily="34" charset="-120"/>
                  </a:rPr>
                  <a:t>和食盐水中通入</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smtClean="0">
                    <a:solidFill>
                      <a:srgbClr val="000000"/>
                    </a:solidFill>
                    <a:latin typeface="微软雅黑" pitchFamily="34" charset="0"/>
                    <a:ea typeface="楷体" pitchFamily="34" charset="-122"/>
                    <a:cs typeface="微软雅黑"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smtClean="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楷体" pitchFamily="34" charset="-122"/>
                    <a:cs typeface="微软雅黑" pitchFamily="34" charset="-120"/>
                  </a:rPr>
                  <a:t>水溶液中存在</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smtClean="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smtClean="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800" b="0" i="0" dirty="0" smtClean="0">
                    <a:solidFill>
                      <a:srgbClr val="000000"/>
                    </a:solidFill>
                    <a:latin typeface="微软雅黑" pitchFamily="34" charset="0"/>
                    <a:ea typeface="楷体" pitchFamily="34" charset="-122"/>
                    <a:cs typeface="微软雅黑" pitchFamily="34" charset="-120"/>
                  </a:rPr>
                  <a:t>和</a:t>
                </a:r>
                <a14:m>
                  <m:oMath xmlns:m="http://schemas.openxmlformats.org/officeDocument/2006/math">
                    <m:sSubSup>
                      <m:sSubSupPr>
                        <m:ctrlPr>
                          <a:rPr lang="en-US" altLang="zh-CN" sz="1800" b="0"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smtClean="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楷体" pitchFamily="34" charset="-122"/>
                    <a:cs typeface="微软雅黑" pitchFamily="34" charset="-120"/>
                  </a:rPr>
                  <a:t>四种离子可以组合成</a:t>
                </a:r>
              </a:p>
              <a:p>
                <a:pPr latinLnBrk="1">
                  <a:lnSpc>
                    <a:spcPts val="3000"/>
                  </a:lnSpc>
                </a:pP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NaCl</m:t>
                    </m:r>
                  </m:oMath>
                </a14:m>
                <a:r>
                  <a:rPr lang="en-US" altLang="zh-CN" sz="1800" b="0" i="0" dirty="0" smtClean="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oMath>
                </a14:m>
                <a:r>
                  <a:rPr lang="en-US" altLang="zh-CN" sz="1800" b="0" i="0" dirty="0" smtClean="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NaHCO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smtClean="0">
                    <a:solidFill>
                      <a:srgbClr val="000000"/>
                    </a:solidFill>
                    <a:latin typeface="微软雅黑" pitchFamily="34" charset="0"/>
                    <a:ea typeface="楷体" pitchFamily="34" charset="-122"/>
                    <a:cs typeface="微软雅黑"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smtClean="0">
                    <a:solidFill>
                      <a:srgbClr val="000000"/>
                    </a:solidFill>
                    <a:latin typeface="微软雅黑" pitchFamily="34" charset="0"/>
                    <a:ea typeface="楷体" pitchFamily="34" charset="-122"/>
                    <a:cs typeface="微软雅黑" pitchFamily="34" charset="-120"/>
                  </a:rPr>
                  <a:t>四种物质</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楷体" pitchFamily="34" charset="-122"/>
                    <a:cs typeface="微软雅黑" pitchFamily="34" charset="-120"/>
                  </a:rPr>
                  <a:t>而其中</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NaHCO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smtClean="0">
                    <a:solidFill>
                      <a:srgbClr val="000000"/>
                    </a:solidFill>
                    <a:latin typeface="微软雅黑" pitchFamily="34" charset="0"/>
                    <a:ea typeface="楷体" pitchFamily="34" charset="-122"/>
                    <a:cs typeface="微软雅黑" pitchFamily="34" charset="-120"/>
                  </a:rPr>
                  <a:t>的溶解度最小</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故先从体系中析出</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楷体" pitchFamily="34" charset="-122"/>
                    <a:cs typeface="微软雅黑" pitchFamily="34" charset="-120"/>
                  </a:rPr>
                  <a:t>则母液</a:t>
                </a:r>
              </a:p>
              <a:p>
                <a:pPr latinLnBrk="1">
                  <a:lnSpc>
                    <a:spcPts val="3000"/>
                  </a:lnSpc>
                </a:pPr>
                <a:r>
                  <a:rPr lang="en-US" altLang="zh-CN" b="0" i="0" smtClean="0">
                    <a:solidFill>
                      <a:srgbClr val="000000"/>
                    </a:solidFill>
                    <a:latin typeface="微软雅黑" pitchFamily="34" charset="0"/>
                    <a:ea typeface="楷体" pitchFamily="34" charset="-122"/>
                    <a:cs typeface="微软雅黑" pitchFamily="34" charset="-120"/>
                  </a:rPr>
                  <a:t>中剩余</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4</m:t>
                        </m:r>
                      </m:sub>
                    </m:sSub>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Cl</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p:sp>
            <p:nvSpPr>
              <p:cNvPr id="3" name="P_4_BD#754d70cd2?pid=2faf62686&amp;color=0,0,0&amp;vtp=1&amp;bbb=1&amp;hb=1"/>
              <p:cNvSpPr>
                <a:spLocks noRot="1" noChangeAspect="1" noMove="1" noResize="1" noEditPoints="1" noAdjustHandles="1" noChangeArrowheads="1" noChangeShapeType="1" noTextEdit="1"/>
              </p:cNvSpPr>
              <p:nvPr/>
            </p:nvSpPr>
            <p:spPr>
              <a:xfrm>
                <a:off x="832104" y="4157336"/>
                <a:ext cx="10533888" cy="1905000"/>
              </a:xfrm>
              <a:prstGeom prst="rect">
                <a:avLst/>
              </a:prstGeom>
              <a:blipFill>
                <a:blip r:embed="rId5"/>
                <a:stretch>
                  <a:fillRect l="-1389" t="-1603" r="-1273" b="-5449"/>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sp>
        <p:nvSpPr>
          <p:cNvPr id="2" name="QC_4_BD.1_1#a899474d4?vop=1&amp;pid=2536d582a&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1" i="0" dirty="0">
                <a:solidFill>
                  <a:srgbClr val="000000"/>
                </a:solidFill>
                <a:latin typeface="微软雅黑" pitchFamily="34" charset="0"/>
                <a:ea typeface="微软雅黑" pitchFamily="34" charset="-122"/>
                <a:cs typeface="微软雅黑" pitchFamily="34" charset="-120"/>
              </a:rPr>
              <a:t>示例</a:t>
            </a:r>
            <a:r>
              <a:rPr lang="en-US" altLang="zh-CN" sz="1800" b="1"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我国化学家侯德榜先生改进国外的纯碱生产工艺，其生产流程可简要表示为下图</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以下说法不正确</a:t>
            </a:r>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的是(</a:t>
            </a:r>
            <a:r>
              <a:rPr lang="en-US" altLang="zh-CN" b="0" i="0" smtClean="0">
                <a:solidFill>
                  <a:srgbClr val="000000"/>
                </a:solidFill>
                <a:latin typeface="SimSun" pitchFamily="34" charset="0"/>
                <a:ea typeface="SimSun" pitchFamily="34" charset="-122"/>
                <a:cs typeface="SimSun" pitchFamily="34" charset="-120"/>
              </a:rPr>
              <a:t> </a:t>
            </a:r>
            <a:r>
              <a:rPr lang="en-US" altLang="zh-CN" b="1" i="0" smtClean="0">
                <a:solidFill>
                  <a:srgbClr val="000000"/>
                </a:solidFill>
                <a:latin typeface="SimSun" pitchFamily="34" charset="0"/>
                <a:ea typeface="SimSun" pitchFamily="34" charset="-122"/>
                <a:cs typeface="SimSun" pitchFamily="34" charset="-120"/>
              </a:rPr>
              <a:t>    </a:t>
            </a:r>
            <a:r>
              <a:rPr lang="en-US" altLang="zh-CN" b="0" i="0" smtClean="0">
                <a:solidFill>
                  <a:srgbClr val="000000"/>
                </a:solidFill>
                <a:latin typeface="微软雅黑" pitchFamily="34" charset="0"/>
                <a:ea typeface="微软雅黑" pitchFamily="34" charset="-122"/>
                <a:cs typeface="微软雅黑" pitchFamily="34" charset="-120"/>
              </a:rPr>
              <a:t>)</a:t>
            </a:r>
            <a:endParaRPr lang="en-US" altLang="zh-CN" dirty="0"/>
          </a:p>
        </p:txBody>
      </p:sp>
      <p:pic>
        <p:nvPicPr>
          <p:cNvPr id="3" name="QC_4_BD.1_2#a899474d4?vop=1&amp;pid=2536d582a&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063757" y="2041644"/>
            <a:ext cx="4061438" cy="211194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4_AN.2_1#a899474d4.bracket?vop=1&amp;pid=2536d582a&amp;color=0,0,0&amp;vpa=1&amp;vtp=1"/>
          <p:cNvSpPr/>
          <p:nvPr/>
        </p:nvSpPr>
        <p:spPr>
          <a:xfrm>
            <a:off x="1485360" y="1506720"/>
            <a:ext cx="296863"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mc:AlternateContent xmlns:mc="http://schemas.openxmlformats.org/markup-compatibility/2006">
        <mc:Choice xmlns:a14="http://schemas.microsoft.com/office/drawing/2010/main" Requires="a14">
          <p:sp>
            <p:nvSpPr>
              <p:cNvPr id="5" name="QC_4_BD.1_3#a899474d4.choices?vop=1&amp;pid=2536d582a&amp;color=0,0,0&amp;vtp=1&amp;bbb=1"/>
              <p:cNvSpPr/>
              <p:nvPr/>
            </p:nvSpPr>
            <p:spPr>
              <a:xfrm>
                <a:off x="832104" y="4282624"/>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该流程在生产纯碱的同时，还会产生副产品氯化铵</a:t>
                </a:r>
                <a:endParaRPr lang="en-US" altLang="zh-CN" sz="1800" dirty="0"/>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应先向沉淀池中的饱和食盐水通入过量二氧化碳</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a:solidFill>
                      <a:srgbClr val="000000"/>
                    </a:solidFill>
                    <a:latin typeface="微软雅黑" pitchFamily="34" charset="0"/>
                    <a:ea typeface="微软雅黑" pitchFamily="34" charset="-122"/>
                    <a:cs typeface="微软雅黑" pitchFamily="34" charset="-120"/>
                  </a:rPr>
                  <a:t>，再通入足量的氨气</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循环1使原料氯化钠的利用率大大提高，循环2中的气体</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1800" b="0" i="0" dirty="0" smtClean="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可以通过向纯碱样品中加入足量稀硝酸后再加硝酸银溶液的方法</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判断样品中是否含有</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p:sp>
            <p:nvSpPr>
              <p:cNvPr id="5" name="QC_4_BD.1_3#a899474d4.choices?vop=1&amp;pid=2536d582a&amp;color=0,0,0&amp;vtp=1&amp;bbb=1"/>
              <p:cNvSpPr>
                <a:spLocks noRot="1" noChangeAspect="1" noMove="1" noResize="1" noEditPoints="1" noAdjustHandles="1" noChangeArrowheads="1" noChangeShapeType="1" noTextEdit="1"/>
              </p:cNvSpPr>
              <p:nvPr/>
            </p:nvSpPr>
            <p:spPr>
              <a:xfrm>
                <a:off x="832104" y="4282624"/>
                <a:ext cx="10533888" cy="1676400"/>
              </a:xfrm>
              <a:prstGeom prst="rect">
                <a:avLst/>
              </a:prstGeom>
              <a:blipFill>
                <a:blip r:embed="rId4"/>
                <a:stretch>
                  <a:fillRect l="-1389"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pic>
        <p:nvPicPr>
          <p:cNvPr id="2" name="QC_4_AS.3_1#a899474d4?vop=1&amp;pid=2536d582a&amp;color=0,0,0&amp;tib=255,255,255&amp;iip=1&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43566" y="1144008"/>
            <a:ext cx="1234440" cy="28346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3" name="QC_4_AS.3_1#a899474d4?vop=1&amp;pid=2536d582a&amp;color=0,0,0&amp;vtp=1&amp;bt=1&amp;bbb=1&amp;hb=1"/>
              <p:cNvSpPr/>
              <p:nvPr/>
            </p:nvSpPr>
            <p:spPr>
              <a:xfrm>
                <a:off x="832104" y="1080000"/>
                <a:ext cx="10531904" cy="2095500"/>
              </a:xfrm>
              <a:prstGeom prst="rect">
                <a:avLst/>
              </a:prstGeom>
              <a:noFill/>
              <a:ln/>
            </p:spPr>
            <p:txBody>
              <a:bodyPr wrap="none" lIns="0" tIns="0" rIns="0" bIns="0" rtlCol="0" anchor="t"/>
              <a:lstStyle/>
              <a:p>
                <a:pPr algn="l" latinLnBrk="1">
                  <a:lnSpc>
                    <a:spcPts val="3300"/>
                  </a:lnSpc>
                </a:pPr>
                <a:r>
                  <a:rPr lang="en-US" altLang="zh-CN" sz="900" b="0" i="0" kern="0" smtClean="0">
                    <a:solidFill>
                      <a:srgbClr val="FFFFFF"/>
                    </a:solidFill>
                    <a:latin typeface="SimSun" panose="02010600030101010101" pitchFamily="2" charset="-122"/>
                    <a:ea typeface="微软雅黑" pitchFamily="34" charset="-122"/>
                    <a:cs typeface="微软雅黑" pitchFamily="34" charset="-120"/>
                  </a:rPr>
                  <a:t>                      </a:t>
                </a:r>
                <a:r>
                  <a:rPr lang="en-US" altLang="zh-CN" sz="1800" b="0" i="0" smtClean="0">
                    <a:solidFill>
                      <a:srgbClr val="000000"/>
                    </a:solidFill>
                    <a:latin typeface="微软雅黑" pitchFamily="34" charset="0"/>
                    <a:ea typeface="楷体" pitchFamily="34" charset="-122"/>
                    <a:cs typeface="微软雅黑" pitchFamily="34" charset="-120"/>
                  </a:rPr>
                  <a:t>分析流程图</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可知在生产纯碱的同时</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还会产生副产品氯化铵</a:t>
                </a: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微软雅黑" pitchFamily="34" charset="0"/>
                    <a:ea typeface="楷体" pitchFamily="34" charset="-122"/>
                    <a:cs typeface="微软雅黑" pitchFamily="34" charset="-120"/>
                  </a:rPr>
                  <a:t>正确</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楷体" pitchFamily="34" charset="-122"/>
                    <a:cs typeface="微软雅黑" pitchFamily="34" charset="-120"/>
                  </a:rPr>
                  <a:t>氨气的溶解度大于</a:t>
                </a:r>
              </a:p>
              <a:p>
                <a:pPr latinLnBrk="1">
                  <a:lnSpc>
                    <a:spcPts val="3300"/>
                  </a:lnSpc>
                </a:pPr>
                <a:r>
                  <a:rPr lang="en-US" altLang="zh-CN" sz="1800" b="0" i="0" smtClean="0">
                    <a:solidFill>
                      <a:srgbClr val="000000"/>
                    </a:solidFill>
                    <a:latin typeface="微软雅黑" pitchFamily="34" charset="0"/>
                    <a:ea typeface="楷体" pitchFamily="34" charset="-122"/>
                    <a:cs typeface="微软雅黑" pitchFamily="34" charset="-120"/>
                  </a:rPr>
                  <a:t>二氧化碳</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为提高二氧化碳的溶解度</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应先向沉淀池中的饱和食盐水通入足量氨气</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楷体" pitchFamily="34" charset="-122"/>
                    <a:cs typeface="微软雅黑" pitchFamily="34" charset="-120"/>
                  </a:rPr>
                  <a:t>再通入足量的</a:t>
                </a:r>
              </a:p>
              <a:p>
                <a:pPr latinLnBrk="1">
                  <a:lnSpc>
                    <a:spcPts val="3300"/>
                  </a:lnSpc>
                </a:pPr>
                <a:r>
                  <a:rPr lang="en-US" altLang="zh-CN" sz="1800" b="0" i="0" smtClean="0">
                    <a:solidFill>
                      <a:srgbClr val="000000"/>
                    </a:solidFill>
                    <a:latin typeface="微软雅黑" pitchFamily="34" charset="0"/>
                    <a:ea typeface="楷体" pitchFamily="34" charset="-122"/>
                    <a:cs typeface="微软雅黑" pitchFamily="34" charset="-120"/>
                  </a:rPr>
                  <a:t>二氧化碳</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楷体" pitchFamily="34" charset="-122"/>
                    <a:cs typeface="微软雅黑" pitchFamily="34" charset="-120"/>
                  </a:rPr>
                  <a:t>错误</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母液分离出氯化铵后主要含氯化钠</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循环</a:t>
                </a:r>
                <a:r>
                  <a:rPr lang="en-US" altLang="zh-CN" sz="1800" b="0" i="0" dirty="0">
                    <a:solidFill>
                      <a:srgbClr val="000000"/>
                    </a:solidFill>
                    <a:latin typeface="微软雅黑" pitchFamily="34" charset="0"/>
                    <a:ea typeface="微软雅黑" pitchFamily="34" charset="-122"/>
                    <a:cs typeface="微软雅黑" pitchFamily="34" charset="-120"/>
                  </a:rPr>
                  <a:t>1</a:t>
                </a:r>
                <a:r>
                  <a:rPr lang="en-US" altLang="zh-CN" sz="1800" b="0" i="0" dirty="0">
                    <a:solidFill>
                      <a:srgbClr val="000000"/>
                    </a:solidFill>
                    <a:latin typeface="微软雅黑" pitchFamily="34" charset="0"/>
                    <a:ea typeface="楷体" pitchFamily="34" charset="-122"/>
                    <a:cs typeface="微软雅黑" pitchFamily="34" charset="-120"/>
                  </a:rPr>
                  <a:t>使原料氯化钠的利用率大大提高</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楷体" pitchFamily="34" charset="-122"/>
                    <a:cs typeface="微软雅黑" pitchFamily="34" charset="-120"/>
                  </a:rPr>
                  <a:t>碳</a:t>
                </a:r>
              </a:p>
              <a:p>
                <a:pPr latinLnBrk="1">
                  <a:lnSpc>
                    <a:spcPts val="3300"/>
                  </a:lnSpc>
                </a:pPr>
                <a:r>
                  <a:rPr lang="en-US" altLang="zh-CN" sz="1800" b="0" i="0" smtClean="0">
                    <a:solidFill>
                      <a:srgbClr val="000000"/>
                    </a:solidFill>
                    <a:latin typeface="微软雅黑" pitchFamily="34" charset="0"/>
                    <a:ea typeface="楷体" pitchFamily="34" charset="-122"/>
                    <a:cs typeface="微软雅黑" pitchFamily="34" charset="-120"/>
                  </a:rPr>
                  <a:t>酸氢钠煅烧放出二氧化碳气体</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循环</a:t>
                </a:r>
                <a:r>
                  <a:rPr lang="en-US" altLang="zh-CN" sz="1800" b="0" i="0" dirty="0">
                    <a:solidFill>
                      <a:srgbClr val="000000"/>
                    </a:solidFill>
                    <a:latin typeface="微软雅黑" pitchFamily="34" charset="0"/>
                    <a:ea typeface="微软雅黑" pitchFamily="34" charset="-122"/>
                    <a:cs typeface="微软雅黑" pitchFamily="34" charset="-120"/>
                  </a:rPr>
                  <a:t>2</a:t>
                </a:r>
                <a:r>
                  <a:rPr lang="en-US" altLang="zh-CN" sz="1800" b="0" i="0" dirty="0">
                    <a:solidFill>
                      <a:srgbClr val="000000"/>
                    </a:solidFill>
                    <a:latin typeface="微软雅黑" pitchFamily="34" charset="0"/>
                    <a:ea typeface="楷体" pitchFamily="34" charset="-122"/>
                    <a:cs typeface="微软雅黑" pitchFamily="34" charset="-120"/>
                  </a:rPr>
                  <a:t>中的气体</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1800" b="0" i="0" dirty="0" smtClean="0">
                    <a:solidFill>
                      <a:srgbClr val="000000"/>
                    </a:solidFill>
                    <a:latin typeface="微软雅黑" pitchFamily="34" charset="0"/>
                    <a:ea typeface="楷体" pitchFamily="34" charset="-122"/>
                    <a:cs typeface="微软雅黑" pitchFamily="34" charset="-120"/>
                  </a:rPr>
                  <a:t>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smtClean="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楷体" pitchFamily="34" charset="-122"/>
                    <a:cs typeface="微软雅黑" pitchFamily="34" charset="-120"/>
                  </a:rPr>
                  <a:t>正确</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楷体" pitchFamily="34" charset="-122"/>
                    <a:cs typeface="微软雅黑" pitchFamily="34" charset="-120"/>
                  </a:rPr>
                  <a:t>向纯碱样品中加入足量稀硝酸除去</a:t>
                </a:r>
                <a14:m>
                  <m:oMath xmlns:m="http://schemas.openxmlformats.org/officeDocument/2006/math">
                    <m:sSubSup>
                      <m:sSubSupPr>
                        <m:ctrlPr>
                          <a:rPr lang="en-US" altLang="zh-CN" sz="1800" b="0"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smtClean="0">
                    <a:solidFill>
                      <a:srgbClr val="000000"/>
                    </a:solidFill>
                    <a:latin typeface="微软雅黑" pitchFamily="34" charset="0"/>
                    <a:ea typeface="微软雅黑" pitchFamily="34" charset="-122"/>
                    <a:cs typeface="微软雅黑" pitchFamily="34" charset="-120"/>
                  </a:rPr>
                  <a:t>，</a:t>
                </a:r>
              </a:p>
              <a:p>
                <a:pPr latinLnBrk="1">
                  <a:lnSpc>
                    <a:spcPts val="3300"/>
                  </a:lnSpc>
                </a:pPr>
                <a:r>
                  <a:rPr lang="en-US" altLang="zh-CN" b="0" i="0" smtClean="0">
                    <a:solidFill>
                      <a:srgbClr val="000000"/>
                    </a:solidFill>
                    <a:latin typeface="微软雅黑" pitchFamily="34" charset="0"/>
                    <a:ea typeface="楷体" pitchFamily="34" charset="-122"/>
                    <a:cs typeface="微软雅黑" pitchFamily="34" charset="-120"/>
                  </a:rPr>
                  <a:t>再加硝酸银溶液</a:t>
                </a:r>
                <a:r>
                  <a:rPr lang="en-US" altLang="zh-CN" b="0" i="0" dirty="0">
                    <a:solidFill>
                      <a:srgbClr val="000000"/>
                    </a:solidFill>
                    <a:latin typeface="微软雅黑" pitchFamily="34" charset="0"/>
                    <a:ea typeface="微软雅黑" pitchFamily="34" charset="-122"/>
                    <a:cs typeface="微软雅黑" pitchFamily="34" charset="-120"/>
                  </a:rPr>
                  <a:t>，</a:t>
                </a:r>
                <a:r>
                  <a:rPr lang="en-US" altLang="zh-CN" b="0" i="0" dirty="0">
                    <a:solidFill>
                      <a:srgbClr val="000000"/>
                    </a:solidFill>
                    <a:latin typeface="微软雅黑" pitchFamily="34" charset="0"/>
                    <a:ea typeface="楷体" pitchFamily="34" charset="-122"/>
                    <a:cs typeface="微软雅黑" pitchFamily="34" charset="-120"/>
                  </a:rPr>
                  <a:t>若有白色沉淀生成</a:t>
                </a:r>
                <a:r>
                  <a:rPr lang="en-US" altLang="zh-CN" b="0" i="0">
                    <a:solidFill>
                      <a:srgbClr val="000000"/>
                    </a:solidFill>
                    <a:latin typeface="微软雅黑" pitchFamily="34" charset="0"/>
                    <a:ea typeface="微软雅黑" pitchFamily="34" charset="-122"/>
                    <a:cs typeface="微软雅黑" pitchFamily="34" charset="-120"/>
                  </a:rPr>
                  <a:t>，</a:t>
                </a:r>
                <a:r>
                  <a:rPr lang="en-US" altLang="zh-CN" b="0" i="0" smtClean="0">
                    <a:solidFill>
                      <a:srgbClr val="000000"/>
                    </a:solidFill>
                    <a:latin typeface="微软雅黑" pitchFamily="34" charset="0"/>
                    <a:ea typeface="楷体" pitchFamily="34" charset="-122"/>
                    <a:cs typeface="微软雅黑" pitchFamily="34" charset="-120"/>
                  </a:rPr>
                  <a:t>可判断样品中含有</a:t>
                </a:r>
                <a14:m>
                  <m:oMath xmlns:m="http://schemas.openxmlformats.org/officeDocument/2006/math">
                    <m:sSup>
                      <m:sSup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b="0" i="0" smtClean="0">
                    <a:solidFill>
                      <a:srgbClr val="000000"/>
                    </a:solidFill>
                    <a:latin typeface="微软雅黑" pitchFamily="34" charset="0"/>
                    <a:ea typeface="微软雅黑" pitchFamily="34" charset="-122"/>
                    <a:cs typeface="微软雅黑" pitchFamily="34" charset="-120"/>
                  </a:rPr>
                  <a:t>，</a:t>
                </a:r>
                <a:r>
                  <a:rPr lang="en-US" altLang="zh-CN" b="0" i="0" smtClean="0">
                    <a:solidFill>
                      <a:srgbClr val="000000"/>
                    </a:solidFill>
                    <a:latin typeface="微软雅黑" pitchFamily="34" charset="0"/>
                    <a:ea typeface="楷体" pitchFamily="34" charset="-122"/>
                    <a:cs typeface="微软雅黑" pitchFamily="34" charset="-120"/>
                  </a:rPr>
                  <a:t>否则不含</a:t>
                </a:r>
                <a14:m>
                  <m:oMath xmlns:m="http://schemas.openxmlformats.org/officeDocument/2006/math">
                    <m:sSup>
                      <m:sSup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b="0" i="0" dirty="0" smtClean="0">
                    <a:solidFill>
                      <a:srgbClr val="000000"/>
                    </a:solidFill>
                    <a:latin typeface="微软雅黑" pitchFamily="34" charset="0"/>
                    <a:ea typeface="微软雅黑" pitchFamily="34" charset="-122"/>
                    <a:cs typeface="微软雅黑" pitchFamily="34" charset="-120"/>
                  </a:rPr>
                  <a:t>，</a:t>
                </a:r>
                <a:r>
                  <a:rPr lang="en-US" altLang="zh-CN" b="0" i="0" dirty="0">
                    <a:solidFill>
                      <a:srgbClr val="000000"/>
                    </a:solidFill>
                    <a:latin typeface="微软雅黑" pitchFamily="34" charset="0"/>
                    <a:ea typeface="微软雅黑" pitchFamily="34" charset="-122"/>
                    <a:cs typeface="微软雅黑" pitchFamily="34" charset="-120"/>
                  </a:rPr>
                  <a:t>D</a:t>
                </a:r>
                <a:r>
                  <a:rPr lang="en-US" altLang="zh-CN" b="0" i="0" dirty="0">
                    <a:solidFill>
                      <a:srgbClr val="000000"/>
                    </a:solidFill>
                    <a:latin typeface="微软雅黑" pitchFamily="34" charset="0"/>
                    <a:ea typeface="楷体" pitchFamily="34" charset="-122"/>
                    <a:cs typeface="微软雅黑" pitchFamily="34" charset="-120"/>
                  </a:rPr>
                  <a:t>正确</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sz="100" dirty="0"/>
              </a:p>
            </p:txBody>
          </p:sp>
        </mc:Choice>
        <mc:Fallback>
          <p:sp>
            <p:nvSpPr>
              <p:cNvPr id="3" name="QC_4_AS.3_1#a899474d4?vop=1&amp;pid=2536d582a&amp;color=0,0,0&amp;vtp=1&amp;bt=1&amp;bbb=1&amp;hb=1"/>
              <p:cNvSpPr>
                <a:spLocks noRot="1" noChangeAspect="1" noMove="1" noResize="1" noEditPoints="1" noAdjustHandles="1" noChangeArrowheads="1" noChangeShapeType="1" noTextEdit="1"/>
              </p:cNvSpPr>
              <p:nvPr/>
            </p:nvSpPr>
            <p:spPr>
              <a:xfrm>
                <a:off x="832104" y="1080000"/>
                <a:ext cx="10531904" cy="2095500"/>
              </a:xfrm>
              <a:prstGeom prst="rect">
                <a:avLst/>
              </a:prstGeom>
              <a:blipFill>
                <a:blip r:embed="rId4"/>
                <a:stretch>
                  <a:fillRect l="-1390" r="-2895" b="-4651"/>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84</Words>
  <Application>Microsoft Office PowerPoint</Application>
  <PresentationFormat>宽屏</PresentationFormat>
  <Paragraphs>37</Paragraphs>
  <Slides>6</Slides>
  <Notes>6</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6</vt:i4>
      </vt:variant>
    </vt:vector>
  </HeadingPairs>
  <TitlesOfParts>
    <vt:vector size="16" baseType="lpstr">
      <vt:lpstr>Arial (正文)</vt:lpstr>
      <vt:lpstr>等线</vt:lpstr>
      <vt:lpstr>SimHei</vt:lpstr>
      <vt:lpstr>楷体</vt:lpstr>
      <vt:lpstr>SimSun</vt:lpstr>
      <vt:lpstr>微软雅黑</vt:lpstr>
      <vt:lpstr>Arial</vt:lpstr>
      <vt:lpstr>Calibri</vt:lpstr>
      <vt:lpstr>Cambria Math</vt:lpstr>
      <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
  <cp:lastModifiedBy>Administrator</cp:lastModifiedBy>
  <cp:revision>2</cp:revision>
  <dcterms:created xsi:type="dcterms:W3CDTF">2025-05-14T03:21:32Z</dcterms:created>
  <dcterms:modified xsi:type="dcterms:W3CDTF">2025-05-14T03:28:26Z</dcterms:modified>
  <cp:category/>
  <cp:contentStatus/>
</cp:coreProperties>
</file>