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7654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8252ed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3dff66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6b4ca8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8252ed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9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3dff66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6b4ca8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621e995bb.fixed?pid=838e3d8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621e995bb.fixed?pid=838e3d8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巧妙解决混合体系计算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48312c2cf?pid=93dff66e4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混合气体平均摩尔质量（或相对分子质量）的计算，根据题目中给出的不同条件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可以利用不同方法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来解答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，本大招教你快速解决混合气体的平均摩尔质量的相关计算。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d2cddc70c?sp=1&amp;pid=d6b4ca8fb&amp;color=0,0,0&amp;vtp=1&amp;bt=1&amp;bbb=1"/>
              <p:cNvSpPr/>
              <p:nvPr/>
            </p:nvSpPr>
            <p:spPr>
              <a:xfrm>
                <a:off x="832104" y="1080000"/>
                <a:ext cx="10533888" cy="3175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1.定义法：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𝑀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1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1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已知标准状况下气体的密度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标</m:t>
                        </m:r>
                      </m:sub>
                    </m:sSub>
                  </m:oMath>
                </a14:m>
                <a:r>
                  <a:rPr lang="en-US" altLang="zh-CN" b="1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𝑀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标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×22.4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1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8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3.相对密度法：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若有两种气体A、B，将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的比值称为A对B的相对密度，记作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又</a:t>
                </a:r>
              </a:p>
              <a:p>
                <a:pPr lvl="0" latinLnBrk="1">
                  <a:lnSpc>
                    <a:spcPts val="38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𝑀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r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𝑀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r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4.对于混合气体，求其平均摩尔质量，上述计算式仍然成立</a:t>
                </a: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还可以用公式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𝑀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%+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%+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%⋯⋯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计算（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%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%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%⋯⋯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指混合物中各成分的物质的量分数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或体积分数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d2cddc70c?sp=1&amp;pid=d6b4ca8f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175000"/>
              </a:xfrm>
              <a:prstGeom prst="rect">
                <a:avLst/>
              </a:prstGeom>
              <a:blipFill>
                <a:blip r:embed="rId3"/>
                <a:stretch>
                  <a:fillRect l="-1389" r="-1215" b="-30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d2cddc70c?pid=d6b4ca8fb&amp;color=0,0,0&amp;mp=1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拓展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当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两种气体混合后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若知道混合气体的平均摩尔质量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则可利用十字交叉法快速算出混合气体中两种气体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的物质的量之比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或体积比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dirty="0"/>
          </a:p>
        </p:txBody>
      </p:sp>
      <p:pic>
        <p:nvPicPr>
          <p:cNvPr id="3" name="P_4_BD#d2cddc70c?pid=d6b4ca8fb&amp;color=0,0,0&amp;mp=1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0288" y="2448044"/>
            <a:ext cx="3008376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_1#c0a6b7000?vop=1&amp;pid=28252edff&amp;color=0,0,0&amp;vtp=1&amp;bt=1&amp;bbb=1&amp;hb=1"/>
              <p:cNvSpPr/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的混合气体完全燃烧后得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标准状况下），则混合气体中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混合气体的平均相对分子质量是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，混合气体在标准状况下的密度是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结果保留到小数点后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位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，该密度是同温同压条件下氢气密度的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倍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B_4_BD.1_1#c0a6b7000?vop=1&amp;pid=28252edf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331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2_1#c0a6b7000.blank?vop=1&amp;pid=28252edff&amp;color=0,0,0&amp;vpa=1&amp;vtp=1&amp;bbb=1"/>
          <p:cNvSpPr/>
          <p:nvPr/>
        </p:nvSpPr>
        <p:spPr>
          <a:xfrm>
            <a:off x="10878470" y="1048512"/>
            <a:ext cx="4333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14</a:t>
            </a:r>
            <a:endParaRPr lang="en-US" altLang="zh-CN" dirty="0"/>
          </a:p>
        </p:txBody>
      </p:sp>
      <p:sp>
        <p:nvSpPr>
          <p:cNvPr id="4" name="QB_4_AN.3_1#c0a6b7000.blank?vop=1&amp;pid=28252edff&amp;color=0,0,0&amp;vpa=2&amp;vtp=1&amp;bbb=1"/>
          <p:cNvSpPr/>
          <p:nvPr/>
        </p:nvSpPr>
        <p:spPr>
          <a:xfrm>
            <a:off x="4366673" y="1467612"/>
            <a:ext cx="4333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36</a:t>
            </a:r>
            <a:endParaRPr lang="en-US" altLang="zh-CN" dirty="0"/>
          </a:p>
        </p:txBody>
      </p:sp>
      <p:sp>
        <p:nvSpPr>
          <p:cNvPr id="5" name="QB_4_AN.4_1#c0a6b7000.blank?vop=1&amp;pid=28252edff&amp;color=0,0,0&amp;vpa=3&amp;vtp=1&amp;bbb=1"/>
          <p:cNvSpPr/>
          <p:nvPr/>
        </p:nvSpPr>
        <p:spPr>
          <a:xfrm>
            <a:off x="8278273" y="1467612"/>
            <a:ext cx="488950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1.6</a:t>
            </a:r>
            <a:endParaRPr lang="en-US" altLang="zh-CN" dirty="0"/>
          </a:p>
        </p:txBody>
      </p:sp>
      <p:sp>
        <p:nvSpPr>
          <p:cNvPr id="6" name="QB_4_AN.5_1#c0a6b7000.blank?vop=1&amp;pid=28252edff&amp;color=0,0,0&amp;vpa=4&amp;vtp=1&amp;bbb=1"/>
          <p:cNvSpPr/>
          <p:nvPr/>
        </p:nvSpPr>
        <p:spPr>
          <a:xfrm>
            <a:off x="5778532" y="1886712"/>
            <a:ext cx="4333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18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AS.6_1#c0a6b7000?vop=1&amp;pid=28252edff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6924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S.6_1#c0a6b7000?vop=1&amp;pid=28252edff&amp;color=0,0,0&amp;vtp=1&amp;bt=1&amp;bbb=1&amp;hb=1"/>
              <p:cNvSpPr/>
              <p:nvPr/>
            </p:nvSpPr>
            <p:spPr>
              <a:xfrm>
                <a:off x="832104" y="1080000"/>
                <a:ext cx="10531904" cy="1358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燃烧反应为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反应得到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故燃烧前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的总物质的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量等于燃烧后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燃烧后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mol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原混合气体总物质的量也是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S.6_1#c0a6b7000?vop=1&amp;pid=28252edf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1358900"/>
              </a:xfrm>
              <a:prstGeom prst="rect">
                <a:avLst/>
              </a:prstGeom>
              <a:blipFill>
                <a:blip r:embed="rId4"/>
                <a:stretch>
                  <a:fillRect l="-1390" t="-448" r="-695" b="-717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S.6_2#c0a6b7000?vop=1&amp;pid=28252edff&amp;color=0,0,0&amp;vtp=1&amp;bbb=1&amp;hb=1"/>
              <p:cNvSpPr/>
              <p:nvPr/>
            </p:nvSpPr>
            <p:spPr>
              <a:xfrm>
                <a:off x="832104" y="2476802"/>
                <a:ext cx="10533888" cy="1854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解法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设反应前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的物质的量分别为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根据二者质量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物质的量列方程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则有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28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+44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=36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=0.5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=0.5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的质量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×28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混合气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体的平均摩尔质量是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36 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=36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解法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2：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混合气体质量为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36 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平均摩尔质量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bar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e>
                    </m:ba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总质量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总物质的量</m:t>
                        </m:r>
                      </m:den>
                    </m:f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36 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den>
                    </m:f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=36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B_4_AS.6_2#c0a6b7000?vop=1&amp;pid=28252edf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76802"/>
                <a:ext cx="10533888" cy="1854200"/>
              </a:xfrm>
              <a:prstGeom prst="rect">
                <a:avLst/>
              </a:prstGeom>
              <a:blipFill>
                <a:blip r:embed="rId5"/>
                <a:stretch>
                  <a:fillRect l="-1389" r="-231" b="-13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AS.6_3#c0a6b7000?vop=1&amp;pid=28252edff&amp;color=0,0,0&amp;mp=1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十字交叉法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endParaRPr lang="en-US" altLang="zh-CN" sz="1800" dirty="0"/>
          </a:p>
        </p:txBody>
      </p:sp>
      <p:pic>
        <p:nvPicPr>
          <p:cNvPr id="3" name="QB_4_AS.6_3#c0a6b7000?vop=1&amp;pid=28252edff&amp;color=0,0,0&amp;mp=1&amp;tib=255,255,255&amp;iip=2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280" y="1555869"/>
            <a:ext cx="1810512" cy="7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S.6_4#c0a6b7000?vop=1&amp;pid=28252edff&amp;color=0,0,0&amp;mp=1&amp;vtp=1&amp;bbb=1&amp;hb=1"/>
              <p:cNvSpPr/>
              <p:nvPr/>
            </p:nvSpPr>
            <p:spPr>
              <a:xfrm>
                <a:off x="832104" y="1558155"/>
                <a:ext cx="10531904" cy="1143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15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得出反应前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都是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的质量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×28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=14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S.6_4#c0a6b7000?vop=1&amp;pid=28252edff&amp;color=0,0,0&amp;mp=1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58155"/>
                <a:ext cx="10531904" cy="1143000"/>
              </a:xfrm>
              <a:prstGeom prst="rect">
                <a:avLst/>
              </a:prstGeom>
              <a:blipFill>
                <a:blip r:embed="rId4"/>
                <a:stretch>
                  <a:fillRect l="-521" b="-802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S.6_5#c0a6b7000?vop=1&amp;pid=28252edff&amp;color=0,0,0&amp;mp=1&amp;vtp=1&amp;bbb=1&amp;hb=1"/>
              <p:cNvSpPr/>
              <p:nvPr/>
            </p:nvSpPr>
            <p:spPr>
              <a:xfrm>
                <a:off x="832104" y="2698869"/>
                <a:ext cx="10533888" cy="1016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标准状况下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混合气体的密度为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36 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≈1.6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同温同压下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密度之比等于摩尔质量之比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故该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密度是同温同压条件下氢气密度的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18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倍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5" name="QB_4_AS.6_5#c0a6b7000?vop=1&amp;pid=28252edff&amp;color=0,0,0&amp;mp=1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698869"/>
                <a:ext cx="10533888" cy="1016000"/>
              </a:xfrm>
              <a:prstGeom prst="rect">
                <a:avLst/>
              </a:prstGeom>
              <a:blipFill>
                <a:blip r:embed="rId5"/>
                <a:stretch>
                  <a:fillRect l="-1389" r="-289" b="-90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Office PowerPoint</Application>
  <PresentationFormat>宽屏</PresentationFormat>
  <Paragraphs>41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2025-05-14T06:33:54Z</dcterms:created>
  <dcterms:modified xsi:type="dcterms:W3CDTF">2025-05-14T06:34:20Z</dcterms:modified>
  <cp:category/>
  <cp:contentStatus/>
</cp:coreProperties>
</file>