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2" r:id="rId6"/>
    <p:sldId id="263" r:id="rId7"/>
    <p:sldId id="265" r:id="rId8"/>
    <p:sldId id="264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7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2c740e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2de074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74b70b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2c740e8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8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2de074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4b70b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c97b293a.fixed?pid=bdeb58417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4c97b293a.fixed?pid=bdeb58417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“归类法”巧判（强弱）电解质与非电解质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11809516?pid=72de07496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电解质、非电解质的分类是高一学习的难点，再与导电性的知识点结合，理解起来更难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本通法通过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归纳物质类别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，辨析电解质和非电解质，解决你的疑惑。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6efd2051f?sp=1&amp;pid=374b70b1f&amp;color=0,0,0&amp;vtp=1&amp;bt=1&amp;bbb=1"/>
          <p:cNvSpPr/>
          <p:nvPr/>
        </p:nvSpPr>
        <p:spPr>
          <a:xfrm>
            <a:off x="832104" y="1080000"/>
            <a:ext cx="10533888" cy="461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电解质与非电解质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（1）电解质的概念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在水溶液中或熔融状态下能够导电的化合物</a:t>
            </a: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（注意“或”字。例如，若某化合物只在水溶液中能导电，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在熔融状态下不能导电，则它也是电解质）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叫电解质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（2）非电解质的概念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在水溶液中和熔融状态下都不能导电的化合物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叫非电解质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>
              <a:solidFill>
                <a:prstClr val="black"/>
              </a:solidFill>
            </a:endParaRPr>
          </a:p>
          <a:p>
            <a:pPr lvl="0" algn="ctr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判断电解质、非电解质的问题的思考步骤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先判定是不是化合物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如为混合物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单质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则可直接排除掉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该物质在水溶液中或熔融状态下能否导电</a:t>
            </a: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（也就是能否发生电离）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该物质在水溶液中需要的是自身电离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而不是和水反应后的产物电离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efd2051f?pid=374b70b1f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导电性不能用来判定物质是否为电解质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能导电的物质不一定是电解质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如石墨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稀硫酸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等能导电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但它们不是化合物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因而不是电解质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电解质本身不一定能导电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如氯化钠晶体是电解质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但其本身不导电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某物质的水溶液能导电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该物质也不一定是电解质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其自身在水溶液中和熔融状态下都不能电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是非电解质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溶于水形成的溶液能导电的原因是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在水中发生电离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电离出可自由移动的离子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有些电解质溶于水能够导电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但熔融状态下不能导电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如所有酸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有些电解质在熔融状态下能够导电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但在水溶液里几乎不导电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如难溶于水的硫酸钡等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efd2051f?pid=374b70b1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r="-1620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6efd2051f?sp=1&amp;pid=374b70b1f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2.归类法判断电解质、非电解质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不同物质类别相关实例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6efd2051f?colgroup=18,38&amp;pid=374b70b1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543721"/>
                  </p:ext>
                </p:extLst>
              </p:nvPr>
            </p:nvGraphicFramePr>
            <p:xfrm>
              <a:off x="832104" y="2039104"/>
              <a:ext cx="10533888" cy="3488187"/>
            </p:xfrm>
            <a:graphic>
              <a:graphicData uri="http://schemas.openxmlformats.org/drawingml/2006/table">
                <a:tbl>
                  <a:tblPr/>
                  <a:tblGrid>
                    <a:gridCol w="11612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381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7437">
                    <a:tc row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强碱：如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弱碱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17437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不呈酸性的氢化物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SiH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绝大部分有机物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如蔗糖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乙醇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6efd2051f?colgroup=18,38&amp;pid=374b70b1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4543721"/>
                  </p:ext>
                </p:extLst>
              </p:nvPr>
            </p:nvGraphicFramePr>
            <p:xfrm>
              <a:off x="832104" y="2039104"/>
              <a:ext cx="10533888" cy="3488187"/>
            </p:xfrm>
            <a:graphic>
              <a:graphicData uri="http://schemas.openxmlformats.org/drawingml/2006/table">
                <a:tbl>
                  <a:tblPr/>
                  <a:tblGrid>
                    <a:gridCol w="11612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1381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7437">
                    <a:tc row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101923" r="-173" b="-9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201923" r="-173" b="-8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301923" r="-173" b="-7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401923" r="-173" b="-6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501923" r="-173" b="-5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601923" r="-173" b="-42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17437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803846" r="-173" b="-21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不呈酸性的氢化物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903846" r="-173" b="-11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174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绝大部分有机物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267" t="-1003846" r="-173" b="-192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efd2051f?pid=374b70b1f&amp;color=0,0,0&amp;vtp=1&amp;bbb=1&amp;hb=1"/>
              <p:cNvSpPr/>
              <p:nvPr/>
            </p:nvSpPr>
            <p:spPr>
              <a:xfrm>
                <a:off x="832104" y="1080000"/>
                <a:ext cx="10533888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电解质又分为强电解质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在水溶液中完全电离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和弱电解质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在水溶液中部分电离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两者区分如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6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强电解质：强酸、强碱、金属氧化物、绝大多数盐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弱电解质：弱酸、弱碱、水、极少数盐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醋酸铅、氯化汞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6efd2051f?pid=374b70b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25600"/>
              </a:xfrm>
              <a:prstGeom prst="rect">
                <a:avLst/>
              </a:prstGeom>
              <a:blipFill>
                <a:blip r:embed="rId2"/>
                <a:stretch>
                  <a:fillRect l="-1389" r="-289" b="-3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411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09bb0281e?vop=1&amp;pid=52c740e8e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科学家在研究化学物质时常对其进行分类，以便对同类物质的性质进行深入研究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物质分类及转化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思想贯穿整个化学学科学习的始终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②硝酸钾溶液；③铜；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；⑦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二氧化碳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⑧熔融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固体；⑩氨气；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09bb0281e?vop=1&amp;pid=52c740e8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2720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_1#aeac32193?vop=1&amp;pid=09bb0281e&amp;color=0,0,0&amp;vtp=1&amp;bbb=1"/>
          <p:cNvSpPr/>
          <p:nvPr/>
        </p:nvSpPr>
        <p:spPr>
          <a:xfrm>
            <a:off x="832104" y="27401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能导电的是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属于电解质的是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属于非电解质的是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4" name="QB_5_AN.3_1#aeac32193.blank?vop=1&amp;pid=09bb0281e&amp;color=0,0,0&amp;vpa=1&amp;vtp=1&amp;bbb=1"/>
          <p:cNvSpPr/>
          <p:nvPr/>
        </p:nvSpPr>
        <p:spPr>
          <a:xfrm>
            <a:off x="2685510" y="2709664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②③⑧</a:t>
            </a:r>
            <a:endParaRPr lang="en-US" altLang="zh-CN" dirty="0"/>
          </a:p>
        </p:txBody>
      </p:sp>
      <p:sp>
        <p:nvSpPr>
          <p:cNvPr id="6" name="QB_5_AN.5_1#aeac32193.blank?vop=1&amp;pid=09bb0281e&amp;color=0,0,0&amp;vpa=2&amp;vtp=1&amp;bbb=1"/>
          <p:cNvSpPr/>
          <p:nvPr/>
        </p:nvSpPr>
        <p:spPr>
          <a:xfrm>
            <a:off x="3142710" y="3116064"/>
            <a:ext cx="1538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①④⑤⑥⑧⑨</a:t>
            </a:r>
            <a:endParaRPr lang="en-US" altLang="zh-CN" dirty="0"/>
          </a:p>
        </p:txBody>
      </p:sp>
      <p:sp>
        <p:nvSpPr>
          <p:cNvPr id="8" name="QB_5_AN.7_1#aeac32193.blank?vop=1&amp;pid=09bb0281e&amp;color=0,0,0&amp;vpa=3&amp;vtp=1&amp;bbb=1"/>
          <p:cNvSpPr/>
          <p:nvPr/>
        </p:nvSpPr>
        <p:spPr>
          <a:xfrm>
            <a:off x="3371310" y="3535164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⑦⑩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Office PowerPoint</Application>
  <PresentationFormat>宽屏</PresentationFormat>
  <Paragraphs>68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2025-05-14T03:20:56Z</dcterms:created>
  <dcterms:modified xsi:type="dcterms:W3CDTF">2025-05-14T03:27:54Z</dcterms:modified>
  <cp:category/>
  <cp:contentStatus/>
</cp:coreProperties>
</file>