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073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f5807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e4d80f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ba5478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2f5807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e4d80f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ba5478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5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27dec8645?vop=1&amp;pid=92f5807e5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下图为实验室制取氯气及性质验证的装置图，参考装置图回答下列问题。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4_BD.1_2#27dec8645?vop=1&amp;pid=92f5807e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784" y="1619369"/>
            <a:ext cx="422452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1e952ecf5?vop=1&amp;pid=27dec8645&amp;color=0,0,0&amp;vtp=1&amp;bbb=1&amp;hb=1"/>
              <p:cNvSpPr/>
              <p:nvPr/>
            </p:nvSpPr>
            <p:spPr>
              <a:xfrm>
                <a:off x="832104" y="3714869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写出装置A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_1#1e952ecf5?vop=1&amp;pid=27dec864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14869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3_1#1e952ecf5.blank?vop=1&amp;pid=27dec8645&amp;color=0,0,0&amp;vpa=1&amp;vtp=1&amp;bbb=1"/>
          <p:cNvSpPr/>
          <p:nvPr/>
        </p:nvSpPr>
        <p:spPr>
          <a:xfrm>
            <a:off x="3025235" y="3684389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QB_5_AN.4_1#1e952ecf5.blank?vop=1&amp;pid=27dec8645&amp;color=0,0,0&amp;vpa=2&amp;vtp=1&amp;bbb=1"/>
          <p:cNvSpPr/>
          <p:nvPr/>
        </p:nvSpPr>
        <p:spPr>
          <a:xfrm>
            <a:off x="5893848" y="3684389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圆底烧瓶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5_1#1e952ecf5.blank?vop=1&amp;pid=27dec8645&amp;color=0,0,0&amp;vpa=3&amp;vtp=1&amp;bbb=1&amp;rh=26.9"/>
              <p:cNvSpPr/>
              <p:nvPr/>
            </p:nvSpPr>
            <p:spPr>
              <a:xfrm>
                <a:off x="849566" y="4147685"/>
                <a:ext cx="4671759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5_1#1e952ecf5.blank?vop=1&amp;pid=27dec8645&amp;color=0,0,0&amp;vpa=3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4147685"/>
                <a:ext cx="4671759" cy="341630"/>
              </a:xfrm>
              <a:prstGeom prst="rect">
                <a:avLst/>
              </a:prstGeom>
              <a:blipFill>
                <a:blip r:embed="rId5"/>
                <a:stretch>
                  <a:fillRect l="-652" t="-16071" r="-652" b="-39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5_AS.6_1#1e952ecf5?vop=1&amp;pid=27dec8645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6387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S.6_1#1e952ecf5?vop=1&amp;pid=27dec8645&amp;color=0,0,0&amp;vtp=1&amp;bbb=1&amp;hb=1"/>
              <p:cNvSpPr/>
              <p:nvPr/>
            </p:nvSpPr>
            <p:spPr>
              <a:xfrm>
                <a:off x="832104" y="4574715"/>
                <a:ext cx="10531904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由装置图可知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的名称是分液漏斗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的名称是圆底烧瓶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中反应的化学方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5_AS.6_1#1e952ecf5?vop=1&amp;pid=27dec864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74715"/>
                <a:ext cx="10531904" cy="876300"/>
              </a:xfrm>
              <a:prstGeom prst="rect">
                <a:avLst/>
              </a:prstGeom>
              <a:blipFill>
                <a:blip r:embed="rId7"/>
                <a:stretch>
                  <a:fillRect l="-1390" b="-90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7_1#1f8737150?vop=1&amp;pid=27dec8645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7_1#1f8737150?vop=1&amp;pid=27dec864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215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8_1#1f8737150.blank?vop=1&amp;pid=27dec8645&amp;color=0,0,0&amp;vpa=4&amp;vtp=1&amp;bbb=1"/>
          <p:cNvSpPr/>
          <p:nvPr/>
        </p:nvSpPr>
        <p:spPr>
          <a:xfrm>
            <a:off x="4460335" y="1048512"/>
            <a:ext cx="2224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干燥有色布条无变化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B_5_AN.9_1#1f8737150.blank?vop=1&amp;pid=27dec8645&amp;color=0,0,0&amp;vpa=5&amp;vtp=1&amp;bbb=1&amp;hb=1"/>
          <p:cNvSpPr/>
          <p:nvPr/>
        </p:nvSpPr>
        <p:spPr>
          <a:xfrm>
            <a:off x="832104" y="1048512"/>
            <a:ext cx="1053190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湿润有色布条褪色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5_AN.10_1#1f8737150.blank?vop=1&amp;pid=27dec8645&amp;color=0,0,0&amp;vpa=6&amp;vtp=1&amp;bbb=1"/>
          <p:cNvSpPr/>
          <p:nvPr/>
        </p:nvSpPr>
        <p:spPr>
          <a:xfrm>
            <a:off x="4045998" y="1467612"/>
            <a:ext cx="2681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湿润淀粉碘化钾试纸变蓝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6" name="QB_5_AS.11_1#1f8737150?vop=1&amp;pid=27dec8645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11_1#1f8737150?vop=1&amp;pid=27dec8645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本身没有漂白作用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它与水反应生成的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有漂白作用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因此干燥的有色布条不会褪色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湿润的有色布条会褪色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具有强氧化性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因此湿润的淀粉碘化钾试纸变为蓝色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AS.11_1#1f8737150?vop=1&amp;pid=27dec864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BD.12_1#5c42623ce?vop=1&amp;pid=27dec8645&amp;color=0,0,0&amp;vtp=1&amp;bbb=1&amp;hb=1"/>
              <p:cNvSpPr/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BD.12_1#5c42623ce?vop=1&amp;pid=27dec864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r="-1505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13_1#5c42623ce.blank?vop=1&amp;pid=27dec8645&amp;color=0,0,0&amp;vpa=7&amp;vtp=1&amp;bbb=1"/>
              <p:cNvSpPr/>
              <p:nvPr/>
            </p:nvSpPr>
            <p:spPr>
              <a:xfrm>
                <a:off x="3081591" y="2847848"/>
                <a:ext cx="167633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9" name="QB_5_AN.13_1#5c42623ce.blank?vop=1&amp;pid=27dec8645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591" y="2847848"/>
                <a:ext cx="1676337" cy="292100"/>
              </a:xfrm>
              <a:prstGeom prst="rect">
                <a:avLst/>
              </a:prstGeom>
              <a:blipFill>
                <a:blip r:embed="rId7"/>
                <a:stretch>
                  <a:fillRect l="-5818" t="-27083" r="-1818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14_1#5c42623ce.blank?vop=1&amp;pid=27dec8645&amp;color=0,0,0&amp;vpa=8&amp;vtp=1&amp;bbb=1"/>
              <p:cNvSpPr/>
              <p:nvPr/>
            </p:nvSpPr>
            <p:spPr>
              <a:xfrm>
                <a:off x="6561392" y="2847848"/>
                <a:ext cx="1741361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0" name="QB_5_AN.14_1#5c42623ce.blank?vop=1&amp;pid=27dec8645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1392" y="2847848"/>
                <a:ext cx="1741361" cy="292100"/>
              </a:xfrm>
              <a:prstGeom prst="rect">
                <a:avLst/>
              </a:prstGeom>
              <a:blipFill>
                <a:blip r:embed="rId8"/>
                <a:stretch>
                  <a:fillRect l="-5245" t="-27083" r="-1748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15_1#5c42623ce.blank?vop=1&amp;pid=27dec8645&amp;color=0,0,0&amp;vpa=9&amp;vtp=1&amp;bbb=1&amp;hb=1"/>
              <p:cNvSpPr/>
              <p:nvPr/>
            </p:nvSpPr>
            <p:spPr>
              <a:xfrm>
                <a:off x="832104" y="27648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44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吸收多余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1" name="QB_5_AN.15_1#5c42623ce.blank?vop=1&amp;pid=27dec8645&amp;color=0,0,0&amp;vpa=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4846"/>
                <a:ext cx="10531904" cy="838200"/>
              </a:xfrm>
              <a:prstGeom prst="rect">
                <a:avLst/>
              </a:prstGeom>
              <a:blipFill>
                <a:blip r:embed="rId9"/>
                <a:stretch>
                  <a:fillRect l="-811" r="-2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16_1#5c42623ce.blank?vop=1&amp;pid=27dec8645&amp;color=0,0,0&amp;vpa=10&amp;vtp=1&amp;bbb=1&amp;rh=23.75"/>
              <p:cNvSpPr/>
              <p:nvPr/>
            </p:nvSpPr>
            <p:spPr>
              <a:xfrm>
                <a:off x="5375529" y="3246501"/>
                <a:ext cx="381146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16_1#5c42623ce.blank?vop=1&amp;pid=27dec8645&amp;color=0,0,0&amp;vpa=1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529" y="3246501"/>
                <a:ext cx="3811461" cy="301625"/>
              </a:xfrm>
              <a:prstGeom prst="rect">
                <a:avLst/>
              </a:prstGeom>
              <a:blipFill>
                <a:blip r:embed="rId10"/>
                <a:stretch>
                  <a:fillRect l="-800" r="-640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QB_5_AS.17_1#5c42623ce?vop=1&amp;pid=27dec8645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305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S.17_1#5c42623ce?vop=1&amp;pid=27dec8645&amp;color=0,0,0&amp;vtp=1&amp;bbb=1&amp;hb=1"/>
              <p:cNvSpPr/>
              <p:nvPr/>
            </p:nvSpPr>
            <p:spPr>
              <a:xfrm>
                <a:off x="832104" y="366654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中盛放的是饱和食盐水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它的作用是除去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中盛放的是浓硫酸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作用是除去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它的作用是吸收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防止污染环境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4" name="QB_5_AS.17_1#5c42623ce?vop=1&amp;pid=27dec864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66546"/>
                <a:ext cx="10531904" cy="1257300"/>
              </a:xfrm>
              <a:prstGeom prst="rect">
                <a:avLst/>
              </a:prstGeom>
              <a:blipFill>
                <a:blip r:embed="rId11"/>
                <a:stretch>
                  <a:fillRect l="-1390" r="-57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690e3cf4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690e3cf4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全面突破气体（氯气）的制备实验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07c63f77?pid=de4d80f30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初中已经掌握了比较多的气体制备的方法，氯气制备是高中阶段学习的第一个气体制备实验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与初中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的气体制备实验会有哪些不同呢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？本通法带你知晓实验室制备氯气的反应原理、实验装置、除杂方法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集方法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、验满方法、尾气处理全系列的操作，举一反三，你会对气体制备实验有不一样的理解。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d119bc37?sp=1&amp;pid=eba54786b&amp;color=0,0,0&amp;vtp=1&amp;bt=1&amp;bbb=1"/>
              <p:cNvSpPr/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反应原理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（1）试剂的选择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选取试剂的主要依据是制取气体的性质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。氯气具有强氧化性，常用氧化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的方法来制取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因此要选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的物质（如盐酸）和具有强氧化性的物质（如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等）来制取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反应原理分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+16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（2）装置的选择：实验室制取氯气常采用固体和液体混合加热制气体的装置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主要有气体的发生装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、除杂装置、收集装置和尾气处理装置。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的氧化性强弱不同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故反应条件和盐酸的浓度不同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氧化性弱的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需要在加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热的条件下和浓盐酸才可以发生反应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d119bc37?sp=1&amp;pid=eba54786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blipFill>
                <a:blip r:embed="rId3"/>
                <a:stretch>
                  <a:fillRect l="-1389" r="-637" b="-23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d119bc37?sp=1&amp;pid=eba54786b&amp;color=0,0,0&amp;vtp=1&amp;bt=1&amp;bbb=1"/>
              <p:cNvSpPr/>
              <p:nvPr/>
            </p:nvSpPr>
            <p:spPr>
              <a:xfrm>
                <a:off x="832104" y="1080000"/>
                <a:ext cx="10533888" cy="233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气体的发生装置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（1）气体发生装置类型：固体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△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（2）发生装置所用玻璃仪器的名称：分液漏斗、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圆底烧瓶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（3）实验仪器：铁架台（带铁圈）、酒精灯、陶土网、圆底烧瓶、分液漏斗、导气管、洗气瓶、集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气瓶、烧杯。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d119bc37?sp=1&amp;pid=eba54786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336800"/>
              </a:xfrm>
              <a:prstGeom prst="rect">
                <a:avLst/>
              </a:prstGeom>
              <a:blipFill>
                <a:blip r:embed="rId3"/>
                <a:stretch>
                  <a:fillRect l="-1389" r="-405" b="-4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4_BD#cd119bc37?pid=eba54786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1064" y="3543927"/>
            <a:ext cx="430682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d119bc37?sp=1&amp;pid=eba54786b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3.气体的除杂装置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气体除杂装置的设计必须同时考虑主要成分和杂质成分的性质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，以便选择适当的装置除去杂质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盐酸和二氧化锰制取氯气时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中混有的杂质气体主要是浓盐酸挥发出来的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气体和水蒸气。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注意除杂的先后顺序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：先除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再除水蒸气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中少量的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气体常用饱和食盐水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中少量的水蒸气常用浓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，也可用干燥的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，装置如图所示。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cd119bc37?sp=1&amp;pid=eba54786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cd119bc37?pid=eba54786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8968" y="3679944"/>
            <a:ext cx="127101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d119bc37?sp=1&amp;pid=eba54786b&amp;color=0,0,0&amp;vtp=1&amp;bt=1&amp;bbb=1&amp;h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4.气体的收集装置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选用收集方法的主要依据是气体的密度和水溶性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。因为氯气能溶于水，密度比空气大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所以收集氯气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，不能用排水法，应该用向上排空气法。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在饱和食盐水中的溶解度较小，如不要求制备干燥的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也可用排饱和食盐水法收集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综上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，收集方法：</a:t>
                </a:r>
                <a:r>
                  <a:rPr lang="en-US" altLang="zh-CN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向上排空气法或排饱和食盐水法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5.尾气处理装置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氯气有毒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，实验室制取氯气时应在密闭系统或通风橱中进行，通常在收集装置的后面连接盛有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溶液的吸收装置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导气管要伸入液面以下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溶液的作用：吸收过量的氯气，防止污染环境。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cd119bc37?sp=1&amp;pid=eba54786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331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d119bc37?sp=1&amp;pid=eba54786b&amp;color=0,0,0&amp;vtp=1&amp;bt=1&amp;bbb=1"/>
          <p:cNvSpPr/>
          <p:nvPr/>
        </p:nvSpPr>
        <p:spPr>
          <a:xfrm>
            <a:off x="832104" y="1080000"/>
            <a:ext cx="10533888" cy="2095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验满方法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（1）观察法：氯气是黄绿色气体，观察到瓶中充满黄绿色气体，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则证明已集满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（2）将湿润的淀粉碘化钾试纸靠近盛有氯气的瓶口，观察到试纸迅速变蓝，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则证明已集满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（3）将湿润的蓝色石蕊试纸靠近盛有氯气的瓶口，观察到试纸迅速发生先变红后褪色的变化，则证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明已集满。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d119bc37?pid=eba54786b&amp;color=0,0,0&amp;mp=1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氯气制备实验中的注意事项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必须用浓盐酸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与稀盐酸不反应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且随着反应的进行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盐酸浓度变小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因此无论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是否足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盐酸均不能完全反应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反应后的溶液为盐酸和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浓盐酸中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部分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参加反应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为了减少制得的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的含量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加热温度不宜过高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减少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的挥发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必须有尾气吸收装置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常用吸收剂为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不用澄清石灰水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因澄清石灰水中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浓度小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吸收慢且吸收不完全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实验结束后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先使反应停止并排出装置中残留的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（任何实验装置，当残留气体有污染时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先排尽残留气体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，再拆卸装置。）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再拆卸装置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避免污染空气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d119bc37?pid=eba54786b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273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宽屏</PresentationFormat>
  <Paragraphs>86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2025-05-14T06:33:50Z</dcterms:created>
  <dcterms:modified xsi:type="dcterms:W3CDTF">2025-05-14T06:34:49Z</dcterms:modified>
  <cp:category/>
  <cp:contentStatus/>
</cp:coreProperties>
</file>