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4947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55d9504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a49a64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7b2ffd5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55d9504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a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a49a64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7b2ffd5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EX.4_1#1a11fdf42?vop=1&amp;pid=b55d9504f&amp;color=0,0,0&amp;vtp=1&amp;bt=1&amp;bbb=1&amp;h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解题模型</a:t>
                </a:r>
                <a:endParaRPr lang="en-US" altLang="zh-CN" sz="1800" dirty="0"/>
              </a:p>
              <a:p>
                <a:pPr algn="ctr"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共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价分子电子式的书写步骤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分析达到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8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稳定结构需要的电子个数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常考非金属原子需要电子的个数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—1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—4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; 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—3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—2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EX.4_1#1a11fdf42?vop=1&amp;pid=b55d9504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r="-405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EX.5_1#1a11fdf42?vop=1&amp;pid=b55d9504f&amp;color=0,0,0&amp;vtp=1&amp;bbb=1"/>
          <p:cNvSpPr/>
          <p:nvPr/>
        </p:nvSpPr>
        <p:spPr>
          <a:xfrm>
            <a:off x="832104" y="27528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分析共用电子对数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" name="QC_4_EX.5_2#1a11fdf42?colgroup=22,4,4,4,4,10&amp;vop=1&amp;pid=b55d9504f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1658220"/>
                  </p:ext>
                </p:extLst>
              </p:nvPr>
            </p:nvGraphicFramePr>
            <p:xfrm>
              <a:off x="832104" y="3270369"/>
              <a:ext cx="10497312" cy="681736"/>
            </p:xfrm>
            <a:graphic>
              <a:graphicData uri="http://schemas.openxmlformats.org/drawingml/2006/table">
                <a:tbl>
                  <a:tblPr/>
                  <a:tblGrid>
                    <a:gridCol w="4242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0848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非金属原子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共用电子对数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" name="QC_4_EX.5_2#1a11fdf42?colgroup=22,4,4,4,4,10&amp;vop=1&amp;pid=b55d9504f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1658220"/>
                  </p:ext>
                </p:extLst>
              </p:nvPr>
            </p:nvGraphicFramePr>
            <p:xfrm>
              <a:off x="832104" y="3270369"/>
              <a:ext cx="10497312" cy="681736"/>
            </p:xfrm>
            <a:graphic>
              <a:graphicData uri="http://schemas.openxmlformats.org/drawingml/2006/table">
                <a:tbl>
                  <a:tblPr/>
                  <a:tblGrid>
                    <a:gridCol w="4242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0848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非金属原子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5233" t="-1754" r="-498256" b="-1122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08187" t="-1754" r="-301170" b="-1122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08187" t="-1754" r="-201170" b="-1122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4094" t="-1754" r="-585" b="-1122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共用电子对数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QC_4_EX.5_3#1a11fdf42?vop=1&amp;pid=b55d9504f&amp;color=0,0,0&amp;vtp=1&amp;bbb=1"/>
          <p:cNvSpPr/>
          <p:nvPr/>
        </p:nvSpPr>
        <p:spPr>
          <a:xfrm>
            <a:off x="832104" y="4083169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先写共用电子对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再补齐各自剩余的最外层电子数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bc80b59eb.fixed?pid=4c7dc1ac0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bc80b59eb.fixed?pid=4c7dc1ac0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电子式的书写及物质形成过程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a1ac24b89?pid=5a49a64b5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电子式是一种常用的化学用语，是比较简单的知识点，因对细节要求比较高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在书写时容易犯一些小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错误而导致失分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，所以电子式的书写需要引起重视。本通法从书写要求及易错点上进行全面总结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让你掌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握有效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“避坑”的解题模型，轻松拿下“送分点”。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a875ded2?sp=1&amp;pid=57b2ffd5f&amp;color=0,0,0&amp;vtp=1&amp;bt=1&amp;bbb=1"/>
          <p:cNvSpPr/>
          <p:nvPr/>
        </p:nvSpPr>
        <p:spPr>
          <a:xfrm>
            <a:off x="832104" y="1080000"/>
            <a:ext cx="105338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1.微粒电子式的书写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5a875ded2?colgroup=11,16,20,7&amp;pid=57b2ffd5f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7576590"/>
                  </p:ext>
                </p:extLst>
              </p:nvPr>
            </p:nvGraphicFramePr>
            <p:xfrm>
              <a:off x="832104" y="1575236"/>
              <a:ext cx="10479024" cy="4486660"/>
            </p:xfrm>
            <a:graphic>
              <a:graphicData uri="http://schemas.openxmlformats.org/drawingml/2006/table">
                <a:tbl>
                  <a:tblPr/>
                  <a:tblGrid>
                    <a:gridCol w="7040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0540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79476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27089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粒子的种类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电子式的表示方法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注意事项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172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在元素符号周围标出原子的最外层电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价电子数少于4时以单电子的形式分布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多于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时多出部分以电子对的形式呈现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27089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阳离子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离子符号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右上方标明电荷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2820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多核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元素符号紧邻铺开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周围标出电子分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用“［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］”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且“［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］”右上方标明电荷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28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7284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阴离子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元素符号周围合理分布价电子及所得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用“［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］”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且“［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］”右上方标明电荷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900"/>
                            </a:lnSpc>
                          </a:pPr>
                          <a:r>
                            <a:rPr lang="en-US" altLang="zh-CN" sz="19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172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多核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元素符号紧邻铺开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合理分布价电子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及所得电子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相同原子不得加和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用“［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］”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且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“［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］”右上方标明电荷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73514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单质及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离子化合物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由阳离子电子式和阴离子电子式组成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同性不相邻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离子合理分布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3100"/>
                            </a:lnSpc>
                          </a:pPr>
                          <a:r>
                            <a:rPr lang="en-US" altLang="zh-CN" sz="18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[:</m:t>
                              </m:r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¨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¨</m:t>
                                  </m:r>
                                </m:sup>
                              </m:sSub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: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]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6172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单质及共价化合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元素符号紧邻铺开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标明价电子及共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用电子对情况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原子不加和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不用“［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］”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不标明电荷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:r>
                            <a:rPr lang="en-US" altLang="zh-CN" sz="1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5a875ded2?colgroup=11,16,20,7&amp;pid=57b2ffd5f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7576590"/>
                  </p:ext>
                </p:extLst>
              </p:nvPr>
            </p:nvGraphicFramePr>
            <p:xfrm>
              <a:off x="832104" y="1575236"/>
              <a:ext cx="10479024" cy="4486660"/>
            </p:xfrm>
            <a:graphic>
              <a:graphicData uri="http://schemas.openxmlformats.org/drawingml/2006/table">
                <a:tbl>
                  <a:tblPr/>
                  <a:tblGrid>
                    <a:gridCol w="7040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0540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79476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27089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粒子的种类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电子式的表示方法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注意事项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172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在元素符号周围标出原子的最外层电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价电子数少于4时以单电子的形式分布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多于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时多出部分以电子对的形式呈现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27089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阳离子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离子符号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右上方标明电荷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17083" t="-288889" r="-833" b="-9981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2820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多核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元素符号紧邻铺开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周围标出电子分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用“［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］”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且“［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］”右上方标明电荷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28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7284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阴离子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元素符号周围合理分布价电子及所得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用“［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］”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且“［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］”右上方标明电荷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900"/>
                            </a:lnSpc>
                          </a:pPr>
                          <a:r>
                            <a:rPr lang="en-US" altLang="zh-CN" sz="19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172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多核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元素符号紧邻铺开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合理分布价电子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及所得电子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相同原子不得加和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用“［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］”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且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“［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］”右上方标明电荷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73514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单质及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离子化合物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由阳离子电子式和阴离子电子式组成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同性不相邻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离子合理分布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17083" t="-426446" r="-833" b="-925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6172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单质及共价化合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元素符号紧邻铺开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标明价电子及共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用电子对情况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原子不加和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不用“［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］”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不标明电荷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00"/>
                            </a:lnSpc>
                          </a:pPr>
                          <a:r>
                            <a:rPr lang="en-US" altLang="zh-CN" sz="1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P_4_BD#5a875ded2.table_image?tii=1&amp;pid=57b2ffd5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70757" y="2027674"/>
            <a:ext cx="374904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P_4_BD#5a875ded2.table_image?tii=2&amp;pid=57b2ffd5f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81844" y="2877337"/>
            <a:ext cx="795528" cy="56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3" name="P_4_BD#5a875ded2.table_image?tii=3&amp;pid=57b2ffd5f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05288" y="3605238"/>
            <a:ext cx="548640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P_4_BD#5a875ded2.table_image?tii=4&amp;pid=57b2ffd5f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2992" y="4199662"/>
            <a:ext cx="713232" cy="402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P_4_BD#5a875ded2.table_image?tii=5&amp;pid=57b2ffd5f&amp;color=0,0,0&amp;tib=255,255,255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40696" y="4751605"/>
            <a:ext cx="877824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9" name="P_4_BD#5a875ded2.table_image?tii=6&amp;pid=57b2ffd5f&amp;color=0,0,0&amp;tib=255,255,255&amp;vtp=1" descr="preencoded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64140" y="5597806"/>
            <a:ext cx="630936" cy="310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5a875ded2?pid=57b2ffd5f&amp;color=0,0,0&amp;vtp=1&amp;bt=1&amp;bbb=1"/>
              <p:cNvSpPr/>
              <p:nvPr/>
            </p:nvSpPr>
            <p:spPr>
              <a:xfrm>
                <a:off x="832104" y="1080000"/>
                <a:ext cx="10533888" cy="3962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endParaRPr lang="en-US" altLang="zh-CN" sz="1800" dirty="0"/>
              </a:p>
              <a:p>
                <a:pPr algn="ctr"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子式书写常见误区辨识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同一个式子中的同一元素的原子的电子要用同一符号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都用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“·”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或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“×”。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离子化合物中阴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阳离子个数比不是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要注意每一个离子都与带相反电荷的离子直接相邻的事实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40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的电子式为</a:t>
                </a:r>
                <a:r>
                  <a:rPr lang="en-US" altLang="zh-CN" sz="19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不能写成</a:t>
                </a:r>
                <a:r>
                  <a:rPr lang="en-US" altLang="zh-CN" sz="205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或</a:t>
                </a:r>
                <a:r>
                  <a:rPr lang="en-US" altLang="zh-CN" sz="22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写双原子分子的非金属单质的电子式时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要注意共用电子对的数目和表示方法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5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的电子式应为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5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:r>
                  <a:rPr lang="en-US" altLang="zh-CN" sz="185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不能写成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9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72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④不要漏写未参与成键的电子对，例如：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不能写成</a:t>
                </a:r>
                <a:r>
                  <a:rPr lang="en-US" altLang="zh-CN" sz="205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不能写成</a:t>
                </a:r>
                <a:r>
                  <a:rPr lang="en-US" altLang="zh-CN" sz="395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5a875ded2?pid=57b2ffd5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962400"/>
              </a:xfrm>
              <a:prstGeom prst="rect">
                <a:avLst/>
              </a:prstGeom>
              <a:blipFill>
                <a:blip r:embed="rId3"/>
                <a:stretch>
                  <a:fillRect l="-1389" r="-25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4_BD#5a875ded2?pid=57b2ffd5f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3879" y="2787896"/>
            <a:ext cx="1810512" cy="42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P_4_BD#5a875ded2?pid=57b2ffd5f&amp;color=0,0,0&amp;tib=255,255,255&amp;iip=2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1117" y="2769608"/>
            <a:ext cx="1316736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P_4_BD#5a875ded2?pid=57b2ffd5f&amp;color=0,0,0&amp;tib=255,255,255&amp;iip=3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5315" y="2751320"/>
            <a:ext cx="1920240" cy="50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9" name="P_4_BD#5a875ded2?pid=57b2ffd5f&amp;color=0,0,0&amp;tib=255,255,255&amp;iip=4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5690" y="3672578"/>
            <a:ext cx="777240" cy="42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0" name="P_4_BD#5a875ded2?pid=57b2ffd5f&amp;color=0,0,0&amp;tib=255,255,255&amp;iip=5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4682" y="3681722"/>
            <a:ext cx="905256" cy="402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1" name="P_4_BD#5a875ded2?pid=57b2ffd5f&amp;color=0,0,0&amp;tib=255,255,255&amp;iip=6&amp;vtp=1" descr="preencoded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4962" y="3668006"/>
            <a:ext cx="996696" cy="42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3" name="P_4_BD#5a875ded2?pid=57b2ffd5f&amp;color=0,0,0&amp;tib=255,255,255&amp;iip=7&amp;vtp=1" descr="preencoded.png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6926" y="4318373"/>
            <a:ext cx="886968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4" name="P_4_BD#5a875ded2?pid=57b2ffd5f&amp;color=0,0,0&amp;tib=255,255,255&amp;iip=8&amp;vtp=1" descr="preencoded.png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5427" y="4097774"/>
            <a:ext cx="932688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5a875ded2?sp=1&amp;pid=57b2ffd5f&amp;color=0,0,0&amp;vtp=1&amp;bt=1&amp;bbb=1"/>
              <p:cNvSpPr/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2.化合物形成过程的表示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书写模型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：原子电子式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化合物电子式（若是离子化合物，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则要用弧形箭头标出电子转移方向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（1）离子化合物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AB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型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</a:t>
                </a:r>
                <a:endParaRPr lang="en-US" altLang="zh-CN" sz="900" dirty="0">
                  <a:solidFill>
                    <a:prstClr val="black"/>
                  </a:solidFill>
                  <a:latin typeface="SimSun" panose="02010600030101010101" pitchFamily="2" charset="-122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AB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型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</a:t>
                </a:r>
                <a:endParaRPr lang="en-US" altLang="zh-CN" sz="900" dirty="0">
                  <a:solidFill>
                    <a:prstClr val="black"/>
                  </a:solidFill>
                  <a:latin typeface="SimSun" panose="02010600030101010101" pitchFamily="2" charset="-122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型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90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</a:t>
                </a:r>
                <a:endParaRPr lang="en-US" altLang="zh-CN" sz="900" dirty="0">
                  <a:solidFill>
                    <a:prstClr val="black"/>
                  </a:solidFill>
                  <a:latin typeface="SimSun" panose="02010600030101010101" pitchFamily="2" charset="-122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共价化合物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5a875ded2?sp=1&amp;pid=57b2ffd5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blipFill>
                <a:blip r:embed="rId3"/>
                <a:stretch>
                  <a:fillRect l="-1389" b="-3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_4_BD#5a875ded2?pid=57b2ffd5f&amp;color=0,0,0&amp;tib=255,255,255&amp;iip=9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7642" y="2350000"/>
            <a:ext cx="2304288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P_4_BD#5a875ded2?pid=57b2ffd5f&amp;color=0,0,0&amp;tib=255,255,255&amp;iip=10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8681" y="2770624"/>
            <a:ext cx="3456432" cy="34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9" name="P_4_BD#5a875ded2?pid=57b2ffd5f&amp;color=0,0,0&amp;tib=255,255,255&amp;iip=11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424" y="3172960"/>
            <a:ext cx="320040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1" name="P_4#5a875ded2?pid=57b2ffd5f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0288" y="4099044"/>
            <a:ext cx="3017520" cy="57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5a875ded2?pid=57b2ffd5f&amp;color=0,0,0&amp;mp=1&amp;vtp=1&amp;bt=1&amp;bbb=1"/>
              <p:cNvSpPr/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形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成过程的表示应注意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①“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前每个原子都要单独写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不能合并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简单阳离子的电子式就是离子符号本身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阴离子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复杂阳离子必须加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“［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］”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并标明电荷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不能将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写成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离子化合物形成过程中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使用弧形箭头标明电子转移方向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共价化合物的形成过程中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不用弧形箭头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也不标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“［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］”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和电荷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5a875ded2?pid=57b2ffd5f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blipFill>
                <a:blip r:embed="rId3"/>
                <a:stretch>
                  <a:fillRect l="-1389" r="-1331" b="-3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1a11fdf42?vop=1&amp;pid=b55d9504f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下列有关电子式的书写不正确的是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_1#1a11fdf42.bracket?vop=1&amp;pid=b55d9504f&amp;color=0,0,0&amp;vpa=1&amp;vtp=1"/>
          <p:cNvSpPr/>
          <p:nvPr/>
        </p:nvSpPr>
        <p:spPr>
          <a:xfrm>
            <a:off x="5030248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1a11fdf42.choices?vop=1&amp;pid=b55d9504f&amp;color=0,0,0&amp;vtp=1&amp;bbb=1"/>
              <p:cNvSpPr/>
              <p:nvPr/>
            </p:nvSpPr>
            <p:spPr>
              <a:xfrm>
                <a:off x="832104" y="1495425"/>
                <a:ext cx="10531904" cy="2171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氯化铵的电子式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285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</a:t>
                </a:r>
                <a:endParaRPr lang="en-US" altLang="zh-CN" sz="900" dirty="0">
                  <a:latin typeface="SimSun" panose="02010600030101010101" pitchFamily="2" charset="-122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用电子式表示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的形成过程：</a:t>
                </a:r>
                <a:r>
                  <a:rPr lang="en-US" altLang="zh-CN" sz="2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</a:t>
                </a:r>
                <a:r>
                  <a:rPr lang="en-US" altLang="zh-CN" sz="23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</a:t>
                </a:r>
                <a:endParaRPr lang="en-US" altLang="zh-CN" sz="900" dirty="0">
                  <a:latin typeface="SimSun" panose="02010600030101010101" pitchFamily="2" charset="-122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分子的电子式：</a:t>
                </a:r>
                <a:r>
                  <a:rPr lang="en-US" altLang="zh-CN" sz="23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</a:t>
                </a:r>
                <a:endParaRPr lang="en-US" altLang="zh-CN" sz="900" dirty="0">
                  <a:latin typeface="SimSun" panose="02010600030101010101" pitchFamily="2" charset="-122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用电子式表示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的形成过程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</a:t>
                </a:r>
                <a:r>
                  <a:rPr lang="en-US" altLang="zh-CN" sz="19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</a:t>
                </a:r>
                <a:endParaRPr lang="en-US" altLang="zh-CN" sz="900" dirty="0">
                  <a:latin typeface="SimSun" panose="02010600030101010101" pitchFamily="2" charset="-122"/>
                </a:endParaRPr>
              </a:p>
            </p:txBody>
          </p:sp>
        </mc:Choice>
        <mc:Fallback>
          <p:sp>
            <p:nvSpPr>
              <p:cNvPr id="4" name="QC_4_BD.1_2#1a11fdf42.choices?vop=1&amp;pid=b55d9504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1904" cy="2171700"/>
              </a:xfrm>
              <a:prstGeom prst="rect">
                <a:avLst/>
              </a:prstGeom>
              <a:blipFill>
                <a:blip r:embed="rId3"/>
                <a:stretch>
                  <a:fillRect l="-1390" b="-392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BD.1_2#1a11fdf42.choice_image?vop=1&amp;pid=b55d9504f&amp;color=0,0,0&amp;tib=255,255,255&amp;iip=1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280" y="1496568"/>
            <a:ext cx="1353312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C_4_BD.1_2#1a11fdf42?vop=1&amp;pid=b55d9504f&amp;color=0,0,0&amp;tib=255,255,255&amp;iip=13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5205" y="2180209"/>
            <a:ext cx="1088136" cy="48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C_4_BD.1_2#1a11fdf42?vop=1&amp;pid=b55d9504f&amp;color=0,0,0&amp;tib=255,255,255&amp;iip=14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7062" y="2161921"/>
            <a:ext cx="2404872" cy="52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C_4_BD.1_2#1a11fdf42?vop=1&amp;pid=b55d9504f&amp;color=0,0,0&amp;tib=255,255,255&amp;iip=1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7903" y="2700401"/>
            <a:ext cx="1005840" cy="52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9" name="QC_4_BD.1_2#1a11fdf42?vop=1&amp;pid=b55d9504f&amp;color=0,0,0&amp;tib=255,255,255&amp;iip=16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0280" y="3275457"/>
            <a:ext cx="649224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0" name="QC_4_BD.1_2#1a11fdf42?vop=1&amp;pid=b55d9504f&amp;color=0,0,0&amp;tib=255,255,255&amp;iip=17&amp;vtp=1" descr="preencoded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9509" y="3238881"/>
            <a:ext cx="813816" cy="42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3_1#1a11fdf42?vop=1&amp;pid=b55d9504f&amp;color=0,0,0&amp;tib=255,255,255&amp;iip=18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268730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AS.3_1#1a11fdf42?vop=1&amp;pid=b55d9504f&amp;color=0,0,0&amp;vtp=1&amp;bt=1&amp;bbb=1&amp;hb=1"/>
              <p:cNvSpPr/>
              <p:nvPr/>
            </p:nvSpPr>
            <p:spPr>
              <a:xfrm>
                <a:off x="832104" y="1078992"/>
                <a:ext cx="10531904" cy="2349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氯化铵为离子化合物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由铵根离子和氯离子构成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其电子式为</a:t>
                </a:r>
                <a:r>
                  <a:rPr lang="en-US" altLang="zh-CN" sz="29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为离子化合物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用电子式表示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的形成过程为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原子最外层电子数为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分子中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原子间共用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对电子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其电子式为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原子最外层电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子数为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原子最外层电子数为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7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共用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对电子形成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用电子式表示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的形成过程为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×+⋅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¨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¨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:→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× ⋅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¨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¨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: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C_4_AS.3_1#1a11fdf42?vop=1&amp;pid=b55d9504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1904" cy="2349500"/>
              </a:xfrm>
              <a:prstGeom prst="rect">
                <a:avLst/>
              </a:prstGeom>
              <a:blipFill>
                <a:blip r:embed="rId4"/>
                <a:stretch>
                  <a:fillRect l="-1390" r="-811" b="-389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4_AS.3_1#1a11fdf42?vop=1&amp;pid=b55d9504f&amp;color=0,0,0&amp;tib=255,255,255&amp;iip=19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1067" y="1081278"/>
            <a:ext cx="1389888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C_4_AS.3_1#1a11fdf42?vop=1&amp;pid=b55d9504f&amp;color=0,0,0&amp;tib=255,255,255&amp;iip=20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5508" y="1764792"/>
            <a:ext cx="3730752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C_4_AS.3_1#1a11fdf42?vop=1&amp;pid=b55d9504f&amp;color=0,0,0&amp;tib=255,255,255&amp;iip=21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0918" y="2157984"/>
            <a:ext cx="786384" cy="402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</Words>
  <Application>Microsoft Office PowerPoint</Application>
  <PresentationFormat>宽屏</PresentationFormat>
  <Paragraphs>113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2025-05-14T06:49:02Z</dcterms:created>
  <dcterms:modified xsi:type="dcterms:W3CDTF">2025-05-14T06:49:50Z</dcterms:modified>
  <cp:category/>
  <cp:contentStatus/>
</cp:coreProperties>
</file>