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0797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45ae85b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d978a9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a25b9da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45ae85b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a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d978a9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a25b9da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5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90454a43b?pid=c45ae85b2&amp;color=0,0,0&amp;vtp=1&amp;bt=1&amp;bbb=1&amp;h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小贴士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pc="-5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恒</a:t>
            </a:r>
            <a:r>
              <a:rPr lang="en-US" altLang="zh-CN" sz="1800" b="0" i="0" spc="-5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压滴液漏斗的原理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通过一个支管与反应瓶相连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使得上方可以封闭以防止液体挥发</a:t>
            </a:r>
            <a:r>
              <a:rPr lang="en-US" altLang="zh-CN" sz="18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pc="-5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同时保证盛有的液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pc="-5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体能够顺利滴下</a:t>
            </a:r>
            <a:r>
              <a:rPr lang="en-US" altLang="zh-CN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下方的压强保持不变</a:t>
            </a:r>
            <a:r>
              <a:rPr lang="en-US" altLang="zh-CN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对于有气体产生的反应</a:t>
            </a:r>
            <a:r>
              <a:rPr lang="en-US" altLang="zh-CN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可以使该反应中气体体积的测量更准确</a:t>
            </a:r>
            <a:r>
              <a:rPr lang="en-US" altLang="zh-CN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pc="-5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d900d4ad4.fixed?pid=166604358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_2_BD#d900d4ad4.fixed?pid=166604358&amp;color=255,255,255&amp;vtp=1&amp;bbb=1"/>
              <p:cNvSpPr/>
              <p:nvPr/>
            </p:nvSpPr>
            <p:spPr>
              <a:xfrm>
                <a:off x="0" y="2880360"/>
                <a:ext cx="12188952" cy="135432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400"/>
                  </a:lnSpc>
                </a:pPr>
                <a:r>
                  <a:rPr lang="en-US" altLang="zh-CN" sz="4400" b="1" i="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“创意设计”</a:t>
                </a:r>
                <a14:m>
                  <m:oMath xmlns:m="http://schemas.openxmlformats.org/officeDocument/2006/math">
                    <m:r>
                      <a:rPr lang="en-US" altLang="zh-CN" sz="4400" b="1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𝐅𝐞</m:t>
                    </m:r>
                    <m:r>
                      <a:rPr lang="en-US" altLang="zh-CN" sz="4400" b="1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4400" b="1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𝐎𝐇</m:t>
                    </m:r>
                    <m:sSub>
                      <m:sSubPr>
                        <m:ctrlPr>
                          <a:rPr lang="en-US" altLang="zh-CN" sz="4400" b="1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4400" b="1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4400" b="1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4400" b="1" i="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的制备装置</a:t>
                </a:r>
                <a:endParaRPr lang="en-US" altLang="zh-CN" sz="4400" dirty="0"/>
              </a:p>
            </p:txBody>
          </p:sp>
        </mc:Choice>
        <mc:Fallback>
          <p:sp>
            <p:nvSpPr>
              <p:cNvPr id="3" name="C_2_BD#d900d4ad4.fixed?pid=166604358&amp;color=255,255,25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880360"/>
                <a:ext cx="12188952" cy="1354328"/>
              </a:xfrm>
              <a:prstGeom prst="rect">
                <a:avLst/>
              </a:prstGeom>
              <a:blipFill>
                <a:blip r:embed="rId3"/>
                <a:stretch>
                  <a:fillRect t="-144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fec204b88?pid=4d978a955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极易被空气中的氧气氧化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，如果仅仅按照课本的实验设计思路，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很难观察到理想的实验现象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因此实际操作过程中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，为了更好地观察白色絮状沉淀的生成，需要对课本实验装置进行改进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本通法旨在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帮你顺利捋清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制备装置的创意设计思路及注意事项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fec204b88?pid=4d978a95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2778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53515a776?sp=1&amp;pid=fa25b9da1&amp;color=0,0,0&amp;vtp=1&amp;bt=1&amp;bbb=1&amp;hb=1"/>
              <p:cNvSpPr/>
              <p:nvPr/>
            </p:nvSpPr>
            <p:spPr>
              <a:xfrm>
                <a:off x="832104" y="1080000"/>
                <a:ext cx="10533888" cy="1371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7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1.基础实验思路</a:t>
                </a:r>
                <a:endParaRPr lang="en-US" altLang="zh-CN" sz="1800" dirty="0"/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将吸有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溶液的长胶头滴管插入新制备的亚铁盐溶液的液面以下［这是中学阶段唯一一个把胶头</a:t>
                </a: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滴管插入反应溶液的实验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，目的是防止滴加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溶液时带入空气，使生成的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与空气中的氧气接</a:t>
                </a: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触而被氧化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，缓缓挤出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#53515a776?sp=1&amp;pid=fa25b9da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371600"/>
              </a:xfrm>
              <a:prstGeom prst="rect">
                <a:avLst/>
              </a:prstGeom>
              <a:blipFill>
                <a:blip r:embed="rId3"/>
                <a:stretch>
                  <a:fillRect l="-1389" t="-3111" r="-289" b="-84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4_BD#53515a776?pid=fa25b9da1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9864" y="2536944"/>
            <a:ext cx="649224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#53515a776?pid=fa25b9da1&amp;color=0,0,0&amp;vtp=1&amp;bbb=1"/>
              <p:cNvSpPr/>
              <p:nvPr/>
            </p:nvSpPr>
            <p:spPr>
              <a:xfrm>
                <a:off x="832104" y="3921244"/>
                <a:ext cx="10533888" cy="2057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7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注意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1800" b="0" i="0" smtClean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vl="0" latinLnBrk="1">
                  <a:lnSpc>
                    <a:spcPts val="27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实验成功关键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27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溶液中不含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等氧化性物质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27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极易被氧化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溶液要现用现配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并放入少量的铁粉以防止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被氧化成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27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为了防止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被氧化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配制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溶液的蒸馏水和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溶液要煮沸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尽可能除去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27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制备过程中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保证生成的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在密闭的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隔绝空气的体系中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P_4#53515a776?pid=fa25b9da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21244"/>
                <a:ext cx="10533888" cy="2057400"/>
              </a:xfrm>
              <a:prstGeom prst="rect">
                <a:avLst/>
              </a:prstGeom>
              <a:blipFill>
                <a:blip r:embed="rId5"/>
                <a:stretch>
                  <a:fillRect l="-1389" t="-2071" b="-532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P_4#53515a776?sp=1&amp;pid=fa25b9da1&amp;color=0,0,0&amp;vtp=1&amp;bt=1&amp;bbb=1&amp;hb=1&amp;uw=1"/>
          <p:cNvSpPr/>
          <p:nvPr/>
        </p:nvSpPr>
        <p:spPr>
          <a:xfrm>
            <a:off x="7120192" y="1403850"/>
            <a:ext cx="914463" cy="4064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160"/>
              </a:lnSpc>
            </a:pP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 smtClean="0">
                <a:solidFill>
                  <a:srgbClr val="000000"/>
                </a:solidFill>
                <a:latin typeface="SimSun" panose="02010600030101010101" pitchFamily="2" charset="-122"/>
              </a:rPr>
              <a:t>        </a:t>
            </a: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53515a776?sp=1&amp;pid=fa25b9da1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2.制备装置的创意设计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为了防止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氧化，在设计制备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装置时，一般从两个角度考虑，一是反应试剂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是反应环境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#53515a776?sp=1&amp;pid=fa25b9da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16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P_4_BD#53515a776?colgroup=2,7,45&amp;pid=fa25b9da1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25753664"/>
                  </p:ext>
                </p:extLst>
              </p:nvPr>
            </p:nvGraphicFramePr>
            <p:xfrm>
              <a:off x="832104" y="2448045"/>
              <a:ext cx="10533888" cy="3429636"/>
            </p:xfrm>
            <a:graphic>
              <a:graphicData uri="http://schemas.openxmlformats.org/drawingml/2006/table">
                <a:tbl>
                  <a:tblPr/>
                  <a:tblGrid>
                    <a:gridCol w="6583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544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3210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58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装置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89521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6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有机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6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层覆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盖法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7500"/>
                            </a:lnSpc>
                          </a:pPr>
                          <a:r>
                            <a:rPr lang="en-US" altLang="zh-CN" sz="42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6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在试管中加入适量的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5%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并覆盖一层苯或煤油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不能用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CCl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CCl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密度比水大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会沉到底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6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部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不能起到液封作用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）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再用长胶头滴管注入不含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mol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−1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。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由于苯或煤油的液封作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防止了生成的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被氧化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所以可较长时间观察到白色的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011365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6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还原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6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性气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6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体保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护法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8300"/>
                            </a:lnSpc>
                          </a:pPr>
                          <a:r>
                            <a:rPr lang="en-US" altLang="zh-CN" sz="47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6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先由短胶头滴管滴加稀硫酸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稀硫酸和铁粉反应生成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待导管口有气泡连续均匀地冒出时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停止滴加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稀硫酸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再将长胶头滴管中的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溶液滴入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从而可较长时间观察到白色的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08292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700"/>
                            </a:lnSpc>
                          </a:pPr>
                          <a:r>
                            <a:rPr lang="en-US" altLang="zh-CN" sz="37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________________________</a:t>
                          </a:r>
                        </a:p>
                        <a:p>
                          <a:pPr algn="ctr" latinLnBrk="1" hangingPunct="0">
                            <a:lnSpc>
                              <a:spcPct val="150000"/>
                            </a:lnSpc>
                          </a:pP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6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先打开弹簧夹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试管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Ⅰ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中稀硫酸与铁粉反应产生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一段时间后在试管Ⅱ的出口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处检验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的纯度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当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6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纯净后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说明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已将装置内的空气排尽</a:t>
                          </a:r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然后关闭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使生成的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将试管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Ⅰ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中的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溶液压入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00" b="0" i="0" kern="0" spc="-99900" smtClean="0">
                            <a:solidFill>
                              <a:srgbClr val="FFFFFF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这样可长时间观察到白色的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P_4_BD#53515a776?colgroup=2,7,45&amp;pid=fa25b9da1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25753664"/>
                  </p:ext>
                </p:extLst>
              </p:nvPr>
            </p:nvGraphicFramePr>
            <p:xfrm>
              <a:off x="832104" y="2448045"/>
              <a:ext cx="10533888" cy="3429636"/>
            </p:xfrm>
            <a:graphic>
              <a:graphicData uri="http://schemas.openxmlformats.org/drawingml/2006/table">
                <a:tbl>
                  <a:tblPr/>
                  <a:tblGrid>
                    <a:gridCol w="6583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544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3210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58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装置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89521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6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有机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6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层覆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盖法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7500"/>
                            </a:lnSpc>
                          </a:pPr>
                          <a:r>
                            <a:rPr lang="en-US" altLang="zh-CN" sz="42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6647" t="-35583" r="-146" b="-2141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011365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6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还原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6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性气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6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体保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4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护法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8300"/>
                            </a:lnSpc>
                          </a:pPr>
                          <a:r>
                            <a:rPr lang="en-US" altLang="zh-CN" sz="47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6647" t="-133133" r="-146" b="-1102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08292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700"/>
                            </a:lnSpc>
                          </a:pPr>
                          <a:r>
                            <a:rPr lang="en-US" altLang="zh-CN" sz="37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________________________</a:t>
                          </a:r>
                        </a:p>
                        <a:p>
                          <a:pPr algn="ctr" latinLnBrk="1" hangingPunct="0">
                            <a:lnSpc>
                              <a:spcPct val="150000"/>
                            </a:lnSpc>
                          </a:pP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6647" t="-217416" r="-146" b="-28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P_4_BD#53515a776.table_image?tii=1&amp;pid=fa25b9da1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2808" y="2858858"/>
            <a:ext cx="749808" cy="85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P_4_BD#53515a776.table_image?tii=2&amp;pid=fa25b9da1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496" y="3813582"/>
            <a:ext cx="1170432" cy="95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P_4_BD#53515a776.table_image?tii=3&amp;pid=fa25b9da1&amp;color=0,0,0&amp;tib=255,255,25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1912" y="4911021"/>
            <a:ext cx="1371600" cy="85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P_4_BD#53515a776?colgroup=2,7,45&amp;pid=fa25b9da1&amp;color=0,0,0&amp;vtp=1&amp;bbb=1&amp;hb=1&amp;uw=1"/>
          <p:cNvSpPr/>
          <p:nvPr/>
        </p:nvSpPr>
        <p:spPr>
          <a:xfrm>
            <a:off x="4535542" y="5160861"/>
            <a:ext cx="1778064" cy="4064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180"/>
              </a:lnSpc>
            </a:pP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1400" u="wavy" smtClean="0">
                <a:solidFill>
                  <a:srgbClr val="000000"/>
                </a:solidFill>
                <a:latin typeface="SimSun" panose="02010600030101010101" pitchFamily="2" charset="-122"/>
              </a:rPr>
              <a:t>                    </a:t>
            </a: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3515a776?pid=fa25b9da1&amp;color=0,0,0&amp;vtp=1&amp;bt=1&amp;bbb=1&amp;h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话里有“化”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空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气中成分干扰实验时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都需要排尽装置内的空气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在制目标产物的反应开始前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通气体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或先产生某气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体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），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作用大都是排尽装置内的空气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_1#282a49e41?vop=1&amp;pid=c45ae85b2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某实验小组欲采用下图装置制备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并验证其性质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，其实验步骤如下所示。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O_4_BD.1_1#282a49e41?vop=1&amp;pid=c45ae85b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1_2#282a49e41?vop=1&amp;pid=c45ae85b2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0832" y="1619369"/>
            <a:ext cx="3456432" cy="174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1_3#282a49e41?vop=1&amp;pid=c45ae85b2&amp;color=0,0,0&amp;vtp=1&amp;bbb=1&amp;hb=1"/>
              <p:cNvSpPr/>
              <p:nvPr/>
            </p:nvSpPr>
            <p:spPr>
              <a:xfrm>
                <a:off x="832104" y="3498969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实验步骤：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.检查装置的气密性后，关闭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⋯⋯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，打开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⋯⋯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，使装置1中产生的气体进入装置2中，排尽装置2中的空气。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.待装置2中的空气排尽后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关闭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，打开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将装置1中溶液压入装置2中，并观察现象。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关闭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，打开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使装置3中产生的气体通入装置2中，并观察现象。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回答下列问题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QO_4_BD.1_3#282a49e41?vop=1&amp;pid=c45ae85b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498969"/>
                <a:ext cx="10533888" cy="2095500"/>
              </a:xfrm>
              <a:prstGeom prst="rect">
                <a:avLst/>
              </a:prstGeom>
              <a:blipFill>
                <a:blip r:embed="rId5"/>
                <a:stretch>
                  <a:fillRect l="-1389" r="-5093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2_1#27fc8083e?vop=1&amp;pid=282a49e41&amp;color=0,0,0&amp;vtp=1&amp;bt=1&amp;bbb=1&amp;hb=1"/>
              <p:cNvSpPr/>
              <p:nvPr/>
            </p:nvSpPr>
            <p:spPr>
              <a:xfrm>
                <a:off x="832104" y="1078992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仪器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为恒压滴液漏斗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其作用是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中的长玻璃管的作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用是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2_1#27fc8083e?vop=1&amp;pid=282a49e4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3_1#27fc8083e.blank?vop=1&amp;pid=282a49e41&amp;color=0,0,0&amp;vpa=1&amp;vtp=1&amp;bbb=1"/>
          <p:cNvSpPr/>
          <p:nvPr/>
        </p:nvSpPr>
        <p:spPr>
          <a:xfrm>
            <a:off x="4854035" y="1048512"/>
            <a:ext cx="35956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使恒压滴液漏斗中的液体顺利滴下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4" name="QB_5_AN.4_1#27fc8083e.blank?vop=1&amp;pid=282a49e41&amp;color=0,0,0&amp;vpa=2&amp;vtp=1&amp;bbb=1"/>
          <p:cNvSpPr/>
          <p:nvPr/>
        </p:nvSpPr>
        <p:spPr>
          <a:xfrm>
            <a:off x="1282160" y="1467612"/>
            <a:ext cx="40909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平衡气压（或排出装置1、2中的空气）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5" name="QB_5_AS.5_1#27fc8083e?vop=1&amp;pid=282a49e41&amp;color=0,0,0&amp;tib=255,255,255&amp;iip=1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00335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S.5_1#27fc8083e?vop=1&amp;pid=282a49e41&amp;color=0,0,0&amp;vtp=1&amp;bbb=1&amp;hb=1"/>
              <p:cNvSpPr/>
              <p:nvPr/>
            </p:nvSpPr>
            <p:spPr>
              <a:xfrm>
                <a:off x="832104" y="1939346"/>
                <a:ext cx="10531904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恒压滴液漏斗可以保证其盛有的液体能顺利滴下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排尽装置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1、2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中的空气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让空气沿长玻璃管排出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因此长玻璃管的作用是排出装置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1、2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中的空气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平衡压强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防止装置中因压强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过大而发生危险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5_AS.5_1#27fc8083e?vop=1&amp;pid=282a49e4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39346"/>
                <a:ext cx="10531904" cy="1257300"/>
              </a:xfrm>
              <a:prstGeom prst="rect">
                <a:avLst/>
              </a:prstGeom>
              <a:blipFill>
                <a:blip r:embed="rId5"/>
                <a:stretch>
                  <a:fillRect l="-1390" r="-2258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5_BD.6_1#352cd47d4?vop=1&amp;pid=282a49e41&amp;color=0,0,0&amp;vtp=1&amp;bbb=1"/>
          <p:cNvSpPr/>
          <p:nvPr/>
        </p:nvSpPr>
        <p:spPr>
          <a:xfrm>
            <a:off x="832104" y="3209346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请补充步骤Ⅰ实验操作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关闭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，打开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AN.7_1#352cd47d4.blank?vop=1&amp;pid=282a49e41&amp;color=0,0,0&amp;vpa=3&amp;vtp=1&amp;bbb=1"/>
              <p:cNvSpPr/>
              <p:nvPr/>
            </p:nvSpPr>
            <p:spPr>
              <a:xfrm>
                <a:off x="4551616" y="3241675"/>
                <a:ext cx="1404620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5_AN.7_1#352cd47d4.blank?vop=1&amp;pid=282a49e41&amp;color=0,0,0&amp;vpa=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1616" y="3241675"/>
                <a:ext cx="1404620" cy="292100"/>
              </a:xfrm>
              <a:prstGeom prst="rect">
                <a:avLst/>
              </a:prstGeom>
              <a:blipFill>
                <a:blip r:embed="rId6"/>
                <a:stretch>
                  <a:fillRect l="-2609" t="-27083" b="-41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AN.8_1#352cd47d4.blank?vop=1&amp;pid=282a49e41&amp;color=0,0,0&amp;vpa=4&amp;vtp=1&amp;bbb=1"/>
              <p:cNvSpPr/>
              <p:nvPr/>
            </p:nvSpPr>
            <p:spPr>
              <a:xfrm>
                <a:off x="6697917" y="3241675"/>
                <a:ext cx="1348550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5_AN.8_1#352cd47d4.blank?vop=1&amp;pid=282a49e41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7917" y="3241675"/>
                <a:ext cx="1348550" cy="292100"/>
              </a:xfrm>
              <a:prstGeom prst="rect">
                <a:avLst/>
              </a:prstGeom>
              <a:blipFill>
                <a:blip r:embed="rId7"/>
                <a:stretch>
                  <a:fillRect l="-2715" t="-27083" b="-41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QB_5_AS.9_1#352cd47d4?vop=1&amp;pid=282a49e41&amp;color=0,0,0&amp;tib=255,255,255&amp;iip=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7273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5_AS.9_1#352cd47d4?vop=1&amp;pid=282a49e41&amp;color=0,0,0&amp;vtp=1&amp;bbb=1&amp;hb=1"/>
              <p:cNvSpPr/>
              <p:nvPr/>
            </p:nvSpPr>
            <p:spPr>
              <a:xfrm>
                <a:off x="832104" y="3663371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该实验制备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容易被氧气氧化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需要先排出装置内的空气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因此打开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关闭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1" name="QB_5_AS.9_1#352cd47d4?vop=1&amp;pid=282a49e4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63371"/>
                <a:ext cx="10531904" cy="838200"/>
              </a:xfrm>
              <a:prstGeom prst="rect">
                <a:avLst/>
              </a:prstGeom>
              <a:blipFill>
                <a:blip r:embed="rId8"/>
                <a:stretch>
                  <a:fillRect l="-811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8" grpId="0" build="p" animBg="1"/>
      <p:bldP spid="9" grpId="0" build="p" animBg="1"/>
      <p:bldP spid="11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0_1#18863d38c?vop=1&amp;pid=282a49e41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步骤Ⅲ装置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中的现象是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，其发生反应的化学方程式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为</a:t>
            </a:r>
            <a:r>
              <a:rPr lang="en-US" altLang="zh-CN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3" name="QB_5_AN.11_1#18863d38c.blank?vop=1&amp;pid=282a49e41&amp;color=0,0,0&amp;vpa=5&amp;vtp=1&amp;bbb=1"/>
          <p:cNvSpPr/>
          <p:nvPr/>
        </p:nvSpPr>
        <p:spPr>
          <a:xfrm>
            <a:off x="3961860" y="1048512"/>
            <a:ext cx="4510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白色沉淀逐渐变为灰绿色，最后变为红褐色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N.12_1#18863d38c.blank?vop=1&amp;pid=282a49e41&amp;color=0,0,0&amp;vpa=6&amp;vtp=1&amp;bbb=1&amp;rh=23.75"/>
              <p:cNvSpPr/>
              <p:nvPr/>
            </p:nvSpPr>
            <p:spPr>
              <a:xfrm>
                <a:off x="1090866" y="1518285"/>
                <a:ext cx="3838321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4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5_AN.12_1#18863d38c.blank?vop=1&amp;pid=282a49e41&amp;color=0,0,0&amp;vpa=6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0866" y="1518285"/>
                <a:ext cx="3838321" cy="301625"/>
              </a:xfrm>
              <a:prstGeom prst="rect">
                <a:avLst/>
              </a:prstGeom>
              <a:blipFill>
                <a:blip r:embed="rId3"/>
                <a:stretch>
                  <a:fillRect l="-635" b="-2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5_AS.13_1#18863d38c?vop=1&amp;pid=282a49e41&amp;color=0,0,0&amp;tib=255,255,255&amp;iip=3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00335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S.13_1#18863d38c?vop=1&amp;pid=282a49e41&amp;color=0,0,0&amp;vtp=1&amp;bbb=1&amp;hb=1"/>
              <p:cNvSpPr/>
              <p:nvPr/>
            </p:nvSpPr>
            <p:spPr>
              <a:xfrm>
                <a:off x="832104" y="1939346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催化下分解成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打开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关闭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进入装置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发生反应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4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观察到白色沉淀逐渐变为灰绿色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最后变为红褐色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5_AS.13_1#18863d38c?vop=1&amp;pid=282a49e4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39346"/>
                <a:ext cx="10531904" cy="838200"/>
              </a:xfrm>
              <a:prstGeom prst="rect">
                <a:avLst/>
              </a:prstGeom>
              <a:blipFill>
                <a:blip r:embed="rId5"/>
                <a:stretch>
                  <a:fillRect l="-1390" r="-1448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</Words>
  <Application>Microsoft Office PowerPoint</Application>
  <PresentationFormat>宽屏</PresentationFormat>
  <Paragraphs>81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2025-05-14T03:23:14Z</dcterms:created>
  <dcterms:modified xsi:type="dcterms:W3CDTF">2025-05-14T03:29:19Z</dcterms:modified>
  <cp:category/>
  <cp:contentStatus/>
</cp:coreProperties>
</file>