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notesMaster" Target="notesMasters/notesMaster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1441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7c5376e7fa6a14022#tid=68242b92df7ddf0009d1fa4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8" y="283464"/>
            <a:ext cx="2697480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21208" y="283464"/>
            <a:ext cx="2697480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1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png"/><Relationship Id="rId3" Type="http://schemas.openxmlformats.org/officeDocument/2006/relationships/image" Target="../media/image254.png"/><Relationship Id="rId7" Type="http://schemas.openxmlformats.org/officeDocument/2006/relationships/image" Target="../media/image258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7.png"/><Relationship Id="rId5" Type="http://schemas.openxmlformats.org/officeDocument/2006/relationships/image" Target="../media/image256.png"/><Relationship Id="rId4" Type="http://schemas.openxmlformats.org/officeDocument/2006/relationships/image" Target="../media/image255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7" Type="http://schemas.openxmlformats.org/officeDocument/2006/relationships/image" Target="../media/image264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3.png"/><Relationship Id="rId5" Type="http://schemas.openxmlformats.org/officeDocument/2006/relationships/image" Target="../media/image262.png"/><Relationship Id="rId4" Type="http://schemas.openxmlformats.org/officeDocument/2006/relationships/image" Target="../media/image261.pn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png"/><Relationship Id="rId3" Type="http://schemas.openxmlformats.org/officeDocument/2006/relationships/image" Target="../media/image265.png"/><Relationship Id="rId7" Type="http://schemas.openxmlformats.org/officeDocument/2006/relationships/image" Target="../media/image269.png"/><Relationship Id="rId12" Type="http://schemas.openxmlformats.org/officeDocument/2006/relationships/image" Target="../media/image274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8.png"/><Relationship Id="rId11" Type="http://schemas.openxmlformats.org/officeDocument/2006/relationships/image" Target="../media/image273.png"/><Relationship Id="rId5" Type="http://schemas.openxmlformats.org/officeDocument/2006/relationships/image" Target="../media/image267.png"/><Relationship Id="rId10" Type="http://schemas.openxmlformats.org/officeDocument/2006/relationships/image" Target="../media/image272.png"/><Relationship Id="rId4" Type="http://schemas.openxmlformats.org/officeDocument/2006/relationships/image" Target="../media/image266.png"/><Relationship Id="rId9" Type="http://schemas.openxmlformats.org/officeDocument/2006/relationships/image" Target="../media/image271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5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6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7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0.png"/><Relationship Id="rId4" Type="http://schemas.openxmlformats.org/officeDocument/2006/relationships/image" Target="../media/image279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2.pn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png"/><Relationship Id="rId13" Type="http://schemas.openxmlformats.org/officeDocument/2006/relationships/image" Target="../media/image293.png"/><Relationship Id="rId3" Type="http://schemas.openxmlformats.org/officeDocument/2006/relationships/image" Target="../media/image283.png"/><Relationship Id="rId7" Type="http://schemas.openxmlformats.org/officeDocument/2006/relationships/image" Target="../media/image287.png"/><Relationship Id="rId12" Type="http://schemas.openxmlformats.org/officeDocument/2006/relationships/image" Target="../media/image292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6.png"/><Relationship Id="rId11" Type="http://schemas.openxmlformats.org/officeDocument/2006/relationships/image" Target="../media/image291.png"/><Relationship Id="rId5" Type="http://schemas.openxmlformats.org/officeDocument/2006/relationships/image" Target="../media/image285.png"/><Relationship Id="rId10" Type="http://schemas.openxmlformats.org/officeDocument/2006/relationships/image" Target="../media/image290.png"/><Relationship Id="rId4" Type="http://schemas.openxmlformats.org/officeDocument/2006/relationships/image" Target="../media/image284.png"/><Relationship Id="rId9" Type="http://schemas.openxmlformats.org/officeDocument/2006/relationships/image" Target="../media/image289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5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6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8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9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1.png"/><Relationship Id="rId4" Type="http://schemas.openxmlformats.org/officeDocument/2006/relationships/image" Target="../media/image300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2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5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3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5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305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8.png"/><Relationship Id="rId7" Type="http://schemas.openxmlformats.org/officeDocument/2006/relationships/image" Target="../media/image312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1.png"/><Relationship Id="rId5" Type="http://schemas.openxmlformats.org/officeDocument/2006/relationships/image" Target="../media/image310.png"/><Relationship Id="rId4" Type="http://schemas.openxmlformats.org/officeDocument/2006/relationships/image" Target="../media/image309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4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6.png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2.png"/><Relationship Id="rId3" Type="http://schemas.openxmlformats.org/officeDocument/2006/relationships/image" Target="../media/image317.png"/><Relationship Id="rId7" Type="http://schemas.openxmlformats.org/officeDocument/2006/relationships/image" Target="../media/image321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0.png"/><Relationship Id="rId5" Type="http://schemas.openxmlformats.org/officeDocument/2006/relationships/image" Target="../media/image319.png"/><Relationship Id="rId4" Type="http://schemas.openxmlformats.org/officeDocument/2006/relationships/image" Target="../media/image318.pn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8.png"/><Relationship Id="rId3" Type="http://schemas.openxmlformats.org/officeDocument/2006/relationships/image" Target="../media/image323.png"/><Relationship Id="rId7" Type="http://schemas.openxmlformats.org/officeDocument/2006/relationships/image" Target="../media/image327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6.png"/><Relationship Id="rId5" Type="http://schemas.openxmlformats.org/officeDocument/2006/relationships/image" Target="../media/image325.png"/><Relationship Id="rId4" Type="http://schemas.openxmlformats.org/officeDocument/2006/relationships/image" Target="../media/image324.png"/><Relationship Id="rId9" Type="http://schemas.openxmlformats.org/officeDocument/2006/relationships/image" Target="../media/image3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5.png"/><Relationship Id="rId3" Type="http://schemas.openxmlformats.org/officeDocument/2006/relationships/image" Target="../media/image330.png"/><Relationship Id="rId7" Type="http://schemas.openxmlformats.org/officeDocument/2006/relationships/image" Target="../media/image334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3.png"/><Relationship Id="rId5" Type="http://schemas.openxmlformats.org/officeDocument/2006/relationships/image" Target="../media/image332.png"/><Relationship Id="rId4" Type="http://schemas.openxmlformats.org/officeDocument/2006/relationships/image" Target="../media/image331.png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1.png"/><Relationship Id="rId3" Type="http://schemas.openxmlformats.org/officeDocument/2006/relationships/image" Target="../media/image336.png"/><Relationship Id="rId7" Type="http://schemas.openxmlformats.org/officeDocument/2006/relationships/image" Target="../media/image340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9.png"/><Relationship Id="rId5" Type="http://schemas.openxmlformats.org/officeDocument/2006/relationships/image" Target="../media/image338.png"/><Relationship Id="rId4" Type="http://schemas.openxmlformats.org/officeDocument/2006/relationships/image" Target="../media/image337.png"/><Relationship Id="rId9" Type="http://schemas.openxmlformats.org/officeDocument/2006/relationships/image" Target="../media/image342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3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5.xml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9.png"/><Relationship Id="rId3" Type="http://schemas.openxmlformats.org/officeDocument/2006/relationships/image" Target="../media/image344.png"/><Relationship Id="rId7" Type="http://schemas.openxmlformats.org/officeDocument/2006/relationships/image" Target="../media/image348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7.png"/><Relationship Id="rId5" Type="http://schemas.openxmlformats.org/officeDocument/2006/relationships/image" Target="../media/image346.png"/><Relationship Id="rId4" Type="http://schemas.openxmlformats.org/officeDocument/2006/relationships/image" Target="../media/image345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2.png"/><Relationship Id="rId4" Type="http://schemas.openxmlformats.org/officeDocument/2006/relationships/image" Target="../media/image351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3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5.png"/><Relationship Id="rId4" Type="http://schemas.openxmlformats.org/officeDocument/2006/relationships/image" Target="../media/image354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6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5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7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5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8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9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1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2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3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4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5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7.png"/><Relationship Id="rId4" Type="http://schemas.openxmlformats.org/officeDocument/2006/relationships/image" Target="../media/image36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101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2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129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3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44.png"/><Relationship Id="rId7" Type="http://schemas.openxmlformats.org/officeDocument/2006/relationships/image" Target="../media/image14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10" Type="http://schemas.openxmlformats.org/officeDocument/2006/relationships/image" Target="../media/image151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1.png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5.png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5.png"/><Relationship Id="rId4" Type="http://schemas.openxmlformats.org/officeDocument/2006/relationships/image" Target="../media/image174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3" Type="http://schemas.openxmlformats.org/officeDocument/2006/relationships/image" Target="../media/image176.png"/><Relationship Id="rId7" Type="http://schemas.openxmlformats.org/officeDocument/2006/relationships/image" Target="../media/image1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9.png"/><Relationship Id="rId5" Type="http://schemas.openxmlformats.org/officeDocument/2006/relationships/image" Target="../media/image178.png"/><Relationship Id="rId4" Type="http://schemas.openxmlformats.org/officeDocument/2006/relationships/image" Target="../media/image177.png"/><Relationship Id="rId9" Type="http://schemas.openxmlformats.org/officeDocument/2006/relationships/image" Target="../media/image18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0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2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png"/><Relationship Id="rId3" Type="http://schemas.openxmlformats.org/officeDocument/2006/relationships/image" Target="../media/image193.png"/><Relationship Id="rId7" Type="http://schemas.openxmlformats.org/officeDocument/2006/relationships/image" Target="../media/image197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6.png"/><Relationship Id="rId5" Type="http://schemas.openxmlformats.org/officeDocument/2006/relationships/image" Target="../media/image195.png"/><Relationship Id="rId4" Type="http://schemas.openxmlformats.org/officeDocument/2006/relationships/image" Target="../media/image194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7" Type="http://schemas.openxmlformats.org/officeDocument/2006/relationships/image" Target="../media/image203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2.png"/><Relationship Id="rId5" Type="http://schemas.openxmlformats.org/officeDocument/2006/relationships/image" Target="../media/image201.png"/><Relationship Id="rId4" Type="http://schemas.openxmlformats.org/officeDocument/2006/relationships/image" Target="../media/image200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7" Type="http://schemas.openxmlformats.org/officeDocument/2006/relationships/image" Target="../media/image20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7.png"/><Relationship Id="rId5" Type="http://schemas.openxmlformats.org/officeDocument/2006/relationships/image" Target="../media/image206.png"/><Relationship Id="rId4" Type="http://schemas.openxmlformats.org/officeDocument/2006/relationships/image" Target="../media/image20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4.png"/><Relationship Id="rId5" Type="http://schemas.openxmlformats.org/officeDocument/2006/relationships/image" Target="../media/image213.png"/><Relationship Id="rId4" Type="http://schemas.openxmlformats.org/officeDocument/2006/relationships/image" Target="../media/image212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8.png"/><Relationship Id="rId4" Type="http://schemas.openxmlformats.org/officeDocument/2006/relationships/image" Target="../media/image2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3.png"/><Relationship Id="rId4" Type="http://schemas.openxmlformats.org/officeDocument/2006/relationships/image" Target="../media/image22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6.png"/><Relationship Id="rId4" Type="http://schemas.openxmlformats.org/officeDocument/2006/relationships/image" Target="../media/image225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png"/><Relationship Id="rId3" Type="http://schemas.openxmlformats.org/officeDocument/2006/relationships/image" Target="../media/image227.png"/><Relationship Id="rId7" Type="http://schemas.openxmlformats.org/officeDocument/2006/relationships/image" Target="../media/image231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0.png"/><Relationship Id="rId5" Type="http://schemas.openxmlformats.org/officeDocument/2006/relationships/image" Target="../media/image229.png"/><Relationship Id="rId4" Type="http://schemas.openxmlformats.org/officeDocument/2006/relationships/image" Target="../media/image228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6.png"/><Relationship Id="rId5" Type="http://schemas.openxmlformats.org/officeDocument/2006/relationships/image" Target="../media/image235.png"/><Relationship Id="rId4" Type="http://schemas.openxmlformats.org/officeDocument/2006/relationships/image" Target="../media/image23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7" Type="http://schemas.openxmlformats.org/officeDocument/2006/relationships/image" Target="../media/image241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0.png"/><Relationship Id="rId5" Type="http://schemas.openxmlformats.org/officeDocument/2006/relationships/image" Target="../media/image239.png"/><Relationship Id="rId4" Type="http://schemas.openxmlformats.org/officeDocument/2006/relationships/image" Target="../media/image238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4.png"/><Relationship Id="rId4" Type="http://schemas.openxmlformats.org/officeDocument/2006/relationships/image" Target="../media/image243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8.png"/><Relationship Id="rId5" Type="http://schemas.openxmlformats.org/officeDocument/2006/relationships/image" Target="../media/image247.png"/><Relationship Id="rId4" Type="http://schemas.openxmlformats.org/officeDocument/2006/relationships/image" Target="../media/image24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1.png"/><Relationship Id="rId4" Type="http://schemas.openxmlformats.org/officeDocument/2006/relationships/image" Target="../media/image250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2_1#46e7ae882?vop=1&amp;pid=b5e4319d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易错题多角度认识物质的性质是研究化学的基本任务。下列有关酸、碱、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盐的认识正确的是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23_1#46e7ae882.bracket?vop=1&amp;pid=b5e4319d7&amp;color=0,0,0&amp;vpa=14&amp;vtp=1"/>
          <p:cNvSpPr/>
          <p:nvPr/>
        </p:nvSpPr>
        <p:spPr>
          <a:xfrm>
            <a:off x="101594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22_2#46e7ae882.choices?vop=1&amp;pid=b5e4319d7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实验：用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试纸测得某溶液呈强酸性，其溶质不一定是酸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微观：盐的水溶液中一定含有金属元素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变化：反应后只生成盐和水的两种物质一定是酸和碱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宏观：复分解反应一定有气体、沉淀或水生成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22_2#46e7ae882.choices?vop=1&amp;pid=b5e4319d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339_1#8d9ed0fd7?sp=1&amp;vop=1&amp;pid=b0ba311d6&amp;color=0,0,0&amp;vtp=1&amp;bt=1&amp;bb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碘酸钾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是重要的食品添加剂，可由多种方法制得。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法一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的物质转化如图所示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（部分产物未列出）。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3_BD.339_1#8d9ed0fd7?sp=1&amp;vop=1&amp;pid=b0ba311d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339_2#8d9ed0fd7?vop=1&amp;pid=b0ba311d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0288" y="2041644"/>
            <a:ext cx="3008376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BD.339_3#8d9ed0fd7?vop=1&amp;pid=b0ba311d6&amp;color=0,0,0&amp;vtp=1&amp;bbb=1"/>
              <p:cNvSpPr/>
              <p:nvPr/>
            </p:nvSpPr>
            <p:spPr>
              <a:xfrm>
                <a:off x="832104" y="290524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方法二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溶液共热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产物有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水和另一种含碘化合物。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O_3_BD.339_3#8d9ed0fd7?vop=1&amp;pid=b0ba311d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905244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BD.340_1#e5efd439e?vop=1&amp;pid=8d9ed0fd7&amp;color=0,0,0&amp;vtp=1&amp;bbb=1"/>
          <p:cNvSpPr/>
          <p:nvPr/>
        </p:nvSpPr>
        <p:spPr>
          <a:xfrm>
            <a:off x="832104" y="3324344"/>
            <a:ext cx="10533888" cy="1409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（1）写出方法一中反应1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的化学方程式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（2）写出方法一中反应2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的化学方程式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srgbClr val="000000"/>
              </a:solidFill>
            </a:endParaRPr>
          </a:p>
          <a:p>
            <a:pPr lvl="0" latinLnBrk="1">
              <a:lnSpc>
                <a:spcPts val="45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写出方法二中反应的离子方程式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450" u="sng" kern="0" spc="-99900" smtClean="0">
                <a:solidFill>
                  <a:srgbClr val="FF00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341_1#e5efd439e.blank?vop=1&amp;pid=8d9ed0fd7&amp;color=0,0,0&amp;vpa=179&amp;vtp=1&amp;bbb=1&amp;rh=23.75"/>
              <p:cNvSpPr/>
              <p:nvPr/>
            </p:nvSpPr>
            <p:spPr>
              <a:xfrm>
                <a:off x="5027866" y="3336917"/>
                <a:ext cx="369862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10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341_1#e5efd439e.blank?vop=1&amp;pid=8d9ed0fd7&amp;color=0,0,0&amp;vpa=179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7866" y="3336917"/>
                <a:ext cx="3698621" cy="301625"/>
              </a:xfrm>
              <a:prstGeom prst="rect">
                <a:avLst/>
              </a:prstGeom>
              <a:blipFill>
                <a:blip r:embed="rId6"/>
                <a:stretch>
                  <a:fillRect l="-659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343_1#e5efd439e.blank?vop=1&amp;pid=8d9ed0fd7&amp;color=0,0,0&amp;vpa=180&amp;vtp=1&amp;bbb=1&amp;rh=23.75"/>
              <p:cNvSpPr/>
              <p:nvPr/>
            </p:nvSpPr>
            <p:spPr>
              <a:xfrm>
                <a:off x="5040566" y="3762875"/>
                <a:ext cx="4126548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HIO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KIO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343_1#e5efd439e.blank?vop=1&amp;pid=8d9ed0fd7&amp;color=0,0,0&amp;vpa=180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566" y="3762875"/>
                <a:ext cx="4126548" cy="301625"/>
              </a:xfrm>
              <a:prstGeom prst="rect">
                <a:avLst/>
              </a:prstGeom>
              <a:blipFill>
                <a:blip r:embed="rId7"/>
                <a:stretch>
                  <a:fillRect l="-739" r="-591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345_1#e5efd439e.blank?vop=1&amp;pid=8d9ed0fd7&amp;color=0,0,0&amp;vpa=181&amp;vtp=1&amp;bbb=1"/>
              <p:cNvSpPr/>
              <p:nvPr/>
            </p:nvSpPr>
            <p:spPr>
              <a:xfrm>
                <a:off x="4894516" y="4192008"/>
                <a:ext cx="3476498" cy="40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5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345_1#e5efd439e.blank?vop=1&amp;pid=8d9ed0fd7&amp;color=0,0,0&amp;vpa=18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4516" y="4192008"/>
                <a:ext cx="3476498" cy="406400"/>
              </a:xfrm>
              <a:prstGeom prst="rect">
                <a:avLst/>
              </a:prstGeom>
              <a:blipFill>
                <a:blip r:embed="rId8"/>
                <a:stretch>
                  <a:fillRect l="-702" t="-12121" r="-8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&amp;si=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346_1#858e991a5?sp=1&amp;vop=1&amp;pid=b0ba311d6&amp;color=0,0,0&amp;vtp=1&amp;bt=1&amp;bbb=1&amp;hb=1"/>
              <p:cNvSpPr/>
              <p:nvPr/>
            </p:nvSpPr>
            <p:spPr>
              <a:xfrm>
                <a:off x="832104" y="1080000"/>
                <a:ext cx="10533888" cy="3251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在实验室和工业上均有重要应用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，其工业制备的部分工艺如下：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将软锰矿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主要成分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粉碎后，与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固体混合，通入空气充分焙烧，生成暗绿色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熔融态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冷却，将固体研细，用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溶液浸取，过滤，得暗绿色溶液。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向暗绿色溶液中通入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溶液变为紫红色。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将紫红色溶液蒸发浓缩、冷却结晶、过滤、洗涤、干燥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资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料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为暗绿色固体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，在强碱性溶液中稳定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在近中性或酸性溶液中易发生歧化反应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zh-CN" altLang="en-US" sz="1800" b="0" i="0" smtClean="0">
                    <a:solidFill>
                      <a:srgbClr val="000000"/>
                    </a:solidFill>
                    <a:latin typeface="Cambria Math" panose="02040503050406030204" pitchFamily="18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zh-CN" altLang="en-US" b="0" i="0" dirty="0" smtClean="0">
                  <a:solidFill>
                    <a:srgbClr val="000000"/>
                  </a:solidFill>
                  <a:latin typeface="Cambria Math" panose="02040503050406030204" pitchFamily="18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Mn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的化合价既升高又降低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3_BD.346_1#858e991a5?sp=1&amp;vop=1&amp;pid=b0ba311d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251200"/>
              </a:xfrm>
              <a:prstGeom prst="rect">
                <a:avLst/>
              </a:prstGeom>
              <a:blipFill>
                <a:blip r:embed="rId3"/>
                <a:stretch>
                  <a:fillRect l="-1389" r="-810" b="-31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347_1#f49cdab3c?vop=1&amp;pid=858e991a5&amp;color=0,0,0&amp;vtp=1&amp;bbb=1"/>
              <p:cNvSpPr/>
              <p:nvPr/>
            </p:nvSpPr>
            <p:spPr>
              <a:xfrm>
                <a:off x="832104" y="4349289"/>
                <a:ext cx="10533888" cy="162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（2）②中浸取时用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溶液的原因是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（3）③中生成两种盐，写出③的化学方程式，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并用单线桥标出电子转移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347_1#f49cdab3c?vop=1&amp;pid=858e991a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49289"/>
                <a:ext cx="10533888" cy="1625600"/>
              </a:xfrm>
              <a:prstGeom prst="rect">
                <a:avLst/>
              </a:prstGeom>
              <a:blipFill>
                <a:blip r:embed="rId4"/>
                <a:stretch>
                  <a:fillRect l="-1389" t="-749" r="-405" b="-59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348_1#f49cdab3c.blank?vop=1&amp;pid=858e991a5&amp;color=0,0,0&amp;vpa=182&amp;vtp=1&amp;bbb=1&amp;rh=28.12504"/>
              <p:cNvSpPr/>
              <p:nvPr/>
            </p:nvSpPr>
            <p:spPr>
              <a:xfrm>
                <a:off x="4820793" y="4340915"/>
                <a:ext cx="4366324" cy="35718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焙烧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348_1#f49cdab3c.blank?vop=1&amp;pid=858e991a5&amp;color=0,0,0&amp;vpa=182&amp;vtp=1&amp;bbb=1&amp;rh=28.12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0793" y="4340915"/>
                <a:ext cx="4366324" cy="357188"/>
              </a:xfrm>
              <a:prstGeom prst="rect">
                <a:avLst/>
              </a:prstGeom>
              <a:blipFill>
                <a:blip r:embed="rId5"/>
                <a:stretch>
                  <a:fillRect l="-698" t="-16949" r="-559" b="-118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350_1#f49cdab3c.blank?vop=1&amp;pid=858e991a5&amp;color=0,0,0&amp;vpa=183&amp;vtp=1&amp;bbb=1"/>
              <p:cNvSpPr/>
              <p:nvPr/>
            </p:nvSpPr>
            <p:spPr>
              <a:xfrm>
                <a:off x="4609560" y="4793480"/>
                <a:ext cx="488086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保持溶液呈强碱性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发生歧化反应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4_AN.350_1#f49cdab3c.blank?vop=1&amp;pid=858e991a5&amp;color=0,0,0&amp;vpa=18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9560" y="4793480"/>
                <a:ext cx="4880864" cy="279400"/>
              </a:xfrm>
              <a:prstGeom prst="rect">
                <a:avLst/>
              </a:prstGeom>
              <a:blipFill>
                <a:blip r:embed="rId6"/>
                <a:stretch>
                  <a:fillRect l="-1373" t="-32609" r="-1373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352_1#f49cdab3c.blank?vop=1&amp;pid=858e991a5&amp;color=0,0,0&amp;vpa=184&amp;vtp=1&amp;bbb=1&amp;rh=23.75&amp;hb=1"/>
              <p:cNvSpPr/>
              <p:nvPr/>
            </p:nvSpPr>
            <p:spPr>
              <a:xfrm>
                <a:off x="832104" y="5123989"/>
                <a:ext cx="10531904" cy="812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164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Mn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352_1#f49cdab3c.blank?vop=1&amp;pid=858e991a5&amp;color=0,0,0&amp;vpa=184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123989"/>
                <a:ext cx="10531904" cy="812800"/>
              </a:xfrm>
              <a:prstGeom prst="rect">
                <a:avLst/>
              </a:prstGeom>
              <a:blipFill>
                <a:blip r:embed="rId7"/>
                <a:stretch>
                  <a:fillRect l="-811" b="-7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353_1#38508b072?sp=1&amp;vop=1&amp;pid=b0ba311d6&amp;color=0,0,0&amp;vtp=1&amp;bt=1&amp;bbb=1&amp;hb=1"/>
              <p:cNvSpPr/>
              <p:nvPr/>
            </p:nvSpPr>
            <p:spPr>
              <a:xfrm>
                <a:off x="832104" y="1080000"/>
                <a:ext cx="10533888" cy="787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以软锰矿浆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，含少量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以及其他难溶于水、酸等杂质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为原料吸收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烟气中的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主要流程如图所示：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3_BD.353_1#38508b072?sp=1&amp;vop=1&amp;pid=b0ba311d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787400"/>
              </a:xfrm>
              <a:prstGeom prst="rect">
                <a:avLst/>
              </a:prstGeom>
              <a:blipFill>
                <a:blip r:embed="rId3"/>
                <a:stretch>
                  <a:fillRect l="-1389" t="-775" r="-289" b="-131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353_2#38508b072?vop=1&amp;pid=b0ba311d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496" y="1990844"/>
            <a:ext cx="4251960" cy="69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BD.353_3#38508b072?vop=1&amp;pid=b0ba311d6&amp;color=0,0,0&amp;vtp=1&amp;bbb=1"/>
              <p:cNvSpPr/>
              <p:nvPr/>
            </p:nvSpPr>
            <p:spPr>
              <a:xfrm>
                <a:off x="832104" y="2816344"/>
                <a:ext cx="10533888" cy="787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已知：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元素主要化合价有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+7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受热易分解，挥发出氨气。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O_3_BD.353_3#38508b072?vop=1&amp;pid=b0ba311d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16344"/>
                <a:ext cx="10533888" cy="787400"/>
              </a:xfrm>
              <a:prstGeom prst="rect">
                <a:avLst/>
              </a:prstGeom>
              <a:blipFill>
                <a:blip r:embed="rId5"/>
                <a:stretch>
                  <a:fillRect l="-1389" t="-775" b="-124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354_1#014f5d92f?vop=1&amp;pid=38508b072&amp;color=0,0,0&amp;vtp=1&amp;bbb=1&amp;hb=1"/>
              <p:cNvSpPr/>
              <p:nvPr/>
            </p:nvSpPr>
            <p:spPr>
              <a:xfrm>
                <a:off x="832104" y="3638090"/>
                <a:ext cx="10533888" cy="787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具有较强的氧化性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与浓盐酸共热产生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，该反应的化学方程式为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354_1#014f5d92f?vop=1&amp;pid=38508b07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38090"/>
                <a:ext cx="10533888" cy="787400"/>
              </a:xfrm>
              <a:prstGeom prst="rect">
                <a:avLst/>
              </a:prstGeom>
              <a:blipFill>
                <a:blip r:embed="rId6"/>
                <a:stretch>
                  <a:fillRect l="-1389" t="-3101" r="-4572" b="-124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355_1#014f5d92f.blank?vop=1&amp;pid=38508b072&amp;color=0,0,0&amp;vpa=185&amp;vtp=1&amp;bbb=1&amp;rh=26.9&amp;hb=1"/>
              <p:cNvSpPr/>
              <p:nvPr/>
            </p:nvSpPr>
            <p:spPr>
              <a:xfrm>
                <a:off x="832104" y="3599990"/>
                <a:ext cx="10531904" cy="7874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068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+8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3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↑+4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355_1#014f5d92f.blank?vop=1&amp;pid=38508b072&amp;color=0,0,0&amp;vpa=185&amp;vtp=1&amp;bbb=1&amp;rh=26.9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99990"/>
                <a:ext cx="10531904" cy="787400"/>
              </a:xfrm>
              <a:prstGeom prst="rect">
                <a:avLst/>
              </a:prstGeom>
              <a:blipFill>
                <a:blip r:embed="rId7"/>
                <a:stretch>
                  <a:fillRect l="-811" t="-7752" r="-637" b="-7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BD.356_1#faecaf7c0?sp=1&amp;vop=1&amp;pid=38508b072&amp;color=0,0,0&amp;vtp=1&amp;bbb=1"/>
              <p:cNvSpPr/>
              <p:nvPr/>
            </p:nvSpPr>
            <p:spPr>
              <a:xfrm>
                <a:off x="832104" y="4463590"/>
                <a:ext cx="10533888" cy="787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（2）“酸浸、还原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被还原为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后溶液中存在的金属阳离子主要有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4_BD.356_1#faecaf7c0?sp=1&amp;vop=1&amp;pid=38508b07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63590"/>
                <a:ext cx="10533888" cy="787400"/>
              </a:xfrm>
              <a:prstGeom prst="rect">
                <a:avLst/>
              </a:prstGeom>
              <a:blipFill>
                <a:blip r:embed="rId8"/>
                <a:stretch>
                  <a:fillRect l="-1389" t="-3101" b="-131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357_1#faecaf7c0.blank?vop=1&amp;pid=38508b072&amp;color=0,0,0&amp;vpa=186&amp;vtp=1&amp;bbb=1&amp;rh=23.75"/>
              <p:cNvSpPr/>
              <p:nvPr/>
            </p:nvSpPr>
            <p:spPr>
              <a:xfrm>
                <a:off x="7361365" y="4465058"/>
                <a:ext cx="2460435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357_1#faecaf7c0.blank?vop=1&amp;pid=38508b072&amp;color=0,0,0&amp;vpa=186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1365" y="4465058"/>
                <a:ext cx="2460435" cy="301625"/>
              </a:xfrm>
              <a:prstGeom prst="rect">
                <a:avLst/>
              </a:prstGeom>
              <a:blipFill>
                <a:blip r:embed="rId9"/>
                <a:stretch>
                  <a:fillRect l="-1241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358_1#faecaf7c0.blank?vop=1&amp;pid=38508b072&amp;color=0,0,0&amp;vpa=187&amp;vtp=1&amp;bbb=1"/>
              <p:cNvSpPr/>
              <p:nvPr/>
            </p:nvSpPr>
            <p:spPr>
              <a:xfrm>
                <a:off x="6662865" y="4888476"/>
                <a:ext cx="1312164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358_1#faecaf7c0.blank?vop=1&amp;pid=38508b072&amp;color=0,0,0&amp;vpa=18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2865" y="4888476"/>
                <a:ext cx="1312164" cy="292100"/>
              </a:xfrm>
              <a:prstGeom prst="rect">
                <a:avLst/>
              </a:prstGeom>
              <a:blipFill>
                <a:blip r:embed="rId10"/>
                <a:stretch>
                  <a:fillRect l="-2326" t="-27083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BD.359_1#6dd3fa276?vop=1&amp;pid=38508b072&amp;color=0,0,0&amp;vtp=1&amp;bbb=1&amp;hb=1"/>
              <p:cNvSpPr/>
              <p:nvPr/>
            </p:nvSpPr>
            <p:spPr>
              <a:xfrm>
                <a:off x="832104" y="5289090"/>
                <a:ext cx="10533888" cy="787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（3）“氧化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4_BD.359_1#6dd3fa276?vop=1&amp;pid=38508b07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289090"/>
                <a:ext cx="10533888" cy="787400"/>
              </a:xfrm>
              <a:prstGeom prst="rect">
                <a:avLst/>
              </a:prstGeom>
              <a:blipFill>
                <a:blip r:embed="rId11"/>
                <a:stretch>
                  <a:fillRect l="-1389" t="-3101" r="-3530" b="-124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360_1#6dd3fa276.blank?vop=1&amp;pid=38508b072&amp;color=0,0,0&amp;vpa=188&amp;vtp=1&amp;bbb=1&amp;hb=1"/>
              <p:cNvSpPr/>
              <p:nvPr/>
            </p:nvSpPr>
            <p:spPr>
              <a:xfrm>
                <a:off x="832104" y="525099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↓+12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4_AN.360_1#6dd3fa276.blank?vop=1&amp;pid=38508b072&amp;color=0,0,0&amp;vpa=188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250990"/>
                <a:ext cx="10531904" cy="838200"/>
              </a:xfrm>
              <a:prstGeom prst="rect">
                <a:avLst/>
              </a:prstGeom>
              <a:blipFill>
                <a:blip r:embed="rId12"/>
                <a:stretch>
                  <a:fillRect l="-811" b="-362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3&amp;si=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61_1#ed6af24c4?vop=1&amp;pid=cd4bb6ac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中国传统文化中蕴含着丰富的化学知识，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下列叙述不涉及氧化还原反应的是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362_1#ed6af24c4.bracket?vop=1&amp;pid=cd4bb6ac6&amp;color=0,0,0&amp;vpa=189&amp;vtp=1"/>
          <p:cNvSpPr/>
          <p:nvPr/>
        </p:nvSpPr>
        <p:spPr>
          <a:xfrm>
            <a:off x="85592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361_2#ed6af24c4.choices?vop=1&amp;pid=cd4bb6ac6&amp;color=0,0,0&amp;vtp=1&amp;bbb=1&amp;hb=1"/>
              <p:cNvSpPr/>
              <p:nvPr/>
            </p:nvSpPr>
            <p:spPr>
              <a:xfrm>
                <a:off x="832104" y="1529771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西汉淮南王刘安所著《淮南万毕术》中记载：“曾青得铁则化为铜”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《本草纲目》中记载：“（火药）乃焰消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、硫黄、杉木炭所合，以为烽燧铳机诸药者”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明代宋应星所著的《天工开物》中记载：“每炉甘石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十斤，装载入一泥罐内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⋯⋯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然后逐层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用煤炭饼垫盛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，其底铺薪，发火煅红，罐中炉甘石熔化成团”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清初《泉州府志》物产条记载：“初，人不知盖泥法，元时南安有黄长者为宅煮糖，宅垣忽坏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去土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而糖白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，后人遂效之”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C_3_BD.361_2#ed6af24c4.choices?vop=1&amp;pid=cd4bb6ac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16" b="-36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4&amp;si=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63_1#49b934f4a?vop=1&amp;pid=cd4bb6ac6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是一种非常活泼的气体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得电子能力在单质中最强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OF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的化合价为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已知反应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OF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NaF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下列有关该反应的叙述错误的是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C_3_BD.363_1#49b934f4a?vop=1&amp;pid=cd4bb6ac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81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64_1#49b934f4a.bracket?vop=1&amp;pid=cd4bb6ac6&amp;color=0,0,0&amp;vpa=190&amp;vtp=1"/>
          <p:cNvSpPr/>
          <p:nvPr/>
        </p:nvSpPr>
        <p:spPr>
          <a:xfrm>
            <a:off x="8027257" y="1465762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363_2#49b934f4a.choices?vop=1&amp;pid=cd4bb6ac6&amp;color=0,0,0&amp;vtp=1&amp;bbb=1"/>
              <p:cNvSpPr/>
              <p:nvPr/>
            </p:nvSpPr>
            <p:spPr>
              <a:xfrm>
                <a:off x="832104" y="192702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的氧化性强于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涉及的5种物质中有一种盐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OF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既是氧化产物又是还原产物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在反应中只有作还原剂一种作用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363_2#49b934f4a.choices?vop=1&amp;pid=cd4bb6a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27026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5&amp;si=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65_1#449813dab?sp=1&amp;vop=1&amp;pid=cd4bb6ac6&amp;color=0,0,0&amp;vtp=1&amp;bt=1&amp;bbb=1&amp;hb=1"/>
              <p:cNvSpPr/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溶液中逐滴加入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，测得混合后溶液的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变化如图所示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下列说法不正确的是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3_BD.365_1#449813dab?sp=1&amp;vop=1&amp;pid=cd4bb6ac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66_1#449813dab.bracket?vop=1&amp;pid=cd4bb6ac6&amp;color=0,0,0&amp;vpa=191&amp;vtp=1"/>
          <p:cNvSpPr/>
          <p:nvPr/>
        </p:nvSpPr>
        <p:spPr>
          <a:xfrm>
            <a:off x="1015460" y="1505712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3_BD.365_2#449813dab?htil=20&amp;vop=1&amp;pid=cd4bb6ac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0219" y="2032000"/>
            <a:ext cx="1847088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365_3#449813dab.choices?htil=20&amp;vop=1&amp;pid=cd4bb6ac6&amp;color=0,0,0&amp;vtp=1&amp;bbb=1"/>
              <p:cNvSpPr/>
              <p:nvPr/>
            </p:nvSpPr>
            <p:spPr>
              <a:xfrm>
                <a:off x="832104" y="1905000"/>
                <a:ext cx="855878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&lt;7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导电性：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过程中反应的离子方程式为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点后继续滴加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，仍能产生白色沉淀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3_BD.365_3#449813dab.choices?htil=20&amp;vop=1&amp;pid=cd4bb6a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05000"/>
                <a:ext cx="8558784" cy="1676400"/>
              </a:xfrm>
              <a:prstGeom prst="rect">
                <a:avLst/>
              </a:prstGeom>
              <a:blipFill>
                <a:blip r:embed="rId5"/>
                <a:stretch>
                  <a:fillRect l="-170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67_1#0f83f9d92?sp=1&amp;vop=1&amp;pid=cd4bb6ac6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自由能大小可以反映物质氧化能力的相对强弱，自由能越大，氧化能力越强。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如图为锰元素的自由能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化合价图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下列说法不正确的是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3_AN.368_1#0f83f9d92.bracket?vop=1&amp;pid=cd4bb6ac6&amp;color=0,0,0&amp;vpa=192&amp;vtp=1"/>
          <p:cNvSpPr/>
          <p:nvPr/>
        </p:nvSpPr>
        <p:spPr>
          <a:xfrm>
            <a:off x="42158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4" name="QC_3_BD.367_2#0f83f9d92?htil=21&amp;vop=1&amp;pid=cd4bb6ac6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7712" y="2041644"/>
            <a:ext cx="3474720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367_3#0f83f9d92.choices?htil=21&amp;vop=1&amp;pid=cd4bb6ac6&amp;color=0,0,0&amp;vtp=1&amp;bbb=1"/>
              <p:cNvSpPr/>
              <p:nvPr/>
            </p:nvSpPr>
            <p:spPr>
              <a:xfrm>
                <a:off x="832104" y="1948990"/>
                <a:ext cx="692200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碱性条件下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易被还原为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Mn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碱性条件下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的氧化能力明显降低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+7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酸性条件下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被充分还原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，转移5个电子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3_BD.367_3#0f83f9d92.choices?htil=21&amp;vop=1&amp;pid=cd4bb6a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6922008" cy="1676400"/>
              </a:xfrm>
              <a:prstGeom prst="rect">
                <a:avLst/>
              </a:prstGeom>
              <a:blipFill>
                <a:blip r:embed="rId4"/>
                <a:stretch>
                  <a:fillRect l="-2115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7&amp;si=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369_1#82b943c17?vop=1&amp;pid=cd4bb6ac6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我国力争2030年前实现“碳达峰”，2060年前实现“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碳中和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含量的控制和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资源利用具有重要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的研究价值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3_BD.369_1#82b943c17?vop=1&amp;pid=cd4bb6ac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370_1#7bd1e1a14?sp=1&amp;vop=1&amp;pid=82b943c17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捕获和转化可减少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排放并实现资源利用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，原理如图甲所示。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O_4_BD.370_1#7bd1e1a14?sp=1&amp;vop=1&amp;pid=82b943c1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4_BD.370_2#7bd1e1a14?iti=1&amp;htil=22&amp;vop=1&amp;pid=82b943c17&amp;color=0,0,0&amp;tib=255,255,255&amp;vtp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9194" y="2498844"/>
            <a:ext cx="2441448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BD.370_3#7bd1e1a14?iti=1&amp;htil=22&amp;vop=1&amp;pid=82b943c17&amp;color=0,0,0&amp;vtp=1"/>
          <p:cNvSpPr/>
          <p:nvPr/>
        </p:nvSpPr>
        <p:spPr>
          <a:xfrm>
            <a:off x="9679424" y="3634478"/>
            <a:ext cx="280988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6" name="QB_5_BD.371_1#d3326326f?htil=22&amp;vop=1&amp;pid=7bd1e1a14&amp;color=0,0,0&amp;vtp=1&amp;bbb=1&amp;hs=1"/>
          <p:cNvSpPr/>
          <p:nvPr/>
        </p:nvSpPr>
        <p:spPr>
          <a:xfrm>
            <a:off x="832104" y="2371844"/>
            <a:ext cx="796442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图甲中属于非电解质的物质有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填化学式）。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372_1#d3326326f.blank?vop=1&amp;pid=7bd1e1a14&amp;color=0,0,0&amp;vpa=193&amp;vtp=1&amp;bbb=1"/>
              <p:cNvSpPr/>
              <p:nvPr/>
            </p:nvSpPr>
            <p:spPr>
              <a:xfrm>
                <a:off x="4075366" y="2399149"/>
                <a:ext cx="1628648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372_1#d3326326f.blank?vop=1&amp;pid=7bd1e1a14&amp;color=0,0,0&amp;vpa=19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5366" y="2399149"/>
                <a:ext cx="1628648" cy="292100"/>
              </a:xfrm>
              <a:prstGeom prst="rect">
                <a:avLst/>
              </a:prstGeom>
              <a:blipFill>
                <a:blip r:embed="rId6"/>
                <a:stretch>
                  <a:fillRect l="-1873" t="-27660" r="-1498" b="-446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5_BD.373_1#19a2facaf?htil=22&amp;vop=1&amp;pid=7bd1e1a14&amp;color=0,0,0&amp;vtp=1&amp;bbb=1&amp;hs=1"/>
          <p:cNvSpPr/>
          <p:nvPr/>
        </p:nvSpPr>
        <p:spPr>
          <a:xfrm>
            <a:off x="832104" y="2822115"/>
            <a:ext cx="796442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图甲中可循环利用的物质有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填化学式）。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374_1#19a2facaf.blank?vop=1&amp;pid=7bd1e1a14&amp;color=0,0,0&amp;vpa=194&amp;vtp=1&amp;bbb=1"/>
              <p:cNvSpPr/>
              <p:nvPr/>
            </p:nvSpPr>
            <p:spPr>
              <a:xfrm>
                <a:off x="3821366" y="2855460"/>
                <a:ext cx="135883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CaO</m:t>
                    </m:r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374_1#19a2facaf.blank?vop=1&amp;pid=7bd1e1a14&amp;color=0,0,0&amp;vpa=19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1366" y="2855460"/>
                <a:ext cx="1358837" cy="292100"/>
              </a:xfrm>
              <a:prstGeom prst="rect">
                <a:avLst/>
              </a:prstGeom>
              <a:blipFill>
                <a:blip r:embed="rId7"/>
                <a:stretch>
                  <a:fillRect l="-2242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BD.375_1#b9cd82290?htil=22&amp;vop=1&amp;pid=7bd1e1a14&amp;color=0,0,0&amp;vtp=1&amp;bbb=1&amp;hb=1&amp;hs=1"/>
              <p:cNvSpPr/>
              <p:nvPr/>
            </p:nvSpPr>
            <p:spPr>
              <a:xfrm>
                <a:off x="832104" y="3276140"/>
                <a:ext cx="796442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③反应Ⅱ可产生分子数目相同的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写出反应Ⅱ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5_BD.375_1#b9cd82290?htil=22&amp;vop=1&amp;pid=7bd1e1a14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76140"/>
                <a:ext cx="7964424" cy="838200"/>
              </a:xfrm>
              <a:prstGeom prst="rect">
                <a:avLst/>
              </a:prstGeom>
              <a:blipFill>
                <a:blip r:embed="rId8"/>
                <a:stretch>
                  <a:fillRect l="-183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N.376_1#b9cd82290.blank?vop=1&amp;pid=7bd1e1a14&amp;color=0,0,0&amp;vpa=195&amp;vtp=1&amp;bbb=1&amp;rh=28.18504"/>
              <p:cNvSpPr/>
              <p:nvPr/>
            </p:nvSpPr>
            <p:spPr>
              <a:xfrm>
                <a:off x="874966" y="3696136"/>
                <a:ext cx="3695510" cy="35795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5_AN.376_1#b9cd82290.blank?vop=1&amp;pid=7bd1e1a14&amp;color=0,0,0&amp;vpa=195&amp;vtp=1&amp;bbb=1&amp;rh=28.18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966" y="3696136"/>
                <a:ext cx="3695510" cy="357950"/>
              </a:xfrm>
              <a:prstGeom prst="rect">
                <a:avLst/>
              </a:prstGeom>
              <a:blipFill>
                <a:blip r:embed="rId9"/>
                <a:stretch>
                  <a:fillRect l="-825" t="-16949" b="-118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QO_4_BD.377_1#d4fb92d9e?iti=2&amp;htil=23&amp;vop=1&amp;pid=82b943c17&amp;color=0,0,0&amp;tib=255,255,255&amp;vtp=1&amp;hs=1" descr="preencoded.pn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5730" y="4222036"/>
            <a:ext cx="3008376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3" name="QO_4_BD.377_2#d4fb92d9e?iti=2&amp;htil=23&amp;vop=1&amp;pid=82b943c17&amp;color=0,0,0&amp;vtp=1"/>
          <p:cNvSpPr/>
          <p:nvPr/>
        </p:nvSpPr>
        <p:spPr>
          <a:xfrm>
            <a:off x="9679424" y="5107988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O_4_BD.377_3#d4fb92d9e?htil=23&amp;sp=1&amp;vop=1&amp;pid=82b943c17&amp;color=0,0,0&amp;vtp=1&amp;bbb=1&amp;hb=1&amp;hs=1"/>
              <p:cNvSpPr/>
              <p:nvPr/>
            </p:nvSpPr>
            <p:spPr>
              <a:xfrm>
                <a:off x="832104" y="4139740"/>
                <a:ext cx="738835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燃煤烟气中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的捕集可通过图乙所示的物质转化实现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，“吸收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后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4" name="QO_4_BD.377_3#d4fb92d9e?htil=23&amp;sp=1&amp;vop=1&amp;pid=82b943c17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139740"/>
                <a:ext cx="7388352" cy="838200"/>
              </a:xfrm>
              <a:prstGeom prst="rect">
                <a:avLst/>
              </a:prstGeom>
              <a:blipFill>
                <a:blip r:embed="rId11"/>
                <a:stretch>
                  <a:fillRect l="-1980" r="-198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QB_5_BD.378_1#4e76d2150?htil=23&amp;vop=1&amp;pid=d4fb92d9e&amp;color=0,0,0&amp;vtp=1&amp;bbb=1&amp;hs=1"/>
          <p:cNvSpPr/>
          <p:nvPr/>
        </p:nvSpPr>
        <p:spPr>
          <a:xfrm>
            <a:off x="832104" y="4968994"/>
            <a:ext cx="7388352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①写出“吸收”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中反应的离子方程式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QB_5_AN.379_1#4e76d2150.blank?vop=1&amp;pid=d4fb92d9e&amp;color=0,0,0&amp;vpa=196&amp;vtp=1&amp;bbb=1&amp;rh=23.75"/>
              <p:cNvSpPr/>
              <p:nvPr/>
            </p:nvSpPr>
            <p:spPr>
              <a:xfrm>
                <a:off x="4773866" y="4971534"/>
                <a:ext cx="2185099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6" name="QB_5_AN.379_1#4e76d2150.blank?vop=1&amp;pid=d4fb92d9e&amp;color=0,0,0&amp;vpa=196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3866" y="4971534"/>
                <a:ext cx="2185099" cy="301625"/>
              </a:xfrm>
              <a:prstGeom prst="rect">
                <a:avLst/>
              </a:prstGeom>
              <a:blipFill>
                <a:blip r:embed="rId12"/>
                <a:stretch>
                  <a:fillRect l="-1114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QB_5_BD.380_1#aaae9c97a?vop=1&amp;pid=d4fb92d9e&amp;color=0,0,0&amp;vtp=1&amp;bbb=1&amp;hs=1"/>
          <p:cNvSpPr/>
          <p:nvPr/>
        </p:nvSpPr>
        <p:spPr>
          <a:xfrm>
            <a:off x="832104" y="555896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②写出“转化”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中反应的离子方程式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QB_5_AN.381_1#aaae9c97a.blank?vop=1&amp;pid=d4fb92d9e&amp;color=0,0,0&amp;vpa=197&amp;vtp=1&amp;bbb=1"/>
              <p:cNvSpPr/>
              <p:nvPr/>
            </p:nvSpPr>
            <p:spPr>
              <a:xfrm>
                <a:off x="4723066" y="5565005"/>
                <a:ext cx="4226497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8" name="QB_5_AN.381_1#aaae9c97a.blank?vop=1&amp;pid=d4fb92d9e&amp;color=0,0,0&amp;vpa=1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3066" y="5565005"/>
                <a:ext cx="4226497" cy="304800"/>
              </a:xfrm>
              <a:prstGeom prst="rect">
                <a:avLst/>
              </a:prstGeom>
              <a:blipFill>
                <a:blip r:embed="rId13"/>
                <a:stretch>
                  <a:fillRect l="-722" r="-577" b="-2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1" grpId="0" build="p" animBg="1"/>
      <p:bldP spid="16" grpId="0" build="p" animBg="1"/>
      <p:bldP spid="18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8&amp;si=1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82_1#97afab63c?vop=1&amp;pid=a61e94edd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同济大学某团队首次成功精准合成了两种全新的碳分子材料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研究表明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具有很高的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反应活性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3_BD.382_1#97afab63c?vop=1&amp;pid=a61e94ed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463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83_1#97afab63c.bracket?vop=1&amp;pid=a61e94edd&amp;color=0,0,0&amp;vpa=198&amp;vtp=1"/>
          <p:cNvSpPr/>
          <p:nvPr/>
        </p:nvSpPr>
        <p:spPr>
          <a:xfrm>
            <a:off x="39872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382_2#97afab63c.choices?vop=1&amp;pid=a61e94edd&amp;color=0,0,0&amp;vtp=1&amp;bbb=1"/>
              <p:cNvSpPr/>
              <p:nvPr/>
            </p:nvSpPr>
            <p:spPr>
              <a:xfrm>
                <a:off x="832104" y="19489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和石墨均属于碳单质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均属于化合物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之间的转化属于物理变化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比石墨稳定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382_2#97afab63c.choices?vop=1&amp;pid=a61e94ed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9&amp;si=1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84_1#105be867e?vop=1&amp;pid=a61e94edd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我国科学家在世界上第一次为一种名为“钴酞菁”的分子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直径为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1.3×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−9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恢复了磁性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该分子结构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和性质与人体内的血红素及植物体内的叶绿素非常相似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。下列关于“钴酞菁”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分子的说法正确的是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3_BD.384_1#105be867e?vop=1&amp;pid=a61e94ed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62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85_1#105be867e.bracket?vop=1&amp;pid=a61e94edd&amp;color=0,0,0&amp;vpa=199&amp;vtp=1"/>
          <p:cNvSpPr/>
          <p:nvPr/>
        </p:nvSpPr>
        <p:spPr>
          <a:xfrm>
            <a:off x="108452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3_BD.384_2#105be867e.choices?vop=1&amp;pid=a61e94edd&amp;color=0,0,0&amp;vtp=1&amp;bbb=1"/>
          <p:cNvSpPr/>
          <p:nvPr/>
        </p:nvSpPr>
        <p:spPr>
          <a:xfrm>
            <a:off x="832104" y="194899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“钴酞菁”分子在水中形成的分散系属于乳浊液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“钴酞菁”分子不能透过滤纸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“钴酞菁”分子在水中形成的分散系能产生丁达尔效应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“钴酞菁”分子分散在水中所形成的分散系带正电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_1#b0c7fb1b1?sp=1&amp;vop=1&amp;pid=df50ae98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如图所示的微观变化中，每个小球代表一个原子，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与下列反应及反应类型对应正确的是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25_1#b0c7fb1b1.bracket?vop=1&amp;pid=df50ae98f&amp;color=0,0,0&amp;vpa=15&amp;vtp=1"/>
          <p:cNvSpPr/>
          <p:nvPr/>
        </p:nvSpPr>
        <p:spPr>
          <a:xfrm>
            <a:off x="97149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6_BD.24_2#b0c7fb1b1?htil=2&amp;vop=1&amp;pid=df50ae98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8395" y="1622425"/>
            <a:ext cx="1883664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6_BD.24_3#b0c7fb1b1.choices?htil=2&amp;vop=1&amp;pid=df50ae98f&amp;color=0,0,0&amp;vtp=1&amp;bbb=1"/>
              <p:cNvSpPr/>
              <p:nvPr/>
            </p:nvSpPr>
            <p:spPr>
              <a:xfrm>
                <a:off x="832104" y="1495425"/>
                <a:ext cx="8522208" cy="185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化合反应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HI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置换反应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电解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分解反应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复分解反应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6_BD.24_3#b0c7fb1b1.choices?htil=2&amp;vop=1&amp;pid=df50ae98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8522208" cy="1854200"/>
              </a:xfrm>
              <a:prstGeom prst="rect">
                <a:avLst/>
              </a:prstGeom>
              <a:blipFill>
                <a:blip r:embed="rId4"/>
                <a:stretch>
                  <a:fillRect l="-1717" t="-329" b="-460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0&amp;si=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86_1#2ae2dbb16?vop=1&amp;pid=a61e94edd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为常温下易溶于水的气体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，被称为“第四代”饮用水消毒剂。因其高效率、无污染而被广泛使用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业上利用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制备更稳定的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，涉及测定产品中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纯度的反应之一为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，杂质不与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下列关于该反应的说法正确的是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C_3_BD.386_1#2ae2dbb16?vop=1&amp;pid=a61e94ed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215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87_1#2ae2dbb16.bracket?vop=1&amp;pid=a61e94edd&amp;color=0,0,0&amp;vpa=200&amp;vtp=1"/>
          <p:cNvSpPr/>
          <p:nvPr/>
        </p:nvSpPr>
        <p:spPr>
          <a:xfrm>
            <a:off x="10199784" y="1884862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386_2#2ae2dbb16.choices?vop=1&amp;pid=a61e94edd&amp;color=0,0,0&amp;vtp=1&amp;bbb=1"/>
              <p:cNvSpPr/>
              <p:nvPr/>
            </p:nvSpPr>
            <p:spPr>
              <a:xfrm>
                <a:off x="832104" y="234104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是氧化剂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是还原产物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被还原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，发生还原反应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386_2#2ae2dbb16.choices?vop=1&amp;pid=a61e94ed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41046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1&amp;si=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388_1#ac03a94bf?sp=1&amp;vop=1&amp;pid=a61e94edd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使用如图所示装置（搅拌与夹持装置略），灯光变化不可能出现“亮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暗（或灭）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亮”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现象的是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B_3_BD.388_1#ac03a94bf?sp=1&amp;vop=1&amp;pid=a61e94ed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r="-926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389_1#ac03a94bf.bracket?vop=1&amp;pid=a61e94edd&amp;color=0,0,0&amp;vpa=201&amp;vtp=1"/>
          <p:cNvSpPr/>
          <p:nvPr/>
        </p:nvSpPr>
        <p:spPr>
          <a:xfrm>
            <a:off x="10873835" y="1075817"/>
            <a:ext cx="3413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4" name="QB_3_BD.388_2#ac03a94bf?vop=1&amp;pid=a61e94ed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0408" y="1622425"/>
            <a:ext cx="1088136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2" name="QB_3_BD.388_3#ac03a94bf?colgroup=9,11,9,11,11&amp;vop=1&amp;pid=a61e94ed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3090018"/>
                  </p:ext>
                </p:extLst>
              </p:nvPr>
            </p:nvGraphicFramePr>
            <p:xfrm>
              <a:off x="832104" y="3044825"/>
              <a:ext cx="10488168" cy="1022604"/>
            </p:xfrm>
            <a:graphic>
              <a:graphicData uri="http://schemas.openxmlformats.org/drawingml/2006/table">
                <a:tbl>
                  <a:tblPr/>
                  <a:tblGrid>
                    <a:gridCol w="17922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2" name="QB_3_BD.388_3#ac03a94bf?colgroup=9,11,9,11,11&amp;vop=1&amp;pid=a61e94ed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3090018"/>
                  </p:ext>
                </p:extLst>
              </p:nvPr>
            </p:nvGraphicFramePr>
            <p:xfrm>
              <a:off x="832104" y="3044825"/>
              <a:ext cx="10488168" cy="1022604"/>
            </p:xfrm>
            <a:graphic>
              <a:graphicData uri="http://schemas.openxmlformats.org/drawingml/2006/table">
                <a:tbl>
                  <a:tblPr/>
                  <a:tblGrid>
                    <a:gridCol w="17922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40" t="-100000" r="-486054" b="-112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78042" t="-100000" r="-278042" b="-112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29693" t="-100000" r="-258703" b="-112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55556" t="-100000" r="-100529" b="-112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55556" t="-100000" r="-529" b="-1122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40" t="-203571" r="-486054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78042" t="-203571" r="-278042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29693" t="-203571" r="-258703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55556" t="-203571" r="-100529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55556" t="-203571" r="-529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2&amp;si=1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90_1#97c792fde?sp=1&amp;vop=1&amp;pid=a61e94ed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下列粒子组能否大量共存的判断及分析正确的是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3" name="QB_3_BD.390_2#97c792fde?colgroup=2,15,37&amp;vop=1&amp;pid=a61e94ed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9483051"/>
                  </p:ext>
                </p:extLst>
              </p:nvPr>
            </p:nvGraphicFramePr>
            <p:xfrm>
              <a:off x="832104" y="1622425"/>
              <a:ext cx="10506456" cy="1759458"/>
            </p:xfrm>
            <a:graphic>
              <a:graphicData uri="http://schemas.openxmlformats.org/drawingml/2006/table">
                <a:tbl>
                  <a:tblPr/>
                  <a:tblGrid>
                    <a:gridCol w="5943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809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9311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粒子组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判断及分析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不能大量共存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因发生反应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+3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能大量共存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离子间不反应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不能大量共存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发生反应：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能大量共存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3" name="QB_3_BD.390_2#97c792fde?colgroup=2,15,37&amp;vop=1&amp;pid=a61e94ed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9483051"/>
                  </p:ext>
                </p:extLst>
              </p:nvPr>
            </p:nvGraphicFramePr>
            <p:xfrm>
              <a:off x="832104" y="1622425"/>
              <a:ext cx="10506456" cy="1759458"/>
            </p:xfrm>
            <a:graphic>
              <a:graphicData uri="http://schemas.openxmlformats.org/drawingml/2006/table">
                <a:tbl>
                  <a:tblPr/>
                  <a:tblGrid>
                    <a:gridCol w="5943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809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9311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粒子组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判断及分析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245" t="-93443" r="-232924" b="-2967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1715" t="-93443" r="-176" b="-2967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245" t="-214545" r="-232924" b="-22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能大量共存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离子间不反应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245" t="-283607" r="-232924" b="-1065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1715" t="-283607" r="-176" b="-1065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245" t="-417857" r="-232924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能大量共存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3_AN.391_1#97c792fde.bracket?vop=1&amp;pid=a61e94edd&amp;color=0,0,0&amp;vpa=202&amp;vtp=1"/>
          <p:cNvSpPr/>
          <p:nvPr/>
        </p:nvSpPr>
        <p:spPr>
          <a:xfrm>
            <a:off x="5689060" y="1075817"/>
            <a:ext cx="3413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3&amp;si=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92_1#9f02aac05?vop=1&amp;pid=a61e94ed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下列离子方程式书写正确的是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393_1#9f02aac05.bracket?vop=1&amp;pid=a61e94edd&amp;color=0,0,0&amp;vpa=203&amp;vtp=1"/>
          <p:cNvSpPr/>
          <p:nvPr/>
        </p:nvSpPr>
        <p:spPr>
          <a:xfrm>
            <a:off x="39872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392_2#9f02aac05.choices?vop=1&amp;pid=a61e94edd&amp;color=0,0,0&amp;vtp=1&amp;bbb=1"/>
              <p:cNvSpPr/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将稀硫酸滴在铜片上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向硫酸铁溶液中加入氢氧化钡溶液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向二元弱酸亚磷酸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溶液中加入足量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将氢氧化铁溶于过量氢碘酸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HI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392_2#9f02aac05.choices?vop=1&amp;pid=a61e94ed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blipFill>
                <a:blip r:embed="rId3"/>
                <a:stretch>
                  <a:fillRect l="-1389" b="-4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4&amp;si=1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94_1#cecb9b5a4?sp=1&amp;vop=1&amp;pid=a61e94edd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向一定量的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溶液中依次加入下列溶液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，对应的实验现象如表所示（实验中“适量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指二者恰好完全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3_BD.394_1#cecb9b5a4?sp=1&amp;vop=1&amp;pid=a61e94ed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3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5" name="QC_3_BD.394_2#cecb9b5a4?colgroup=31,25&amp;vop=1&amp;pid=a61e94ed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6253264"/>
                  </p:ext>
                </p:extLst>
              </p:nvPr>
            </p:nvGraphicFramePr>
            <p:xfrm>
              <a:off x="832104" y="2041644"/>
              <a:ext cx="10506456" cy="1363472"/>
            </p:xfrm>
            <a:graphic>
              <a:graphicData uri="http://schemas.openxmlformats.org/drawingml/2006/table">
                <a:tbl>
                  <a:tblPr/>
                  <a:tblGrid>
                    <a:gridCol w="5779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274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加入的溶液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适量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8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溶液由无色变为紫色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过量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紫色消失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产生气泡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③适量淀粉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KI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5" name="QC_3_BD.394_2#cecb9b5a4?colgroup=31,25&amp;vop=1&amp;pid=a61e94ed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6253264"/>
                  </p:ext>
                </p:extLst>
              </p:nvPr>
            </p:nvGraphicFramePr>
            <p:xfrm>
              <a:off x="832104" y="2041644"/>
              <a:ext cx="10506456" cy="1363472"/>
            </p:xfrm>
            <a:graphic>
              <a:graphicData uri="http://schemas.openxmlformats.org/drawingml/2006/table">
                <a:tbl>
                  <a:tblPr/>
                  <a:tblGrid>
                    <a:gridCol w="5779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274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加入的溶液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5" t="-98246" r="-82068" b="-2105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溶液由无色变为紫色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5" t="-201786" r="-82068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紫色消失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产生气泡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5" t="-301786" r="-82068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394_3#cecb9b5a4?vop=1&amp;pid=a61e94edd&amp;color=0,0,0&amp;vtp=1&amp;bbb=1"/>
              <p:cNvSpPr/>
              <p:nvPr/>
            </p:nvSpPr>
            <p:spPr>
              <a:xfrm>
                <a:off x="832104" y="354024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根据实验现象推测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氧化性由弱到强的顺序为(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394_3#cecb9b5a4?vop=1&amp;pid=a61e94ed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40244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3_AN.395_1#cecb9b5a4.bracket?vop=1&amp;pid=a61e94edd&amp;color=0,0,0&amp;vpa=204&amp;vtp=1"/>
          <p:cNvSpPr/>
          <p:nvPr/>
        </p:nvSpPr>
        <p:spPr>
          <a:xfrm>
            <a:off x="8417210" y="3537069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3_BD.394_4#cecb9b5a4.choices?vop=1&amp;pid=a61e94edd&amp;color=0,0,0&amp;vtp=1&amp;bbb=1"/>
              <p:cNvSpPr/>
              <p:nvPr/>
            </p:nvSpPr>
            <p:spPr>
              <a:xfrm>
                <a:off x="832104" y="399051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C_3_BD.394_4#cecb9b5a4.choices?vop=1&amp;pid=a61e94ed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90515"/>
                <a:ext cx="10533888" cy="838200"/>
              </a:xfrm>
              <a:prstGeom prst="rect">
                <a:avLst/>
              </a:prstGeom>
              <a:blipFill>
                <a:blip r:embed="rId6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5&amp;si=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396_1#18ec6b32d?sp=1&amp;vop=1&amp;pid=a61e94edd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向一定量的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混合溶液中逐滴滴加氢氧化钠溶液至过量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混合引起的体积变化忽略不计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下列图像能正确反映对应变化关系的是(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B_3_BD.396_1#18ec6b32d?sp=1&amp;vop=1&amp;pid=a61e94ed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63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" name="QB_3_BD.396_2#18ec6b32d?colgroup=28,28&amp;vop=1&amp;pid=a61e94edd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046676"/>
              </p:ext>
            </p:extLst>
          </p:nvPr>
        </p:nvGraphicFramePr>
        <p:xfrm>
          <a:off x="832104" y="2041644"/>
          <a:ext cx="10515600" cy="2838704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78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300"/>
                        </a:lnSpc>
                      </a:pPr>
                      <a:r>
                        <a:rPr lang="en-US" altLang="zh-CN" sz="415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400"/>
                        </a:lnSpc>
                      </a:pPr>
                      <a:r>
                        <a:rPr lang="en-US" altLang="zh-CN" sz="42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8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300"/>
                        </a:lnSpc>
                      </a:pPr>
                      <a:r>
                        <a:rPr lang="en-US" altLang="zh-CN" sz="415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300"/>
                        </a:lnSpc>
                      </a:pPr>
                      <a:r>
                        <a:rPr lang="en-US" altLang="zh-CN" sz="415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QB_3_BD.396_3#18ec6b32d.table_image?tii=2&amp;vop=1&amp;pid=a61e94ed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4368" y="2164834"/>
            <a:ext cx="1033272" cy="83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3_BD.396_4#18ec6b32d.table_image?tii=3&amp;vop=1&amp;pid=a61e94edd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4736" y="2155690"/>
            <a:ext cx="1088136" cy="8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B_3_BD.396_5#18ec6b32d.table_image?tii=4&amp;vop=1&amp;pid=a61e94edd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6080" y="3579614"/>
            <a:ext cx="1069848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B_3_BD.396_6#18ec6b32d.table_image?tii=5&amp;vop=1&amp;pid=a61e94edd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2168" y="3584186"/>
            <a:ext cx="1033272" cy="83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B_3_AN.397_1#18ec6b32d.bracket?vop=1&amp;pid=a61e94edd&amp;color=0,0,0&amp;vpa=205&amp;vtp=1"/>
          <p:cNvSpPr/>
          <p:nvPr/>
        </p:nvSpPr>
        <p:spPr>
          <a:xfrm>
            <a:off x="4787360" y="15067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6&amp;si=1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98_1#36c8d75ab?sp=1&amp;vop=1&amp;pid=a61e94ed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酸性溶液中几种粒子间可以发生如图所示的反应，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下列说法错误的是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399_1#36c8d75ab.bracket?vop=1&amp;pid=a61e94edd&amp;color=0,0,0&amp;vpa=206&amp;vtp=1"/>
          <p:cNvSpPr/>
          <p:nvPr/>
        </p:nvSpPr>
        <p:spPr>
          <a:xfrm>
            <a:off x="78734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4" name="QC_3_BD.398_2#36c8d75ab?htil=24&amp;vop=1&amp;pid=a61e94edd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930" y="1622425"/>
            <a:ext cx="2743200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398_3#36c8d75ab.choices?htil=24&amp;vop=1&amp;pid=a61e94edd&amp;color=0,0,0&amp;vtp=1&amp;bbb=1"/>
              <p:cNvSpPr/>
              <p:nvPr/>
            </p:nvSpPr>
            <p:spPr>
              <a:xfrm>
                <a:off x="832104" y="1529771"/>
                <a:ext cx="7662672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反应②中被还原的元素是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还原性由强到弱的顺序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在酸性溶液中不能大量共存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可发生反应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3_BD.398_3#36c8d75ab.choices?htil=24&amp;vop=1&amp;pid=a61e94ed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7662672" cy="1676400"/>
              </a:xfrm>
              <a:prstGeom prst="rect">
                <a:avLst/>
              </a:prstGeom>
              <a:blipFill>
                <a:blip r:embed="rId4"/>
                <a:stretch>
                  <a:fillRect l="-190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7&amp;si=1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400_1#bf70949d2?vop=1&amp;pid=a61e94edd&amp;color=0,0,0&amp;vtp=1&amp;bt=1&amp;bbb=1&amp;hb=1"/>
              <p:cNvSpPr/>
              <p:nvPr/>
            </p:nvSpPr>
            <p:spPr>
              <a:xfrm>
                <a:off x="832104" y="1080000"/>
                <a:ext cx="10533888" cy="1282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现有4组标准电极电势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𝐸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𝜃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PbO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/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PbSO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𝐸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𝜃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=1.69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V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𝐸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𝜃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=1.51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zh-CN" altLang="en-US" b="0" i="0" kern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𝐸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𝜃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=0.77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V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𝐸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𝜃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=1.07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。已知标准电极电势越高，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对应物质的氧化性越强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则下列离子方程式或相应的描述正确的是(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3_BD.400_1#bf70949d2?vop=1&amp;pid=a61e94ed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82700"/>
              </a:xfrm>
              <a:prstGeom prst="rect">
                <a:avLst/>
              </a:prstGeom>
              <a:blipFill>
                <a:blip r:embed="rId3"/>
                <a:stretch>
                  <a:fillRect l="-1389" r="-1563" b="-71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01_1#bf70949d2.bracket?vop=1&amp;pid=a61e94edd&amp;color=0,0,0&amp;vpa=207&amp;vtp=1"/>
          <p:cNvSpPr/>
          <p:nvPr/>
        </p:nvSpPr>
        <p:spPr>
          <a:xfrm>
            <a:off x="5130260" y="19512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400_2#bf70949d2.choices?vop=1&amp;pid=a61e94edd&amp;color=0,0,0&amp;vtp=1&amp;bbb=1"/>
              <p:cNvSpPr/>
              <p:nvPr/>
            </p:nvSpPr>
            <p:spPr>
              <a:xfrm>
                <a:off x="832104" y="23934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向含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的溶液中加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PbO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可以观察到有黄绿色气体生成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酸化高锰酸钾时既可以用硫酸也可以用盐酸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酸性条件下可以发生反应：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PbO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PbSO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氧化性由强到弱的顺序为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PbO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400_2#bf70949d2.choices?vop=1&amp;pid=a61e94ed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34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8&amp;si=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402_1#69ec7a585?sp=1&amp;vop=1&amp;pid=a61e94edd&amp;color=0,0,0&amp;vtp=1&amp;bt=1&amp;bbb=1&amp;hb=1"/>
              <p:cNvSpPr/>
              <p:nvPr/>
            </p:nvSpPr>
            <p:spPr>
              <a:xfrm>
                <a:off x="832104" y="1080000"/>
                <a:ext cx="10533888" cy="2451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阅读以下科普短文并填空：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海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洋约占地球表面积的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71%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，其中水资源和其他化学资源具有巨大的开发潜力。海水中含有多种盐类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</m:den>
                    </m:f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MgSO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②</m:t>
                        </m:r>
                      </m:den>
                    </m:f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。目前，通过海水晒盐可制得食盐晶体和苦卤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食盐精制后可制成饱和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食盐水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用以生产</a:t>
                </a: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</m:den>
                    </m:f>
                  </m:oMath>
                </a14:m>
                <a:r>
                  <a:rPr lang="zh-CN" altLang="en-US" b="0" i="0" kern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⑤</m:t>
                        </m:r>
                      </m:den>
                    </m:f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⑥</m:t>
                        </m:r>
                      </m:den>
                    </m:f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⑦</m:t>
                        </m:r>
                      </m:den>
                    </m:f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盐酸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⑧</m:t>
                        </m:r>
                      </m:den>
                    </m:f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，苦卤经过氯气氧化、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热空气吹出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⑨</m:t>
                        </m:r>
                      </m:den>
                    </m:f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吸收等一系列操作可获得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电解熔融氯化钠可冶炼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金属钠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⑩</m:t>
                        </m:r>
                      </m:den>
                    </m:f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海底埋藏大量可燃冰资源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甲烷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⑪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是一种清洁能源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3_BD.402_1#69ec7a585?sp=1&amp;vop=1&amp;pid=a61e94ed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451100"/>
              </a:xfrm>
              <a:prstGeom prst="rect">
                <a:avLst/>
              </a:prstGeom>
              <a:blipFill>
                <a:blip r:embed="rId3"/>
                <a:stretch>
                  <a:fillRect l="-1389" r="-1389" b="-2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BD.403_1#4d0542ae8?vop=1&amp;pid=69ec7a585&amp;color=0,0,0&amp;vtp=1&amp;bbb=1&amp;hb=1"/>
          <p:cNvSpPr/>
          <p:nvPr/>
        </p:nvSpPr>
        <p:spPr>
          <a:xfrm>
            <a:off x="832104" y="3502145"/>
            <a:ext cx="10533888" cy="812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上述标有序号的物质中属于电解质的是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填序号，下同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）；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属于非电解质的是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</a:p>
          <a:p>
            <a:pPr latinLnBrk="1">
              <a:lnSpc>
                <a:spcPts val="32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能导电的是</a:t>
            </a: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4" name="QB_4_AN.404_1#4d0542ae8.blank?vop=1&amp;pid=69ec7a585&amp;color=0,0,0&amp;vpa=208&amp;vtp=1&amp;bbb=1"/>
          <p:cNvSpPr/>
          <p:nvPr/>
        </p:nvSpPr>
        <p:spPr>
          <a:xfrm>
            <a:off x="5314410" y="3475411"/>
            <a:ext cx="13096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①②④⑤⑥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5" name="QB_4_AN.405_1#4d0542ae8.blank?vop=1&amp;pid=69ec7a585&amp;color=0,0,0&amp;vpa=209&amp;vtp=1&amp;bbb=1"/>
          <p:cNvSpPr/>
          <p:nvPr/>
        </p:nvSpPr>
        <p:spPr>
          <a:xfrm>
            <a:off x="10559511" y="3475411"/>
            <a:ext cx="669925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⑨⑪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6" name="QB_4_AN.406_1#4d0542ae8.blank?vop=1&amp;pid=69ec7a585&amp;color=0,0,0&amp;vpa=210&amp;vtp=1&amp;bbb=1"/>
          <p:cNvSpPr/>
          <p:nvPr/>
        </p:nvSpPr>
        <p:spPr>
          <a:xfrm>
            <a:off x="1980660" y="3869112"/>
            <a:ext cx="8524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③⑧⑩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7" name="QB_4_BD.407_1#276540dd2?sp=1&amp;vop=1&amp;pid=69ec7a585&amp;color=0,0,0&amp;vtp=1&amp;bbb=1"/>
          <p:cNvSpPr/>
          <p:nvPr/>
        </p:nvSpPr>
        <p:spPr>
          <a:xfrm>
            <a:off x="832104" y="4289546"/>
            <a:ext cx="10533888" cy="812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（2）写出⑤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溶于水的电离方程式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latinLnBrk="1">
              <a:lnSpc>
                <a:spcPts val="32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出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⑤与⑧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反应的离子方程式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408_1#276540dd2.blank?vop=1&amp;pid=69ec7a585&amp;color=0,0,0&amp;vpa=211&amp;vtp=1&amp;bbb=1&amp;rh=23.75"/>
              <p:cNvSpPr/>
              <p:nvPr/>
            </p:nvSpPr>
            <p:spPr>
              <a:xfrm>
                <a:off x="4411916" y="4293926"/>
                <a:ext cx="2612835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408_1#276540dd2.blank?vop=1&amp;pid=69ec7a585&amp;color=0,0,0&amp;vpa=211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1916" y="4293926"/>
                <a:ext cx="2612835" cy="301625"/>
              </a:xfrm>
              <a:prstGeom prst="rect">
                <a:avLst/>
              </a:prstGeom>
              <a:blipFill>
                <a:blip r:embed="rId4"/>
                <a:stretch>
                  <a:fillRect l="-1168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409_1#276540dd2.blank?vop=1&amp;pid=69ec7a585&amp;color=0,0,0&amp;vpa=212&amp;vtp=1&amp;bbb=1&amp;rh=23.75"/>
              <p:cNvSpPr/>
              <p:nvPr/>
            </p:nvSpPr>
            <p:spPr>
              <a:xfrm>
                <a:off x="4075366" y="4697215"/>
                <a:ext cx="2891473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409_1#276540dd2.blank?vop=1&amp;pid=69ec7a585&amp;color=0,0,0&amp;vpa=212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5366" y="4697215"/>
                <a:ext cx="2891473" cy="301625"/>
              </a:xfrm>
              <a:prstGeom prst="rect">
                <a:avLst/>
              </a:prstGeom>
              <a:blipFill>
                <a:blip r:embed="rId5"/>
                <a:stretch>
                  <a:fillRect l="-1055" r="-1055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BD.410_1#9ed0bbd80?vop=1&amp;pid=69ec7a585&amp;color=0,0,0&amp;vtp=1&amp;bbb=1"/>
              <p:cNvSpPr/>
              <p:nvPr/>
            </p:nvSpPr>
            <p:spPr>
              <a:xfrm>
                <a:off x="832104" y="5102345"/>
                <a:ext cx="10533888" cy="952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（3）将少量⑨通入④的溶液中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4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（4）写出制备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胶体的反应的离子方程式：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450" u="sng" kern="0" spc="-99900" smtClean="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4_BD.410_1#9ed0bbd80?vop=1&amp;pid=69ec7a58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102345"/>
                <a:ext cx="10533888" cy="952500"/>
              </a:xfrm>
              <a:prstGeom prst="rect">
                <a:avLst/>
              </a:prstGeom>
              <a:blipFill>
                <a:blip r:embed="rId6"/>
                <a:stretch>
                  <a:fillRect l="-1389" t="-1282" b="-64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411_1#9ed0bbd80.blank?vop=1&amp;pid=69ec7a585&amp;color=0,0,0&amp;vpa=213&amp;vtp=1&amp;bbb=1"/>
              <p:cNvSpPr/>
              <p:nvPr/>
            </p:nvSpPr>
            <p:spPr>
              <a:xfrm>
                <a:off x="6723317" y="5090470"/>
                <a:ext cx="2905760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4_AN.411_1#9ed0bbd80.blank?vop=1&amp;pid=69ec7a585&amp;color=0,0,0&amp;vpa=2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317" y="5090470"/>
                <a:ext cx="2905760" cy="304800"/>
              </a:xfrm>
              <a:prstGeom prst="rect">
                <a:avLst/>
              </a:prstGeom>
              <a:blipFill>
                <a:blip r:embed="rId7"/>
                <a:stretch>
                  <a:fillRect l="-839" r="-839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4_AN.413_1#9ed0bbd80.blank?vop=1&amp;pid=69ec7a585&amp;color=0,0,0&amp;vpa=214&amp;vtp=1&amp;bbb=1"/>
              <p:cNvSpPr/>
              <p:nvPr/>
            </p:nvSpPr>
            <p:spPr>
              <a:xfrm>
                <a:off x="5959666" y="5502903"/>
                <a:ext cx="4163060" cy="40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胶体）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3" name="QB_4_AN.413_1#9ed0bbd80.blank?vop=1&amp;pid=69ec7a585&amp;color=0,0,0&amp;vpa=21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9666" y="5502903"/>
                <a:ext cx="4163060" cy="406400"/>
              </a:xfrm>
              <a:prstGeom prst="rect">
                <a:avLst/>
              </a:prstGeom>
              <a:blipFill>
                <a:blip r:embed="rId8"/>
                <a:stretch>
                  <a:fillRect l="-732" t="-12121" b="-196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9&amp;si=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414_1#f55703019?sp=1&amp;vop=1&amp;pid=a61e94edd&amp;color=0,0,0&amp;vtp=1&amp;bt=1&amp;bbb=1&amp;hb=1"/>
              <p:cNvSpPr/>
              <p:nvPr/>
            </p:nvSpPr>
            <p:spPr>
              <a:xfrm>
                <a:off x="832104" y="1080000"/>
                <a:ext cx="10533888" cy="850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某无色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澄清溶液中可能含有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中的几种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，依次进行下列实验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观察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到的现象如表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3_BD.414_1#f55703019?sp=1&amp;vop=1&amp;pid=a61e94ed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50900"/>
              </a:xfrm>
              <a:prstGeom prst="rect">
                <a:avLst/>
              </a:prstGeom>
              <a:blipFill>
                <a:blip r:embed="rId3"/>
                <a:stretch>
                  <a:fillRect l="-1389" r="-174" b="-107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0" name="QO_3_BD.414_2#f55703019?colgroup=7,32,16&amp;vop=1&amp;pid=a61e94ed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3940398"/>
                  </p:ext>
                </p:extLst>
              </p:nvPr>
            </p:nvGraphicFramePr>
            <p:xfrm>
              <a:off x="832104" y="2041644"/>
              <a:ext cx="10497312" cy="1363472"/>
            </p:xfrm>
            <a:graphic>
              <a:graphicData uri="http://schemas.openxmlformats.org/drawingml/2006/table">
                <a:tbl>
                  <a:tblPr/>
                  <a:tblGrid>
                    <a:gridCol w="1453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9984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0449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取少量溶液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向其中加入适量铝粉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有气体生成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另取少量溶液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向其中滴加足量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有白色沉淀生成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向Ⅱ中滴加足量稀盐酸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沉淀部分溶解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0" name="QO_3_BD.414_2#f55703019?colgroup=7,32,16&amp;vop=1&amp;pid=a61e94ed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3940398"/>
                  </p:ext>
                </p:extLst>
              </p:nvPr>
            </p:nvGraphicFramePr>
            <p:xfrm>
              <a:off x="832104" y="2041644"/>
              <a:ext cx="10497312" cy="1363472"/>
            </p:xfrm>
            <a:graphic>
              <a:graphicData uri="http://schemas.openxmlformats.org/drawingml/2006/table">
                <a:tbl>
                  <a:tblPr/>
                  <a:tblGrid>
                    <a:gridCol w="1453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9984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0449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取少量溶液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向其中加入适量铝粉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有气体生成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4390" t="-201786" r="-51016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有白色沉淀生成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向Ⅱ中滴加足量稀盐酸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沉淀部分溶解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BD.414_3#f55703019?vop=1&amp;pid=a61e94edd&amp;color=0,0,0&amp;vtp=1&amp;bbb=1"/>
              <p:cNvSpPr/>
              <p:nvPr/>
            </p:nvSpPr>
            <p:spPr>
              <a:xfrm>
                <a:off x="832104" y="3540244"/>
                <a:ext cx="10533888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2[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O_3_BD.414_3#f55703019?vop=1&amp;pid=a61e94ed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40244"/>
                <a:ext cx="10533888" cy="508000"/>
              </a:xfrm>
              <a:prstGeom prst="rect">
                <a:avLst/>
              </a:prstGeom>
              <a:blipFill>
                <a:blip r:embed="rId5"/>
                <a:stretch>
                  <a:fillRect l="-1389" b="-144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BD.415_1#a3647e855?vop=1&amp;pid=f55703019&amp;color=0,0,0&amp;vtp=1&amp;bbb=1"/>
          <p:cNvSpPr/>
          <p:nvPr/>
        </p:nvSpPr>
        <p:spPr>
          <a:xfrm>
            <a:off x="832104" y="399414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不需要通过实验就能判断原溶液中肯定没有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填离子符号，下同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肯定有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（2）写出Ⅲ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中沉淀部分溶解反应的离子方程式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srgbClr val="000000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原溶液中可能存在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填离子符号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416_1#a3647e855.blank?vop=1&amp;pid=f55703019&amp;color=0,0,0&amp;vpa=215&amp;vtp=1&amp;bbb=1"/>
              <p:cNvSpPr/>
              <p:nvPr/>
            </p:nvSpPr>
            <p:spPr>
              <a:xfrm>
                <a:off x="5796216" y="4032813"/>
                <a:ext cx="62858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416_1#a3647e855.blank?vop=1&amp;pid=f55703019&amp;color=0,0,0&amp;vpa=2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216" y="4032813"/>
                <a:ext cx="628587" cy="292100"/>
              </a:xfrm>
              <a:prstGeom prst="rect">
                <a:avLst/>
              </a:prstGeom>
              <a:blipFill>
                <a:blip r:embed="rId6"/>
                <a:stretch>
                  <a:fillRect l="-4854" t="-2128" b="-42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417_1#a3647e855.blank?vop=1&amp;pid=f55703019&amp;color=0,0,0&amp;vpa=216&amp;vtp=1&amp;bbb=1"/>
              <p:cNvSpPr/>
              <p:nvPr/>
            </p:nvSpPr>
            <p:spPr>
              <a:xfrm>
                <a:off x="9682417" y="4038274"/>
                <a:ext cx="514287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417_1#a3647e855.blank?vop=1&amp;pid=f55703019&amp;color=0,0,0&amp;vpa=2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2417" y="4038274"/>
                <a:ext cx="514287" cy="279400"/>
              </a:xfrm>
              <a:prstGeom prst="rect">
                <a:avLst/>
              </a:prstGeom>
              <a:blipFill>
                <a:blip r:embed="rId7"/>
                <a:stretch>
                  <a:fillRect l="-4706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419_1#a3647e855.blank?vop=1&amp;pid=f55703019&amp;color=0,0,0&amp;vpa=217&amp;vtp=1&amp;bbb=1&amp;rh=23.75"/>
              <p:cNvSpPr/>
              <p:nvPr/>
            </p:nvSpPr>
            <p:spPr>
              <a:xfrm>
                <a:off x="5808916" y="4430641"/>
                <a:ext cx="3801047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419_1#a3647e855.blank?vop=1&amp;pid=f55703019&amp;color=0,0,0&amp;vpa=217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916" y="4430641"/>
                <a:ext cx="3801047" cy="301625"/>
              </a:xfrm>
              <a:prstGeom prst="rect">
                <a:avLst/>
              </a:prstGeom>
              <a:blipFill>
                <a:blip r:embed="rId8"/>
                <a:stretch>
                  <a:fillRect l="-803" r="-642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421_1#a3647e855.blank?vop=1&amp;pid=f55703019&amp;color=0,0,0&amp;vpa=218&amp;vtp=1&amp;bbb=1"/>
              <p:cNvSpPr/>
              <p:nvPr/>
            </p:nvSpPr>
            <p:spPr>
              <a:xfrm>
                <a:off x="3268916" y="4876474"/>
                <a:ext cx="438087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4_AN.421_1#a3647e855.blank?vop=1&amp;pid=f55703019&amp;color=0,0,0&amp;vpa=2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8916" y="4876474"/>
                <a:ext cx="438087" cy="279400"/>
              </a:xfrm>
              <a:prstGeom prst="rect">
                <a:avLst/>
              </a:prstGeom>
              <a:blipFill>
                <a:blip r:embed="rId9"/>
                <a:stretch>
                  <a:fillRect l="-6944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26_1#3c318deb2?sp=1&amp;vop=1&amp;pid=df50ae98f&amp;color=0,0,0&amp;vtp=1&amp;bt=1&amp;bbb=1"/>
              <p:cNvSpPr/>
              <p:nvPr/>
            </p:nvSpPr>
            <p:spPr>
              <a:xfrm>
                <a:off x="832104" y="1078992"/>
                <a:ext cx="10533888" cy="1155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已知碳和碳的化合物的转化关系如图所示，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其中各步转化的基本反应类型从左到右依次是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  <a:p>
                <a:pPr algn="ctr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CuO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Ca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高温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6_BD.26_1#3c318deb2?sp=1&amp;vop=1&amp;pid=df50ae98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155700"/>
              </a:xfrm>
              <a:prstGeom prst="rect">
                <a:avLst/>
              </a:prstGeom>
              <a:blipFill>
                <a:blip r:embed="rId3"/>
                <a:stretch>
                  <a:fillRect l="-13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7_1#3c318deb2.bracket?vop=1&amp;pid=df50ae98f&amp;color=0,0,0&amp;vpa=16&amp;vtp=1"/>
          <p:cNvSpPr/>
          <p:nvPr/>
        </p:nvSpPr>
        <p:spPr>
          <a:xfrm>
            <a:off x="9943560" y="1086612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4" name="QC_6_BD.26_2#3c318deb2.choices?vop=1&amp;pid=df50ae98f&amp;color=0,0,0&amp;vtp=1&amp;bbb=1"/>
          <p:cNvSpPr/>
          <p:nvPr/>
        </p:nvSpPr>
        <p:spPr>
          <a:xfrm>
            <a:off x="832104" y="22225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化合、分解、置换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复分解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置换、化合、复分解、分解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复分解、化合、分解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置换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分解、置换、化合、复分解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0&amp;si=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22_1#19134c014?vop=1&amp;pid=a61e94edd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Ⅰ.牙膏是常见的日用化学品。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423_1#57373c8df?vop=1&amp;pid=19134c014&amp;color=0,0,0&amp;vtp=1&amp;bbb=1&amp;hb=1"/>
              <p:cNvSpPr/>
              <p:nvPr/>
            </p:nvSpPr>
            <p:spPr>
              <a:xfrm>
                <a:off x="832104" y="15298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（1）碳酸钙与二氧化硅是两种牙膏中的摩擦剂，根据你的推测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摩擦剂二氧化硅在水中的溶解性是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填“易溶”或“难溶”）。根据这两种物质所属的类别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可以预测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有可能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溶液发生反应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做出这样预测的依据是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，倘若预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测正确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则反应的化学方程式为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423_1#57373c8df?vop=1&amp;pid=19134c01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1331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424_1#57373c8df.blank?vop=1&amp;pid=19134c014&amp;color=0,0,0&amp;vpa=219&amp;vtp=1&amp;bbb=1"/>
          <p:cNvSpPr/>
          <p:nvPr/>
        </p:nvSpPr>
        <p:spPr>
          <a:xfrm>
            <a:off x="901160" y="1918510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难溶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425_1#57373c8df.blank?vop=1&amp;pid=19134c014&amp;color=0,0,0&amp;vpa=220&amp;vtp=1&amp;bbb=1"/>
              <p:cNvSpPr/>
              <p:nvPr/>
            </p:nvSpPr>
            <p:spPr>
              <a:xfrm>
                <a:off x="8533067" y="2005512"/>
                <a:ext cx="600012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425_1#57373c8df.blank?vop=1&amp;pid=19134c014&amp;color=0,0,0&amp;vpa=2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3067" y="2005512"/>
                <a:ext cx="600012" cy="279400"/>
              </a:xfrm>
              <a:prstGeom prst="rect">
                <a:avLst/>
              </a:prstGeom>
              <a:blipFill>
                <a:blip r:embed="rId4"/>
                <a:stretch>
                  <a:fillRect l="-510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426_1#57373c8df.blank?vop=1&amp;pid=19134c014&amp;color=0,0,0&amp;vpa=221&amp;vtp=1&amp;bbb=1"/>
              <p:cNvSpPr/>
              <p:nvPr/>
            </p:nvSpPr>
            <p:spPr>
              <a:xfrm>
                <a:off x="5487449" y="2411468"/>
                <a:ext cx="494182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属于酸性氧化物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，能够与碱反应生成盐和水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4_AN.426_1#57373c8df.blank?vop=1&amp;pid=19134c014&amp;color=0,0,0&amp;vpa=2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7449" y="2411468"/>
                <a:ext cx="4941824" cy="279400"/>
              </a:xfrm>
              <a:prstGeom prst="rect">
                <a:avLst/>
              </a:prstGeom>
              <a:blipFill>
                <a:blip r:embed="rId5"/>
                <a:stretch>
                  <a:fillRect l="-123" t="-33333" r="-1356" b="-4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427_1#57373c8df.blank?vop=1&amp;pid=19134c014&amp;color=0,0,0&amp;vpa=222&amp;vtp=1&amp;bbb=1&amp;rh=23.75"/>
              <p:cNvSpPr/>
              <p:nvPr/>
            </p:nvSpPr>
            <p:spPr>
              <a:xfrm>
                <a:off x="4037266" y="2810121"/>
                <a:ext cx="3418904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427_1#57373c8df.blank?vop=1&amp;pid=19134c014&amp;color=0,0,0&amp;vpa=222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7266" y="2810121"/>
                <a:ext cx="3418904" cy="301625"/>
              </a:xfrm>
              <a:prstGeom prst="rect">
                <a:avLst/>
              </a:prstGeom>
              <a:blipFill>
                <a:blip r:embed="rId6"/>
                <a:stretch>
                  <a:fillRect l="-713" r="-891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P_4_BD#aeb370ce9?pid=19134c014&amp;color=0,0,0&amp;vtp=1&amp;bbb=1&amp;hb=1"/>
              <p:cNvSpPr/>
              <p:nvPr/>
            </p:nvSpPr>
            <p:spPr>
              <a:xfrm>
                <a:off x="832104" y="32189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Ⅱ.高锰酸钾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是常用氧化剂，主要用于化工、防腐及制药工业等。以软锰矿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原料生产高锰酸钾的工艺路线如下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P_4_BD#aeb370ce9?pid=19134c01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8990"/>
                <a:ext cx="10533888" cy="838200"/>
              </a:xfrm>
              <a:prstGeom prst="rect">
                <a:avLst/>
              </a:prstGeom>
              <a:blipFill>
                <a:blip r:embed="rId7"/>
                <a:stretch>
                  <a:fillRect l="-1389" r="-2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_4_BD#aeb370ce9?pid=19134c014&amp;color=0,0,0&amp;tib=255,255,255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3904" y="4175244"/>
            <a:ext cx="4581144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1&amp;si=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428_1#d5dbcbcaf?vop=1&amp;pid=19134c014&amp;color=0,0,0&amp;mp=1&amp;vtp=1&amp;bt=1&amp;bbb=1&amp;hb=1"/>
              <p:cNvSpPr/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（2）在“平炉”中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氢氧化钾和软锰矿粉在富氧空气的气流中生成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，发生反应的化学方程式为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是该反应中的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填“氧化剂”“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氧化产物”或“还原产物”）。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428_1#d5dbcbcaf?vop=1&amp;pid=19134c014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429_1#d5dbcbcaf.blank?vop=1&amp;pid=19134c014&amp;color=0,0,0&amp;mp=1&amp;vpa=223&amp;vtp=1&amp;bbb=1&amp;rh=26.9"/>
              <p:cNvSpPr/>
              <p:nvPr/>
            </p:nvSpPr>
            <p:spPr>
              <a:xfrm>
                <a:off x="874966" y="1516380"/>
                <a:ext cx="4388549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429_1#d5dbcbcaf.blank?vop=1&amp;pid=19134c014&amp;color=0,0,0&amp;mp=1&amp;vpa=223&amp;vtp=1&amp;bbb=1&amp;rh=26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966" y="1516380"/>
                <a:ext cx="4388549" cy="341630"/>
              </a:xfrm>
              <a:prstGeom prst="rect">
                <a:avLst/>
              </a:prstGeom>
              <a:blipFill>
                <a:blip r:embed="rId4"/>
                <a:stretch>
                  <a:fillRect l="-695" t="-17857" r="-695" b="-107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430_1#d5dbcbcaf.blank?vop=1&amp;pid=19134c014&amp;color=0,0,0&amp;mp=1&amp;vpa=224&amp;vtp=1&amp;bbb=1"/>
          <p:cNvSpPr/>
          <p:nvPr/>
        </p:nvSpPr>
        <p:spPr>
          <a:xfrm>
            <a:off x="7463821" y="1467612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还原剂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BD.431_1#4034f86f1?vop=1&amp;pid=19134c014&amp;color=0,0,0&amp;vtp=1&amp;bbb=1"/>
              <p:cNvSpPr/>
              <p:nvPr/>
            </p:nvSpPr>
            <p:spPr>
              <a:xfrm>
                <a:off x="832104" y="2358446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的工艺有两种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，分别是“电解法”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歧化法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O_4_BD.431_1#4034f86f1?vop=1&amp;pid=19134c01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8446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432_1#e4426e761?sp=1&amp;vop=1&amp;pid=4034f86f1&amp;color=0,0,0&amp;vtp=1&amp;bbb=1&amp;hb=1"/>
              <p:cNvSpPr/>
              <p:nvPr/>
            </p:nvSpPr>
            <p:spPr>
              <a:xfrm>
                <a:off x="832104" y="2815646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①“电解法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即电解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的水溶液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的同时还能获得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，则该反应的化学方程式为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另一副产物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填化学式）回收后可以循环使用。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BD.432_1#e4426e761?sp=1&amp;vop=1&amp;pid=4034f86f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15646"/>
                <a:ext cx="10533888" cy="1257300"/>
              </a:xfrm>
              <a:prstGeom prst="rect">
                <a:avLst/>
              </a:prstGeom>
              <a:blipFill>
                <a:blip r:embed="rId6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433_1#e4426e761.blank?vop=1&amp;pid=4034f86f1&amp;color=0,0,0&amp;vpa=225&amp;vtp=1&amp;bbb=1&amp;rh=28.18504"/>
              <p:cNvSpPr/>
              <p:nvPr/>
            </p:nvSpPr>
            <p:spPr>
              <a:xfrm>
                <a:off x="849566" y="3241992"/>
                <a:ext cx="4650486" cy="35795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电解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KOH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433_1#e4426e761.blank?vop=1&amp;pid=4034f86f1&amp;color=0,0,0&amp;vpa=225&amp;vtp=1&amp;bbb=1&amp;rh=28.18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566" y="3241992"/>
                <a:ext cx="4650486" cy="357950"/>
              </a:xfrm>
              <a:prstGeom prst="rect">
                <a:avLst/>
              </a:prstGeom>
              <a:blipFill>
                <a:blip r:embed="rId7"/>
                <a:stretch>
                  <a:fillRect l="-524" t="-18644" r="-655" b="-101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434_1#e4426e761.blank?vop=1&amp;pid=4034f86f1&amp;color=0,0,0&amp;vpa=226&amp;vtp=1&amp;bbb=1"/>
              <p:cNvSpPr/>
              <p:nvPr/>
            </p:nvSpPr>
            <p:spPr>
              <a:xfrm>
                <a:off x="1979867" y="3707066"/>
                <a:ext cx="5683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434_1#e4426e761.blank?vop=1&amp;pid=4034f86f1&amp;color=0,0,0&amp;vpa=22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867" y="3707066"/>
                <a:ext cx="568325" cy="279400"/>
              </a:xfrm>
              <a:prstGeom prst="rect">
                <a:avLst/>
              </a:prstGeom>
              <a:blipFill>
                <a:blip r:embed="rId8"/>
                <a:stretch>
                  <a:fillRect l="-5376" r="-4301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BD.435_1#808f827d4?vop=1&amp;pid=4034f86f1&amp;color=0,0,0&amp;vtp=1&amp;bbb=1&amp;hb=1"/>
              <p:cNvSpPr/>
              <p:nvPr/>
            </p:nvSpPr>
            <p:spPr>
              <a:xfrm>
                <a:off x="832104" y="408564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歧化法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”为传统生产工艺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即在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溶液中通入过量的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发生歧化反应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物中锰元素的存在形式为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，反应中氧化剂与还原剂的质量比为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B_5_BD.435_1#808f827d4?vop=1&amp;pid=4034f86f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85646"/>
                <a:ext cx="10533888" cy="838200"/>
              </a:xfrm>
              <a:prstGeom prst="rect">
                <a:avLst/>
              </a:prstGeom>
              <a:blipFill>
                <a:blip r:embed="rId9"/>
                <a:stretch>
                  <a:fillRect l="-1389" r="-52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5_AN.436_1#808f827d4.blank?vop=1&amp;pid=4034f86f1&amp;color=0,0,0&amp;vpa=227&amp;vtp=1&amp;bbb=1"/>
          <p:cNvSpPr/>
          <p:nvPr/>
        </p:nvSpPr>
        <p:spPr>
          <a:xfrm>
            <a:off x="8398795" y="4474266"/>
            <a:ext cx="6302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1∶2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  <p:bldP spid="10" grpId="0" build="p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2&amp;si=1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437_1#80016b684?sp=1&amp;vop=1&amp;pid=a61e94edd&amp;color=0,0,0&amp;vtp=1&amp;bt=1&amp;bbb=1&amp;hb=1"/>
              <p:cNvSpPr/>
              <p:nvPr/>
            </p:nvSpPr>
            <p:spPr>
              <a:xfrm>
                <a:off x="832104" y="1080000"/>
                <a:ext cx="10533888" cy="2552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某实验小组欲通过加热蒸发硝酸钾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溶液的方法获得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固体在一定温度下能发生反应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。为了探究加热蒸发所得的固体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是否含有亚硝酸钾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，小组同学设计并完成了以下实验。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查阅资料】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ⅰ.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是微溶于水的白色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（略带黄色）固体。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ⅱ.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能在酸性条件下与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3_BD.437_1#80016b684?sp=1&amp;vop=1&amp;pid=a61e94ed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52700"/>
              </a:xfrm>
              <a:prstGeom prst="rect">
                <a:avLst/>
              </a:prstGeom>
              <a:blipFill>
                <a:blip r:embed="rId3"/>
                <a:stretch>
                  <a:fillRect l="-1389" b="-38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3&amp;si=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37_2#80016b684?vop=1&amp;pid=a61e94ed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【实验过程】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3" name="QO_3_BD.437_3#80016b684?htil=25&amp;vop=1&amp;pid=a61e94edd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6319" y="1625600"/>
            <a:ext cx="3529584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3_BD.437_4#80016b684?htil=25&amp;vop=1&amp;pid=a61e94edd&amp;color=0,0,0&amp;vtp=1&amp;bbb=1&amp;hs=1"/>
          <p:cNvSpPr/>
          <p:nvPr/>
        </p:nvSpPr>
        <p:spPr>
          <a:xfrm>
            <a:off x="832104" y="1532946"/>
            <a:ext cx="68762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【分析解释】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438_1#c653c8b60?htil=25&amp;vop=1&amp;pid=80016b684&amp;color=0,0,0&amp;vtp=1&amp;bbb=1&amp;hb=1&amp;hs=1"/>
              <p:cNvSpPr/>
              <p:nvPr/>
            </p:nvSpPr>
            <p:spPr>
              <a:xfrm>
                <a:off x="832104" y="1955800"/>
                <a:ext cx="6876288" cy="87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反应中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填“酸”“碱”或“盐”）。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438_1#c653c8b60?htil=25&amp;vop=1&amp;pid=80016b684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55800"/>
                <a:ext cx="6876288" cy="876300"/>
              </a:xfrm>
              <a:prstGeom prst="rect">
                <a:avLst/>
              </a:prstGeom>
              <a:blipFill>
                <a:blip r:embed="rId4"/>
                <a:stretch>
                  <a:fillRect l="-2128" b="-104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439_1#c653c8b60.blank?vop=1&amp;pid=80016b684&amp;color=0,0,0&amp;vpa=228&amp;vtp=1"/>
          <p:cNvSpPr/>
          <p:nvPr/>
        </p:nvSpPr>
        <p:spPr>
          <a:xfrm>
            <a:off x="6947630" y="1922462"/>
            <a:ext cx="395288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盐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BD.440_1#c6ed37557?htil=25&amp;vop=1&amp;pid=80016b684&amp;color=0,0,0&amp;vtp=1&amp;bbb=1&amp;hb=1&amp;hs=1"/>
              <p:cNvSpPr/>
              <p:nvPr/>
            </p:nvSpPr>
            <p:spPr>
              <a:xfrm>
                <a:off x="832104" y="2866446"/>
                <a:ext cx="68762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的化合价是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从化合价的角度预测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填“氧化性”“还原性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既有氧化性，又有还原性”）。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4_BD.440_1#c6ed37557?htil=25&amp;vop=1&amp;pid=80016b684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66446"/>
                <a:ext cx="6876288" cy="1257300"/>
              </a:xfrm>
              <a:prstGeom prst="rect">
                <a:avLst/>
              </a:prstGeom>
              <a:blipFill>
                <a:blip r:embed="rId5"/>
                <a:stretch>
                  <a:fillRect l="-2128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441_1#c6ed37557.blank?vop=1&amp;pid=80016b684&amp;color=0,0,0&amp;vpa=229&amp;vtp=1&amp;bbb=1"/>
              <p:cNvSpPr/>
              <p:nvPr/>
            </p:nvSpPr>
            <p:spPr>
              <a:xfrm>
                <a:off x="3535554" y="2915856"/>
                <a:ext cx="4159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441_1#c6ed37557.blank?vop=1&amp;pid=80016b684&amp;color=0,0,0&amp;vpa=22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5554" y="2915856"/>
                <a:ext cx="415925" cy="279400"/>
              </a:xfrm>
              <a:prstGeom prst="rect">
                <a:avLst/>
              </a:prstGeom>
              <a:blipFill>
                <a:blip r:embed="rId6"/>
                <a:stretch>
                  <a:fillRect l="-5882" r="-4412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4_AN.442_1#c6ed37557.blank?vop=1&amp;pid=80016b684&amp;color=0,0,0&amp;vpa=230&amp;vtp=1&amp;bbb=1"/>
          <p:cNvSpPr/>
          <p:nvPr/>
        </p:nvSpPr>
        <p:spPr>
          <a:xfrm>
            <a:off x="1752060" y="3255066"/>
            <a:ext cx="2681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既有氧化性，又有还原性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BD.443_1#5e3000a87?vop=1&amp;pid=80016b684&amp;color=0,0,0&amp;vtp=1&amp;bbb=1&amp;hs=1"/>
              <p:cNvSpPr/>
              <p:nvPr/>
            </p:nvSpPr>
            <p:spPr>
              <a:xfrm>
                <a:off x="832104" y="413644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（3）实验①中，观察到有少量白色沉淀生成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该白色沉淀是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（4）实验②中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观察到的现象是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填“氧化”或“还原”）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4_BD.443_1#5e3000a87?vop=1&amp;pid=80016b684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136446"/>
                <a:ext cx="10533888" cy="838200"/>
              </a:xfrm>
              <a:prstGeom prst="rect">
                <a:avLst/>
              </a:prstGeom>
              <a:blipFill>
                <a:blip r:embed="rId7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444_1#5e3000a87.blank?vop=1&amp;pid=80016b684&amp;color=0,0,0&amp;vpa=231&amp;vtp=1&amp;bbb=1"/>
              <p:cNvSpPr/>
              <p:nvPr/>
            </p:nvSpPr>
            <p:spPr>
              <a:xfrm>
                <a:off x="6926517" y="4184586"/>
                <a:ext cx="784162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4_AN.444_1#5e3000a87.blank?vop=1&amp;pid=80016b684&amp;color=0,0,0&amp;vpa=23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6517" y="4184586"/>
                <a:ext cx="784162" cy="279400"/>
              </a:xfrm>
              <a:prstGeom prst="rect">
                <a:avLst/>
              </a:prstGeom>
              <a:blipFill>
                <a:blip r:embed="rId8"/>
                <a:stretch>
                  <a:fillRect l="-6202" t="-2174" b="-304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QB_4_AN.446_1#5e3000a87.blank?vop=1&amp;pid=80016b684&amp;color=0,0,0&amp;vpa=232&amp;vtp=1&amp;bbb=1"/>
          <p:cNvSpPr/>
          <p:nvPr/>
        </p:nvSpPr>
        <p:spPr>
          <a:xfrm>
            <a:off x="4171410" y="4525066"/>
            <a:ext cx="13096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溶液变蓝色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4" name="QB_4_AN.447_1#5e3000a87.blank?vop=1&amp;pid=80016b684&amp;color=0,0,0&amp;vpa=233&amp;vtp=1&amp;bbb=1"/>
          <p:cNvSpPr/>
          <p:nvPr/>
        </p:nvSpPr>
        <p:spPr>
          <a:xfrm>
            <a:off x="6447885" y="4525066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  <p:bldP spid="11" grpId="0" build="p" animBg="1"/>
      <p:bldP spid="13" grpId="0" build="p" animBg="1"/>
      <p:bldP spid="14" grpId="0" build="p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4&amp;si=1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448_1#a130b336b?sp=1&amp;vop=1&amp;pid=80016b684&amp;color=0,0,0&amp;mp=1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（5）实验③中，观察到新制氯水褪色，利用对比实验排除了稀释对溶液颜色变化的影响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补齐该反应的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离子方程式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448_1#a130b336b?sp=1&amp;vop=1&amp;pid=80016b684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405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449_1#a130b336b.blank?vop=1&amp;pid=80016b684&amp;color=0,0,0&amp;mp=1&amp;vpa=234&amp;vtp=1&amp;bbb=1"/>
              <p:cNvSpPr/>
              <p:nvPr/>
            </p:nvSpPr>
            <p:spPr>
              <a:xfrm>
                <a:off x="2967101" y="1957887"/>
                <a:ext cx="603187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449_1#a130b336b.blank?vop=1&amp;pid=80016b684&amp;color=0,0,0&amp;mp=1&amp;vpa=23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7101" y="1957887"/>
                <a:ext cx="603187" cy="279400"/>
              </a:xfrm>
              <a:prstGeom prst="rect">
                <a:avLst/>
              </a:prstGeom>
              <a:blipFill>
                <a:blip r:embed="rId4"/>
                <a:stretch>
                  <a:fillRect l="-5051" b="-152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450_1#a130b336b.blank?vop=1&amp;pid=80016b684&amp;color=0,0,0&amp;mp=1&amp;vpa=235&amp;vtp=1&amp;bbb=1"/>
              <p:cNvSpPr/>
              <p:nvPr/>
            </p:nvSpPr>
            <p:spPr>
              <a:xfrm>
                <a:off x="4468813" y="1959474"/>
                <a:ext cx="5389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450_1#a130b336b.blank?vop=1&amp;pid=80016b684&amp;color=0,0,0&amp;mp=1&amp;vpa=23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8813" y="1959474"/>
                <a:ext cx="538988" cy="279400"/>
              </a:xfrm>
              <a:prstGeom prst="rect">
                <a:avLst/>
              </a:prstGeom>
              <a:blipFill>
                <a:blip r:embed="rId5"/>
                <a:stretch>
                  <a:fillRect l="-4545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5&amp;si=1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f0f8fc16?pid=80016b684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【反思评价】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451_1#73456c26f?sp=1&amp;vop=1&amp;pid=80016b684&amp;color=0,0,0&amp;vtp=1&amp;bbb=1"/>
              <p:cNvSpPr/>
              <p:nvPr/>
            </p:nvSpPr>
            <p:spPr>
              <a:xfrm>
                <a:off x="832104" y="1532946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（6）综合上述实验，甲同学得出以下结论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你认为甲同学所得结论正确的是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.从试管②中的现象可得出酸性条件下，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.试管①③中的实验现象均可以证明固体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B_4_BD.451_1#73456c26f?sp=1&amp;vop=1&amp;pid=80016b68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32946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452_1#73456c26f.blank?vop=1&amp;pid=80016b684&amp;color=0,0,0&amp;vpa=236&amp;vtp=1&amp;bbb=1"/>
              <p:cNvSpPr/>
              <p:nvPr/>
            </p:nvSpPr>
            <p:spPr>
              <a:xfrm>
                <a:off x="8564817" y="1578546"/>
                <a:ext cx="2428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452_1#73456c26f.blank?vop=1&amp;pid=80016b684&amp;color=0,0,0&amp;vpa=23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4817" y="1578546"/>
                <a:ext cx="242888" cy="279400"/>
              </a:xfrm>
              <a:prstGeom prst="rect">
                <a:avLst/>
              </a:prstGeom>
              <a:blipFill>
                <a:blip r:embed="rId4"/>
                <a:stretch>
                  <a:fillRect l="-12500" r="-10000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453_1#971e79441?vop=1&amp;pid=80016b684&amp;color=0,0,0&amp;vtp=1&amp;bbb=1&amp;hb=1"/>
              <p:cNvSpPr/>
              <p:nvPr/>
            </p:nvSpPr>
            <p:spPr>
              <a:xfrm>
                <a:off x="832104" y="280294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（7）通过该探究实验，对于从硝酸钾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溶液中获得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你的收获或建议是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写一条即可）。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453_1#971e79441?vop=1&amp;pid=80016b68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02946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r="-81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454_1#971e79441.blank?vop=1&amp;pid=80016b684&amp;color=0,0,0&amp;vpa=237&amp;vtp=1&amp;bbb=1&amp;hb=1"/>
          <p:cNvSpPr/>
          <p:nvPr/>
        </p:nvSpPr>
        <p:spPr>
          <a:xfrm>
            <a:off x="832104" y="2772466"/>
            <a:ext cx="10531904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避免高温加热，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采用加热浓缩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、冷却结晶、过滤的方法得到硝酸钾固体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6&amp;si=1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55_1#d3f0836f3?vop=1&amp;pid=4a0a6973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下列物质不属于电解质的是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456_1#d3f0836f3.bracket?vop=1&amp;pid=4a0a69737&amp;color=0,0,0&amp;vpa=238&amp;vtp=1"/>
          <p:cNvSpPr/>
          <p:nvPr/>
        </p:nvSpPr>
        <p:spPr>
          <a:xfrm>
            <a:off x="37586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455_2#d3f0836f3.choices?vop=1&amp;pid=4a0a69737&amp;color=0,0,0&amp;vtp=1&amp;bbb=1"/>
              <p:cNvSpPr/>
              <p:nvPr/>
            </p:nvSpPr>
            <p:spPr>
              <a:xfrm>
                <a:off x="832104" y="1529771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04897" algn="l"/>
                    <a:tab pos="5146294" algn="l"/>
                    <a:tab pos="791629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455_2#d3f0836f3.choices?vop=1&amp;pid=4a0a6973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7&amp;si=1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57_1#e8f8eec37?vop=1&amp;pid=4a0a6973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中国书画是世界艺术瑰宝，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古人所用文房四宝制作过程中发生氧化还原反应的是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458_1#e8f8eec37.bracket?vop=1&amp;pid=4a0a69737&amp;color=0,0,0&amp;vpa=239&amp;vtp=1"/>
          <p:cNvSpPr/>
          <p:nvPr/>
        </p:nvSpPr>
        <p:spPr>
          <a:xfrm>
            <a:off x="90291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457_2#e8f8eec37.choices?vop=1&amp;pid=4a0a69737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竹管、动物尾毫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湖笔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松木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油烟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徽墨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楮树皮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纸浆纤维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宣纸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端石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端砚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457_2#e8f8eec37.choices?vop=1&amp;pid=4a0a6973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8&amp;si=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459_1#0e8eb0b05?vop=1&amp;pid=4a0a69737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下列物质混合后，因发生氧化还原反应使溶液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减小的是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3_BD.459_1#0e8eb0b05?vop=1&amp;pid=4a0a6973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60_1#0e8eb0b05.bracket?vop=1&amp;pid=4a0a69737&amp;color=0,0,0&amp;vpa=240&amp;vtp=1"/>
          <p:cNvSpPr/>
          <p:nvPr/>
        </p:nvSpPr>
        <p:spPr>
          <a:xfrm>
            <a:off x="6786022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459_2#0e8eb0b05.choices?vop=1&amp;pid=4a0a69737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溶液中加入少量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，生成白色沉淀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的悬浊液中通入空气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，生成红褐色沉淀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溶液中加入少量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，生成蓝绿色沉淀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溶液中通入氯气，生成黄色沉淀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459_2#0e8eb0b05.choices?vop=1&amp;pid=4a0a6973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9&amp;si=1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461_1#961e0afde?sp=1&amp;vop=1&amp;pid=4a0a6973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“光荣属于劳动者，幸福属于劳动者。”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下列劳动项目与所述化学知识没有关联的是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0" name="QB_3_BD.461_2#961e0afde?colgroup=2,30,22&amp;vop=1&amp;pid=4a0a6973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1540363"/>
                  </p:ext>
                </p:extLst>
              </p:nvPr>
            </p:nvGraphicFramePr>
            <p:xfrm>
              <a:off x="832104" y="1622425"/>
              <a:ext cx="10515600" cy="1731899"/>
            </p:xfrm>
            <a:graphic>
              <a:graphicData uri="http://schemas.openxmlformats.org/drawingml/2006/table">
                <a:tbl>
                  <a:tblPr/>
                  <a:tblGrid>
                    <a:gridCol w="6309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6144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702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劳动项目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化学知识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水质检验员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用滴定法测水中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含量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社区服务员：宣传垃圾分类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分离不同种类的物质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回收再造有用产品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考古研究员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通过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14</m:t>
                                  </m:r>
                                </m:sup>
                              </m:sSup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测定化石年代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60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与石墨烯互为同素异形体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化工工程师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由氨制硝酸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具有还原性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0" name="QB_3_BD.461_2#961e0afde?colgroup=2,30,22&amp;vop=1&amp;pid=4a0a6973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1540363"/>
                  </p:ext>
                </p:extLst>
              </p:nvPr>
            </p:nvGraphicFramePr>
            <p:xfrm>
              <a:off x="832104" y="1622425"/>
              <a:ext cx="10515600" cy="1731899"/>
            </p:xfrm>
            <a:graphic>
              <a:graphicData uri="http://schemas.openxmlformats.org/drawingml/2006/table">
                <a:tbl>
                  <a:tblPr/>
                  <a:tblGrid>
                    <a:gridCol w="6309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6144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702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劳动项目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化学知识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401" t="-93443" r="-76330" b="-2885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6362" t="-93443" r="-285" b="-2885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社区服务员：宣传垃圾分类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分离不同种类的物质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回收再造有用产品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401" t="-310714" r="-76330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6362" t="-310714" r="-285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401" t="-410714" r="-76330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6362" t="-410714" r="-285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3_AN.462_1#961e0afde.bracket?vop=1&amp;pid=4a0a69737&amp;color=0,0,0&amp;vpa=241&amp;vtp=1"/>
          <p:cNvSpPr/>
          <p:nvPr/>
        </p:nvSpPr>
        <p:spPr>
          <a:xfrm>
            <a:off x="9359360" y="1075817"/>
            <a:ext cx="3190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28_1#d29125b70?vop=1&amp;pid=df50ae98f&amp;color=0,0,0&amp;vtp=1&amp;bt=1&amp;bbb=1"/>
              <p:cNvSpPr/>
              <p:nvPr/>
            </p:nvSpPr>
            <p:spPr>
              <a:xfrm>
                <a:off x="832104" y="1078992"/>
                <a:ext cx="10533888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对于化学反应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6_BD.28_1#d29125b70?vop=1&amp;pid=df50ae98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508000"/>
              </a:xfrm>
              <a:prstGeom prst="rect">
                <a:avLst/>
              </a:prstGeom>
              <a:blipFill>
                <a:blip r:embed="rId3"/>
                <a:stretch>
                  <a:fillRect l="-1389" b="-144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9_1#d29125b70.bracket?vop=1&amp;pid=df50ae98f&amp;color=0,0,0&amp;vpa=17&amp;vtp=1"/>
          <p:cNvSpPr/>
          <p:nvPr/>
        </p:nvSpPr>
        <p:spPr>
          <a:xfrm>
            <a:off x="5954173" y="1075690"/>
            <a:ext cx="331788" cy="508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6_BD.28_2#d29125b70.choices?vop=1&amp;pid=df50ae98f&amp;color=0,0,0&amp;vtp=1&amp;bbb=1"/>
          <p:cNvSpPr/>
          <p:nvPr/>
        </p:nvSpPr>
        <p:spPr>
          <a:xfrm>
            <a:off x="832104" y="1533398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若A和C是单质，B和D是化合物，则该反应不一定是置换反应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若A为活泼金属单质，且该反应为置换反应，则B一定是酸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若A是可溶性碱，B是可溶性盐，则C和D可能是两种沉淀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若A、B、C、D都是化合物，则该反应一定是复分解反应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0&amp;si=1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463_1#7225a8f1e?vop=1&amp;pid=4a0a69737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可将废水中的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转化为对环境无害的物质后排放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反应原理为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X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未配平）。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3_BD.463_1#7225a8f1e?vop=1&amp;pid=4a0a6973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64_1#7225a8f1e.bracket?vop=1&amp;pid=4a0a69737&amp;color=0,0,0&amp;vpa=242&amp;vtp=1"/>
          <p:cNvSpPr/>
          <p:nvPr/>
        </p:nvSpPr>
        <p:spPr>
          <a:xfrm>
            <a:off x="8032783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463_2#7225a8f1e.choices?vop=1&amp;pid=4a0a69737&amp;color=0,0,0&amp;vtp=1&amp;bbb=1"/>
              <p:cNvSpPr/>
              <p:nvPr/>
            </p:nvSpPr>
            <p:spPr>
              <a:xfrm>
                <a:off x="832104" y="19489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替换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氧化剂与还原剂化学计量数之比为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6: 5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若生成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气体分子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，则反应转移的电子数为6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463_2#7225a8f1e.choices?vop=1&amp;pid=4a0a6973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1&amp;si=1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465_1#af737928c?vop=1&amp;pid=4a0a69737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分解的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“碘钟”反应美轮美奂。将一定浓度的三种溶液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；②淀粉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丙二酸和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稀硫酸混合溶液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混合，溶液颜色在无色和蓝色之间来回振荡，周期性变色；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几分钟后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稳定为蓝色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，下列说法错误的是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淀粉遇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变蓝色）(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C_3_BD.465_1#af737928c?vop=1&amp;pid=4a0a6973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215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66_1#af737928c.bracket?vop=1&amp;pid=4a0a69737&amp;color=0,0,0&amp;vpa=243&amp;vtp=1"/>
          <p:cNvSpPr/>
          <p:nvPr/>
        </p:nvSpPr>
        <p:spPr>
          <a:xfrm>
            <a:off x="6225572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465_2#af737928c.choices?vop=1&amp;pid=4a0a69737&amp;color=0,0,0&amp;vtp=1&amp;bbb=1"/>
              <p:cNvSpPr/>
              <p:nvPr/>
            </p:nvSpPr>
            <p:spPr>
              <a:xfrm>
                <a:off x="832104" y="23553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蓝色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蓝色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转化为化合态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起漂白作用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淀粉作指示剂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465_2#af737928c.choices?vop=1&amp;pid=4a0a6973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2&amp;si=1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467_1#84c0e634e?sp=1&amp;vop=1&amp;pid=4a0a69737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稀有气体氙的氟化物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XeF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溶液反应剧烈，与水反应则较为温和，反应式如下：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3_BD.467_1#84c0e634e?sp=1&amp;vop=1&amp;pid=4a0a6973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3" name="QC_3_BD.467_2#84c0e634e?colgroup=19,36&amp;vop=1&amp;pid=4a0a6973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0936703"/>
                  </p:ext>
                </p:extLst>
              </p:nvPr>
            </p:nvGraphicFramePr>
            <p:xfrm>
              <a:off x="832104" y="1622544"/>
              <a:ext cx="10506456" cy="1077722"/>
            </p:xfrm>
            <a:graphic>
              <a:graphicData uri="http://schemas.openxmlformats.org/drawingml/2006/table">
                <a:tbl>
                  <a:tblPr/>
                  <a:tblGrid>
                    <a:gridCol w="37307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7757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ⅰ.2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XeF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Xe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HF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ⅱ.2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XeF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+4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Xe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↑+4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ⅲ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XeF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6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XeO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+6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HF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ⅳ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XeF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6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+4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+16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XeO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6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Xe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↑+12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+8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3" name="QC_3_BD.467_2#84c0e634e?colgroup=19,36&amp;vop=1&amp;pid=4a0a6973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0936703"/>
                  </p:ext>
                </p:extLst>
              </p:nvPr>
            </p:nvGraphicFramePr>
            <p:xfrm>
              <a:off x="832104" y="1622544"/>
              <a:ext cx="10506456" cy="1077722"/>
            </p:xfrm>
            <a:graphic>
              <a:graphicData uri="http://schemas.openxmlformats.org/drawingml/2006/table">
                <a:tbl>
                  <a:tblPr/>
                  <a:tblGrid>
                    <a:gridCol w="37307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7757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5126" t="-1786" r="-180" b="-2303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3" t="-95000" r="-182026" b="-11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5126" t="-95000" r="-180" b="-11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3" t="-191803" r="-182026" b="-131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5126" t="-191803" r="-180" b="-13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C_3_BD.467_3#84c0e634e?vop=1&amp;pid=4a0a69737&amp;color=0,0,0&amp;vtp=1&amp;bbb=1"/>
          <p:cNvSpPr/>
          <p:nvPr/>
        </p:nvSpPr>
        <p:spPr>
          <a:xfrm>
            <a:off x="832104" y="28290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下列说法错误的是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5" name="QC_3_AN.468_1#84c0e634e.bracket?vop=1&amp;pid=4a0a69737&amp;color=0,0,0&amp;vpa=244&amp;vtp=1"/>
          <p:cNvSpPr/>
          <p:nvPr/>
        </p:nvSpPr>
        <p:spPr>
          <a:xfrm>
            <a:off x="2844260" y="2825869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3_BD.467_4#84c0e634e.choices?vop=1&amp;pid=4a0a69737&amp;color=0,0,0&amp;vtp=1&amp;bbb=1"/>
              <p:cNvSpPr/>
              <p:nvPr/>
            </p:nvSpPr>
            <p:spPr>
              <a:xfrm>
                <a:off x="832104" y="327931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XeO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的化合价为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的还原性比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ⅰ∼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ⅳ中有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个氧化还原反应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反应ⅳ每生成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，转移6个电子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C_3_BD.467_4#84c0e634e.choices?vop=1&amp;pid=4a0a6973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79315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0_1#07a61365a?vop=1&amp;pid=d8877cd65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现有下列四个转化，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其中不可能通过一步反应实现的是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31_1#07a61365a.bracket?vop=1&amp;pid=d8877cd65&amp;color=0,0,0&amp;vpa=18&amp;vtp=1"/>
          <p:cNvSpPr/>
          <p:nvPr/>
        </p:nvSpPr>
        <p:spPr>
          <a:xfrm>
            <a:off x="65018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30_2#07a61365a.choices?vop=1&amp;pid=d8877cd65&amp;color=0,0,0&amp;vtp=1&amp;bbb=1"/>
              <p:cNvSpPr/>
              <p:nvPr/>
            </p:nvSpPr>
            <p:spPr>
              <a:xfrm>
                <a:off x="832104" y="1529771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893822" algn="l"/>
                    <a:tab pos="5381244" algn="l"/>
                    <a:tab pos="804646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30_2#07a61365a.choices?vop=1&amp;pid=d8877cd6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2_1#a19629b9f?sp=1&amp;vop=1&amp;pid=d8877cd65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构建知识网络，厘清物质间的相互转化关系是化学学习中的一种重要方法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如图中线段两端的物质在一定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条件下可以发生反应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下列符合图示要求的是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6_AN.33_1#a19629b9f.bracket?vop=1&amp;pid=d8877cd65&amp;color=0,0,0&amp;vpa=19&amp;vtp=1"/>
          <p:cNvSpPr/>
          <p:nvPr/>
        </p:nvSpPr>
        <p:spPr>
          <a:xfrm>
            <a:off x="55874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4" name="QC_6_BD.32_2#a19629b9f?htil=3&amp;vop=1&amp;pid=d8877cd6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940" y="2041644"/>
            <a:ext cx="2350008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6_BD.32_3#a19629b9f.choices?htil=3&amp;vop=1&amp;pid=d8877cd65&amp;color=0,0,0&amp;vtp=1&amp;bbb=1"/>
              <p:cNvSpPr/>
              <p:nvPr/>
            </p:nvSpPr>
            <p:spPr>
              <a:xfrm>
                <a:off x="832104" y="1948990"/>
                <a:ext cx="805586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135882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135882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6_BD.32_3#a19629b9f.choices?htil=3&amp;vop=1&amp;pid=d8877cd6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055864" cy="838200"/>
              </a:xfrm>
              <a:prstGeom prst="rect">
                <a:avLst/>
              </a:prstGeom>
              <a:blipFill>
                <a:blip r:embed="rId4"/>
                <a:stretch>
                  <a:fillRect l="-1817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4_1#5ab9709a7?vop=1&amp;pid=15fd9293d&amp;color=0,0,0&amp;vtp=1&amp;bt=1&amp;bbb=1&amp;hb=1"/>
              <p:cNvSpPr/>
              <p:nvPr/>
            </p:nvSpPr>
            <p:spPr>
              <a:xfrm>
                <a:off x="832104" y="1080000"/>
                <a:ext cx="10533888" cy="1308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最近，科学家开发出一种低成本光伏材料——蜂窝状石墨烯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其生产原理为</a:t>
                </a: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一定条件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（石墨烯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然后除去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即可制得蜂窝状石墨烯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34_1#5ab9709a7?vop=1&amp;pid=15fd9293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308100"/>
              </a:xfrm>
              <a:prstGeom prst="rect">
                <a:avLst/>
              </a:prstGeom>
              <a:blipFill>
                <a:blip r:embed="rId3"/>
                <a:stretch>
                  <a:fillRect l="-1389" r="-926" b="-69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5_1#5ab9709a7.bracket?vop=1&amp;pid=15fd9293d&amp;color=0,0,0&amp;vpa=20&amp;vtp=1"/>
          <p:cNvSpPr/>
          <p:nvPr/>
        </p:nvSpPr>
        <p:spPr>
          <a:xfrm>
            <a:off x="1244060" y="19766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34_2#5ab9709a7.choices?vop=1&amp;pid=15fd9293d&amp;color=0,0,0&amp;vtp=1&amp;bbb=1"/>
              <p:cNvSpPr/>
              <p:nvPr/>
            </p:nvSpPr>
            <p:spPr>
              <a:xfrm>
                <a:off x="832104" y="24061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该生产石墨烯的反应属于置换反应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石墨烯与金刚石互为同素异形体，金刚石属于金属单质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属于碱性氧化物，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属于酸性氧化物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自然界中碳元素有游离态和化合态两种存在形式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34_2#5ab9709a7.choices?vop=1&amp;pid=15fd9293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061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36_1#fbedd749f?sp=1&amp;vop=1&amp;pid=15fd9293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下列物质的分类正确的是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8" name="QB_4_BD.36_2#fbedd749f?colgroup=4,8,4,14,11,8&amp;vop=1&amp;pid=15fd9293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5479340"/>
                  </p:ext>
                </p:extLst>
              </p:nvPr>
            </p:nvGraphicFramePr>
            <p:xfrm>
              <a:off x="832104" y="1622425"/>
              <a:ext cx="10488168" cy="1704340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739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32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340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739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火碱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氨水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8" name="QB_4_BD.36_2#fbedd749f?colgroup=4,8,4,14,11,8&amp;vop=1&amp;pid=15fd9293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5479340"/>
                  </p:ext>
                </p:extLst>
              </p:nvPr>
            </p:nvGraphicFramePr>
            <p:xfrm>
              <a:off x="832104" y="1622425"/>
              <a:ext cx="10488168" cy="1704340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739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32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340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739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4983" t="-101786" r="-437457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火碱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4521" t="-101786" r="-149443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8571" t="-101786" r="-77513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1753" t="-101786" r="-687"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4983" t="-201786" r="-437457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4521" t="-201786" r="-149443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8571" t="-201786" r="-77513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1753" t="-201786" r="-687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4983" t="-301786" r="-437457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氨水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4521" t="-301786" r="-149443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8571" t="-301786" r="-77513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1753" t="-301786" r="-687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4983" t="-401786" r="-43745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4771" t="-401786" r="-732026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4521" t="-401786" r="-149443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8571" t="-401786" r="-77513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1753" t="-401786" r="-687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4_AN.37_1#fbedd749f.bracket?vop=1&amp;pid=15fd9293d&amp;color=0,0,0&amp;vpa=21&amp;vtp=1"/>
          <p:cNvSpPr/>
          <p:nvPr/>
        </p:nvSpPr>
        <p:spPr>
          <a:xfrm>
            <a:off x="3403060" y="1075817"/>
            <a:ext cx="3413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38_1#b459ad146?htil=4&amp;vop=1&amp;pid=15fd9293d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814" y="1225296"/>
            <a:ext cx="1408176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38_2#b459ad146?htil=4&amp;sp=1&amp;vop=1&amp;pid=15fd9293d&amp;color=0,0,0&amp;vtp=1&amp;bt=1&amp;bbb=1"/>
          <p:cNvSpPr/>
          <p:nvPr/>
        </p:nvSpPr>
        <p:spPr>
          <a:xfrm>
            <a:off x="832104" y="1078992"/>
            <a:ext cx="8988552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甲、乙、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丙所代表的物质不符合如图所示转化关系的是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4" name="QC_4_AN.39_1#b459ad146.bracket?vop=1&amp;pid=15fd9293d&amp;color=0,0,0&amp;vpa=22&amp;vtp=1"/>
          <p:cNvSpPr/>
          <p:nvPr/>
        </p:nvSpPr>
        <p:spPr>
          <a:xfrm>
            <a:off x="65018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38_3#b459ad146.choices?htil=4&amp;vop=1&amp;pid=15fd9293d&amp;color=0,0,0&amp;vtp=1&amp;bbb=1"/>
              <p:cNvSpPr/>
              <p:nvPr/>
            </p:nvSpPr>
            <p:spPr>
              <a:xfrm>
                <a:off x="832104" y="1529771"/>
                <a:ext cx="898855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60222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602226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38_3#b459ad146.choices?htil=4&amp;vop=1&amp;pid=15fd9293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8988552" cy="838200"/>
              </a:xfrm>
              <a:prstGeom prst="rect">
                <a:avLst/>
              </a:prstGeom>
              <a:blipFill>
                <a:blip r:embed="rId4"/>
                <a:stretch>
                  <a:fillRect l="-1628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40_1#a216ae2b0?sp=1&amp;vop=1&amp;pid=15fd9293d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碳量子点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CQDs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是一种新型碳纳米材料（颗粒直径为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2∼20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我国化学家研制出一种碳量子点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CQDs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)/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氮化碳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复合光催化剂，可实现利用太阳光高效分解水，原理如图所示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下列说法不正确的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40_1#a216ae2b0?sp=1&amp;vop=1&amp;pid=15fd9293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57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41_1#a216ae2b0.bracket?vop=1&amp;pid=15fd9293d&amp;color=0,0,0&amp;vpa=23&amp;vtp=1"/>
          <p:cNvSpPr/>
          <p:nvPr/>
        </p:nvSpPr>
        <p:spPr>
          <a:xfrm>
            <a:off x="1256760" y="19258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4_BD.40_2#a216ae2b0?htil=5&amp;vop=1&amp;pid=15fd9293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7195" y="2448044"/>
            <a:ext cx="2880360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40_3#a216ae2b0.choices?htil=5&amp;vop=1&amp;pid=15fd9293d&amp;color=0,0,0&amp;vtp=1&amp;bbb=1"/>
              <p:cNvSpPr/>
              <p:nvPr/>
            </p:nvSpPr>
            <p:spPr>
              <a:xfrm>
                <a:off x="832104" y="2355390"/>
                <a:ext cx="7525512" cy="185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CQDs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与水形成的分散系具有丁达尔效应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在过程中需不断补充</a:t>
                </a:r>
                <a:endParaRPr lang="en-US" altLang="zh-CN" sz="1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总反应为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CQDs</m:t>
                                      </m:r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/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sz="1800" b="0" i="1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1800" b="0" baseline="-200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C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1800" b="0" baseline="-200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en-US" altLang="zh-CN" sz="1800" b="0" i="1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1800" b="0" baseline="-200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N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1800" b="0" baseline="-200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sub>
                                      </m:sSub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baseline="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太阳光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属于氧化物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40_3#a216ae2b0.choices?htil=5&amp;vop=1&amp;pid=15fd9293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7525512" cy="1854200"/>
              </a:xfrm>
              <a:prstGeom prst="rect">
                <a:avLst/>
              </a:prstGeom>
              <a:blipFill>
                <a:blip r:embed="rId5"/>
                <a:stretch>
                  <a:fillRect l="-1945" b="-49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1#0d8e5bcc0?sp=1&amp;vop=1&amp;pid=3f11e8b1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分类对于数以千万计化学物质的作用几乎是无可替代的。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下列物质分类正确的组合是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QB_6_BD.1_2#0d8e5bcc0?colgroup=5,7,7,10,4,16&amp;vop=1&amp;pid=3f11e8b1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0509752"/>
                  </p:ext>
                </p:extLst>
              </p:nvPr>
            </p:nvGraphicFramePr>
            <p:xfrm>
              <a:off x="832104" y="1622425"/>
              <a:ext cx="10488168" cy="1704340"/>
            </p:xfrm>
            <a:graphic>
              <a:graphicData uri="http://schemas.openxmlformats.org/drawingml/2006/table">
                <a:tbl>
                  <a:tblPr/>
                  <a:tblGrid>
                    <a:gridCol w="10789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636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636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848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315468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纯净物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空气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石灰水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KAl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豆浆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烧碱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石墨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氨气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⋅5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冰水混合物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生石灰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QB_6_BD.1_2#0d8e5bcc0?colgroup=5,7,7,10,4,16&amp;vop=1&amp;pid=3f11e8b1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0509752"/>
                  </p:ext>
                </p:extLst>
              </p:nvPr>
            </p:nvGraphicFramePr>
            <p:xfrm>
              <a:off x="832104" y="1622425"/>
              <a:ext cx="10488168" cy="1704340"/>
            </p:xfrm>
            <a:graphic>
              <a:graphicData uri="http://schemas.openxmlformats.org/drawingml/2006/table">
                <a:tbl>
                  <a:tblPr/>
                  <a:tblGrid>
                    <a:gridCol w="10789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636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636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848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315468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纯净物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空气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2047" t="-101786" r="-202047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石灰水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2432" t="-101786" r="-386"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豆浆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9922" t="-201786" r="-403516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2047" t="-201786" r="-202047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烧碱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2432" t="-201786" r="-386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石墨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2047" t="-301786" r="-202047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氨气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2432" t="-301786" r="-386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冰水混合物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生石灰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2047" t="-401786" r="-20204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2432" t="-401786" r="-386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AN.2_1#0d8e5bcc0.bracket?vop=1&amp;pid=3f11e8b16&amp;color=0,0,0&amp;vpa=1&amp;vtp=1"/>
          <p:cNvSpPr/>
          <p:nvPr/>
        </p:nvSpPr>
        <p:spPr>
          <a:xfrm>
            <a:off x="9359360" y="1075817"/>
            <a:ext cx="3095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42_1#be4762dec?htil=6&amp;vop=1&amp;pid=15fd9293d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0059" y="1171441"/>
            <a:ext cx="1920240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42_2#be4762dec?htil=6&amp;vop=1&amp;pid=15fd9293d&amp;color=0,0,0&amp;vtp=1&amp;bt=1&amp;bbb=1&amp;hb=1&amp;hs=1"/>
          <p:cNvSpPr/>
          <p:nvPr/>
        </p:nvSpPr>
        <p:spPr>
          <a:xfrm>
            <a:off x="832104" y="1080000"/>
            <a:ext cx="8485632" cy="812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Ⅰ.分类方法应用比较广泛，属于同一类的物质具有相似性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在生活和学习中使用分</a:t>
            </a:r>
          </a:p>
          <a:p>
            <a:pPr latinLnBrk="1">
              <a:lnSpc>
                <a:spcPts val="32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类的方法处理问题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，可以做到举一反三。如：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43_1#94acbb46a?htil=6&amp;vop=1&amp;pid=be4762dec&amp;color=0,0,0&amp;vtp=1&amp;bbb=1&amp;hb=1&amp;hs=1"/>
              <p:cNvSpPr/>
              <p:nvPr/>
            </p:nvSpPr>
            <p:spPr>
              <a:xfrm>
                <a:off x="832104" y="1910891"/>
                <a:ext cx="8485632" cy="121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都属于酸性氧化物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</a:t>
                </a: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，可写出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反应的化学方程式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43_1#94acbb46a?htil=6&amp;vop=1&amp;pid=be4762dec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0891"/>
                <a:ext cx="8485632" cy="1219200"/>
              </a:xfrm>
              <a:prstGeom prst="rect">
                <a:avLst/>
              </a:prstGeom>
              <a:blipFill>
                <a:blip r:embed="rId4"/>
                <a:stretch>
                  <a:fillRect l="-1724" r="-1437" b="-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44_1#94acbb46a.blank?vop=1&amp;pid=be4762dec&amp;color=0,0,0&amp;vpa=24&amp;vtp=1&amp;bbb=1&amp;rh=23.75&amp;hb=1"/>
              <p:cNvSpPr/>
              <p:nvPr/>
            </p:nvSpPr>
            <p:spPr>
              <a:xfrm>
                <a:off x="832104" y="2279191"/>
                <a:ext cx="8485632" cy="7874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077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44_1#94acbb46a.blank?vop=1&amp;pid=be4762dec&amp;color=0,0,0&amp;vpa=24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279191"/>
                <a:ext cx="8485632" cy="787400"/>
              </a:xfrm>
              <a:prstGeom prst="rect">
                <a:avLst/>
              </a:prstGeom>
              <a:blipFill>
                <a:blip r:embed="rId5"/>
                <a:stretch>
                  <a:fillRect l="-1006" b="-54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45_1#5c4134ea7?vop=1&amp;pid=be4762dec&amp;color=0,0,0&amp;vtp=1&amp;bbb=1&amp;hb=1&amp;hs=1"/>
              <p:cNvSpPr/>
              <p:nvPr/>
            </p:nvSpPr>
            <p:spPr>
              <a:xfrm>
                <a:off x="832104" y="3132829"/>
                <a:ext cx="10533888" cy="1295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NaHS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都属于弱酸形成的酸式盐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及</a:t>
                </a: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，可完成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NaHS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溶液分别与盐酸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溶液反应的化学方程式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BD.45_1#5c4134ea7?vop=1&amp;pid=be4762dec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32829"/>
                <a:ext cx="10533888" cy="1295400"/>
              </a:xfrm>
              <a:prstGeom prst="rect">
                <a:avLst/>
              </a:prstGeom>
              <a:blipFill>
                <a:blip r:embed="rId6"/>
                <a:stretch>
                  <a:fillRect l="-1389" b="-75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46_1#5c4134ea7.blank?vop=1&amp;pid=be4762dec&amp;color=0,0,0&amp;vpa=25&amp;vtp=1&amp;bbb=1&amp;rh=23.75"/>
              <p:cNvSpPr/>
              <p:nvPr/>
            </p:nvSpPr>
            <p:spPr>
              <a:xfrm>
                <a:off x="874966" y="4023226"/>
                <a:ext cx="3003487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 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46_1#5c4134ea7.blank?vop=1&amp;pid=be4762dec&amp;color=0,0,0&amp;vpa=25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966" y="4023226"/>
                <a:ext cx="3003487" cy="301625"/>
              </a:xfrm>
              <a:prstGeom prst="rect">
                <a:avLst/>
              </a:prstGeom>
              <a:blipFill>
                <a:blip r:embed="rId7"/>
                <a:stretch>
                  <a:fillRect l="-1016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47_1#5c4134ea7.blank?vop=1&amp;pid=be4762dec&amp;color=0,0,0&amp;vpa=26&amp;vtp=1&amp;bbb=1"/>
              <p:cNvSpPr/>
              <p:nvPr/>
            </p:nvSpPr>
            <p:spPr>
              <a:xfrm>
                <a:off x="4151566" y="4023226"/>
                <a:ext cx="3077718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NaHS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47_1#5c4134ea7.blank?vop=1&amp;pid=be4762dec&amp;color=0,0,0&amp;vpa=2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1566" y="4023226"/>
                <a:ext cx="3077718" cy="304800"/>
              </a:xfrm>
              <a:prstGeom prst="rect">
                <a:avLst/>
              </a:prstGeom>
              <a:blipFill>
                <a:blip r:embed="rId8"/>
                <a:stretch>
                  <a:fillRect l="-792" r="-990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P_5_BD#e97464224?pid=be4762dec&amp;color=0,0,0&amp;vtp=1&amp;bbb=1"/>
              <p:cNvSpPr/>
              <p:nvPr/>
            </p:nvSpPr>
            <p:spPr>
              <a:xfrm>
                <a:off x="832104" y="4449875"/>
                <a:ext cx="10533888" cy="162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将少量饱和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溶液分别滴加到下列物质中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，得到三种分散系，完成相关问题。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溶液滴加到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溶液中；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溶液滴加到冷水中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溶液滴加到沸水中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P_5_BD#e97464224?pid=be4762de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49875"/>
                <a:ext cx="10533888" cy="1625600"/>
              </a:xfrm>
              <a:prstGeom prst="rect">
                <a:avLst/>
              </a:prstGeom>
              <a:blipFill>
                <a:blip r:embed="rId9"/>
                <a:stretch>
                  <a:fillRect l="-1389" b="-56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8_1#3b2cda8d3?vop=1&amp;pid=be4762dec&amp;color=0,0,0&amp;vtp=1&amp;bt=1&amp;bbb=1&amp;hb=1"/>
          <p:cNvSpPr/>
          <p:nvPr/>
        </p:nvSpPr>
        <p:spPr>
          <a:xfrm>
            <a:off x="832104" y="1078992"/>
            <a:ext cx="10533888" cy="2514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（3）将丙继续加热煮沸得到红褐色透明液体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反应的化学方程式为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（4）用最简单的方法判断丙中是否成功制备胶体，请写出相关的操作、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现象和结论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srgbClr val="000000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（5）向经过检验后的丙中逐滴加入稀盐酸，会出现一系列变化，先出现和甲中相同的现象，原因为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49_1#3b2cda8d3.blank?vop=1&amp;pid=be4762dec&amp;color=0,0,0&amp;vpa=27&amp;vtp=1&amp;bbb=1&amp;rh=26.9&amp;hb=1"/>
              <p:cNvSpPr/>
              <p:nvPr/>
            </p:nvSpPr>
            <p:spPr>
              <a:xfrm>
                <a:off x="832104" y="1040892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8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</a:p>
              <a:p>
                <a:pPr latinLnBrk="1">
                  <a:lnSpc>
                    <a:spcPts val="3268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49_1#3b2cda8d3.blank?vop=1&amp;pid=be4762dec&amp;color=0,0,0&amp;vpa=27&amp;vtp=1&amp;bbb=1&amp;rh=26.9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40892"/>
                <a:ext cx="10531904" cy="838200"/>
              </a:xfrm>
              <a:prstGeom prst="rect">
                <a:avLst/>
              </a:prstGeom>
              <a:blipFill>
                <a:blip r:embed="rId3"/>
                <a:stretch>
                  <a:fillRect l="-753" t="-4380" r="-11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51_1#3b2cda8d3.blank?vop=1&amp;pid=be4762dec&amp;color=0,0,0&amp;vpa=28&amp;vtp=1&amp;bbb=1&amp;hb=1"/>
          <p:cNvSpPr/>
          <p:nvPr/>
        </p:nvSpPr>
        <p:spPr>
          <a:xfrm>
            <a:off x="832104" y="1886712"/>
            <a:ext cx="10531904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用一束光线照射，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若产生光亮的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“通路”，则制备成功，反之则未成功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53_1#3b2cda8d3.blank?vop=1&amp;pid=be4762dec&amp;color=0,0,0&amp;vpa=29&amp;vtp=1&amp;bbb=1"/>
              <p:cNvSpPr/>
              <p:nvPr/>
            </p:nvSpPr>
            <p:spPr>
              <a:xfrm>
                <a:off x="863060" y="3215132"/>
                <a:ext cx="6411786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胶体遇到电解质会发生聚沉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，形成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红褐色沉淀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QB_5_AN.53_1#3b2cda8d3.blank?vop=1&amp;pid=be4762dec&amp;color=0,0,0&amp;vpa=2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060" y="3215132"/>
                <a:ext cx="6411786" cy="279400"/>
              </a:xfrm>
              <a:prstGeom prst="rect">
                <a:avLst/>
              </a:prstGeom>
              <a:blipFill>
                <a:blip r:embed="rId4"/>
                <a:stretch>
                  <a:fillRect l="-190" t="-32609" r="-1047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BD.54_1#df97252ac?sp=1&amp;vop=1&amp;pid=be4762dec&amp;color=0,0,0&amp;vtp=1&amp;bbb=1&amp;hb=1"/>
              <p:cNvSpPr/>
              <p:nvPr/>
            </p:nvSpPr>
            <p:spPr>
              <a:xfrm>
                <a:off x="832104" y="3590346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（6）可用图中装置除去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胶体中的杂质离子来提纯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实验过程中需不断更换烧杯中的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蒸馏水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。更换蒸馏水若干次后，取少量烧杯中的液体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向其中加入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填实验现象），则说明该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胶体中的杂质离子已经完全除去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5_BD.54_1#df97252ac?sp=1&amp;vop=1&amp;pid=be4762de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90346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r="-1100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5_AN.55_1#df97252ac.blank?vop=1&amp;pid=be4762dec&amp;color=0,0,0&amp;vpa=30&amp;vtp=1&amp;bbb=1"/>
          <p:cNvSpPr/>
          <p:nvPr/>
        </p:nvSpPr>
        <p:spPr>
          <a:xfrm>
            <a:off x="9048146" y="3978966"/>
            <a:ext cx="1766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不产生白色沉淀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6_1#faec09ef5?sp=1&amp;vop=1&amp;pid=278d0c57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分类是化学研究中常用的方法，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下列分类正确的是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3" name="QB_6_BD.56_2#faec09ef5?colgroup=6,10,10,14,10&amp;vop=1&amp;pid=278d0c57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795625"/>
                  </p:ext>
                </p:extLst>
              </p:nvPr>
            </p:nvGraphicFramePr>
            <p:xfrm>
              <a:off x="832104" y="1622425"/>
              <a:ext cx="10488168" cy="1704340"/>
            </p:xfrm>
            <a:graphic>
              <a:graphicData uri="http://schemas.openxmlformats.org/drawingml/2006/table">
                <a:tbl>
                  <a:tblPr/>
                  <a:tblGrid>
                    <a:gridCol w="13624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437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纯净物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水煤气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干冰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蒸馏水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蔗糖溶液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二氧化硫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胆矾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空气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碳酸钙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明矾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水蒸气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氯化铜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3" name="QB_6_BD.56_2#faec09ef5?colgroup=6,10,10,14,10&amp;vop=1&amp;pid=278d0c57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795625"/>
                  </p:ext>
                </p:extLst>
              </p:nvPr>
            </p:nvGraphicFramePr>
            <p:xfrm>
              <a:off x="832104" y="1622425"/>
              <a:ext cx="10488168" cy="1704340"/>
            </p:xfrm>
            <a:graphic>
              <a:graphicData uri="http://schemas.openxmlformats.org/drawingml/2006/table">
                <a:tbl>
                  <a:tblPr/>
                  <a:tblGrid>
                    <a:gridCol w="13624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437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纯净物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水煤气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5708" t="-101786" r="-74249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干冰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蒸馏水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蔗糖溶液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二氧化硫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胆矾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空气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碳酸钙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明矾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水蒸气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氯化铜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碳酸钠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AN.57_1#faec09ef5.bracket?vop=1&amp;pid=278d0c576&amp;color=0,0,0&amp;vpa=31&amp;vtp=1"/>
          <p:cNvSpPr/>
          <p:nvPr/>
        </p:nvSpPr>
        <p:spPr>
          <a:xfrm>
            <a:off x="5930360" y="1075817"/>
            <a:ext cx="3095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8_1#043e717c1?vop=1&amp;pid=278d0c57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易错题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下列说法中正确的是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59_1#043e717c1.bracket?vop=1&amp;pid=278d0c576&amp;color=0,0,0&amp;vpa=32&amp;vtp=1"/>
          <p:cNvSpPr/>
          <p:nvPr/>
        </p:nvSpPr>
        <p:spPr>
          <a:xfrm>
            <a:off x="37586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58_2#043e717c1.choices?vop=1&amp;pid=278d0c576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属于非电解质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，但其水溶液能够导电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将硫酸钡放入水中不能导电，所以硫酸钡是非电解质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自由移动离子数目多的电解质溶液导电能力一定强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在熔融状态下可电离出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58_2#043e717c1.choices?vop=1&amp;pid=278d0c57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0_1#c393a35d4?sp=1&amp;vop=1&amp;pid=278d0c57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教材变式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如图所示装置中甲装置灯泡不亮，乙装置灯泡发亮，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由此得出的结论是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61_1#c393a35d4.bracket?vop=1&amp;pid=278d0c576&amp;color=0,0,0&amp;vpa=33&amp;vtp=1"/>
          <p:cNvSpPr/>
          <p:nvPr/>
        </p:nvSpPr>
        <p:spPr>
          <a:xfrm>
            <a:off x="90164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4" name="QC_6_BD.60_2#c393a35d4?htil=7&amp;vop=1&amp;pid=278d0c576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0792" y="1622425"/>
            <a:ext cx="2350008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6_BD.60_3#c393a35d4.choices?htil=7&amp;vop=1&amp;pid=278d0c576&amp;color=0,0,0&amp;vtp=1&amp;bbb=1"/>
              <p:cNvSpPr/>
              <p:nvPr/>
            </p:nvSpPr>
            <p:spPr>
              <a:xfrm>
                <a:off x="832104" y="1529771"/>
                <a:ext cx="805586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不导电，是非电解质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电解质在电流的作用下才能发生电离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要发生电离必须有水存在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溶液中存在大量自由移动的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6_BD.60_3#c393a35d4.choices?htil=7&amp;vop=1&amp;pid=278d0c57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8055864" cy="1676400"/>
              </a:xfrm>
              <a:prstGeom prst="rect">
                <a:avLst/>
              </a:prstGeom>
              <a:blipFill>
                <a:blip r:embed="rId4"/>
                <a:stretch>
                  <a:fillRect l="-1817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2_1#2648c2d59?vop=1&amp;pid=777da96e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在水溶液中，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下列电离方程式书写错误的是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63_1#2648c2d59.bracket?vop=1&amp;pid=777da96ef&amp;color=0,0,0&amp;vpa=34&amp;vtp=1"/>
          <p:cNvSpPr/>
          <p:nvPr/>
        </p:nvSpPr>
        <p:spPr>
          <a:xfrm>
            <a:off x="53588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62_2#2648c2d59.choices?vop=1&amp;pid=777da96ef&amp;color=0,0,0&amp;vtp=1&amp;bbb=1"/>
              <p:cNvSpPr/>
              <p:nvPr/>
            </p:nvSpPr>
            <p:spPr>
              <a:xfrm>
                <a:off x="832104" y="1495425"/>
                <a:ext cx="10533888" cy="914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62_2#2648c2d59.choices?vop=1&amp;pid=777da96e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914400"/>
              </a:xfrm>
              <a:prstGeom prst="rect">
                <a:avLst/>
              </a:prstGeom>
              <a:blipFill>
                <a:blip r:embed="rId3"/>
                <a:stretch>
                  <a:fillRect l="-1389" b="-9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64_1#22eea1b79?vop=1&amp;pid=777da96ef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水培花卉的营养液成分有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下列与营养液成分有关的电离方程式不正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确的是(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6_BD.64_1#22eea1b79?vop=1&amp;pid=777da96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65_1#22eea1b79.bracket?vop=1&amp;pid=777da96ef&amp;color=0,0,0&amp;vpa=35&amp;vtp=1"/>
          <p:cNvSpPr/>
          <p:nvPr/>
        </p:nvSpPr>
        <p:spPr>
          <a:xfrm>
            <a:off x="17012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64_2#22eea1b79.choices?vop=1&amp;pid=777da96ef&amp;color=0,0,0&amp;vtp=1&amp;bbb=1"/>
              <p:cNvSpPr/>
              <p:nvPr/>
            </p:nvSpPr>
            <p:spPr>
              <a:xfrm>
                <a:off x="832104" y="1914644"/>
                <a:ext cx="10533888" cy="914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3−</m:t>
                        </m:r>
                      </m:sup>
                    </m:sSub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64_2#22eea1b79.choices?vop=1&amp;pid=777da96e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4644"/>
                <a:ext cx="10533888" cy="914400"/>
              </a:xfrm>
              <a:prstGeom prst="rect">
                <a:avLst/>
              </a:prstGeom>
              <a:blipFill>
                <a:blip r:embed="rId4"/>
                <a:stretch>
                  <a:fillRect l="-1389" b="-9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6_1#4544d68cb?vop=1&amp;pid=777da96ef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写出下列物质的电离方程式。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7_BD.67_1#e0929edc5?vop=1&amp;pid=4544d68cb&amp;color=0,0,0&amp;vtp=1&amp;bbb=1"/>
              <p:cNvSpPr/>
              <p:nvPr/>
            </p:nvSpPr>
            <p:spPr>
              <a:xfrm>
                <a:off x="832104" y="152989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COOK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HI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7_BD.67_1#e0929edc5?vop=1&amp;pid=4544d68c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AN.68_1#e0929edc5.blank?vop=1&amp;pid=4544d68cb&amp;color=0,0,0&amp;vpa=36&amp;vtp=1&amp;bbb=1&amp;rh=21.6"/>
              <p:cNvSpPr/>
              <p:nvPr/>
            </p:nvSpPr>
            <p:spPr>
              <a:xfrm>
                <a:off x="2164016" y="1611368"/>
                <a:ext cx="1966786" cy="2743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7_AN.68_1#e0929edc5.blank?vop=1&amp;pid=4544d68cb&amp;color=0,0,0&amp;vpa=36&amp;vtp=1&amp;bbb=1&amp;rh=21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4016" y="1611368"/>
                <a:ext cx="1966786" cy="274320"/>
              </a:xfrm>
              <a:prstGeom prst="rect">
                <a:avLst/>
              </a:prstGeom>
              <a:blipFill>
                <a:blip r:embed="rId4"/>
                <a:stretch>
                  <a:fillRect l="-1548" b="-355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7_AN.70_1#e0929edc5.blank?vop=1&amp;pid=4544d68cb&amp;color=0,0,0&amp;vpa=37&amp;vtp=1&amp;bbb=1&amp;rh=23.75"/>
              <p:cNvSpPr/>
              <p:nvPr/>
            </p:nvSpPr>
            <p:spPr>
              <a:xfrm>
                <a:off x="2535429" y="1971921"/>
                <a:ext cx="2694686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7_AN.70_1#e0929edc5.blank?vop=1&amp;pid=4544d68cb&amp;color=0,0,0&amp;vpa=37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5429" y="1971921"/>
                <a:ext cx="2694686" cy="301625"/>
              </a:xfrm>
              <a:prstGeom prst="rect">
                <a:avLst/>
              </a:prstGeom>
              <a:blipFill>
                <a:blip r:embed="rId5"/>
                <a:stretch>
                  <a:fillRect l="-1131" b="-2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7_AN.72_1#e0929edc5.blank?vop=1&amp;pid=4544d68cb&amp;color=0,0,0&amp;vpa=38&amp;vtp=1&amp;bbb=1&amp;rh=23.75"/>
              <p:cNvSpPr/>
              <p:nvPr/>
            </p:nvSpPr>
            <p:spPr>
              <a:xfrm>
                <a:off x="2325814" y="2384163"/>
                <a:ext cx="2334260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7_AN.72_1#e0929edc5.blank?vop=1&amp;pid=4544d68cb&amp;color=0,0,0&amp;vpa=38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5814" y="2384163"/>
                <a:ext cx="2334260" cy="301625"/>
              </a:xfrm>
              <a:prstGeom prst="rect">
                <a:avLst/>
              </a:prstGeom>
              <a:blipFill>
                <a:blip r:embed="rId6"/>
                <a:stretch>
                  <a:fillRect l="-1309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7_AN.74_1#e0929edc5.blank?vop=1&amp;pid=4544d68cb&amp;color=0,0,0&amp;vpa=39&amp;vtp=1&amp;bbb=1&amp;rh=21.6"/>
              <p:cNvSpPr/>
              <p:nvPr/>
            </p:nvSpPr>
            <p:spPr>
              <a:xfrm>
                <a:off x="2670365" y="2875526"/>
                <a:ext cx="2988437" cy="2743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COOK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COO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7_AN.74_1#e0929edc5.blank?vop=1&amp;pid=4544d68cb&amp;color=0,0,0&amp;vpa=39&amp;vtp=1&amp;bbb=1&amp;rh=21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0365" y="2875526"/>
                <a:ext cx="2988437" cy="274320"/>
              </a:xfrm>
              <a:prstGeom prst="rect">
                <a:avLst/>
              </a:prstGeom>
              <a:blipFill>
                <a:blip r:embed="rId7"/>
                <a:stretch>
                  <a:fillRect l="-816" b="-355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7_AN.76_1#e0929edc5.blank?vop=1&amp;pid=4544d68cb&amp;color=0,0,0&amp;vpa=40&amp;vtp=1&amp;bbb=1"/>
              <p:cNvSpPr/>
              <p:nvPr/>
            </p:nvSpPr>
            <p:spPr>
              <a:xfrm>
                <a:off x="1925892" y="3229221"/>
                <a:ext cx="1530414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HI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7_AN.76_1#e0929edc5.blank?vop=1&amp;pid=4544d68cb&amp;color=0,0,0&amp;vpa=4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5892" y="3229221"/>
                <a:ext cx="1530414" cy="304800"/>
              </a:xfrm>
              <a:prstGeom prst="rect">
                <a:avLst/>
              </a:prstGeom>
              <a:blipFill>
                <a:blip r:embed="rId8"/>
                <a:stretch>
                  <a:fillRect l="-1992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7_1#3c4d9b901?vop=1&amp;pid=b5648333a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下列物质中，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只有在水溶液中才能导电的电解质是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78_1#3c4d9b901.bracket?vop=1&amp;pid=b5648333a&amp;color=0,0,0&amp;vpa=41&amp;vtp=1"/>
          <p:cNvSpPr/>
          <p:nvPr/>
        </p:nvSpPr>
        <p:spPr>
          <a:xfrm>
            <a:off x="60573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77_2#3c4d9b901.choices?vop=1&amp;pid=b5648333a&amp;color=0,0,0&amp;vtp=1&amp;bbb=1"/>
              <p:cNvSpPr/>
              <p:nvPr/>
            </p:nvSpPr>
            <p:spPr>
              <a:xfrm>
                <a:off x="832104" y="1529771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474722" algn="l"/>
                    <a:tab pos="5266944" algn="l"/>
                    <a:tab pos="794486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液氮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浓硫酸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77_2#3c4d9b901.choices?vop=1&amp;pid=b5648333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79_1#f0d5354cc?vop=1&amp;pid=b5648333a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实验发现，固态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不能导电，而熔融状态的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的水溶液都能导电。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6_BD.79_1#f0d5354cc?vop=1&amp;pid=b5648333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80_1#f0d5354cc.bracket?vop=1&amp;pid=b5648333a&amp;color=0,0,0&amp;vpa=42&amp;vtp=1"/>
          <p:cNvSpPr/>
          <p:nvPr/>
        </p:nvSpPr>
        <p:spPr>
          <a:xfrm>
            <a:off x="106166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79_2#f0d5354cc.choices?vop=1&amp;pid=b5648333a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固体中不含离子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熔融状态的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是混合物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熔融状态的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中存在自由移动的离子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水溶液中导电的离子主要由水电离产生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79_2#f0d5354cc.choices?vop=1&amp;pid=b5648333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_1#4919d8527?vop=1&amp;pid=3f11e8b1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易错题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4_1#4919d8527.bracket?vop=1&amp;pid=3f11e8b16&amp;color=0,0,0&amp;vpa=2&amp;vtp=1"/>
          <p:cNvSpPr/>
          <p:nvPr/>
        </p:nvSpPr>
        <p:spPr>
          <a:xfrm>
            <a:off x="35300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3_2#4919d8527.choices?vop=1&amp;pid=3f11e8b16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金属氧化物一定是碱性氧化物，酸性氧化物一定是非金属氧化物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同素异形体是由同一种元素组成的不同单质，所以同素异形体的性质相同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既属于二元酸又属于含氧酸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，这种分类方法是树状分类法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是一种一元酸，它与足量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COONa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3_2#4919d8527.choices?vop=1&amp;pid=3f11e8b1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81_1#f59082c4b?vop=1&amp;pid=b5648333a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与过量的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溶液反应生成。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下列相关说法正确的是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6_BD.81_1#f59082c4b?vop=1&amp;pid=b5648333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82_1#f59082c4b.bracket?vop=1&amp;pid=b5648333a&amp;color=0,0,0&amp;vpa=43&amp;vtp=1"/>
          <p:cNvSpPr/>
          <p:nvPr/>
        </p:nvSpPr>
        <p:spPr>
          <a:xfrm>
            <a:off x="909717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81_2#f59082c4b.choices?vop=1&amp;pid=b5648333a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盐中至少含有三种元素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为三元酸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属于酸式盐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，属于电解质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81_2#f59082c4b.choices?vop=1&amp;pid=b5648333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3_1#20568e3be?vop=1&amp;pid=b474e2f68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下列各组物质之间能够发生反应，且既属于复分解反应，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又属于离子反应的是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84_1#20568e3be.bracket?vop=1&amp;pid=b474e2f68&amp;color=0,0,0&amp;vpa=44&amp;vtp=1"/>
          <p:cNvSpPr/>
          <p:nvPr/>
        </p:nvSpPr>
        <p:spPr>
          <a:xfrm>
            <a:off x="88005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83_2#20568e3be.choices?vop=1&amp;pid=b474e2f68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溶液混合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溶液与稀硝酸混合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投入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C在高温条件下反应生成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83_2#20568e3be.choices?vop=1&amp;pid=b474e2f6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5_1#6b21fb14d?sp=1&amp;vop=1&amp;pid=b474e2f68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某化学兴趣小组设计以下实验，探究溶液中离子反应发生的条件。</a:t>
            </a:r>
            <a:endParaRPr lang="en-US" altLang="zh-CN" sz="1800" dirty="0"/>
          </a:p>
        </p:txBody>
      </p:sp>
      <p:sp>
        <p:nvSpPr>
          <p:cNvPr id="3" name="QC_6_BD.85_2#6b21fb14d?vop=1&amp;pid=b474e2f68&amp;color=0,0,0&amp;vtp=1&amp;bbb=1"/>
          <p:cNvSpPr/>
          <p:nvPr/>
        </p:nvSpPr>
        <p:spPr>
          <a:xfrm>
            <a:off x="832104" y="15298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4" name="QC_6_AN.86_1#6b21fb14d.bracket?vop=1&amp;pid=b474e2f68&amp;color=0,0,0&amp;vpa=45&amp;vtp=1"/>
          <p:cNvSpPr/>
          <p:nvPr/>
        </p:nvSpPr>
        <p:spPr>
          <a:xfrm>
            <a:off x="3072860" y="1526715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5" name="QC_6_BD.85_3#6b21fb14d?htil=8&amp;vop=1&amp;pid=b474e2f6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4045" y="2076569"/>
            <a:ext cx="4251960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6_BD.85_4#6b21fb14d.choices?htil=8&amp;vop=1&amp;pid=b474e2f68&amp;color=0,0,0&amp;vtp=1&amp;bbb=1&amp;hb=1"/>
              <p:cNvSpPr/>
              <p:nvPr/>
            </p:nvSpPr>
            <p:spPr>
              <a:xfrm>
                <a:off x="832104" y="1983915"/>
                <a:ext cx="6153912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中反应的实质是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结合生成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结合生成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，溶液的碱性逐渐减弱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红色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逐渐褪去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中发生复分解反应生成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分解放出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④中反应生成易溶于水的物质，无明显现象</a:t>
                </a:r>
                <a:endParaRPr lang="en-US" altLang="zh-CN" dirty="0"/>
              </a:p>
            </p:txBody>
          </p:sp>
        </mc:Choice>
        <mc:Fallback>
          <p:sp>
            <p:nvSpPr>
              <p:cNvPr id="6" name="QC_6_BD.85_4#6b21fb14d.choices?htil=8&amp;vop=1&amp;pid=b474e2f6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83915"/>
                <a:ext cx="6153912" cy="2095500"/>
              </a:xfrm>
              <a:prstGeom prst="rect">
                <a:avLst/>
              </a:prstGeom>
              <a:blipFill>
                <a:blip r:embed="rId4"/>
                <a:stretch>
                  <a:fillRect l="-2379" r="-694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87_1#79bba8f32?htil=9&amp;vop=1&amp;pid=b474e2f6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9768" y="1171440"/>
            <a:ext cx="1691640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6_BD.87_2#79bba8f32?htil=9&amp;sp=1&amp;vop=1&amp;pid=b474e2f68&amp;color=0,0,0&amp;vtp=1&amp;bt=1&amp;bbb=1&amp;hb=1"/>
          <p:cNvSpPr/>
          <p:nvPr/>
        </p:nvSpPr>
        <p:spPr>
          <a:xfrm>
            <a:off x="832104" y="1080000"/>
            <a:ext cx="8714232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教材变式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为探究物质种类及其单位体积内离子数目对溶液导电能力的影响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某科学探究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小组进行了实验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与图像相符的是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4" name="QC_6_AN.88_1#79bba8f32.bracket?vop=1&amp;pid=b474e2f68&amp;color=0,0,0&amp;vpa=46&amp;vtp=1"/>
          <p:cNvSpPr/>
          <p:nvPr/>
        </p:nvSpPr>
        <p:spPr>
          <a:xfrm>
            <a:off x="44444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6_BD.87_3#79bba8f32.choices?htil=9&amp;vop=1&amp;pid=b474e2f68&amp;color=0,0,0&amp;vtp=1&amp;bbb=1"/>
              <p:cNvSpPr/>
              <p:nvPr/>
            </p:nvSpPr>
            <p:spPr>
              <a:xfrm>
                <a:off x="832104" y="1948990"/>
                <a:ext cx="8714232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溶液中滴加单位体积内离子数目相同的稀硫酸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溶液中滴加单位体积内离子数目相同的稀盐酸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溶液中加水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向澄清石灰水中加单位体积内离子数目相同的碳酸钠溶液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6_BD.87_3#79bba8f32.choices?htil=9&amp;vop=1&amp;pid=b474e2f6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714232" cy="1676400"/>
              </a:xfrm>
              <a:prstGeom prst="rect">
                <a:avLst/>
              </a:prstGeom>
              <a:blipFill>
                <a:blip r:embed="rId4"/>
                <a:stretch>
                  <a:fillRect l="-167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9_1#1fa1598b5?sp=1&amp;vop=1&amp;pid=58b783071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下列各选项中的反应①与反应②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不能用同一离子方程式表示的是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5" name="QB_6_BD.89_2#1fa1598b5?colgroup=6,22,26&amp;vop=1&amp;pid=58b783071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8182096"/>
                  </p:ext>
                </p:extLst>
              </p:nvPr>
            </p:nvGraphicFramePr>
            <p:xfrm>
              <a:off x="832104" y="1622425"/>
              <a:ext cx="10497312" cy="1704340"/>
            </p:xfrm>
            <a:graphic>
              <a:graphicData uri="http://schemas.openxmlformats.org/drawingml/2006/table">
                <a:tbl>
                  <a:tblPr/>
                  <a:tblGrid>
                    <a:gridCol w="12435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068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9469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盐酸与少量小苏打溶液的反应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盐酸与过量小苏打溶液的反应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向盐酸中加入适量氢氧化钾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向盐酸中加入适量氢氧化铜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向烧碱溶液中滴加稀盐酸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溶液中滴加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溶液中加入少量稀硫酸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溶液中加入足量稀硫酸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5" name="QB_6_BD.89_2#1fa1598b5?colgroup=6,22,26&amp;vop=1&amp;pid=58b783071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8182096"/>
                  </p:ext>
                </p:extLst>
              </p:nvPr>
            </p:nvGraphicFramePr>
            <p:xfrm>
              <a:off x="832104" y="1622425"/>
              <a:ext cx="10497312" cy="1704340"/>
            </p:xfrm>
            <a:graphic>
              <a:graphicData uri="http://schemas.openxmlformats.org/drawingml/2006/table">
                <a:tbl>
                  <a:tblPr/>
                  <a:tblGrid>
                    <a:gridCol w="12435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068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9469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盐酸与少量小苏打溶液的反应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盐酸与过量小苏打溶液的反应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向盐酸中加入适量氢氧化钾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向盐酸中加入适量氢氧化铜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向烧碱溶液中滴加稀盐酸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2315" t="-301786" r="-246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996" t="-401786" r="-115134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2315" t="-401786" r="-246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AN.90_1#1fa1598b5.bracket?vop=1&amp;pid=58b783071&amp;color=0,0,0&amp;vpa=47&amp;vtp=1"/>
          <p:cNvSpPr/>
          <p:nvPr/>
        </p:nvSpPr>
        <p:spPr>
          <a:xfrm>
            <a:off x="7301960" y="1075817"/>
            <a:ext cx="3095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1_1#685a3b98b?vop=1&amp;pid=58b783071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下列离子方程式中，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92_1#685a3b98b.bracket?vop=1&amp;pid=58b783071&amp;color=0,0,0&amp;vpa=48&amp;vtp=1"/>
          <p:cNvSpPr/>
          <p:nvPr/>
        </p:nvSpPr>
        <p:spPr>
          <a:xfrm>
            <a:off x="39872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91_2#685a3b98b.choices?vop=1&amp;pid=58b783071&amp;color=0,0,0&amp;vtp=1&amp;bbb=1"/>
              <p:cNvSpPr/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溶液混合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将铜片插入硝酸银溶液中：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将石灰乳与稀盐酸混合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将稀硝酸滴在碳酸银上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Ag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Ag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91_2#685a3b98b.choices?vop=1&amp;pid=58b78307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blipFill>
                <a:blip r:embed="rId3"/>
                <a:stretch>
                  <a:fillRect l="-1389" b="-4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93_1#cea8a0d39?vop=1&amp;pid=58b783071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可以写成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下列各情境中的离子方程式书写不正确的是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6_BD.93_1#cea8a0d39?vop=1&amp;pid=58b78307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94_1#cea8a0d39.bracket?vop=1&amp;pid=58b783071&amp;color=0,0,0&amp;vpa=49&amp;vtp=1"/>
          <p:cNvSpPr/>
          <p:nvPr/>
        </p:nvSpPr>
        <p:spPr>
          <a:xfrm>
            <a:off x="8698706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93_2#cea8a0d39.choices?vop=1&amp;pid=58b783071&amp;color=0,0,0&amp;vtp=1&amp;bbb=1"/>
              <p:cNvSpPr/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用盐酸溶解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用稀硫酸与铁片反应制取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向碳酸钠溶液中加入少量稀盐酸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93_2#cea8a0d39.choices?vop=1&amp;pid=58b78307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blipFill>
                <a:blip r:embed="rId4"/>
                <a:stretch>
                  <a:fillRect l="-1389" b="-4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95_1#25728c396?vop=1&amp;pid=58b783071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写出下列反应的离子方程式：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3" name="QB_7_BD.96_1#148fa59d7?vop=1&amp;pid=25728c396&amp;color=0,0,0&amp;vtp=1&amp;bbb=1&amp;hb=1"/>
          <p:cNvSpPr/>
          <p:nvPr/>
        </p:nvSpPr>
        <p:spPr>
          <a:xfrm>
            <a:off x="832104" y="152989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（1）实验室用碳酸钙与稀盐酸反应制取二氧化碳气体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反应的离子方程式为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___________________________________________________________________________________________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AN.97_1#148fa59d7.blank?vop=1&amp;pid=25728c396&amp;color=0,0,0&amp;vpa=50&amp;vtp=1&amp;bbb=1&amp;rh=23.75&amp;hb=1"/>
              <p:cNvSpPr/>
              <p:nvPr/>
            </p:nvSpPr>
            <p:spPr>
              <a:xfrm>
                <a:off x="832104" y="149179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4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7_AN.97_1#148fa59d7.blank?vop=1&amp;pid=25728c396&amp;color=0,0,0&amp;vpa=50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1790"/>
                <a:ext cx="10531904" cy="838200"/>
              </a:xfrm>
              <a:prstGeom prst="rect">
                <a:avLst/>
              </a:prstGeom>
              <a:blipFill>
                <a:blip r:embed="rId3"/>
                <a:stretch>
                  <a:fillRect l="-8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7_BD.98_1#db46845f8?sp=1&amp;vop=1&amp;pid=25728c396&amp;color=0,0,0&amp;vtp=1&amp;bbb=1&amp;hb=1"/>
              <p:cNvSpPr/>
              <p:nvPr/>
            </p:nvSpPr>
            <p:spPr>
              <a:xfrm>
                <a:off x="832104" y="239349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（2）将表面附有铁锈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主要成分是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的铁钉放入稀硫酸中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开始时反应的离子方程式为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反应片刻后，可观察到有气体产生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溶液处理铁钉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，有同样的效果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溶液混合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发生反应的离子方程式为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7_BD.98_1#db46845f8?sp=1&amp;vop=1&amp;pid=25728c39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3490"/>
                <a:ext cx="10533888" cy="2095500"/>
              </a:xfrm>
              <a:prstGeom prst="rect">
                <a:avLst/>
              </a:prstGeom>
              <a:blipFill>
                <a:blip r:embed="rId4"/>
                <a:stretch>
                  <a:fillRect l="-1389" r="-3530" b="-46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7_AN.99_1#db46845f8.blank?vop=1&amp;pid=25728c396&amp;color=0,0,0&amp;vpa=51&amp;vtp=1&amp;bbb=1&amp;rh=23.75&amp;hb=1"/>
              <p:cNvSpPr/>
              <p:nvPr/>
            </p:nvSpPr>
            <p:spPr>
              <a:xfrm>
                <a:off x="832104" y="2355390"/>
                <a:ext cx="10531904" cy="812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177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7_AN.99_1#db46845f8.blank?vop=1&amp;pid=25728c396&amp;color=0,0,0&amp;vpa=51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1904" cy="812800"/>
              </a:xfrm>
              <a:prstGeom prst="rect">
                <a:avLst/>
              </a:prstGeom>
              <a:blipFill>
                <a:blip r:embed="rId5"/>
                <a:stretch>
                  <a:fillRect l="-811" b="-4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7_AN.100_1#db46845f8.blank?vop=1&amp;pid=25728c396&amp;color=0,0,0&amp;vpa=52&amp;vtp=1&amp;bbb=1&amp;hb=1"/>
              <p:cNvSpPr/>
              <p:nvPr/>
            </p:nvSpPr>
            <p:spPr>
              <a:xfrm>
                <a:off x="832104" y="2774490"/>
                <a:ext cx="10531904" cy="9144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586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 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7_AN.100_1#db46845f8.blank?vop=1&amp;pid=25728c396&amp;color=0,0,0&amp;vpa=52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74490"/>
                <a:ext cx="10531904" cy="914400"/>
              </a:xfrm>
              <a:prstGeom prst="rect">
                <a:avLst/>
              </a:prstGeom>
              <a:blipFill>
                <a:blip r:embed="rId6"/>
                <a:stretch>
                  <a:fillRect l="-8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7_AN.101_1#db46845f8.blank?vop=1&amp;pid=25728c396&amp;color=0,0,0&amp;vpa=53&amp;vtp=1&amp;bbb=1"/>
              <p:cNvSpPr/>
              <p:nvPr/>
            </p:nvSpPr>
            <p:spPr>
              <a:xfrm>
                <a:off x="836866" y="4087487"/>
                <a:ext cx="1943100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7_AN.101_1#db46845f8.blank?vop=1&amp;pid=25728c396&amp;color=0,0,0&amp;vpa=5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66" y="4087487"/>
                <a:ext cx="1943100" cy="304800"/>
              </a:xfrm>
              <a:prstGeom prst="rect">
                <a:avLst/>
              </a:prstGeom>
              <a:blipFill>
                <a:blip r:embed="rId7"/>
                <a:stretch>
                  <a:fillRect l="-940" r="-1567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2_1#56f2aac15?vop=1&amp;pid=75431f46a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易错题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在无色溶液中，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下列离子能大量共存的是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03_1#56f2aac15.bracket?vop=1&amp;pid=75431f46a&amp;color=0,0,0&amp;vpa=54&amp;vtp=1"/>
          <p:cNvSpPr/>
          <p:nvPr/>
        </p:nvSpPr>
        <p:spPr>
          <a:xfrm>
            <a:off x="58160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02_2#56f2aac15.choices?vop=1&amp;pid=75431f46a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102_2#56f2aac15.choices?vop=1&amp;pid=75431f46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4_1#fd6aca440?vop=1&amp;pid=75431f46a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下列各组离子中，在碱性溶液里能大量共存，并且溶液无色、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透明的是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05_1#fd6aca440.bracket?vop=1&amp;pid=75431f46a&amp;color=0,0,0&amp;vpa=55&amp;vtp=1"/>
          <p:cNvSpPr/>
          <p:nvPr/>
        </p:nvSpPr>
        <p:spPr>
          <a:xfrm>
            <a:off x="81020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04_2#fd6aca440.choices?vop=1&amp;pid=75431f46a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104_2#fd6aca440.choices?vop=1&amp;pid=75431f46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5_1#2f7b16723?sp=1&amp;vop=1&amp;pid=3f11e8b16&amp;color=0,0,0&amp;vtp=1&amp;bt=1&amp;bbb=1&amp;hb=1"/>
              <p:cNvSpPr/>
              <p:nvPr/>
            </p:nvSpPr>
            <p:spPr>
              <a:xfrm>
                <a:off x="832104" y="1080000"/>
                <a:ext cx="10533888" cy="284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教材变式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现有下列物质：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⑤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⑥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⑦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⑧海水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⑨新鲜的空气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⑩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NaBr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⑬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请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将上述物质按下列要求进行分类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，并将其序号填在横线上。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于混合物的是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，属于单质的是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，属于氧化物的是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，属于酸的是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，属于碱的是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，属于盐的是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B_6_BD.5_1#2f7b16723?sp=1&amp;vop=1&amp;pid=3f11e8b1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844800"/>
              </a:xfrm>
              <a:prstGeom prst="rect">
                <a:avLst/>
              </a:prstGeom>
              <a:blipFill>
                <a:blip r:embed="rId3"/>
                <a:stretch>
                  <a:fillRect l="-1389" r="-1331" b="-34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6_1#2f7b16723.blank?vop=1&amp;pid=3f11e8b16&amp;color=0,0,0&amp;vpa=3&amp;vtp=1&amp;bbb=1"/>
          <p:cNvSpPr/>
          <p:nvPr/>
        </p:nvSpPr>
        <p:spPr>
          <a:xfrm>
            <a:off x="2437860" y="3068820"/>
            <a:ext cx="6238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⑧⑨</a:t>
            </a:r>
            <a:endParaRPr lang="en-US" altLang="zh-CN" dirty="0"/>
          </a:p>
        </p:txBody>
      </p:sp>
      <p:sp>
        <p:nvSpPr>
          <p:cNvPr id="4" name="QB_6_AN.7_1#2f7b16723.blank?vop=1&amp;pid=3f11e8b16&amp;color=0,0,0&amp;vpa=4&amp;vtp=1&amp;bbb=1"/>
          <p:cNvSpPr/>
          <p:nvPr/>
        </p:nvSpPr>
        <p:spPr>
          <a:xfrm>
            <a:off x="4723860" y="3068820"/>
            <a:ext cx="6238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④⑤</a:t>
            </a:r>
            <a:endParaRPr lang="en-US" altLang="zh-CN" dirty="0"/>
          </a:p>
        </p:txBody>
      </p:sp>
      <p:sp>
        <p:nvSpPr>
          <p:cNvPr id="5" name="QB_6_AN.8_1#2f7b16723.blank?vop=1&amp;pid=3f11e8b16&amp;color=0,0,0&amp;vpa=5&amp;vtp=1&amp;bbb=1"/>
          <p:cNvSpPr/>
          <p:nvPr/>
        </p:nvSpPr>
        <p:spPr>
          <a:xfrm>
            <a:off x="7225761" y="3068820"/>
            <a:ext cx="898525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②③⑫</a:t>
            </a:r>
            <a:endParaRPr lang="en-US" altLang="zh-CN" dirty="0"/>
          </a:p>
        </p:txBody>
      </p:sp>
      <p:sp>
        <p:nvSpPr>
          <p:cNvPr id="6" name="QB_6_AN.9_1#2f7b16723.blank?vop=1&amp;pid=3f11e8b16&amp;color=0,0,0&amp;vpa=6&amp;vtp=1"/>
          <p:cNvSpPr/>
          <p:nvPr/>
        </p:nvSpPr>
        <p:spPr>
          <a:xfrm>
            <a:off x="9524460" y="3068820"/>
            <a:ext cx="3952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⑦</a:t>
            </a:r>
            <a:endParaRPr lang="en-US" altLang="zh-CN" dirty="0"/>
          </a:p>
        </p:txBody>
      </p:sp>
      <p:sp>
        <p:nvSpPr>
          <p:cNvPr id="7" name="QB_6_AN.10_1#2f7b16723.blank?vop=1&amp;pid=3f11e8b16&amp;color=0,0,0&amp;vpa=7&amp;vtp=1&amp;bbb=1"/>
          <p:cNvSpPr/>
          <p:nvPr/>
        </p:nvSpPr>
        <p:spPr>
          <a:xfrm>
            <a:off x="837660" y="3475220"/>
            <a:ext cx="6238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⑥⑩</a:t>
            </a:r>
            <a:endParaRPr lang="en-US" altLang="zh-CN" dirty="0"/>
          </a:p>
        </p:txBody>
      </p:sp>
      <p:sp>
        <p:nvSpPr>
          <p:cNvPr id="8" name="QB_6_AN.11_1#2f7b16723.blank?vop=1&amp;pid=3f11e8b16&amp;color=0,0,0&amp;vpa=8&amp;vtp=1&amp;bbb=1"/>
          <p:cNvSpPr/>
          <p:nvPr/>
        </p:nvSpPr>
        <p:spPr>
          <a:xfrm>
            <a:off x="2907760" y="3475220"/>
            <a:ext cx="944563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①⑪⑬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6_1#00f76b22b?vop=1&amp;pid=75431f46a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下列指定溶液中的离子能大量共存的是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07_1#00f76b22b.bracket?vop=1&amp;pid=75431f46a&amp;color=0,0,0&amp;vpa=56&amp;vtp=1"/>
          <p:cNvSpPr/>
          <p:nvPr/>
        </p:nvSpPr>
        <p:spPr>
          <a:xfrm>
            <a:off x="49143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06_2#00f76b22b.choices?vop=1&amp;pid=75431f46a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使无色酚酞溶液呈红色的溶液中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透明的溶液中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使紫色石蕊溶液呈红色的溶液中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强酸性溶液中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106_2#00f76b22b.choices?vop=1&amp;pid=75431f46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8_1#d5e8998e0?vop=1&amp;pid=9095958b3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下列各组溶液，不用其他试剂，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就可将它们区别开的是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09_1#d5e8998e0.bracket?vop=1&amp;pid=9095958b3&amp;color=0,0,0&amp;vpa=57&amp;vtp=1"/>
          <p:cNvSpPr/>
          <p:nvPr/>
        </p:nvSpPr>
        <p:spPr>
          <a:xfrm>
            <a:off x="65018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6_BD.108_2#d5e8998e0.choices?vop=1&amp;pid=9095958b3&amp;color=0,0,0&amp;vtp=1&amp;bbb=1"/>
          <p:cNvSpPr/>
          <p:nvPr/>
        </p:nvSpPr>
        <p:spPr>
          <a:xfrm>
            <a:off x="832104" y="1529771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氯化钾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氢氧化钠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硝酸钠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硫酸铜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盐酸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硝酸银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氯化钠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硝酸钠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氢氧化钠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硫酸镁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碳酸钠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硫酸氢钠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氯化钡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硫酸钠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氯化钙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硝酸钙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110_1#0be28b8fb?sp=1&amp;vop=1&amp;pid=9095958b3&amp;color=0,0,0&amp;vtp=1&amp;bt=1&amp;bbb=1&amp;hb=1"/>
              <p:cNvSpPr/>
              <p:nvPr/>
            </p:nvSpPr>
            <p:spPr>
              <a:xfrm>
                <a:off x="832104" y="1080000"/>
                <a:ext cx="10533888" cy="850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某澄清透明溶液中可能含有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中的若干种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，且各离子浓度相等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为了确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定溶液的组成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，设计检验流程如图所示。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6_BD.110_1#0be28b8fb?sp=1&amp;vop=1&amp;pid=9095958b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50900"/>
              </a:xfrm>
              <a:prstGeom prst="rect">
                <a:avLst/>
              </a:prstGeom>
              <a:blipFill>
                <a:blip r:embed="rId3"/>
                <a:stretch>
                  <a:fillRect l="-1389" b="-107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BD.110_2#0be28b8fb?vop=1&amp;pid=9095958b3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0248" y="2041644"/>
            <a:ext cx="3648456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6_BD.110_3#0be28b8fb?vop=1&amp;pid=9095958b3&amp;color=0,0,0&amp;vtp=1&amp;bbb=1"/>
          <p:cNvSpPr/>
          <p:nvPr/>
        </p:nvSpPr>
        <p:spPr>
          <a:xfrm>
            <a:off x="832104" y="35910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5" name="QC_6_AN.111_1#0be28b8fb.bracket?vop=1&amp;pid=9095958b3&amp;color=0,0,0&amp;vpa=58&amp;vtp=1"/>
          <p:cNvSpPr/>
          <p:nvPr/>
        </p:nvSpPr>
        <p:spPr>
          <a:xfrm>
            <a:off x="2844260" y="3587869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6_BD.110_4#0be28b8fb.choices?vop=1&amp;pid=9095958b3&amp;color=0,0,0&amp;vtp=1&amp;bbb=1"/>
              <p:cNvSpPr/>
              <p:nvPr/>
            </p:nvSpPr>
            <p:spPr>
              <a:xfrm>
                <a:off x="832104" y="4041315"/>
                <a:ext cx="10533888" cy="850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原溶液中可能存在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原溶液中一定存在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白色沉淀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向原溶液中滴加澄清石灰水溶液不变浑浊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C_6_BD.110_4#0be28b8fb.choices?vop=1&amp;pid=9095958b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41315"/>
                <a:ext cx="10533888" cy="850900"/>
              </a:xfrm>
              <a:prstGeom prst="rect">
                <a:avLst/>
              </a:prstGeom>
              <a:blipFill>
                <a:blip r:embed="rId5"/>
                <a:stretch>
                  <a:fillRect l="-1389" b="-1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6_BD.112_1#ba6ad553e?sp=1&amp;vop=1&amp;pid=9095958b3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有一包固体粉末，由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.碳酸钠，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.碳酸氢钠，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.硫酸氢钾，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.硝酸钾，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.烧碱，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硫酸铜中的三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种物质组成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，取样品进行以下实验：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6_BD.112_1#ba6ad553e?sp=1&amp;vop=1&amp;pid=9095958b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984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12_2#ba6ad553e?vop=1&amp;pid=9095958b3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0520" y="2041644"/>
            <a:ext cx="3867912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7_BD.113_1#f17b17741?vop=1&amp;pid=ba6ad553e&amp;color=0,0,0&amp;vtp=1&amp;bbb=1"/>
          <p:cNvSpPr/>
          <p:nvPr/>
        </p:nvSpPr>
        <p:spPr>
          <a:xfrm>
            <a:off x="832104" y="3565644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（1）根据操作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可知固体粉末中一定不存在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填化学式，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（2）白色沉淀2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的成分为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srgbClr val="000000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根据上述实验事实可知固体粉末中一定存在的物质有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7_AN.114_1#f17b17741.blank?vop=1&amp;pid=ba6ad553e&amp;color=0,0,0&amp;vpa=59&amp;vtp=1&amp;bbb=1"/>
              <p:cNvSpPr/>
              <p:nvPr/>
            </p:nvSpPr>
            <p:spPr>
              <a:xfrm>
                <a:off x="5243766" y="3609522"/>
                <a:ext cx="741299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7_AN.114_1#f17b17741.blank?vop=1&amp;pid=ba6ad553e&amp;color=0,0,0&amp;vpa=5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3766" y="3609522"/>
                <a:ext cx="741299" cy="279400"/>
              </a:xfrm>
              <a:prstGeom prst="rect">
                <a:avLst/>
              </a:prstGeom>
              <a:blipFill>
                <a:blip r:embed="rId5"/>
                <a:stretch>
                  <a:fillRect l="-3279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7_AN.116_1#f17b17741.blank?vop=1&amp;pid=ba6ad553e&amp;color=0,0,0&amp;vpa=60&amp;vtp=1&amp;bbb=1"/>
              <p:cNvSpPr/>
              <p:nvPr/>
            </p:nvSpPr>
            <p:spPr>
              <a:xfrm>
                <a:off x="3427666" y="4035480"/>
                <a:ext cx="736537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7_AN.116_1#f17b17741.blank?vop=1&amp;pid=ba6ad553e&amp;color=0,0,0&amp;vpa=6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7666" y="4035480"/>
                <a:ext cx="736537" cy="279400"/>
              </a:xfrm>
              <a:prstGeom prst="rect">
                <a:avLst/>
              </a:prstGeom>
              <a:blipFill>
                <a:blip r:embed="rId6"/>
                <a:stretch>
                  <a:fillRect l="-3306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7_AN.118_1#f17b17741.blank?vop=1&amp;pid=ba6ad553e&amp;color=0,0,0&amp;vpa=61&amp;vtp=1&amp;bbb=1"/>
              <p:cNvSpPr/>
              <p:nvPr/>
            </p:nvSpPr>
            <p:spPr>
              <a:xfrm>
                <a:off x="6723317" y="4441436"/>
                <a:ext cx="1869948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KHSO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7_AN.118_1#f17b17741.blank?vop=1&amp;pid=ba6ad553e&amp;color=0,0,0&amp;vpa=6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317" y="4441436"/>
                <a:ext cx="1869948" cy="292100"/>
              </a:xfrm>
              <a:prstGeom prst="rect">
                <a:avLst/>
              </a:prstGeom>
              <a:blipFill>
                <a:blip r:embed="rId7"/>
                <a:stretch>
                  <a:fillRect l="-1303" t="-27660" b="-446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9_1#135003a91?sp=1&amp;vop=1&amp;pid=320f6a07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下图是某同学总结的氢氧化钙的部分化学性质，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下列说法错误的是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5_AN.120_1#135003a91.bracket?vop=1&amp;pid=320f6a07d&amp;color=0,0,0&amp;vpa=62&amp;vtp=1"/>
          <p:cNvSpPr/>
          <p:nvPr/>
        </p:nvSpPr>
        <p:spPr>
          <a:xfrm>
            <a:off x="76575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5_BD.119_2#135003a91?htil=10&amp;vop=1&amp;pid=320f6a07d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8647" y="1622425"/>
            <a:ext cx="1737360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119_3#135003a91.choices?htil=10&amp;vop=1&amp;pid=320f6a07d&amp;color=0,0,0&amp;vtp=1&amp;bbb=1"/>
              <p:cNvSpPr/>
              <p:nvPr/>
            </p:nvSpPr>
            <p:spPr>
              <a:xfrm>
                <a:off x="832104" y="1529771"/>
                <a:ext cx="8668512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②中可利用酚酞证明两者发生了反应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④中某些盐可选择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③可解释久置的石灰水会变质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电离方程式为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5_BD.119_3#135003a91.choices?htil=10&amp;vop=1&amp;pid=320f6a07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8668512" cy="1676400"/>
              </a:xfrm>
              <a:prstGeom prst="rect">
                <a:avLst/>
              </a:prstGeom>
              <a:blipFill>
                <a:blip r:embed="rId4"/>
                <a:stretch>
                  <a:fillRect l="-1688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1_1#3fc4a4b1e?vop=1&amp;pid=320f6a07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下列离子组在指定溶液中能大量存在的是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5_AN.122_1#3fc4a4b1e.bracket?vop=1&amp;pid=320f6a07d&amp;color=0,0,0&amp;vpa=63&amp;vtp=1"/>
          <p:cNvSpPr/>
          <p:nvPr/>
        </p:nvSpPr>
        <p:spPr>
          <a:xfrm>
            <a:off x="51429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121_2#3fc4a4b1e.choices?vop=1&amp;pid=320f6a07d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无色透明溶液中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加入酚酞显红色的溶液中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5_BD.121_2#3fc4a4b1e.choices?vop=1&amp;pid=320f6a07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23_1#89551c90f?htil=11&amp;vop=1&amp;pid=320f6a07d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3885" y="1225296"/>
            <a:ext cx="1591056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5_BD.123_2#89551c90f?htil=11&amp;sp=1&amp;vop=1&amp;pid=320f6a07d&amp;color=0,0,0&amp;vtp=1&amp;bt=1&amp;bbb=1"/>
          <p:cNvSpPr/>
          <p:nvPr/>
        </p:nvSpPr>
        <p:spPr>
          <a:xfrm>
            <a:off x="832104" y="1078992"/>
            <a:ext cx="8814816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如图所示，纵轴表示导电能力，横轴表示所加物质的用量。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4" name="QC_5_AN.124_1#89551c90f.bracket?vop=1&amp;pid=320f6a07d&amp;color=0,0,0&amp;vpa=64&amp;vtp=1"/>
          <p:cNvSpPr/>
          <p:nvPr/>
        </p:nvSpPr>
        <p:spPr>
          <a:xfrm>
            <a:off x="87878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123_3#89551c90f.choices?htil=11&amp;vop=1&amp;pid=320f6a07d&amp;color=0,0,0&amp;vtp=1&amp;bbb=1"/>
              <p:cNvSpPr/>
              <p:nvPr/>
            </p:nvSpPr>
            <p:spPr>
              <a:xfrm>
                <a:off x="832104" y="1529771"/>
                <a:ext cx="8814816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曲线A表示往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固体中滴加蒸馏水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曲线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溶液中滴加等浓度的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曲线C表示往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曲线D表示往氨水中滴加等浓度的盐酸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5_BD.123_3#89551c90f.choices?htil=11&amp;vop=1&amp;pid=320f6a07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8814816" cy="1676400"/>
              </a:xfrm>
              <a:prstGeom prst="rect">
                <a:avLst/>
              </a:prstGeom>
              <a:blipFill>
                <a:blip r:embed="rId4"/>
                <a:stretch>
                  <a:fillRect l="-1660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5_1#087cedd98?vop=1&amp;pid=320f6a07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下列离子方程式书写正确的是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5_AN.126_1#087cedd98.bracket?vop=1&amp;pid=320f6a07d&amp;color=0,0,0&amp;vpa=65&amp;vtp=1"/>
          <p:cNvSpPr/>
          <p:nvPr/>
        </p:nvSpPr>
        <p:spPr>
          <a:xfrm>
            <a:off x="39872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125_2#087cedd98.choices?vop=1&amp;pid=320f6a07d&amp;color=0,0,0&amp;vtp=1&amp;bbb=1"/>
              <p:cNvSpPr/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将打磨干净的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片插入硝酸铜溶液中：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溶液中通入少量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向碳酸氢钾溶液中滴少量氢氧化钡溶液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溶液至中性：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5_BD.125_2#087cedd98.choices?vop=1&amp;pid=320f6a07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blipFill>
                <a:blip r:embed="rId3"/>
                <a:stretch>
                  <a:fillRect l="-1389" b="-4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27_1#d9fa69201?vop=1&amp;pid=320f6a07d&amp;color=0,0,0&amp;vtp=1&amp;bt=1&amp;bbb=1"/>
              <p:cNvSpPr/>
              <p:nvPr/>
            </p:nvSpPr>
            <p:spPr>
              <a:xfrm>
                <a:off x="832104" y="1080000"/>
                <a:ext cx="10533888" cy="40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某化工厂排出的废水呈酸性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且其中含有大量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5_BD.127_1#d9fa69201?vop=1&amp;pid=320f6a07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06400"/>
              </a:xfrm>
              <a:prstGeom prst="rect">
                <a:avLst/>
              </a:prstGeom>
              <a:blipFill>
                <a:blip r:embed="rId3"/>
                <a:stretch>
                  <a:fillRect l="-1389" b="-238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BD.128_1#37d878ae6?vop=1&amp;pid=d9fa69201&amp;color=0,0,0&amp;vtp=1&amp;bbb=1"/>
          <p:cNvSpPr/>
          <p:nvPr/>
        </p:nvSpPr>
        <p:spPr>
          <a:xfrm>
            <a:off x="832104" y="1454586"/>
            <a:ext cx="105338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（1）下列离子中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能大量存在于该废水中的是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填序号）。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4" name="QC_6_AN.129_1#37d878ae6.blank?vop=1&amp;pid=d9fa69201&amp;color=0,0,0&amp;vpa=66&amp;vtp=1"/>
          <p:cNvSpPr/>
          <p:nvPr/>
        </p:nvSpPr>
        <p:spPr>
          <a:xfrm>
            <a:off x="5517610" y="1415089"/>
            <a:ext cx="3317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6_BD.128_2#37d878ae6.choices?vop=1&amp;pid=d9fa69201&amp;color=0,0,0&amp;vtp=1&amp;bbb=1"/>
              <p:cNvSpPr/>
              <p:nvPr/>
            </p:nvSpPr>
            <p:spPr>
              <a:xfrm>
                <a:off x="832104" y="1855835"/>
                <a:ext cx="10533888" cy="40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54122" algn="l"/>
                    <a:tab pos="5330444" algn="l"/>
                    <a:tab pos="797026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6_BD.128_2#37d878ae6.choices?vop=1&amp;pid=d9fa6920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855835"/>
                <a:ext cx="10533888" cy="406400"/>
              </a:xfrm>
              <a:prstGeom prst="rect">
                <a:avLst/>
              </a:prstGeom>
              <a:blipFill>
                <a:blip r:embed="rId4"/>
                <a:stretch>
                  <a:fillRect l="-1389" b="-238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6_BD.130_1#b846f5d00?vop=1&amp;pid=d9fa69201&amp;color=0,0,0&amp;vtp=1&amp;bbb=1&amp;hb=1"/>
              <p:cNvSpPr/>
              <p:nvPr/>
            </p:nvSpPr>
            <p:spPr>
              <a:xfrm>
                <a:off x="832104" y="2256393"/>
                <a:ext cx="10533888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（2）取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该废水于烧杯，逐滴加入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溶液至溶液呈碱性过程中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原废水中存在的离子的数目会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发生变化的是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用离子符号表示）。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6_BD.130_1#b846f5d00?vop=1&amp;pid=d9fa6920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256393"/>
                <a:ext cx="10533888" cy="736600"/>
              </a:xfrm>
              <a:prstGeom prst="rect">
                <a:avLst/>
              </a:prstGeom>
              <a:blipFill>
                <a:blip r:embed="rId5"/>
                <a:stretch>
                  <a:fillRect l="-1389" t="-3306" b="-148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6_AN.131_1#b846f5d00.blank?vop=1&amp;pid=d9fa69201&amp;color=0,0,0&amp;vpa=67&amp;vtp=1&amp;bbb=1"/>
              <p:cNvSpPr/>
              <p:nvPr/>
            </p:nvSpPr>
            <p:spPr>
              <a:xfrm>
                <a:off x="2744280" y="2630987"/>
                <a:ext cx="1225423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6_AN.131_1#b846f5d00.blank?vop=1&amp;pid=d9fa69201&amp;color=0,0,0&amp;vpa=6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4280" y="2630987"/>
                <a:ext cx="1225423" cy="292100"/>
              </a:xfrm>
              <a:prstGeom prst="rect">
                <a:avLst/>
              </a:prstGeom>
              <a:blipFill>
                <a:blip r:embed="rId6"/>
                <a:stretch>
                  <a:fillRect l="-1990" t="-27083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O_6_BD.132_1#68b67eb7a?htil=12&amp;vop=1&amp;pid=d9fa69201&amp;color=0,0,0&amp;tib=255,255,255&amp;vtp=1&amp;hs=1&amp;hs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8585" y="3005694"/>
            <a:ext cx="3616977" cy="1064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QO_6_BD.132_2#68b67eb7a?htil=12&amp;sp=1&amp;vop=1&amp;pid=d9fa69201&amp;color=0,0,0&amp;vtp=1&amp;bbb=1&amp;hb=1&amp;hs=1"/>
              <p:cNvSpPr/>
              <p:nvPr/>
            </p:nvSpPr>
            <p:spPr>
              <a:xfrm>
                <a:off x="832104" y="3018393"/>
                <a:ext cx="6016752" cy="110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某化学兴趣小组成员欲除去废水样品中的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且不引入其他杂质离子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，设计的方案流程如图所示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最终得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到中性溶液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O_6_BD.132_2#68b67eb7a?htil=12&amp;sp=1&amp;vop=1&amp;pid=d9fa69201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18393"/>
                <a:ext cx="6016752" cy="1104900"/>
              </a:xfrm>
              <a:prstGeom prst="rect">
                <a:avLst/>
              </a:prstGeom>
              <a:blipFill>
                <a:blip r:embed="rId8"/>
                <a:stretch>
                  <a:fillRect l="-2432" t="-2210" r="-4559" b="-99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7_BD.133_1#69cfa80f0?htil=12&amp;vop=1&amp;pid=68b67eb7a&amp;color=0,0,0&amp;vtp=1&amp;bbb=1&amp;hb=1&amp;hs=1"/>
              <p:cNvSpPr/>
              <p:nvPr/>
            </p:nvSpPr>
            <p:spPr>
              <a:xfrm>
                <a:off x="827992" y="4142844"/>
                <a:ext cx="10536017" cy="40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①试剂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写化学式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）；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7_BD.133_1#69cfa80f0?htil=12&amp;vop=1&amp;pid=68b67eb7a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4142844"/>
                <a:ext cx="10536017" cy="406400"/>
              </a:xfrm>
              <a:prstGeom prst="rect">
                <a:avLst/>
              </a:prstGeom>
              <a:blipFill>
                <a:blip r:embed="rId9"/>
                <a:stretch>
                  <a:fillRect l="-1389" t="-3030" b="-2424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7_AN.134_1#69cfa80f0.blank?vop=1&amp;pid=68b67eb7a&amp;color=0,0,0&amp;vpa=68&amp;vtp=1&amp;bbb=1"/>
              <p:cNvSpPr/>
              <p:nvPr/>
            </p:nvSpPr>
            <p:spPr>
              <a:xfrm>
                <a:off x="1910667" y="4132762"/>
                <a:ext cx="3243009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［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7_AN.134_1#69cfa80f0.blank?vop=1&amp;pid=68b67eb7a&amp;color=0,0,0&amp;vpa=6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0667" y="4132762"/>
                <a:ext cx="3243009" cy="292100"/>
              </a:xfrm>
              <a:prstGeom prst="rect">
                <a:avLst/>
              </a:prstGeom>
              <a:blipFill>
                <a:blip r:embed="rId10"/>
                <a:stretch>
                  <a:fillRect l="-752" t="-27083" r="-2256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7_AN.135_1#69cfa80f0.blank?vop=1&amp;pid=68b67eb7a&amp;color=0,0,0&amp;vpa=69&amp;vtp=1&amp;bbb=1"/>
              <p:cNvSpPr/>
              <p:nvPr/>
            </p:nvSpPr>
            <p:spPr>
              <a:xfrm>
                <a:off x="4068016" y="4535987"/>
                <a:ext cx="1177798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7_AN.135_1#69cfa80f0.blank?vop=1&amp;pid=68b67eb7a&amp;color=0,0,0&amp;vpa=6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8016" y="4535987"/>
                <a:ext cx="1177798" cy="292100"/>
              </a:xfrm>
              <a:prstGeom prst="rect">
                <a:avLst/>
              </a:prstGeom>
              <a:blipFill>
                <a:blip r:embed="rId11"/>
                <a:stretch>
                  <a:fillRect l="-2062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QB_7_BD.136_1#b6a8205ff?vop=1&amp;pid=68b67eb7a&amp;color=0,0,0&amp;vtp=1&amp;bbb=1"/>
          <p:cNvSpPr/>
          <p:nvPr/>
        </p:nvSpPr>
        <p:spPr>
          <a:xfrm>
            <a:off x="832104" y="4918504"/>
            <a:ext cx="10533888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②“分离操作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的名称是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29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③向“蓝色沉淀1”中加入足量盐酸，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发生反应的离子方程式为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14" name="QB_7_AN.137_1#b6a8205ff.blank?vop=1&amp;pid=68b67eb7a&amp;color=0,0,0&amp;vpa=70&amp;vtp=1&amp;bbb=1"/>
          <p:cNvSpPr/>
          <p:nvPr/>
        </p:nvSpPr>
        <p:spPr>
          <a:xfrm>
            <a:off x="3352260" y="4886627"/>
            <a:ext cx="62388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过滤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QB_7_AN.139_1#b6a8205ff.blank?vop=1&amp;pid=68b67eb7a&amp;color=0,0,0&amp;vpa=71&amp;vtp=1&amp;bbb=1&amp;rh=23.75"/>
              <p:cNvSpPr/>
              <p:nvPr/>
            </p:nvSpPr>
            <p:spPr>
              <a:xfrm>
                <a:off x="7167817" y="5268650"/>
                <a:ext cx="3367723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6" name="QB_7_AN.139_1#b6a8205ff.blank?vop=1&amp;pid=68b67eb7a&amp;color=0,0,0&amp;vpa=71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7817" y="5268650"/>
                <a:ext cx="3367723" cy="301625"/>
              </a:xfrm>
              <a:prstGeom prst="rect">
                <a:avLst/>
              </a:prstGeom>
              <a:blipFill>
                <a:blip r:embed="rId12"/>
                <a:stretch>
                  <a:fillRect l="-906" r="-725" b="-2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QB_7_BD.133_1#69cfa80f0?htil=12&amp;vop=1&amp;pid=68b67eb7a&amp;color=0,0,0&amp;vtp=1&amp;bbb=1&amp;hb=1&amp;hs=1"/>
              <p:cNvSpPr/>
              <p:nvPr/>
            </p:nvSpPr>
            <p:spPr>
              <a:xfrm>
                <a:off x="827992" y="4547847"/>
                <a:ext cx="10536017" cy="40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中含有的溶质离子有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（填离子符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号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7" name="QB_7_BD.133_1#69cfa80f0?htil=12&amp;vop=1&amp;pid=68b67eb7a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4547847"/>
                <a:ext cx="10536017" cy="406400"/>
              </a:xfrm>
              <a:prstGeom prst="rect">
                <a:avLst/>
              </a:prstGeom>
              <a:blipFill>
                <a:blip r:embed="rId13"/>
                <a:stretch>
                  <a:fillRect l="-1389" t="-2985" b="-238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1" grpId="0" build="p" animBg="1"/>
      <p:bldP spid="12" grpId="0" build="p" animBg="1"/>
      <p:bldP spid="14" grpId="0" build="p" animBg="1"/>
      <p:bldP spid="1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40_1#12ecb1b28?vop=1&amp;pid=df9d554f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141_1#12ecb1b28.bracket?vop=1&amp;pid=df9d554f6&amp;color=0,0,0&amp;vpa=72&amp;vtp=1"/>
          <p:cNvSpPr/>
          <p:nvPr/>
        </p:nvSpPr>
        <p:spPr>
          <a:xfrm>
            <a:off x="33014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40_2#12ecb1b28.choices?vop=1&amp;pid=df9d554f6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氨气溶于水得到的氨水能导电，所以氨水是电解质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属于电解质，在水溶液中或熔融状态下都能导电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溶于水能导电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是非电解质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在水溶液中难导电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，但熔融状态下能导电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是电解质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40_2#12ecb1b28.choices?vop=1&amp;pid=df9d554f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_1#4503965a9?vop=1&amp;pid=edec29a9c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下列物质按溶液、浊液、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胶体的顺序排列正确的是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3_1#4503965a9.bracket?vop=1&amp;pid=edec29a9c&amp;color=0,0,0&amp;vpa=9&amp;vtp=1"/>
          <p:cNvSpPr/>
          <p:nvPr/>
        </p:nvSpPr>
        <p:spPr>
          <a:xfrm>
            <a:off x="60573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2_2#4503965a9.choices?vop=1&amp;pid=edec29a9c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苏打水、牛奶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豆浆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碘酒、泥水、血液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白糖水、食盐水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茶叶水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悬浊液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、澄清石灰水、石灰浆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12_2#4503965a9.choices?vop=1&amp;pid=edec29a9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42_1#1786e7b64?vop=1&amp;pid=df9d554f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东平湖位于山东省西南部，不仅自然风光秀丽，还有浓厚的历史文化底蕴。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143_1#1786e7b64.bracket?vop=1&amp;pid=df9d554f6&amp;color=0,0,0&amp;vpa=73&amp;vtp=1"/>
          <p:cNvSpPr/>
          <p:nvPr/>
        </p:nvSpPr>
        <p:spPr>
          <a:xfrm>
            <a:off x="104007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42_2#1786e7b64.choices?vop=1&amp;pid=df9d554f6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湖水能导电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属于电解质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湖水中的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属于纯净物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湖水呈弱碱性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滴加酚酞溶液变蓝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湖水呈蓝色是因为水中含有大量的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42_2#1786e7b64.choices?vop=1&amp;pid=df9d554f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44_1#a8f5d9f3e?vop=1&amp;pid=df9d554f6&amp;color=0,0,0&amp;vtp=1&amp;bt=1&amp;bbb=1"/>
              <p:cNvSpPr/>
              <p:nvPr/>
            </p:nvSpPr>
            <p:spPr>
              <a:xfrm>
                <a:off x="832104" y="1078992"/>
                <a:ext cx="10533888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下列反应能用离子方程式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表示的是(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4_BD.144_1#a8f5d9f3e?vop=1&amp;pid=df9d554f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508000"/>
              </a:xfrm>
              <a:prstGeom prst="rect">
                <a:avLst/>
              </a:prstGeom>
              <a:blipFill>
                <a:blip r:embed="rId3"/>
                <a:stretch>
                  <a:fillRect l="-1389" b="-144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45_1#a8f5d9f3e.bracket?vop=1&amp;pid=df9d554f6&amp;color=0,0,0&amp;vpa=74&amp;vtp=1"/>
          <p:cNvSpPr/>
          <p:nvPr/>
        </p:nvSpPr>
        <p:spPr>
          <a:xfrm>
            <a:off x="7247034" y="1075690"/>
            <a:ext cx="331788" cy="508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44_2#a8f5d9f3e.choices?vop=1&amp;pid=df9d554f6&amp;color=0,0,0&amp;vtp=1&amp;bbb=1"/>
              <p:cNvSpPr/>
              <p:nvPr/>
            </p:nvSpPr>
            <p:spPr>
              <a:xfrm>
                <a:off x="832104" y="1533398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44_2#a8f5d9f3e.choices?vop=1&amp;pid=df9d554f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33398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46_1#9cadbff8b?sp=1&amp;vop=1&amp;pid=df9d554f6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教材变式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为了让学生更深入地理解离子反应，在教师的指导下学生分组进行如图探究实验：将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液持续滴入一定体积的稀硫酸中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，并观察灯泡亮度的变化情况。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46_1#9cadbff8b?sp=1&amp;vop=1&amp;pid=df9d554f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75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47_1#9cadbff8b.bracket?vop=1&amp;pid=df9d554f6&amp;color=0,0,0&amp;vpa=75&amp;vtp=1"/>
          <p:cNvSpPr/>
          <p:nvPr/>
        </p:nvSpPr>
        <p:spPr>
          <a:xfrm>
            <a:off x="9257760" y="15067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4_BD.146_2#9cadbff8b?htil=13&amp;vop=1&amp;pid=df9d554f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9377" y="2041644"/>
            <a:ext cx="2505456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46_3#9cadbff8b.choices?htil=13&amp;vop=1&amp;pid=df9d554f6&amp;color=0,0,0&amp;vtp=1&amp;bbb=1"/>
              <p:cNvSpPr/>
              <p:nvPr/>
            </p:nvSpPr>
            <p:spPr>
              <a:xfrm>
                <a:off x="832104" y="1948990"/>
                <a:ext cx="7891272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稀硫酸能导电，所以稀硫酸是电解质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溶液的持续滴入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，灯泡先变暗至熄灭，再变亮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烧杯中发生反应的离子方程式为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溶液换成等浓度的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溶液进行探究实验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，实验现象相同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46_3#9cadbff8b.choices?htil=13&amp;vop=1&amp;pid=df9d554f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7891272" cy="1676400"/>
              </a:xfrm>
              <a:prstGeom prst="rect">
                <a:avLst/>
              </a:prstGeom>
              <a:blipFill>
                <a:blip r:embed="rId5"/>
                <a:stretch>
                  <a:fillRect l="-1855" r="-1236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48_1#673729f9d?vop=1&amp;pid=df9d554f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下列各组离子在溶液中可以大量共存，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且加入氢氧化钠溶液后也能大量共存的是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149_1#673729f9d.bracket?vop=1&amp;pid=df9d554f6&amp;color=0,0,0&amp;vpa=76&amp;vtp=1"/>
          <p:cNvSpPr/>
          <p:nvPr/>
        </p:nvSpPr>
        <p:spPr>
          <a:xfrm>
            <a:off x="90291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48_2#673729f9d.choices?vop=1&amp;pid=df9d554f6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48_2#673729f9d.choices?vop=1&amp;pid=df9d554f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50_1#70cbd826c?sp=1&amp;vop=1&amp;pid=df9d554f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下表中评价不合理的是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5" name="QB_4_BD.150_2#70cbd826c?colgroup=1,40,13&amp;vop=1&amp;pid=df9d554f6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9745036"/>
                  </p:ext>
                </p:extLst>
              </p:nvPr>
            </p:nvGraphicFramePr>
            <p:xfrm>
              <a:off x="832104" y="1622425"/>
              <a:ext cx="10506456" cy="2619121"/>
            </p:xfrm>
            <a:graphic>
              <a:graphicData uri="http://schemas.openxmlformats.org/drawingml/2006/table">
                <a:tbl>
                  <a:tblPr/>
                  <a:tblGrid>
                    <a:gridCol w="3749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543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877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评价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向氢氧化铜中滴加稀硫酸：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正确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457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Mg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Mg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该离子方程式不仅可以表示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与强酸溶液发生的反应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也可表示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与某种盐溶液发生的反应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正确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少量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在溶液中反应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2−</m:t>
                                      </m:r>
                                    </m:sup>
                                  </m:sSub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错误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化学计量数与物质规定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用量不匹配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溶液中通入足量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：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正确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5" name="QB_4_BD.150_2#70cbd826c?colgroup=1,40,13&amp;vop=1&amp;pid=df9d554f6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9745036"/>
                  </p:ext>
                </p:extLst>
              </p:nvPr>
            </p:nvGraphicFramePr>
            <p:xfrm>
              <a:off x="832104" y="1622425"/>
              <a:ext cx="10506456" cy="2619121"/>
            </p:xfrm>
            <a:graphic>
              <a:graphicData uri="http://schemas.openxmlformats.org/drawingml/2006/table">
                <a:tbl>
                  <a:tblPr/>
                  <a:tblGrid>
                    <a:gridCol w="3749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543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877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评价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093" t="-171667" r="-34519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正确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457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093" t="-153774" r="-34519" b="-1603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正确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093" t="-263725" r="-34519" b="-6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错误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化学计量数与物质规定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用量不匹配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093" t="-618333" r="-34519" b="-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正确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4_AN.151_1#70cbd826c.bracket?vop=1&amp;pid=df9d554f6&amp;color=0,0,0&amp;vpa=77&amp;vtp=1"/>
          <p:cNvSpPr/>
          <p:nvPr/>
        </p:nvSpPr>
        <p:spPr>
          <a:xfrm>
            <a:off x="3174460" y="1075817"/>
            <a:ext cx="3413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52_1#337218877?sp=1&amp;vop=1&amp;pid=df9d554f6&amp;color=0,0,0&amp;vtp=1&amp;bt=1&amp;bb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某溶液含有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中的几种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，为确定组成分别进行如下实验：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取少量原溶液，加入足量的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，只产生白色沉淀；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取少量原溶液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，不产生沉淀；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取少量原溶液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加入足量的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，产生白色沉淀，再加稀硝酸，白色沉淀不溶解。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4_BD.152_1#337218877?sp=1&amp;vop=1&amp;pid=df9d554f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53_1#337218877.bracket?vop=1&amp;pid=df9d554f6&amp;color=0,0,0&amp;vpa=78&amp;vtp=1"/>
          <p:cNvSpPr/>
          <p:nvPr/>
        </p:nvSpPr>
        <p:spPr>
          <a:xfrm>
            <a:off x="3072860" y="27640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52_2#337218877.choices?vop=1&amp;pid=df9d554f6&amp;color=0,0,0&amp;vtp=1&amp;bbb=1"/>
              <p:cNvSpPr/>
              <p:nvPr/>
            </p:nvSpPr>
            <p:spPr>
              <a:xfrm>
                <a:off x="832104" y="31808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原溶液一定是无色溶液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原溶液中一定含有的离子是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配制成该溶液的电解质最多有三种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实验③可以省略不做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52_2#337218877.choices?vop=1&amp;pid=df9d554f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8089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54_1#2a1b06d0d?sp=1&amp;vop=1&amp;pid=df9d554f6&amp;color=0,0,0&amp;vtp=1&amp;bt=1&amp;bbb=1&amp;hb=1"/>
              <p:cNvSpPr/>
              <p:nvPr/>
            </p:nvSpPr>
            <p:spPr>
              <a:xfrm>
                <a:off x="832104" y="1080000"/>
                <a:ext cx="10533888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溶液中混有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和淀粉胶体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，选择适当的试剂和方法从中提纯出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相应的实验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过程如图所示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154_1#2a1b06d0d?sp=1&amp;vop=1&amp;pid=df9d554f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736600"/>
              </a:xfrm>
              <a:prstGeom prst="rect">
                <a:avLst/>
              </a:prstGeom>
              <a:blipFill>
                <a:blip r:embed="rId3"/>
                <a:stretch>
                  <a:fillRect l="-1389" t="-3306" r="-463" b="-148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54_2#2a1b06d0d?vop=1&amp;pid=df9d554f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496" y="1952744"/>
            <a:ext cx="4251960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BD.155_1#2ed98a3dd?sp=1&amp;vop=1&amp;pid=2a1b06d0d&amp;color=0,0,0&amp;vtp=1&amp;bbb=1"/>
          <p:cNvSpPr/>
          <p:nvPr/>
        </p:nvSpPr>
        <p:spPr>
          <a:xfrm>
            <a:off x="832104" y="3756144"/>
            <a:ext cx="10533888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（1）写出上述实验过程中所用试剂（填化学式）和基本实验操作：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latinLnBrk="1">
              <a:lnSpc>
                <a:spcPts val="29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试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试剂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操作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操作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156_1#2ed98a3dd.blank?vop=1&amp;pid=2a1b06d0d&amp;color=0,0,0&amp;vpa=79&amp;vtp=1&amp;bbb=1"/>
              <p:cNvSpPr/>
              <p:nvPr/>
            </p:nvSpPr>
            <p:spPr>
              <a:xfrm>
                <a:off x="1802067" y="4139239"/>
                <a:ext cx="929831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156_1#2ed98a3dd.blank?vop=1&amp;pid=2a1b06d0d&amp;color=0,0,0&amp;vpa=7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2067" y="4139239"/>
                <a:ext cx="929831" cy="279400"/>
              </a:xfrm>
              <a:prstGeom prst="rect">
                <a:avLst/>
              </a:prstGeom>
              <a:blipFill>
                <a:blip r:embed="rId5"/>
                <a:stretch>
                  <a:fillRect l="-3289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157_1#2ed98a3dd.blank?vop=1&amp;pid=2a1b06d0d&amp;color=0,0,0&amp;vpa=80&amp;vtp=1&amp;bbb=1"/>
              <p:cNvSpPr/>
              <p:nvPr/>
            </p:nvSpPr>
            <p:spPr>
              <a:xfrm>
                <a:off x="3973766" y="4139239"/>
                <a:ext cx="46513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157_1#2ed98a3dd.blank?vop=1&amp;pid=2a1b06d0d&amp;color=0,0,0&amp;vpa=8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3766" y="4139239"/>
                <a:ext cx="465138" cy="279400"/>
              </a:xfrm>
              <a:prstGeom prst="rect">
                <a:avLst/>
              </a:prstGeom>
              <a:blipFill>
                <a:blip r:embed="rId6"/>
                <a:stretch>
                  <a:fillRect l="-6579" r="-5263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158_1#2ed98a3dd.blank?vop=1&amp;pid=2a1b06d0d&amp;color=0,0,0&amp;vpa=81&amp;vtp=1&amp;bbb=1"/>
          <p:cNvSpPr/>
          <p:nvPr/>
        </p:nvSpPr>
        <p:spPr>
          <a:xfrm>
            <a:off x="5638260" y="4087043"/>
            <a:ext cx="62388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过滤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8" name="QB_5_AN.159_1#2ed98a3dd.blank?vop=1&amp;pid=2a1b06d0d&amp;color=0,0,0&amp;vpa=82&amp;vtp=1&amp;bbb=1"/>
          <p:cNvSpPr/>
          <p:nvPr/>
        </p:nvSpPr>
        <p:spPr>
          <a:xfrm>
            <a:off x="7467060" y="4087043"/>
            <a:ext cx="108108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蒸发结晶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9" name="QB_5_BD.160_1#df4d8efc3?vop=1&amp;pid=2a1b06d0d&amp;color=0,0,0&amp;vtp=1&amp;bbb=1"/>
          <p:cNvSpPr/>
          <p:nvPr/>
        </p:nvSpPr>
        <p:spPr>
          <a:xfrm>
            <a:off x="832104" y="4492744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（2）沉淀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29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（3）加入试剂②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产生沉淀的化学方程式为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srgbClr val="000000"/>
              </a:solidFill>
            </a:endParaRPr>
          </a:p>
          <a:p>
            <a:pPr lvl="0" latinLnBrk="1">
              <a:lnSpc>
                <a:spcPts val="29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（4）操作①是利用半透膜进行分离提纯（渗析）。操作①的实验结果说明：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淀粉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填“能”或</a:t>
            </a:r>
          </a:p>
          <a:p>
            <a:pPr lvl="0" latinLnBrk="1">
              <a:lnSpc>
                <a:spcPts val="29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“不能”）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透过半透膜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AN.161_1#df4d8efc3.blank?vop=1&amp;pid=2a1b06d0d&amp;color=0,0,0&amp;vpa=83&amp;vtp=1&amp;bbb=1"/>
              <p:cNvSpPr/>
              <p:nvPr/>
            </p:nvSpPr>
            <p:spPr>
              <a:xfrm>
                <a:off x="2273554" y="4495728"/>
                <a:ext cx="1600073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5_AN.161_1#df4d8efc3.blank?vop=1&amp;pid=2a1b06d0d&amp;color=0,0,0&amp;vpa=8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3554" y="4495728"/>
                <a:ext cx="1600073" cy="292100"/>
              </a:xfrm>
              <a:prstGeom prst="rect">
                <a:avLst/>
              </a:prstGeom>
              <a:blipFill>
                <a:blip r:embed="rId7"/>
                <a:stretch>
                  <a:fillRect l="-1527" t="-27083" r="-382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5_AN.163_1#df4d8efc3.blank?vop=1&amp;pid=2a1b06d0d&amp;color=0,0,0&amp;vpa=84&amp;vtp=1&amp;bbb=1&amp;rh=23.75"/>
              <p:cNvSpPr/>
              <p:nvPr/>
            </p:nvSpPr>
            <p:spPr>
              <a:xfrm>
                <a:off x="5110416" y="4839454"/>
                <a:ext cx="372529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5_AN.163_1#df4d8efc3.blank?vop=1&amp;pid=2a1b06d0d&amp;color=0,0,0&amp;vpa=84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0416" y="4839454"/>
                <a:ext cx="3725291" cy="301625"/>
              </a:xfrm>
              <a:prstGeom prst="rect">
                <a:avLst/>
              </a:prstGeom>
              <a:blipFill>
                <a:blip r:embed="rId8"/>
                <a:stretch>
                  <a:fillRect l="-655" r="-818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QB_5_AN.165_1#df4d8efc3.blank?vop=1&amp;pid=2a1b06d0d&amp;color=0,0,0&amp;vpa=85&amp;vtp=1&amp;bbb=1"/>
          <p:cNvSpPr/>
          <p:nvPr/>
        </p:nvSpPr>
        <p:spPr>
          <a:xfrm>
            <a:off x="8972010" y="5191942"/>
            <a:ext cx="62388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不能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66_1#c158a6781?vop=1&amp;pid=df9d554f6&amp;color=0,0,0&amp;vtp=1&amp;bt=1&amp;bbb=1"/>
              <p:cNvSpPr/>
              <p:nvPr/>
            </p:nvSpPr>
            <p:spPr>
              <a:xfrm>
                <a:off x="832104" y="1080000"/>
                <a:ext cx="10533888" cy="39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某兴趣小组对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的性质进行了以下探究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166_1#c158a6781?vop=1&amp;pid=df9d554f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93700"/>
              </a:xfrm>
              <a:prstGeom prst="rect">
                <a:avLst/>
              </a:prstGeom>
              <a:blipFill>
                <a:blip r:embed="rId3"/>
                <a:stretch>
                  <a:fillRect l="-1389" t="-1538" b="-246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167_1#c3dadf210?vop=1&amp;pid=c158a6781&amp;color=0,0,0&amp;vtp=1&amp;bbb=1"/>
              <p:cNvSpPr/>
              <p:nvPr/>
            </p:nvSpPr>
            <p:spPr>
              <a:xfrm>
                <a:off x="832104" y="1471342"/>
                <a:ext cx="10533888" cy="40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（1）从组成上看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它与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类似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应该属于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填“酸”“碱”或“盐”）。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5_BD.167_1#c3dadf210?vop=1&amp;pid=c158a678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71342"/>
                <a:ext cx="10533888" cy="406400"/>
              </a:xfrm>
              <a:prstGeom prst="rect">
                <a:avLst/>
              </a:prstGeom>
              <a:blipFill>
                <a:blip r:embed="rId4"/>
                <a:stretch>
                  <a:fillRect l="-1389" t="-2985" b="-238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168_1#c3dadf210.blank?vop=1&amp;pid=c158a6781&amp;color=0,0,0&amp;vpa=86&amp;vtp=1"/>
          <p:cNvSpPr/>
          <p:nvPr/>
        </p:nvSpPr>
        <p:spPr>
          <a:xfrm>
            <a:off x="5665184" y="1431845"/>
            <a:ext cx="3952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盐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_BD#1f4f780e2?pid=c158a6781&amp;color=0,0,0&amp;vtp=1&amp;bbb=1"/>
              <p:cNvSpPr/>
              <p:nvPr/>
            </p:nvSpPr>
            <p:spPr>
              <a:xfrm>
                <a:off x="832104" y="1841999"/>
                <a:ext cx="10533888" cy="1841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【作出预测】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溶液呈碱性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溶液能与盐酸反应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溶液能与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实验设计】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P_5_BD#1f4f780e2?pid=c158a678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841999"/>
                <a:ext cx="10533888" cy="1841500"/>
              </a:xfrm>
              <a:prstGeom prst="rect">
                <a:avLst/>
              </a:prstGeom>
              <a:blipFill>
                <a:blip r:embed="rId5"/>
                <a:stretch>
                  <a:fillRect l="-1389" t="-1325" b="-59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8" name="P_5_BD#1f4f780e2?colgroup=6,31,17&amp;pid=c158a6781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3697480"/>
                  </p:ext>
                </p:extLst>
              </p:nvPr>
            </p:nvGraphicFramePr>
            <p:xfrm>
              <a:off x="832104" y="3785099"/>
              <a:ext cx="10506456" cy="962025"/>
            </p:xfrm>
            <a:graphic>
              <a:graphicData uri="http://schemas.openxmlformats.org/drawingml/2006/table">
                <a:tbl>
                  <a:tblPr/>
                  <a:tblGrid>
                    <a:gridCol w="13533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8978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255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206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06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取少量的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滴加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2∼3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滴石蕊溶液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206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向ⅰ所得溶液中逐滴加入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溶液先变成紫色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后变成蓝色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8" name="P_5_BD#1f4f780e2?colgroup=6,31,17&amp;pid=c158a6781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3697480"/>
                  </p:ext>
                </p:extLst>
              </p:nvPr>
            </p:nvGraphicFramePr>
            <p:xfrm>
              <a:off x="832104" y="3785099"/>
              <a:ext cx="10506456" cy="962025"/>
            </p:xfrm>
            <a:graphic>
              <a:graphicData uri="http://schemas.openxmlformats.org/drawingml/2006/table">
                <a:tbl>
                  <a:tblPr/>
                  <a:tblGrid>
                    <a:gridCol w="13533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8978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255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206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06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3037" t="-100000" r="-55372" b="-1207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206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3037" t="-200000" r="-55372" b="-207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溶液先变成紫色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后变成蓝色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P_5_BD#1f4f780e2?pid=c158a6781&amp;color=0,0,0&amp;vtp=1&amp;bbb=1"/>
          <p:cNvSpPr/>
          <p:nvPr/>
        </p:nvSpPr>
        <p:spPr>
          <a:xfrm>
            <a:off x="832104" y="4877299"/>
            <a:ext cx="10533888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1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【得出结论】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BD.169_1#8aebc425f?sp=1&amp;vop=1&amp;pid=c158a6781&amp;color=0,0,0&amp;vtp=1&amp;bbb=1"/>
              <p:cNvSpPr/>
              <p:nvPr/>
            </p:nvSpPr>
            <p:spPr>
              <a:xfrm>
                <a:off x="832104" y="5272198"/>
                <a:ext cx="10533888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（2）上述预测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探究预测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是否正确，他们又设计了以下三个实验：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5_BD.169_1#8aebc425f?sp=1&amp;vop=1&amp;pid=c158a678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272198"/>
                <a:ext cx="10533888" cy="736600"/>
              </a:xfrm>
              <a:prstGeom prst="rect">
                <a:avLst/>
              </a:prstGeom>
              <a:blipFill>
                <a:blip r:embed="rId7"/>
                <a:stretch>
                  <a:fillRect l="-1389" t="-5785" b="-140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170_1#8aebc425f.blank?vop=1&amp;pid=c158a6781&amp;color=0,0,0&amp;vpa=87&amp;vtp=1&amp;bbb=1"/>
              <p:cNvSpPr/>
              <p:nvPr/>
            </p:nvSpPr>
            <p:spPr>
              <a:xfrm>
                <a:off x="4153154" y="5282365"/>
                <a:ext cx="2174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170_1#8aebc425f.blank?vop=1&amp;pid=c158a6781&amp;color=0,0,0&amp;vpa=8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3154" y="5282365"/>
                <a:ext cx="217488" cy="279400"/>
              </a:xfrm>
              <a:prstGeom prst="rect">
                <a:avLst/>
              </a:prstGeom>
              <a:blipFill>
                <a:blip r:embed="rId8"/>
                <a:stretch>
                  <a:fillRect r="-27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9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0239cf31?pid=c158a6781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【补充实验】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9" name="P_5_BD#d0239cf31?colgroup=6,33,15&amp;pid=c158a6781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459067"/>
                  </p:ext>
                </p:extLst>
              </p:nvPr>
            </p:nvGraphicFramePr>
            <p:xfrm>
              <a:off x="832104" y="1625600"/>
              <a:ext cx="10506456" cy="1363472"/>
            </p:xfrm>
            <a:graphic>
              <a:graphicData uri="http://schemas.openxmlformats.org/drawingml/2006/table">
                <a:tbl>
                  <a:tblPr/>
                  <a:tblGrid>
                    <a:gridCol w="12618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2087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0358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溶液中滴加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有气泡生成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ⅳ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溶液中滴加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有白色沉淀生成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ⅴ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溶液中滴加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有白色沉淀生成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9" name="P_5_BD#d0239cf31?colgroup=6,33,15&amp;pid=c158a6781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459067"/>
                  </p:ext>
                </p:extLst>
              </p:nvPr>
            </p:nvGraphicFramePr>
            <p:xfrm>
              <a:off x="832104" y="1625600"/>
              <a:ext cx="10506456" cy="1363472"/>
            </p:xfrm>
            <a:graphic>
              <a:graphicData uri="http://schemas.openxmlformats.org/drawingml/2006/table">
                <a:tbl>
                  <a:tblPr/>
                  <a:tblGrid>
                    <a:gridCol w="12618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2087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0358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412" t="-100000" r="-49068" b="-2105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有气泡生成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ⅳ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412" t="-203571" r="-49068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有白色沉淀生成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3" t="-303571" r="-733816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412" t="-303571" r="-49068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有白色沉淀生成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BD.171_1#806e397d3?vop=1&amp;pid=df5dcaab4&amp;color=0,0,0&amp;vtp=1&amp;bbb=1"/>
              <p:cNvSpPr/>
              <p:nvPr/>
            </p:nvSpPr>
            <p:spPr>
              <a:xfrm>
                <a:off x="832104" y="31242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（3）①实验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②通过上述三个实验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在溶液中的电离方程式为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BD.171_1#806e397d3?vop=1&amp;pid=df5dcaab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2420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AN.172_1#806e397d3.blank?vop=1&amp;pid=df5dcaab4&amp;color=0,0,0&amp;vpa=88&amp;vtp=1&amp;bbb=1&amp;rh=23.75"/>
              <p:cNvSpPr/>
              <p:nvPr/>
            </p:nvSpPr>
            <p:spPr>
              <a:xfrm>
                <a:off x="4640516" y="3136011"/>
                <a:ext cx="2958148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6_AN.172_1#806e397d3.blank?vop=1&amp;pid=df5dcaab4&amp;color=0,0,0&amp;vpa=88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0516" y="3136011"/>
                <a:ext cx="2958148" cy="301625"/>
              </a:xfrm>
              <a:prstGeom prst="rect">
                <a:avLst/>
              </a:prstGeom>
              <a:blipFill>
                <a:blip r:embed="rId5"/>
                <a:stretch>
                  <a:fillRect l="-823" r="-823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6_AN.174_1#806e397d3.blank?vop=1&amp;pid=df5dcaab4&amp;color=0,0,0&amp;vpa=89&amp;vtp=1&amp;bbb=1"/>
              <p:cNvSpPr/>
              <p:nvPr/>
            </p:nvSpPr>
            <p:spPr>
              <a:xfrm>
                <a:off x="7140766" y="3561969"/>
                <a:ext cx="3037523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6_AN.174_1#806e397d3.blank?vop=1&amp;pid=df5dcaab4&amp;color=0,0,0&amp;vpa=8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0766" y="3561969"/>
                <a:ext cx="3037523" cy="304800"/>
              </a:xfrm>
              <a:prstGeom prst="rect">
                <a:avLst/>
              </a:prstGeom>
              <a:blipFill>
                <a:blip r:embed="rId6"/>
                <a:stretch>
                  <a:fillRect l="-802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75_1#4daba754a?htil=14&amp;vop=1&amp;pid=c158a6781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8299" y="1225296"/>
            <a:ext cx="2002536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P_5_BD#4daba754a?htil=14&amp;pid=c158a6781&amp;color=0,0,0&amp;vtp=1&amp;bt=1&amp;bbb=1&amp;hs=1"/>
          <p:cNvSpPr/>
          <p:nvPr/>
        </p:nvSpPr>
        <p:spPr>
          <a:xfrm>
            <a:off x="832104" y="1078992"/>
            <a:ext cx="8394192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【拓展探究】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176_1#0879e6ac2?htil=14&amp;sp=1&amp;vop=1&amp;pid=c158a6781&amp;color=0,0,0&amp;vtp=1&amp;bbb=1&amp;hb=1&amp;hs=1"/>
              <p:cNvSpPr/>
              <p:nvPr/>
            </p:nvSpPr>
            <p:spPr>
              <a:xfrm>
                <a:off x="832104" y="1532946"/>
                <a:ext cx="839419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（4）在两份相同的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分别滴入相同浓度的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导电能力随滴入溶液体积变化的曲线如图所示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O_5_BD.176_1#0879e6ac2?htil=14&amp;sp=1&amp;vop=1&amp;pid=c158a6781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32946"/>
                <a:ext cx="8394192" cy="838200"/>
              </a:xfrm>
              <a:prstGeom prst="rect">
                <a:avLst/>
              </a:prstGeom>
              <a:blipFill>
                <a:blip r:embed="rId4"/>
                <a:stretch>
                  <a:fillRect l="-1743" r="-145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BD.177_1#eb86bbd0d?htil=14&amp;vop=1&amp;pid=0879e6ac2&amp;color=0,0,0&amp;vtp=1&amp;bbb=1&amp;hs=1"/>
          <p:cNvSpPr/>
          <p:nvPr/>
        </p:nvSpPr>
        <p:spPr>
          <a:xfrm>
            <a:off x="832104" y="2396546"/>
            <a:ext cx="8394192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①图中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代表滴加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填化学式）溶液的变化曲线。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6_AN.178_1#eb86bbd0d.blank?vop=1&amp;pid=0879e6ac2&amp;color=0,0,0&amp;vpa=90&amp;vtp=1&amp;bbb=1"/>
              <p:cNvSpPr/>
              <p:nvPr/>
            </p:nvSpPr>
            <p:spPr>
              <a:xfrm>
                <a:off x="2665667" y="2431859"/>
                <a:ext cx="90957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6_AN.178_1#eb86bbd0d.blank?vop=1&amp;pid=0879e6ac2&amp;color=0,0,0&amp;vpa=9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5667" y="2431859"/>
                <a:ext cx="909574" cy="279400"/>
              </a:xfrm>
              <a:prstGeom prst="rect">
                <a:avLst/>
              </a:prstGeom>
              <a:blipFill>
                <a:blip r:embed="rId5"/>
                <a:stretch>
                  <a:fillRect l="-2685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6_BD.179_1#e4c10c402?htil=14&amp;vop=1&amp;pid=0879e6ac2&amp;color=0,0,0&amp;vtp=1&amp;bbb=1&amp;hs=1"/>
              <p:cNvSpPr/>
              <p:nvPr/>
            </p:nvSpPr>
            <p:spPr>
              <a:xfrm>
                <a:off x="827992" y="2850571"/>
                <a:ext cx="10536017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点溶液中大量存在的离子是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6_BD.179_1#e4c10c402?htil=14&amp;vop=1&amp;pid=0879e6ac2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2850571"/>
                <a:ext cx="10536017" cy="469900"/>
              </a:xfrm>
              <a:prstGeom prst="rect">
                <a:avLst/>
              </a:prstGeom>
              <a:blipFill>
                <a:blip r:embed="rId6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6_AN.180_1#e4c10c402.blank?vop=1&amp;pid=0879e6ac2&amp;color=0,0,0&amp;vpa=91&amp;vtp=1&amp;bbb=1"/>
              <p:cNvSpPr/>
              <p:nvPr/>
            </p:nvSpPr>
            <p:spPr>
              <a:xfrm>
                <a:off x="3971496" y="2881884"/>
                <a:ext cx="1186625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6_AN.180_1#e4c10c402.blank?vop=1&amp;pid=0879e6ac2&amp;color=0,0,0&amp;vpa=9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1496" y="2881884"/>
                <a:ext cx="1186625" cy="292100"/>
              </a:xfrm>
              <a:prstGeom prst="rect">
                <a:avLst/>
              </a:prstGeom>
              <a:blipFill>
                <a:blip r:embed="rId7"/>
                <a:stretch>
                  <a:fillRect l="-2051" t="-27083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6_BD.181_1#626aa4be0?vop=1&amp;pid=0879e6ac2&amp;color=0,0,0&amp;vtp=1&amp;bbb=1"/>
          <p:cNvSpPr/>
          <p:nvPr/>
        </p:nvSpPr>
        <p:spPr>
          <a:xfrm>
            <a:off x="832104" y="327025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填序号）点对应的溶液呈中性。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6_AN.182_1#626aa4be0.blank?vop=1&amp;pid=0879e6ac2&amp;color=0,0,0&amp;vpa=92&amp;vtp=1&amp;bbb=1"/>
              <p:cNvSpPr/>
              <p:nvPr/>
            </p:nvSpPr>
            <p:spPr>
              <a:xfrm>
                <a:off x="1103566" y="3297047"/>
                <a:ext cx="617665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6_AN.182_1#626aa4be0.blank?vop=1&amp;pid=0879e6ac2&amp;color=0,0,0&amp;vpa=9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3566" y="3297047"/>
                <a:ext cx="617665" cy="292100"/>
              </a:xfrm>
              <a:prstGeom prst="rect">
                <a:avLst/>
              </a:prstGeom>
              <a:blipFill>
                <a:blip r:embed="rId8"/>
                <a:stretch>
                  <a:fillRect l="-990" t="-27083" r="-3960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_1#e54af1a58?vop=1&amp;pid=edec29a9c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冬季，京津冀地区容易遭遇雾霾“袭击”，以简洁的语言描述雾霾天气，就是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气溶胶细粒子在高湿度条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件下引发的低能见度事件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”。气溶胶是胶体的一种，关于气溶胶，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下列说法不正确的是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6_AN.15_1#e54af1a58.bracket?vop=1&amp;pid=edec29a9c&amp;color=0,0,0&amp;vpa=10&amp;vtp=1"/>
          <p:cNvSpPr/>
          <p:nvPr/>
        </p:nvSpPr>
        <p:spPr>
          <a:xfrm>
            <a:off x="97022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4_2#e54af1a58.choices?vop=1&amp;pid=edec29a9c&amp;color=0,0,0&amp;vtp=1&amp;bbb=1"/>
              <p:cNvSpPr/>
              <p:nvPr/>
            </p:nvSpPr>
            <p:spPr>
              <a:xfrm>
                <a:off x="832104" y="19489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胶体不能透过滤纸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用一束光照射气溶胶时，可以看到一条光亮的“通路”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气溶胶分散质粒子直径为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1∼100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气溶胶的分散剂是气体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14_2#e54af1a58.choices?vop=1&amp;pid=edec29a9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83_1#795d9c487?vop=1&amp;pid=ac2b596e7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某同学从一种未知的无色溶液中检验出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他准备继续检验溶液中是否还含有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6种离子，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你认为还必须检验的离子是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83_1#795d9c487?vop=1&amp;pid=ac2b596e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52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84_1#795d9c487.bracket?vop=1&amp;pid=ac2b596e7&amp;color=0,0,0&amp;vpa=93&amp;vtp=1"/>
          <p:cNvSpPr/>
          <p:nvPr/>
        </p:nvSpPr>
        <p:spPr>
          <a:xfrm>
            <a:off x="7493222" y="1502338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83_2#795d9c487.choices?vop=1&amp;pid=ac2b596e7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830322" algn="l"/>
                    <a:tab pos="5584444" algn="l"/>
                    <a:tab pos="863066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83_2#795d9c487.choices?vop=1&amp;pid=ac2b596e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85_1#26cd6f044?vop=1&amp;pid=ac2b596e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下列各组溶液，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只需组内物质相互反应就能区别的是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186_1#26cd6f044.bracket?vop=1&amp;pid=ac2b596e7&amp;color=0,0,0&amp;vpa=94&amp;vtp=1"/>
          <p:cNvSpPr/>
          <p:nvPr/>
        </p:nvSpPr>
        <p:spPr>
          <a:xfrm>
            <a:off x="62732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85_2#26cd6f044.choices?vop=1&amp;pid=ac2b596e7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85_2#26cd6f044.choices?vop=1&amp;pid=ac2b596e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87_1#d187a1c72?vop=1&amp;pid=b9708eb32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某溶液中可能含有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中的若干种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4_BD.187_1#d187a1c72?vop=1&amp;pid=b9708eb3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88_1#d187a1c72.bracket?vop=1&amp;pid=b9708eb32&amp;color=0,0,0&amp;vpa=95&amp;vtp=1"/>
          <p:cNvSpPr/>
          <p:nvPr/>
        </p:nvSpPr>
        <p:spPr>
          <a:xfrm>
            <a:off x="10573670" y="107200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87_2#d187a1c72.choices?vop=1&amp;pid=b9708eb32&amp;color=0,0,0&amp;vtp=1&amp;bbb=1"/>
              <p:cNvSpPr/>
              <p:nvPr/>
            </p:nvSpPr>
            <p:spPr>
              <a:xfrm>
                <a:off x="832104" y="152596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溶液中最多有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种离子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若溶液有颜色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则一定没有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若溶液呈碱性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则一定含有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该溶液不可能溶解单质铁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87_2#d187a1c72.choices?vop=1&amp;pid=b9708eb3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5961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89_1#394f1b8df?sp=1&amp;vop=1&amp;pid=b9708eb32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某溶液中可能含有以下离子中的几种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为确定其组成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进行了以下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取少量溶液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加入稍过量的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，产生白色沉淀；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过滤后在沉淀中加入稀盐酸，沉淀部分溶解；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在滤液中加入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，产生白色沉淀。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根据实验现象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以下推测不正确的是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89_1#394f1b8df?sp=1&amp;vop=1&amp;pid=b9708eb3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331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90_1#394f1b8df.bracket?vop=1&amp;pid=b9708eb32&amp;color=0,0,0&amp;vpa=96&amp;vtp=1"/>
          <p:cNvSpPr/>
          <p:nvPr/>
        </p:nvSpPr>
        <p:spPr>
          <a:xfrm>
            <a:off x="4673060" y="31831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89_2#394f1b8df.choices?vop=1&amp;pid=b9708eb32&amp;color=0,0,0&amp;vtp=1&amp;bbb=1"/>
              <p:cNvSpPr/>
              <p:nvPr/>
            </p:nvSpPr>
            <p:spPr>
              <a:xfrm>
                <a:off x="832104" y="35999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一定含有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无法确定是否有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89_2#394f1b8df.choices?vop=1&amp;pid=b9708eb3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9999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91_1#1c57a82fa?sp=1&amp;vop=1&amp;pid=b9708eb32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有甲、乙、丙三种溶液，进行以下操作：</a:t>
            </a:r>
            <a:endParaRPr lang="en-US" altLang="zh-CN" sz="1800" dirty="0"/>
          </a:p>
        </p:txBody>
      </p:sp>
      <p:pic>
        <p:nvPicPr>
          <p:cNvPr id="3" name="QC_4_BD.191_2#1c57a82fa?vop=1&amp;pid=b9708eb32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9896" y="1622544"/>
            <a:ext cx="4718304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BD.191_3#1c57a82fa?vop=1&amp;pid=b9708eb32&amp;color=0,0,0&amp;vtp=1&amp;bbb=1"/>
          <p:cNvSpPr/>
          <p:nvPr/>
        </p:nvSpPr>
        <p:spPr>
          <a:xfrm>
            <a:off x="832104" y="24353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则甲、乙、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丙三种溶液可能是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5" name="QC_4_AN.192_1#1c57a82fa.bracket?vop=1&amp;pid=b9708eb32&amp;color=0,0,0&amp;vpa=97&amp;vtp=1"/>
          <p:cNvSpPr/>
          <p:nvPr/>
        </p:nvSpPr>
        <p:spPr>
          <a:xfrm>
            <a:off x="3999960" y="2432169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191_4#1c57a82fa.choices?vop=1&amp;pid=b9708eb32&amp;color=0,0,0&amp;vtp=1&amp;bbb=1"/>
              <p:cNvSpPr/>
              <p:nvPr/>
            </p:nvSpPr>
            <p:spPr>
              <a:xfrm>
                <a:off x="832104" y="288561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C_4_BD.191_4#1c57a82fa.choices?vop=1&amp;pid=b9708eb3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85615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93_1#7737a16b9?sp=1&amp;vop=1&amp;pid=b9708eb32&amp;color=0,0,0&amp;vtp=1&amp;bt=1&amp;bbb=1&amp;hb=1"/>
              <p:cNvSpPr/>
              <p:nvPr/>
            </p:nvSpPr>
            <p:spPr>
              <a:xfrm>
                <a:off x="832104" y="1080000"/>
                <a:ext cx="10533888" cy="2578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某一无色透明溶液可能含有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中的若干种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为确定该溶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液中所含的离子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，分别取四份溶液进行以下操作。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操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Ⅰ：向第1份溶液中滴入紫色石蕊溶液，溶液呈蓝色。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操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Ⅱ：向第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份溶液中滴入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，无白色沉淀产生。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操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Ⅲ：向第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份溶液中先滴加稀硝酸再加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，产生白色沉淀。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操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Ⅳ：向第4份溶液中滴入少量稀硫酸，产生白色沉淀。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请回答下列问题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193_1#7737a16b9?sp=1&amp;vop=1&amp;pid=b9708eb3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78100"/>
              </a:xfrm>
              <a:prstGeom prst="rect">
                <a:avLst/>
              </a:prstGeom>
              <a:blipFill>
                <a:blip r:embed="rId3"/>
                <a:stretch>
                  <a:fillRect l="-1389" t="-946" r="-58" b="-42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BD.194_1#b04548b9f?vop=1&amp;pid=7737a16b9&amp;color=0,0,0&amp;vtp=1&amp;bbb=1"/>
          <p:cNvSpPr/>
          <p:nvPr/>
        </p:nvSpPr>
        <p:spPr>
          <a:xfrm>
            <a:off x="832104" y="3603744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（1）根据题干中“无色透明溶液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判断原溶液中肯定不存在的离子有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29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（2）根据操作Ⅰ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判断原溶液中肯定存在的离子有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肯定不存在的离子有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srgbClr val="000000"/>
              </a:solidFill>
            </a:endParaRPr>
          </a:p>
          <a:p>
            <a:pPr lvl="0" latinLnBrk="1">
              <a:lnSpc>
                <a:spcPts val="29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（3）根据操作Ⅱ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判断原溶液中肯定不存在的离子有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srgbClr val="000000"/>
              </a:solidFill>
            </a:endParaRPr>
          </a:p>
          <a:p>
            <a:pPr lvl="0" latinLnBrk="1">
              <a:lnSpc>
                <a:spcPts val="29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（4）操作Ⅲ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中反应的离子方程式为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srgbClr val="000000"/>
              </a:solidFill>
            </a:endParaRPr>
          </a:p>
          <a:p>
            <a:pPr lvl="0" latinLnBrk="1">
              <a:lnSpc>
                <a:spcPts val="29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（5）根据操作Ⅳ，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判断原溶液中肯定存在的离子有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srgbClr val="000000"/>
              </a:solidFill>
            </a:endParaRPr>
          </a:p>
          <a:p>
            <a:pPr lvl="0" latinLnBrk="1">
              <a:lnSpc>
                <a:spcPts val="29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（6）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根据以上操作无法判断是否存在的离子有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195_1#b04548b9f.blank?vop=1&amp;pid=7737a16b9&amp;color=0,0,0&amp;vpa=98&amp;vtp=1&amp;bbb=1"/>
              <p:cNvSpPr/>
              <p:nvPr/>
            </p:nvSpPr>
            <p:spPr>
              <a:xfrm>
                <a:off x="7879017" y="3603616"/>
                <a:ext cx="57778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195_1#b04548b9f.blank?vop=1&amp;pid=7737a16b9&amp;color=0,0,0&amp;vpa=9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9017" y="3603616"/>
                <a:ext cx="577787" cy="292100"/>
              </a:xfrm>
              <a:prstGeom prst="rect">
                <a:avLst/>
              </a:prstGeom>
              <a:blipFill>
                <a:blip r:embed="rId4"/>
                <a:stretch>
                  <a:fillRect l="-4211" t="-2083" b="-4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197_1#b04548b9f.blank?vop=1&amp;pid=7737a16b9&amp;color=0,0,0&amp;vpa=99&amp;vtp=1&amp;bbb=1"/>
              <p:cNvSpPr/>
              <p:nvPr/>
            </p:nvSpPr>
            <p:spPr>
              <a:xfrm>
                <a:off x="5808916" y="3988363"/>
                <a:ext cx="6120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197_1#b04548b9f.blank?vop=1&amp;pid=7737a16b9&amp;color=0,0,0&amp;vpa=9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916" y="3988363"/>
                <a:ext cx="612013" cy="279400"/>
              </a:xfrm>
              <a:prstGeom prst="rect">
                <a:avLst/>
              </a:prstGeom>
              <a:blipFill>
                <a:blip r:embed="rId5"/>
                <a:stretch>
                  <a:fillRect l="-5000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198_1#b04548b9f.blank?vop=1&amp;pid=7737a16b9&amp;color=0,0,0&amp;vpa=100&amp;vtp=1&amp;bbb=1"/>
              <p:cNvSpPr/>
              <p:nvPr/>
            </p:nvSpPr>
            <p:spPr>
              <a:xfrm>
                <a:off x="8755317" y="3982902"/>
                <a:ext cx="651828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198_1#b04548b9f.blank?vop=1&amp;pid=7737a16b9&amp;color=0,0,0&amp;vpa=10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5317" y="3982902"/>
                <a:ext cx="651828" cy="292100"/>
              </a:xfrm>
              <a:prstGeom prst="rect">
                <a:avLst/>
              </a:prstGeom>
              <a:blipFill>
                <a:blip r:embed="rId6"/>
                <a:stretch>
                  <a:fillRect l="-7477" t="-2083" b="-29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200_1#b04548b9f.blank?vop=1&amp;pid=7737a16b9&amp;color=0,0,0&amp;vpa=101&amp;vtp=1&amp;bbb=1&amp;rh=22"/>
              <p:cNvSpPr/>
              <p:nvPr/>
            </p:nvSpPr>
            <p:spPr>
              <a:xfrm>
                <a:off x="6012116" y="4342566"/>
                <a:ext cx="133972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200_1#b04548b9f.blank?vop=1&amp;pid=7737a16b9&amp;color=0,0,0&amp;vpa=101&amp;vtp=1&amp;bbb=1&amp;rh=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16" y="4342566"/>
                <a:ext cx="1339723" cy="279400"/>
              </a:xfrm>
              <a:prstGeom prst="rect">
                <a:avLst/>
              </a:prstGeom>
              <a:blipFill>
                <a:blip r:embed="rId7"/>
                <a:stretch>
                  <a:fillRect l="-1818" t="-28261" b="-5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N.202_1#b04548b9f.blank?vop=1&amp;pid=7737a16b9&amp;color=0,0,0&amp;vpa=102&amp;vtp=1&amp;bbb=1"/>
              <p:cNvSpPr/>
              <p:nvPr/>
            </p:nvSpPr>
            <p:spPr>
              <a:xfrm>
                <a:off x="4424616" y="4685911"/>
                <a:ext cx="2123377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Ag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5_AN.202_1#b04548b9f.blank?vop=1&amp;pid=7737a16b9&amp;color=0,0,0&amp;vpa=10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4616" y="4685911"/>
                <a:ext cx="2123377" cy="304800"/>
              </a:xfrm>
              <a:prstGeom prst="rect">
                <a:avLst/>
              </a:prstGeom>
              <a:blipFill>
                <a:blip r:embed="rId8"/>
                <a:stretch>
                  <a:fillRect l="-2586" r="-1437" b="-2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5_AN.204_1#b04548b9f.blank?vop=1&amp;pid=7737a16b9&amp;color=0,0,0&amp;vpa=103&amp;vtp=1&amp;bbb=1"/>
              <p:cNvSpPr/>
              <p:nvPr/>
            </p:nvSpPr>
            <p:spPr>
              <a:xfrm>
                <a:off x="6050216" y="5079610"/>
                <a:ext cx="595249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3" name="QB_5_AN.204_1#b04548b9f.blank?vop=1&amp;pid=7737a16b9&amp;color=0,0,0&amp;vpa=10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0216" y="5079610"/>
                <a:ext cx="595249" cy="292100"/>
              </a:xfrm>
              <a:prstGeom prst="rect">
                <a:avLst/>
              </a:prstGeom>
              <a:blipFill>
                <a:blip r:embed="rId9"/>
                <a:stretch>
                  <a:fillRect l="-4082" t="-2083" b="-4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QB_5_AN.206_1#b04548b9f.blank?vop=1&amp;pid=7737a16b9&amp;color=0,0,0&amp;vpa=104&amp;vtp=1&amp;bbb=1"/>
              <p:cNvSpPr/>
              <p:nvPr/>
            </p:nvSpPr>
            <p:spPr>
              <a:xfrm>
                <a:off x="5567616" y="5457499"/>
                <a:ext cx="40100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5" name="QB_5_AN.206_1#b04548b9f.blank?vop=1&amp;pid=7737a16b9&amp;color=0,0,0&amp;vpa=10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7616" y="5457499"/>
                <a:ext cx="401003" cy="279400"/>
              </a:xfrm>
              <a:prstGeom prst="rect">
                <a:avLst/>
              </a:prstGeom>
              <a:blipFill>
                <a:blip r:embed="rId10"/>
                <a:stretch>
                  <a:fillRect l="-6061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7_1#25b461943?vop=1&amp;pid=ec92ab3d9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我国古代文明中包含着丰富的化学知识，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以下技术原理不属于氧化还原反应的是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208_1#25b461943.bracket?vop=1&amp;pid=ec92ab3d9&amp;color=0,0,0&amp;vpa=105&amp;vtp=1"/>
          <p:cNvSpPr/>
          <p:nvPr/>
        </p:nvSpPr>
        <p:spPr>
          <a:xfrm>
            <a:off x="90164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207_2#25b461943.choices?vop=1&amp;pid=ec92ab3d9&amp;color=0,0,0&amp;vtp=1&amp;bbb=1"/>
              <p:cNvSpPr/>
              <p:nvPr/>
            </p:nvSpPr>
            <p:spPr>
              <a:xfrm>
                <a:off x="832104" y="1495425"/>
                <a:ext cx="10533888" cy="1841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湿法炼铜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火法炼锌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ZnCO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硝土和草木灰制硝石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黑火药爆炸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207_2#25b461943.choices?vop=1&amp;pid=ec92ab3d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841500"/>
              </a:xfrm>
              <a:prstGeom prst="rect">
                <a:avLst/>
              </a:prstGeom>
              <a:blipFill>
                <a:blip r:embed="rId3"/>
                <a:stretch>
                  <a:fillRect l="-1389" b="-46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9_1#613a8c44a?vop=1&amp;pid=ec92ab3d9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安徽桐城被誉为“中国文都”，六尺巷张吴礼让典故，体现了中华民族讲求礼让、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以和为贵的传统美德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中华传统文化典籍蕴含丰富的化学知识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下列叙述中未涉及氧化还原反应的是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6_AN.210_1#613a8c44a.bracket?vop=1&amp;pid=ec92ab3d9&amp;color=0,0,0&amp;vpa=106&amp;vtp=1"/>
          <p:cNvSpPr/>
          <p:nvPr/>
        </p:nvSpPr>
        <p:spPr>
          <a:xfrm>
            <a:off x="87878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209_2#613a8c44a.choices?vop=1&amp;pid=ec92ab3d9&amp;color=0,0,0&amp;vtp=1&amp;bbb=1"/>
              <p:cNvSpPr/>
              <p:nvPr/>
            </p:nvSpPr>
            <p:spPr>
              <a:xfrm>
                <a:off x="832104" y="19489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李商隐“春蚕到死丝方尽，蜡炬成灰泪始干”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王安石“爆竹声中一岁除，春风送暖入屠苏”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《梦溪笔谈》“石穴中水，所滴者皆为钟乳”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《抱朴子》“丹砂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HgS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烧之成水银，积变又还成丹砂”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209_2#613a8c44a.choices?vop=1&amp;pid=ec92ab3d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211_1#968ebc128?vop=1&amp;pid=0e4f551f2&amp;color=0,0,0&amp;vtp=1&amp;bt=1&amp;bbb=1"/>
              <p:cNvSpPr/>
              <p:nvPr/>
            </p:nvSpPr>
            <p:spPr>
              <a:xfrm>
                <a:off x="832104" y="1078993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复印时，发生反应的化学方程式为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放电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根据该反应，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6_BD.211_1#968ebc128?vop=1&amp;pid=0e4f551f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3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t="-2597" b="-14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12_1#968ebc128.bracket?vop=1&amp;pid=0e4f551f2&amp;color=0,0,0&amp;vpa=107&amp;vtp=1"/>
          <p:cNvSpPr/>
          <p:nvPr/>
        </p:nvSpPr>
        <p:spPr>
          <a:xfrm>
            <a:off x="9057608" y="1084200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211_2#968ebc128.choices?vop=1&amp;pid=0e4f551f2&amp;color=0,0,0&amp;vtp=1&amp;bbb=1"/>
              <p:cNvSpPr/>
              <p:nvPr/>
            </p:nvSpPr>
            <p:spPr>
              <a:xfrm>
                <a:off x="832104" y="15494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是氧元素的同素异形体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有单质参与的反应一定属于氧化还原反应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只含有一种元素的物质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可能是混合物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该反应不属于四种基本反应类型中的任意一种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211_2#968ebc128.choices?vop=1&amp;pid=0e4f551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4940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3_1#c8de1bc58?sp=1&amp;vop=1&amp;pid=0e4f551f2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氧化还原反应与四种基本反应类型的关系如图所示。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下列化学反应属于阴影部分的是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214_1#c8de1bc58.bracket?vop=1&amp;pid=0e4f551f2&amp;color=0,0,0&amp;vpa=108&amp;vtp=1"/>
          <p:cNvSpPr/>
          <p:nvPr/>
        </p:nvSpPr>
        <p:spPr>
          <a:xfrm>
            <a:off x="94736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6_BD.213_2#c8de1bc58?htil=15&amp;vop=1&amp;pid=0e4f551f2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0264" y="1622425"/>
            <a:ext cx="2752344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6_BD.213_3#c8de1bc58.choices?htil=15&amp;vop=1&amp;pid=0e4f551f2&amp;color=0,0,0&amp;vtp=1&amp;bbb=1"/>
              <p:cNvSpPr/>
              <p:nvPr/>
            </p:nvSpPr>
            <p:spPr>
              <a:xfrm>
                <a:off x="832104" y="1495425"/>
                <a:ext cx="7644384" cy="1917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sz="1800" b="0" baseline="-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催化剂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sz="1800" b="0" i="1" baseline="-8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NaBr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6_BD.213_3#c8de1bc58.choices?htil=15&amp;vop=1&amp;pid=0e4f551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7644384" cy="1917700"/>
              </a:xfrm>
              <a:prstGeom prst="rect">
                <a:avLst/>
              </a:prstGeom>
              <a:blipFill>
                <a:blip r:embed="rId4"/>
                <a:stretch>
                  <a:fillRect l="-1914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6_1#91992bb87?htil=1&amp;vop=1&amp;pid=6fdc8cace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6064" y="1171440"/>
            <a:ext cx="1691640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6_BD.16_2#91992bb87?htil=1&amp;sp=1&amp;vop=1&amp;pid=6fdc8cace&amp;color=0,0,0&amp;vtp=1&amp;bt=1&amp;bbb=1&amp;hb=1"/>
              <p:cNvSpPr/>
              <p:nvPr/>
            </p:nvSpPr>
            <p:spPr>
              <a:xfrm>
                <a:off x="832104" y="1080000"/>
                <a:ext cx="8714232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教材变式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在纳米材料备受重视的今天，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胶体化学对纳米材料的制备有着举足轻重的意义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胶体的制备实验示意图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（夹持装置已省略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下列相关表述正确的是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QC_6_BD.16_2#91992bb87?htil=1&amp;sp=1&amp;vop=1&amp;pid=6fdc8cac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8714232" cy="1257300"/>
              </a:xfrm>
              <a:prstGeom prst="rect">
                <a:avLst/>
              </a:prstGeom>
              <a:blipFill>
                <a:blip r:embed="rId4"/>
                <a:stretch>
                  <a:fillRect l="-1679" r="-419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17_1#91992bb87.bracket?vop=1&amp;pid=6fdc8cace&amp;color=0,0,0&amp;vpa=11&amp;vtp=1"/>
          <p:cNvSpPr/>
          <p:nvPr/>
        </p:nvSpPr>
        <p:spPr>
          <a:xfrm>
            <a:off x="1015460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6_BD.16_3#91992bb87.choices?htil=1&amp;vop=1&amp;pid=6fdc8cace&amp;color=0,0,0&amp;vtp=1&amp;bbb=1&amp;hb=1"/>
              <p:cNvSpPr/>
              <p:nvPr/>
            </p:nvSpPr>
            <p:spPr>
              <a:xfrm>
                <a:off x="832104" y="2355390"/>
                <a:ext cx="8714232" cy="2133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溶液的本质区别是能否产生丁达尔效应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实验中应边加热边搅拌至液体中出现红褐色沉淀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当光束通过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，能看到一条光亮的“通路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形成该现象的原理是光的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反射作用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制备胶体的化学方程式为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QC_6_BD.16_3#91992bb87.choices?htil=1&amp;vop=1&amp;pid=6fdc8cac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8714232" cy="2133600"/>
              </a:xfrm>
              <a:prstGeom prst="rect">
                <a:avLst/>
              </a:prstGeom>
              <a:blipFill>
                <a:blip r:embed="rId5"/>
                <a:stretch>
                  <a:fillRect l="-1679" r="-1679" b="-37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5_1#4f57e140f?vop=1&amp;pid=4b21ffe85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下列化学方程式中，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表示电子转移的方向和数目都正确的是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216_1#4f57e140f.bracket?vop=1&amp;pid=4b21ffe85&amp;color=0,0,0&amp;vpa=109&amp;vtp=1"/>
          <p:cNvSpPr/>
          <p:nvPr/>
        </p:nvSpPr>
        <p:spPr>
          <a:xfrm>
            <a:off x="69717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4" name="QC_6_BD.215_2#4f57e140f.choices?vop=1&amp;pid=4b21ffe85&amp;color=0,0,0&amp;vtp=1&amp;bbb=1"/>
          <p:cNvSpPr/>
          <p:nvPr/>
        </p:nvSpPr>
        <p:spPr>
          <a:xfrm>
            <a:off x="832104" y="1564386"/>
            <a:ext cx="10531904" cy="2159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8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3902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0" i="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750" b="0" i="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  <a:p>
            <a:pPr marL="0" marR="0" lvl="0" indent="0" defTabSz="914400" eaLnBrk="1" fontAlgn="auto" latinLnBrk="1" hangingPunct="1">
              <a:lnSpc>
                <a:spcPts val="8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3902" algn="l"/>
              </a:tabLst>
              <a:defRPr/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900" b="0" i="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650" b="0" i="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6_BD.215_2#4f57e140f.choice_image?vop=1&amp;pid=4b21ffe85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8338" y="1755267"/>
            <a:ext cx="3511296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6_BD.215_2#4f57e140f.choice_image?vop=1&amp;pid=4b21ffe85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1452" y="1558925"/>
            <a:ext cx="3346704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6_BD.215_2#4f57e140f.choice_image?vop=1&amp;pid=4b21ffe85&amp;color=0,0,0&amp;tib=255,255,255&amp;iip=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0401" y="2865247"/>
            <a:ext cx="1911096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C_6_BD.215_2#4f57e140f.choice_image?vop=1&amp;pid=4b21ffe85&amp;color=0,0,0&amp;tib=255,255,255&amp;iip=4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2279" y="2664079"/>
            <a:ext cx="3108960" cy="10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BD.217_1#940fb3fab?sp=1&amp;vop=1&amp;pid=a84bb9ac7&amp;color=0,0,0&amp;vtp=1&amp;bt=1&amp;bbb=1"/>
              <p:cNvSpPr/>
              <p:nvPr/>
            </p:nvSpPr>
            <p:spPr>
              <a:xfrm>
                <a:off x="832104" y="1080000"/>
                <a:ext cx="10533888" cy="1143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（1）二氧化氯是一种高效消毒剂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工业上制备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的反应为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NaClO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单线桥标出反应中电子转移的方向和数目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O_7_BD.217_1#940fb3fab?sp=1&amp;vop=1&amp;pid=a84bb9ac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143000"/>
              </a:xfrm>
              <a:prstGeom prst="rect">
                <a:avLst/>
              </a:prstGeom>
              <a:blipFill>
                <a:blip r:embed="rId3"/>
                <a:stretch>
                  <a:fillRect l="-1389" t="-1064" b="-9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218_1#940fb3fab?vop=1&amp;pid=a84bb9ac7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3400" y="2362700"/>
            <a:ext cx="3511296" cy="77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7_BD.219_1#93d5151fa?sp=1&amp;vop=1&amp;pid=a84bb9ac7&amp;color=0,0,0&amp;vtp=1&amp;bbb=1&amp;hb=1"/>
              <p:cNvSpPr/>
              <p:nvPr/>
            </p:nvSpPr>
            <p:spPr>
              <a:xfrm>
                <a:off x="832104" y="3277100"/>
                <a:ext cx="10533888" cy="1524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（2）为防治碘缺乏病，通常在食盐中添加少量的碘酸钾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碘酸钾和碘化钾在酸性溶液中能发生反</a:t>
                </a: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用双线桥标出电子转移的方向和数目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O_7_BD.219_1#93d5151fa?sp=1&amp;vop=1&amp;pid=a84bb9ac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77100"/>
                <a:ext cx="10533888" cy="1524000"/>
              </a:xfrm>
              <a:prstGeom prst="rect">
                <a:avLst/>
              </a:prstGeom>
              <a:blipFill>
                <a:blip r:embed="rId5"/>
                <a:stretch>
                  <a:fillRect l="-1389" t="-800" r="-231" b="-64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7_AN.220_1#93d5151fa?vop=1&amp;pid=a84bb9ac7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3400" y="4936862"/>
            <a:ext cx="3511296" cy="10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21_1#9886c50bf?vop=1&amp;pid=f0e1687c5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下列反应过程需要加入氧化剂才能实现的是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222_1#9886c50bf.bracket?vop=1&amp;pid=f0e1687c5&amp;color=0,0,0&amp;vpa=110&amp;vtp=1"/>
          <p:cNvSpPr/>
          <p:nvPr/>
        </p:nvSpPr>
        <p:spPr>
          <a:xfrm>
            <a:off x="53588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221_2#9886c50bf.choices?vop=1&amp;pid=f0e1687c5&amp;color=0,0,0&amp;vtp=1&amp;bbb=1"/>
              <p:cNvSpPr/>
              <p:nvPr/>
            </p:nvSpPr>
            <p:spPr>
              <a:xfrm>
                <a:off x="832104" y="1529771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950972" algn="l"/>
                    <a:tab pos="5368544" algn="l"/>
                    <a:tab pos="81290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221_2#9886c50bf.choices?vop=1&amp;pid=f0e1687c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223_1#c826aa9fa?vop=1&amp;pid=f0e1687c5&amp;color=0,0,0&amp;vtp=1&amp;bt=1&amp;bbb=1&amp;hb=1"/>
              <p:cNvSpPr/>
              <p:nvPr/>
            </p:nvSpPr>
            <p:spPr>
              <a:xfrm>
                <a:off x="832104" y="1080000"/>
                <a:ext cx="10533888" cy="87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金属氢化物中氢元素均为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价，它们都可以作生氢剂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对于该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6_BD.223_1#c826aa9fa?vop=1&amp;pid=f0e1687c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76300"/>
              </a:xfrm>
              <a:prstGeom prst="rect">
                <a:avLst/>
              </a:prstGeom>
              <a:blipFill>
                <a:blip r:embed="rId3"/>
                <a:stretch>
                  <a:fillRect l="-1389" r="-521" b="-111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24_1#c826aa9fa.bracket?vop=1&amp;pid=f0e1687c5&amp;color=0,0,0&amp;vpa=111&amp;vtp=1"/>
          <p:cNvSpPr/>
          <p:nvPr/>
        </p:nvSpPr>
        <p:spPr>
          <a:xfrm>
            <a:off x="3771360" y="15448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223_2#c826aa9fa.choices?vop=1&amp;pid=f0e1687c5&amp;color=0,0,0&amp;vtp=1&amp;bbb=1"/>
              <p:cNvSpPr/>
              <p:nvPr/>
            </p:nvSpPr>
            <p:spPr>
              <a:xfrm>
                <a:off x="832104" y="19870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元素被氧化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该反应属于复分解反应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既是氧化产物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又是还原产物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是氧化剂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223_2#c826aa9fa.choices?vop=1&amp;pid=f0e1687c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8709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225_1#0ea3c982e?vop=1&amp;pid=6d7409b18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均有一定的还原性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酸性溶液中还原性强弱顺序为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下列反应不能发生的是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C_6_BD.225_1#0ea3c982e?vop=1&amp;pid=6d7409b1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81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26_1#0ea3c982e.bracket?vop=1&amp;pid=6d7409b18&amp;color=0,0,0&amp;vpa=112&amp;vtp=1"/>
          <p:cNvSpPr/>
          <p:nvPr/>
        </p:nvSpPr>
        <p:spPr>
          <a:xfrm>
            <a:off x="6603968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225_2#0ea3c982e.choices?vop=1&amp;pid=6d7409b18&amp;color=0,0,0&amp;vtp=1&amp;bbb=1"/>
              <p:cNvSpPr/>
              <p:nvPr/>
            </p:nvSpPr>
            <p:spPr>
              <a:xfrm>
                <a:off x="832104" y="1914644"/>
                <a:ext cx="10533888" cy="914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225_2#0ea3c982e.choices?vop=1&amp;pid=6d7409b1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4644"/>
                <a:ext cx="10533888" cy="914400"/>
              </a:xfrm>
              <a:prstGeom prst="rect">
                <a:avLst/>
              </a:prstGeom>
              <a:blipFill>
                <a:blip r:embed="rId4"/>
                <a:stretch>
                  <a:fillRect l="-1389" b="-9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227_1#24fcff199?sp=1&amp;vop=1&amp;pid=6d7409b18&amp;color=0,0,0&amp;vtp=1&amp;bt=1&amp;bb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已知反应：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Cr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7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+14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CrCl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↑+7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HBr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Br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HBr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列判断错误的是(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6_BD.227_1#24fcff199?sp=1&amp;vop=1&amp;pid=6d7409b1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28_1#24fcff199.bracket?vop=1&amp;pid=6d7409b18&amp;color=0,0,0&amp;vpa=113&amp;vtp=1"/>
          <p:cNvSpPr/>
          <p:nvPr/>
        </p:nvSpPr>
        <p:spPr>
          <a:xfrm>
            <a:off x="2856960" y="27640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227_2#24fcff199.choices?vop=1&amp;pid=6d7409b18&amp;color=0,0,0&amp;vtp=1&amp;bbb=1"/>
              <p:cNvSpPr/>
              <p:nvPr/>
            </p:nvSpPr>
            <p:spPr>
              <a:xfrm>
                <a:off x="832104" y="3210416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反应①中若有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份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参与反应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，则同时有14份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体现还原性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HBr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能发生反应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227_2#24fcff199.choices?vop=1&amp;pid=6d7409b1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0416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229_1#3564ce44c?sp=1&amp;vop=1&amp;pid=332d5035e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把碎纸片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补充到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中，可得到一个完整的离子方程式（未配平）：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6_BD.229_1#3564ce44c?sp=1&amp;vop=1&amp;pid=332d5035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BD.229_2#3564ce44c?vop=1&amp;pid=332d5035e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376" y="1622544"/>
            <a:ext cx="3895344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6_BD.229_3#3564ce44c?vop=1&amp;pid=332d5035e&amp;color=0,0,0&amp;vtp=1&amp;bbb=1"/>
          <p:cNvSpPr/>
          <p:nvPr/>
        </p:nvSpPr>
        <p:spPr>
          <a:xfrm>
            <a:off x="832104" y="32608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5" name="QC_6_AN.230_1#3564ce44c.bracket?vop=1&amp;pid=332d5035e&amp;color=0,0,0&amp;vpa=114&amp;vtp=1"/>
          <p:cNvSpPr/>
          <p:nvPr/>
        </p:nvSpPr>
        <p:spPr>
          <a:xfrm>
            <a:off x="2856960" y="3257669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6_BD.229_4#3564ce44c.choices?vop=1&amp;pid=332d5035e&amp;color=0,0,0&amp;vtp=1&amp;bbb=1"/>
              <p:cNvSpPr/>
              <p:nvPr/>
            </p:nvSpPr>
            <p:spPr>
              <a:xfrm>
                <a:off x="832104" y="371111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反应物微粒为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该反应发生后溶液酸性增强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氧化剂和还原剂的化学计量数之比为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5:2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配平后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的化学计量数为8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C_6_BD.229_4#3564ce44c.choices?vop=1&amp;pid=332d5035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11115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1_1#f8706bfef?vop=1&amp;pid=332d5035e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试用化合价升降法配平下列化学方程式。</a:t>
            </a:r>
            <a:endParaRPr lang="en-US" altLang="zh-CN" sz="1800" dirty="0"/>
          </a:p>
        </p:txBody>
      </p:sp>
      <p:sp>
        <p:nvSpPr>
          <p:cNvPr id="3" name="QB_7_BD.232_1#68b3885f7?vop=1&amp;pid=f8706bfef&amp;color=0,0,0&amp;vtp=1&amp;bbb=1"/>
          <p:cNvSpPr/>
          <p:nvPr/>
        </p:nvSpPr>
        <p:spPr>
          <a:xfrm>
            <a:off x="832104" y="1495544"/>
            <a:ext cx="10531904" cy="2501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2450" b="0" i="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          </a:t>
            </a:r>
          </a:p>
          <a:p>
            <a:pPr lvl="0" latinLnBrk="1">
              <a:lnSpc>
                <a:spcPts val="57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</a:t>
            </a:r>
            <a:r>
              <a:rPr lang="en-US" altLang="zh-CN" sz="315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</a:t>
            </a:r>
            <a:endParaRPr lang="en-US" altLang="zh-CN" sz="900">
              <a:solidFill>
                <a:prstClr val="black"/>
              </a:solidFill>
              <a:latin typeface="SimSun" panose="02010600030101010101" pitchFamily="2" charset="-122"/>
            </a:endParaRPr>
          </a:p>
          <a:p>
            <a:pPr lvl="0" latinLnBrk="1">
              <a:lnSpc>
                <a:spcPts val="48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220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</a:t>
            </a:r>
            <a:r>
              <a:rPr lang="en-US" altLang="zh-CN" sz="265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</a:t>
            </a:r>
            <a:endParaRPr lang="en-US" altLang="zh-CN" sz="900">
              <a:solidFill>
                <a:prstClr val="black"/>
              </a:solidFill>
              <a:latin typeface="SimSun" panose="02010600030101010101" pitchFamily="2" charset="-122"/>
            </a:endParaRPr>
          </a:p>
          <a:p>
            <a:pPr lvl="0" latinLnBrk="1">
              <a:lnSpc>
                <a:spcPts val="47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210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             </a:t>
            </a:r>
            <a:r>
              <a:rPr lang="en-US" altLang="zh-CN" sz="260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        </a:t>
            </a:r>
            <a:endParaRPr lang="en-US" altLang="zh-CN" sz="900">
              <a:solidFill>
                <a:prstClr val="black"/>
              </a:solidFill>
              <a:latin typeface="SimSun" panose="02010600030101010101" pitchFamily="2" charset="-122"/>
            </a:endParaRPr>
          </a:p>
          <a:p>
            <a:pPr algn="l" latinLnBrk="1">
              <a:lnSpc>
                <a:spcPct val="150000"/>
              </a:lnSpc>
            </a:pP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4" name="QB_7_BD.232_1#68b3885f7?vop=1&amp;pid=f8706bfef&amp;color=0,0,0&amp;tib=255,255,255&amp;iip=5&amp;vip=115#118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9831" y="1528691"/>
            <a:ext cx="4709160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7_AN.233_1#68b3885f7.blank?vop=1&amp;pid=f8706bfef&amp;color=0,0,0&amp;vpa=115&amp;vtp=1"/>
          <p:cNvSpPr/>
          <p:nvPr/>
        </p:nvSpPr>
        <p:spPr>
          <a:xfrm>
            <a:off x="1522127" y="1610987"/>
            <a:ext cx="274320" cy="274320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2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1700" dirty="0"/>
          </a:p>
        </p:txBody>
      </p:sp>
      <p:sp>
        <p:nvSpPr>
          <p:cNvPr id="6" name="QB_7_AN.234_1#68b3885f7.blank?vop=1&amp;pid=f8706bfef&amp;color=0,0,0&amp;vpa=116&amp;vtp=1"/>
          <p:cNvSpPr/>
          <p:nvPr/>
        </p:nvSpPr>
        <p:spPr>
          <a:xfrm>
            <a:off x="2427383" y="1620131"/>
            <a:ext cx="283464" cy="265176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1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1700" dirty="0"/>
          </a:p>
        </p:txBody>
      </p:sp>
      <p:sp>
        <p:nvSpPr>
          <p:cNvPr id="7" name="QB_7_AN.235_1#68b3885f7.blank?vop=1&amp;pid=f8706bfef&amp;color=0,0,0&amp;vpa=117&amp;vtp=1"/>
          <p:cNvSpPr/>
          <p:nvPr/>
        </p:nvSpPr>
        <p:spPr>
          <a:xfrm>
            <a:off x="3917855" y="1610987"/>
            <a:ext cx="320040" cy="28346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3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1700" dirty="0"/>
          </a:p>
        </p:txBody>
      </p:sp>
      <p:sp>
        <p:nvSpPr>
          <p:cNvPr id="8" name="QB_7_AN.236_1#68b3885f7.blank?vop=1&amp;pid=f8706bfef&amp;color=0,0,0&amp;vpa=118&amp;vtp=1"/>
          <p:cNvSpPr/>
          <p:nvPr/>
        </p:nvSpPr>
        <p:spPr>
          <a:xfrm>
            <a:off x="5188871" y="1610987"/>
            <a:ext cx="274320" cy="28346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3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altLang="zh-CN" sz="1700" dirty="0"/>
          </a:p>
        </p:txBody>
      </p:sp>
      <p:pic>
        <p:nvPicPr>
          <p:cNvPr id="10" name="QB_7_BD.237_1#4da13c114?vop=1&amp;pid=f8706bfef&amp;color=0,0,0&amp;tib=255,255,255&amp;iip=6&amp;vip=119#120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8688" y="2053328"/>
            <a:ext cx="3511296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1" name="QB_7_BD.237_1#4da13c114?vop=1&amp;pid=f8706bfef&amp;color=0,0,0&amp;tib=255,255,255&amp;iip=7&amp;vip=121#12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1988" y="2164199"/>
            <a:ext cx="3511296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2" name="QB_7_AN.238_1#4da13c114.blank?vop=1&amp;pid=f8706bfef&amp;color=0,0,0&amp;vpa=119&amp;vtp=1"/>
          <p:cNvSpPr/>
          <p:nvPr/>
        </p:nvSpPr>
        <p:spPr>
          <a:xfrm>
            <a:off x="1548416" y="2227064"/>
            <a:ext cx="420624" cy="42062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1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1700" dirty="0"/>
          </a:p>
        </p:txBody>
      </p:sp>
      <p:sp>
        <p:nvSpPr>
          <p:cNvPr id="13" name="QB_7_AN.239_1#4da13c114.blank?vop=1&amp;pid=f8706bfef&amp;color=0,0,0&amp;vpa=120&amp;vtp=1"/>
          <p:cNvSpPr/>
          <p:nvPr/>
        </p:nvSpPr>
        <p:spPr>
          <a:xfrm>
            <a:off x="2618264" y="2227064"/>
            <a:ext cx="448056" cy="43891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1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endParaRPr lang="en-US" altLang="zh-CN" sz="1700" dirty="0"/>
          </a:p>
        </p:txBody>
      </p:sp>
      <p:sp>
        <p:nvSpPr>
          <p:cNvPr id="14" name="QB_7_AN.240_1#4da13c114.blank?vop=1&amp;pid=f8706bfef&amp;color=0,0,0&amp;vpa=121&amp;vtp=1"/>
          <p:cNvSpPr/>
          <p:nvPr/>
        </p:nvSpPr>
        <p:spPr>
          <a:xfrm>
            <a:off x="5082572" y="2264783"/>
            <a:ext cx="329184" cy="292608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4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1700" dirty="0"/>
          </a:p>
        </p:txBody>
      </p:sp>
      <p:sp>
        <p:nvSpPr>
          <p:cNvPr id="15" name="QB_7_AN.241_1#4da13c114.blank?vop=1&amp;pid=f8706bfef&amp;color=0,0,0&amp;vpa=122&amp;vtp=1"/>
          <p:cNvSpPr/>
          <p:nvPr/>
        </p:nvSpPr>
        <p:spPr>
          <a:xfrm>
            <a:off x="6170708" y="2246495"/>
            <a:ext cx="329184" cy="320040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1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altLang="zh-CN" sz="1700" dirty="0"/>
          </a:p>
        </p:txBody>
      </p:sp>
      <p:sp>
        <p:nvSpPr>
          <p:cNvPr id="16" name="QB_7_AN.242_1#4da13c114.blank?vop=1&amp;pid=f8706bfef&amp;color=0,0,0&amp;vpa=123&amp;vtp=1"/>
          <p:cNvSpPr/>
          <p:nvPr/>
        </p:nvSpPr>
        <p:spPr>
          <a:xfrm>
            <a:off x="7542309" y="2255639"/>
            <a:ext cx="320040" cy="310896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1700" dirty="0"/>
          </a:p>
        </p:txBody>
      </p:sp>
      <p:pic>
        <p:nvPicPr>
          <p:cNvPr id="18" name="QB_7_BD.243_1#4cb4ddbd4?vop=1&amp;pid=f8706bfef&amp;color=0,0,0&amp;tib=255,255,255&amp;iip=8&amp;vip=124#12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8688" y="2827139"/>
            <a:ext cx="3511296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9" name="QB_7_BD.243_1#4cb4ddbd4?vop=1&amp;pid=f8706bfef&amp;color=0,0,0&amp;tib=255,255,255&amp;iip=9&amp;vip=126#128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1988" y="2813423"/>
            <a:ext cx="3511296" cy="5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20" name="QB_7_AN.244_1#4cb4ddbd4.blank?vop=1&amp;pid=f8706bfef&amp;color=0,0,0&amp;vpa=124&amp;vtp=1"/>
          <p:cNvSpPr/>
          <p:nvPr/>
        </p:nvSpPr>
        <p:spPr>
          <a:xfrm>
            <a:off x="1539272" y="2900291"/>
            <a:ext cx="356616" cy="34747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1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altLang="zh-CN" sz="1700" dirty="0"/>
          </a:p>
        </p:txBody>
      </p:sp>
      <p:sp>
        <p:nvSpPr>
          <p:cNvPr id="21" name="QB_7_AN.245_1#4cb4ddbd4.blank?vop=1&amp;pid=f8706bfef&amp;color=0,0,0&amp;vpa=125&amp;vtp=1"/>
          <p:cNvSpPr/>
          <p:nvPr/>
        </p:nvSpPr>
        <p:spPr>
          <a:xfrm>
            <a:off x="3166904" y="2891147"/>
            <a:ext cx="384048" cy="365760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1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endParaRPr lang="en-US" altLang="zh-CN" sz="1700" dirty="0"/>
          </a:p>
        </p:txBody>
      </p:sp>
      <p:sp>
        <p:nvSpPr>
          <p:cNvPr id="22" name="QB_7_AN.246_1#4cb4ddbd4.blank?vop=1&amp;pid=f8706bfef&amp;color=0,0,0&amp;vpa=126&amp;vtp=1"/>
          <p:cNvSpPr/>
          <p:nvPr/>
        </p:nvSpPr>
        <p:spPr>
          <a:xfrm>
            <a:off x="7560596" y="2923151"/>
            <a:ext cx="292608" cy="320040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1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altLang="zh-CN" sz="1700" dirty="0"/>
          </a:p>
        </p:txBody>
      </p:sp>
      <p:sp>
        <p:nvSpPr>
          <p:cNvPr id="23" name="QB_7_AN.247_1#4cb4ddbd4.blank?vop=1&amp;pid=f8706bfef&amp;color=0,0,0&amp;vpa=127&amp;vtp=1"/>
          <p:cNvSpPr/>
          <p:nvPr/>
        </p:nvSpPr>
        <p:spPr>
          <a:xfrm>
            <a:off x="6289580" y="2932295"/>
            <a:ext cx="301752" cy="310896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1700" dirty="0"/>
          </a:p>
        </p:txBody>
      </p:sp>
      <p:sp>
        <p:nvSpPr>
          <p:cNvPr id="24" name="QB_7_AN.248_1#4cb4ddbd4.blank?vop=1&amp;pid=f8706bfef&amp;color=0,0,0&amp;vpa=128&amp;vtp=1"/>
          <p:cNvSpPr/>
          <p:nvPr/>
        </p:nvSpPr>
        <p:spPr>
          <a:xfrm>
            <a:off x="5082572" y="2941439"/>
            <a:ext cx="320040" cy="30175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500"/>
              </a:lnSpc>
            </a:pPr>
            <a:r>
              <a:rPr lang="en-US" altLang="zh-CN" sz="17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1700" dirty="0"/>
          </a:p>
        </p:txBody>
      </p:sp>
      <p:pic>
        <p:nvPicPr>
          <p:cNvPr id="26" name="QB_7_BD.249_1#ee2c8ad8d?vop=1&amp;pid=f8706bfef&amp;color=0,0,0&amp;tib=255,255,255&amp;iip=10&amp;vip=129#131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8688" y="3440930"/>
            <a:ext cx="4882896" cy="4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27" name="QB_7_BD.249_1#ee2c8ad8d?vop=1&amp;pid=f8706bfef&amp;color=0,0,0&amp;tib=255,255,255&amp;iip=11&amp;vip=132#135&amp;vtp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1589" y="3418070"/>
            <a:ext cx="4581144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28" name="QB_7_AN.250_1#ee2c8ad8d.blank?vop=1&amp;pid=f8706bfef&amp;color=0,0,0&amp;vpa=129&amp;vtp=1"/>
          <p:cNvSpPr/>
          <p:nvPr/>
        </p:nvSpPr>
        <p:spPr>
          <a:xfrm>
            <a:off x="1520984" y="3514082"/>
            <a:ext cx="301752" cy="30175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16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1600" dirty="0"/>
          </a:p>
        </p:txBody>
      </p:sp>
      <p:sp>
        <p:nvSpPr>
          <p:cNvPr id="29" name="QB_7_AN.251_1#ee2c8ad8d.blank?vop=1&amp;pid=f8706bfef&amp;color=0,0,0&amp;vpa=130&amp;vtp=1"/>
          <p:cNvSpPr/>
          <p:nvPr/>
        </p:nvSpPr>
        <p:spPr>
          <a:xfrm>
            <a:off x="2947448" y="3514082"/>
            <a:ext cx="320040" cy="30175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16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endParaRPr lang="en-US" altLang="zh-CN" sz="1600" dirty="0"/>
          </a:p>
        </p:txBody>
      </p:sp>
      <p:sp>
        <p:nvSpPr>
          <p:cNvPr id="30" name="QB_7_AN.252_1#ee2c8ad8d.blank?vop=1&amp;pid=f8706bfef&amp;color=0,0,0&amp;vpa=131&amp;vtp=1"/>
          <p:cNvSpPr/>
          <p:nvPr/>
        </p:nvSpPr>
        <p:spPr>
          <a:xfrm>
            <a:off x="4474496" y="3514082"/>
            <a:ext cx="301752" cy="30175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16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1600" dirty="0"/>
          </a:p>
        </p:txBody>
      </p:sp>
      <p:sp>
        <p:nvSpPr>
          <p:cNvPr id="31" name="QB_7_AN.253_1#ee2c8ad8d.blank?vop=1&amp;pid=f8706bfef&amp;color=0,0,0&amp;vpa=132&amp;vtp=1"/>
          <p:cNvSpPr/>
          <p:nvPr/>
        </p:nvSpPr>
        <p:spPr>
          <a:xfrm>
            <a:off x="10092341" y="3500366"/>
            <a:ext cx="292608" cy="28346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400"/>
              </a:lnSpc>
            </a:pPr>
            <a:r>
              <a:rPr lang="en-US" altLang="zh-CN" sz="16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altLang="zh-CN" sz="1600" dirty="0"/>
          </a:p>
        </p:txBody>
      </p:sp>
      <p:sp>
        <p:nvSpPr>
          <p:cNvPr id="32" name="QB_7_AN.254_1#ee2c8ad8d.blank?vop=1&amp;pid=f8706bfef&amp;color=0,0,0&amp;vpa=133&amp;vtp=1"/>
          <p:cNvSpPr/>
          <p:nvPr/>
        </p:nvSpPr>
        <p:spPr>
          <a:xfrm>
            <a:off x="8894477" y="3491222"/>
            <a:ext cx="256032" cy="274320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300"/>
              </a:lnSpc>
            </a:pPr>
            <a:r>
              <a:rPr lang="en-US" altLang="zh-CN" sz="16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1600" dirty="0"/>
          </a:p>
        </p:txBody>
      </p:sp>
      <p:sp>
        <p:nvSpPr>
          <p:cNvPr id="33" name="QB_7_AN.255_1#ee2c8ad8d.blank?vop=1&amp;pid=f8706bfef&amp;color=0,0,0&amp;vpa=134&amp;vtp=1"/>
          <p:cNvSpPr/>
          <p:nvPr/>
        </p:nvSpPr>
        <p:spPr>
          <a:xfrm>
            <a:off x="7614317" y="3500366"/>
            <a:ext cx="292608" cy="25603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100"/>
              </a:lnSpc>
            </a:pPr>
            <a:r>
              <a:rPr lang="en-US" altLang="zh-CN" sz="16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</a:t>
            </a:r>
            <a:endParaRPr lang="en-US" altLang="zh-CN" sz="1600" dirty="0"/>
          </a:p>
        </p:txBody>
      </p:sp>
      <p:sp>
        <p:nvSpPr>
          <p:cNvPr id="34" name="QB_7_AN.256_1#ee2c8ad8d.blank?vop=1&amp;pid=f8706bfef&amp;color=0,0,0&amp;vpa=135&amp;vtp=1"/>
          <p:cNvSpPr/>
          <p:nvPr/>
        </p:nvSpPr>
        <p:spPr>
          <a:xfrm>
            <a:off x="6416453" y="3500366"/>
            <a:ext cx="265176" cy="25603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100"/>
              </a:lnSpc>
            </a:pPr>
            <a:r>
              <a:rPr lang="en-US" altLang="zh-CN" sz="16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</a:t>
            </a:r>
            <a:endParaRPr lang="en-US" altLang="zh-CN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8" grpId="0" build="p" animBg="1"/>
      <p:bldP spid="29" grpId="0" build="p" animBg="1"/>
      <p:bldP spid="30" grpId="0" build="p" animBg="1"/>
      <p:bldP spid="31" grpId="0" build="p" animBg="1"/>
      <p:bldP spid="32" grpId="0" build="p" animBg="1"/>
      <p:bldP spid="33" grpId="0" build="p" animBg="1"/>
      <p:bldP spid="34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257_1#5522a63ff?vop=1&amp;pid=88eef37e8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已知在酸性溶液中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一些氧化剂氧化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单质时，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自身发生如下变化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Cr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7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Cr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</m:d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。如果分别用相同数目的这些微粒氧化足量的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，得到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单质最多的是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6_BD.257_1#5522a63ff?vop=1&amp;pid=88eef37e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463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58_1#5522a63ff.bracket?vop=1&amp;pid=88eef37e8&amp;color=0,0,0&amp;vpa=136&amp;vtp=1"/>
          <p:cNvSpPr/>
          <p:nvPr/>
        </p:nvSpPr>
        <p:spPr>
          <a:xfrm>
            <a:off x="1015460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257_2#5522a63ff.choices?vop=1&amp;pid=88eef37e8&amp;color=0,0,0&amp;vtp=1&amp;bbb=1"/>
              <p:cNvSpPr/>
              <p:nvPr/>
            </p:nvSpPr>
            <p:spPr>
              <a:xfrm>
                <a:off x="832104" y="2355389"/>
                <a:ext cx="10533888" cy="482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458847" algn="l"/>
                    <a:tab pos="5184394" algn="l"/>
                    <a:tab pos="802424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257_2#5522a63ff.choices?vop=1&amp;pid=88eef37e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89"/>
                <a:ext cx="10533888" cy="482600"/>
              </a:xfrm>
              <a:prstGeom prst="rect">
                <a:avLst/>
              </a:prstGeom>
              <a:blipFill>
                <a:blip r:embed="rId4"/>
                <a:stretch>
                  <a:fillRect l="-1389" b="-15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259_1#968a28f54?vop=1&amp;pid=88eef37e8&amp;color=0,0,0&amp;vtp=1&amp;bt=1&amp;bbb=1&amp;hb=1"/>
              <p:cNvSpPr/>
              <p:nvPr/>
            </p:nvSpPr>
            <p:spPr>
              <a:xfrm>
                <a:off x="832104" y="1078992"/>
                <a:ext cx="10533888" cy="1079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在焊接铜器时可用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溶液除去铜器表面的氧化铜以便焊接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其反应为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CuO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mPr>
                          <m:mr>
                            <m:e>
                              <m:groupChr>
                                <m:groupChrPr>
                                  <m:chr m:val="→"/>
                                  <m:vertJc m:val="bot"/>
                                  <m:ctrlPr>
                                    <a:rPr lang="en-US" altLang="zh-CN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△</m:t>
                                  </m:r>
                                </m:e>
                              </m:groupCh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未配平）。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6_BD.259_1#968a28f54?vop=1&amp;pid=88eef37e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079500"/>
              </a:xfrm>
              <a:prstGeom prst="rect">
                <a:avLst/>
              </a:prstGeom>
              <a:blipFill>
                <a:blip r:embed="rId3"/>
                <a:stretch>
                  <a:fillRect l="-13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60_1#968a28f54.bracket?vop=1&amp;pid=88eef37e8&amp;color=0,0,0&amp;vpa=137&amp;vtp=1"/>
          <p:cNvSpPr/>
          <p:nvPr/>
        </p:nvSpPr>
        <p:spPr>
          <a:xfrm>
            <a:off x="8229822" y="1758759"/>
            <a:ext cx="331788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2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259_2#968a28f54.choices?vop=1&amp;pid=88eef37e8&amp;color=0,0,0&amp;vtp=1&amp;bbb=1"/>
              <p:cNvSpPr/>
              <p:nvPr/>
            </p:nvSpPr>
            <p:spPr>
              <a:xfrm>
                <a:off x="832104" y="21463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反应中被氧化和被还原的元素分别为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配平后，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的化学计量数之比为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反应中产生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转移电子数为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该反应中被还原的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占参与反应的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259_2#968a28f54.choices?vop=1&amp;pid=88eef37e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14630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18_1#cbb6a0062?vop=1&amp;pid=b5e4319d7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碱类物质有一些共同的性质。下列关于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性质的描述中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不属于碱的共同性质的是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6_BD.18_1#cbb6a0062?vop=1&amp;pid=b5e4319d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9_1#cbb6a0062.bracket?vop=1&amp;pid=b5e4319d7&amp;color=0,0,0&amp;vpa=12&amp;vtp=1"/>
          <p:cNvSpPr/>
          <p:nvPr/>
        </p:nvSpPr>
        <p:spPr>
          <a:xfrm>
            <a:off x="9859359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8_2#cbb6a0062.choices?vop=1&amp;pid=b5e4319d7&amp;color=0,0,0&amp;vtp=1&amp;bbb=1"/>
              <p:cNvSpPr/>
              <p:nvPr/>
            </p:nvSpPr>
            <p:spPr>
              <a:xfrm>
                <a:off x="832104" y="149542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能使酚酞溶液变红色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能与盐酸反应生成水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反应生成碳酸盐和水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18_2#cbb6a0062.choices?vop=1&amp;pid=b5e4319d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261_1#c8014b607?vop=1&amp;pid=ed6fd5622&amp;color=0,0,0&amp;vtp=1&amp;bt=1&amp;bbb=1"/>
              <p:cNvSpPr/>
              <p:nvPr/>
            </p:nvSpPr>
            <p:spPr>
              <a:xfrm>
                <a:off x="832104" y="1078992"/>
                <a:ext cx="10533888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可用于处理含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的污水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C_5_BD.261_1#c8014b607?vop=1&amp;pid=ed6fd562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508000"/>
              </a:xfrm>
              <a:prstGeom prst="rect">
                <a:avLst/>
              </a:prstGeom>
              <a:blipFill>
                <a:blip r:embed="rId3"/>
                <a:stretch>
                  <a:fillRect l="-810" b="-144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62_1#c8014b607.bracket?vop=1&amp;pid=ed6fd5622&amp;color=0,0,0&amp;vpa=138&amp;vtp=1"/>
          <p:cNvSpPr/>
          <p:nvPr/>
        </p:nvSpPr>
        <p:spPr>
          <a:xfrm>
            <a:off x="9789320" y="1075690"/>
            <a:ext cx="331788" cy="508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261_2#c8014b607.choices?vop=1&amp;pid=ed6fd5622&amp;color=0,0,0&amp;vtp=1&amp;bbb=1"/>
              <p:cNvSpPr/>
              <p:nvPr/>
            </p:nvSpPr>
            <p:spPr>
              <a:xfrm>
                <a:off x="832104" y="1533398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生成物中有一种既非氧化产物，也非还原产物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由该反应可判断还原性强弱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以下方程式可表示反应中电子转移情况：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5_BD.261_2#c8014b607.choices?vop=1&amp;pid=ed6fd562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33398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263_1#d574f1285?vop=1&amp;pid=ed6fd5622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氮化钛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TiN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是一种新型多功能金属陶瓷材料，以四氯化钛为原料，在氢气氛围下，与氨气在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700 ℃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TiN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TiCl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TiN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未配平），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5_BD.263_1#d574f1285?vop=1&amp;pid=ed6fd562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64_1#d574f1285.bracket?vop=1&amp;pid=ed6fd5622&amp;color=0,0,0&amp;vpa=139&amp;vtp=1"/>
          <p:cNvSpPr/>
          <p:nvPr/>
        </p:nvSpPr>
        <p:spPr>
          <a:xfrm>
            <a:off x="9414732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263_2#d574f1285.choices?vop=1&amp;pid=ed6fd5622&amp;color=0,0,0&amp;vtp=1&amp;bbb=1"/>
              <p:cNvSpPr/>
              <p:nvPr/>
            </p:nvSpPr>
            <p:spPr>
              <a:xfrm>
                <a:off x="832104" y="19489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TiCl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作氧化剂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为氧化产物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作还原剂的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占反应的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的总量的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的水溶液均可导电，因此它们都是电解质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反应中每转移6个电子，会生成25个气体分子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5_BD.263_2#d574f1285.choices?vop=1&amp;pid=ed6fd562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65_1#15c4e18bc?sp=1&amp;vop=1&amp;pid=ed6fd5622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在稀硫酸中发生反应的几种粒子的转化关系如图所示，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下列说法错误的是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5_AN.266_1#15c4e18bc.bracket?vop=1&amp;pid=ed6fd5622&amp;color=0,0,0&amp;vpa=140&amp;vtp=1"/>
          <p:cNvSpPr/>
          <p:nvPr/>
        </p:nvSpPr>
        <p:spPr>
          <a:xfrm>
            <a:off x="83306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5_BD.265_2#15c4e18bc?htil=16&amp;vop=1&amp;pid=ed6fd5622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1465" y="1622425"/>
            <a:ext cx="2706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265_3#15c4e18bc.choices?htil=16&amp;vop=1&amp;pid=ed6fd5622&amp;color=0,0,0&amp;vtp=1&amp;bbb=1"/>
              <p:cNvSpPr/>
              <p:nvPr/>
            </p:nvSpPr>
            <p:spPr>
              <a:xfrm>
                <a:off x="832104" y="1529771"/>
                <a:ext cx="769924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中氧化产物为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的氧化剂为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还原产物为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从氧化还原反应角度推测可能会发生反应：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5_BD.265_3#15c4e18bc.choices?htil=16&amp;vop=1&amp;pid=ed6fd562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7699248" cy="1676400"/>
              </a:xfrm>
              <a:prstGeom prst="rect">
                <a:avLst/>
              </a:prstGeom>
              <a:blipFill>
                <a:blip r:embed="rId4"/>
                <a:stretch>
                  <a:fillRect l="-1900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67_1#6ad599e2b?vop=1&amp;pid=ed6fd5622&amp;color=0,0,0&amp;vtp=1&amp;bt=1&amp;bbb=1"/>
          <p:cNvSpPr/>
          <p:nvPr/>
        </p:nvSpPr>
        <p:spPr>
          <a:xfrm>
            <a:off x="832104" y="1080000"/>
            <a:ext cx="105338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回答下列问题：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BD.268_1#522bdfcce?vop=1&amp;pid=6ad599e2b&amp;color=0,0,0&amp;vtp=1&amp;bbb=1&amp;hb=1"/>
              <p:cNvSpPr/>
              <p:nvPr/>
            </p:nvSpPr>
            <p:spPr>
              <a:xfrm>
                <a:off x="832104" y="1490774"/>
                <a:ext cx="10533888" cy="110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人体正常的血红蛋白中含有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若误食亚硝酸盐会导致血红蛋白中的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而中毒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服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用维生素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C可解毒。以上过程中分别体现了亚硝酸盐、维生素C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的什么性质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填“氧化性”或“还原性”）。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6_BD.268_1#522bdfcce?vop=1&amp;pid=6ad599e2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0774"/>
                <a:ext cx="10533888" cy="1104900"/>
              </a:xfrm>
              <a:prstGeom prst="rect">
                <a:avLst/>
              </a:prstGeom>
              <a:blipFill>
                <a:blip r:embed="rId3"/>
                <a:stretch>
                  <a:fillRect l="-1389" t="-2210" r="-579" b="-93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269_1#522bdfcce.blank?vop=1&amp;pid=6ad599e2b&amp;color=0,0,0&amp;vpa=141&amp;vtp=1&amp;bbb=1"/>
          <p:cNvSpPr/>
          <p:nvPr/>
        </p:nvSpPr>
        <p:spPr>
          <a:xfrm>
            <a:off x="8457660" y="1824403"/>
            <a:ext cx="85248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氧化性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5" name="QB_6_AN.270_1#522bdfcce.blank?vop=1&amp;pid=6ad599e2b&amp;color=0,0,0&amp;vpa=142&amp;vtp=1&amp;bbb=1"/>
          <p:cNvSpPr/>
          <p:nvPr/>
        </p:nvSpPr>
        <p:spPr>
          <a:xfrm>
            <a:off x="9600660" y="1824403"/>
            <a:ext cx="85248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还原性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6_BD.271_1#80705ac9b?vop=1&amp;pid=6ad599e2b&amp;color=0,0,0&amp;vtp=1&amp;bbb=1&amp;hb=1"/>
              <p:cNvSpPr/>
              <p:nvPr/>
            </p:nvSpPr>
            <p:spPr>
              <a:xfrm>
                <a:off x="832104" y="2621074"/>
                <a:ext cx="10533888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在溶有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的溶液中加入一定量的铁粉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法正确的是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C_6_BD.271_1#80705ac9b?vop=1&amp;pid=6ad599e2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621074"/>
                <a:ext cx="10533888" cy="736600"/>
              </a:xfrm>
              <a:prstGeom prst="rect">
                <a:avLst/>
              </a:prstGeom>
              <a:blipFill>
                <a:blip r:embed="rId4"/>
                <a:stretch>
                  <a:fillRect l="-1389" t="-3306" r="-116" b="-140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6_AN.272_1#80705ac9b.blank?vop=1&amp;pid=6ad599e2b&amp;color=0,0,0&amp;vpa=143&amp;vtp=1&amp;bbb=1"/>
          <p:cNvSpPr/>
          <p:nvPr/>
        </p:nvSpPr>
        <p:spPr>
          <a:xfrm>
            <a:off x="1929860" y="2954703"/>
            <a:ext cx="49688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AC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C_6_BD.271_2#80705ac9b.choices?vop=1&amp;pid=6ad599e2b&amp;color=0,0,0&amp;vtp=1&amp;bbb=1"/>
              <p:cNvSpPr/>
              <p:nvPr/>
            </p:nvSpPr>
            <p:spPr>
              <a:xfrm>
                <a:off x="832104" y="3395774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若铁粉无剩余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且溶液中有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则溶液中可能有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若铁粉无剩余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则溶液中一定有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若铁粉有剩余，则不溶物一定有铜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若铁粉有剩余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则溶液中一定有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8" name="QC_6_BD.271_2#80705ac9b.choices?vop=1&amp;pid=6ad599e2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95774"/>
                <a:ext cx="10533888" cy="1473200"/>
              </a:xfrm>
              <a:prstGeom prst="rect">
                <a:avLst/>
              </a:prstGeom>
              <a:blipFill>
                <a:blip r:embed="rId5"/>
                <a:stretch>
                  <a:fillRect l="-1389" t="-1653" b="-74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6_BD.273_1#b62556d8f?vop=1&amp;pid=6ad599e2b&amp;color=0,0,0&amp;vtp=1&amp;bbb=1&amp;hb=1"/>
              <p:cNvSpPr/>
              <p:nvPr/>
            </p:nvSpPr>
            <p:spPr>
              <a:xfrm>
                <a:off x="832104" y="4894374"/>
                <a:ext cx="10533888" cy="110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（3）我国古代炼丹术中用的铅丹与硝酸反应的化学方程式为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铅丹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PbO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Pb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则铅丹的化学式为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其中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含量之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比为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B_6_BD.273_1#b62556d8f?vop=1&amp;pid=6ad599e2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894374"/>
                <a:ext cx="10533888" cy="1104900"/>
              </a:xfrm>
              <a:prstGeom prst="rect">
                <a:avLst/>
              </a:prstGeom>
              <a:blipFill>
                <a:blip r:embed="rId6"/>
                <a:stretch>
                  <a:fillRect l="-1389" t="-2210" r="-579" b="-93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6_AN.274_1#b62556d8f.blank?vop=1&amp;pid=6ad599e2b&amp;color=0,0,0&amp;vpa=144&amp;vtp=1&amp;bbb=1"/>
              <p:cNvSpPr/>
              <p:nvPr/>
            </p:nvSpPr>
            <p:spPr>
              <a:xfrm>
                <a:off x="6862700" y="5261538"/>
                <a:ext cx="785686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Pb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6_AN.274_1#b62556d8f.blank?vop=1&amp;pid=6ad599e2b&amp;color=0,0,0&amp;vpa=14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2700" y="5261538"/>
                <a:ext cx="785686" cy="279400"/>
              </a:xfrm>
              <a:prstGeom prst="rect">
                <a:avLst/>
              </a:prstGeom>
              <a:blipFill>
                <a:blip r:embed="rId7"/>
                <a:stretch>
                  <a:fillRect l="-3876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6_AN.275_1#b62556d8f.blank?vop=1&amp;pid=6ad599e2b&amp;color=0,0,0&amp;vpa=145&amp;vtp=1&amp;bbb=1"/>
              <p:cNvSpPr/>
              <p:nvPr/>
            </p:nvSpPr>
            <p:spPr>
              <a:xfrm>
                <a:off x="1344866" y="5642157"/>
                <a:ext cx="469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6_AN.275_1#b62556d8f.blank?vop=1&amp;pid=6ad599e2b&amp;color=0,0,0&amp;vpa=14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4866" y="5642157"/>
                <a:ext cx="469900" cy="279400"/>
              </a:xfrm>
              <a:prstGeom prst="rect">
                <a:avLst/>
              </a:prstGeom>
              <a:blipFill>
                <a:blip r:embed="rId8"/>
                <a:stretch>
                  <a:fillRect l="-6494" r="-3896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10" grpId="0" build="p" animBg="1"/>
      <p:bldP spid="11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276_1#29dbae1f4?vop=1&amp;pid=6ad599e2b&amp;color=0,0,0&amp;vtp=1&amp;bt=1&amp;bbb=1&amp;hb=1"/>
              <p:cNvSpPr/>
              <p:nvPr/>
            </p:nvSpPr>
            <p:spPr>
              <a:xfrm>
                <a:off x="832104" y="1080000"/>
                <a:ext cx="10533888" cy="1358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（4）治理汽车尾气方法之一是在汽车的排气管上安装“催化转化器”，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可以转化为两种无毒的</a:t>
                </a:r>
              </a:p>
              <a:p>
                <a:pPr fontAlgn="b" latinLnBrk="1">
                  <a:lnSpc>
                    <a:spcPts val="74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</a:t>
                </a: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，请写出化学方程式，</a:t>
                </a:r>
                <a:r>
                  <a:rPr lang="en-US" altLang="zh-CN" b="0" i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并用单线桥标出电子转移的方向和数目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_</a:t>
                </a:r>
                <a:r>
                  <a:rPr lang="en-US" altLang="zh-CN" sz="4100" b="0" i="0" u="sng" kern="0" spc="-99900" smtClean="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6_BD.276_1#29dbae1f4?vop=1&amp;pid=6ad599e2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358900"/>
              </a:xfrm>
              <a:prstGeom prst="rect">
                <a:avLst/>
              </a:prstGeom>
              <a:blipFill>
                <a:blip r:embed="rId3"/>
                <a:stretch>
                  <a:fillRect l="-13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6_AN.278_1#29dbae1f4?vop=1&amp;pid=6ad599e2b&amp;color=0,0,0&amp;tib=255,255,255&amp;iip=1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3604" y="1295900"/>
            <a:ext cx="2724912" cy="88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6_BD.279_1#baf0fa3a3?vop=1&amp;pid=6ad599e2b&amp;color=0,0,0&amp;vtp=1&amp;bbb=1"/>
              <p:cNvSpPr/>
              <p:nvPr/>
            </p:nvSpPr>
            <p:spPr>
              <a:xfrm>
                <a:off x="832104" y="243534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5）次磷酸</a:t>
                </a:r>
                <a14:m>
                  <m:oMath xmlns:m="http://schemas.openxmlformats.org/officeDocument/2006/math">
                    <m:r>
                      <a:rPr lang="en-US" altLang="zh-CN" sz="1800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常用于化学镀银</a:t>
                </a:r>
                <a:r>
                  <a:rPr lang="en-US" altLang="zh-CN" sz="1800" b="0" i="0" spc="-5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Ag</m:t>
                            </m:r>
                          </m:e>
                          <m:sup>
                            <m: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PO</m:t>
                            </m:r>
                          </m:e>
                          <m:sub>
                            <m: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PO</m:t>
                            </m:r>
                          </m:e>
                          <m:sub>
                            <m: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spc="-5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5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未配平）。</a:t>
                </a:r>
                <a:endParaRPr lang="en-US" altLang="zh-CN" sz="1800" spc="-5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O_6_BD.279_1#baf0fa3a3?vop=1&amp;pid=6ad599e2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35344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l="-1389" r="-1505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7_BD.280_1#19aa58bbb?vop=1&amp;pid=baf0fa3a3&amp;color=0,0,0&amp;vtp=1&amp;bbb=1"/>
              <p:cNvSpPr/>
              <p:nvPr/>
            </p:nvSpPr>
            <p:spPr>
              <a:xfrm>
                <a:off x="832104" y="28887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元素的化合价为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是一元弱酸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，写出其与足量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溶液反应的离子方程式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7_BD.280_1#19aa58bbb?vop=1&amp;pid=baf0fa3a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88790"/>
                <a:ext cx="10533888" cy="838200"/>
              </a:xfrm>
              <a:prstGeom prst="rect">
                <a:avLst/>
              </a:prstGeom>
              <a:blipFill>
                <a:blip r:embed="rId6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281_1#19aa58bbb.blank?vop=1&amp;pid=baf0fa3a3&amp;color=0,0,0&amp;vpa=147&amp;vtp=1&amp;bbb=1"/>
          <p:cNvSpPr/>
          <p:nvPr/>
        </p:nvSpPr>
        <p:spPr>
          <a:xfrm>
            <a:off x="3877597" y="2858310"/>
            <a:ext cx="46990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+1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7_AN.283_1#19aa58bbb.blank?vop=1&amp;pid=baf0fa3a3&amp;color=0,0,0&amp;vpa=148&amp;vtp=1&amp;bbb=1&amp;rh=23.75"/>
              <p:cNvSpPr/>
              <p:nvPr/>
            </p:nvSpPr>
            <p:spPr>
              <a:xfrm>
                <a:off x="7583615" y="3329805"/>
                <a:ext cx="324377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7_AN.283_1#19aa58bbb.blank?vop=1&amp;pid=baf0fa3a3&amp;color=0,0,0&amp;vpa=148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3615" y="3329805"/>
                <a:ext cx="3243771" cy="301625"/>
              </a:xfrm>
              <a:prstGeom prst="rect">
                <a:avLst/>
              </a:prstGeom>
              <a:blipFill>
                <a:blip r:embed="rId7"/>
                <a:stretch>
                  <a:fillRect l="-752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284_1#d4bc44c86?vop=1&amp;pid=6ad599e2b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工业上可利用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制备亚氯酸钠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反应体系中涉及下列物质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请写出反应的化学方程式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6_BD.284_1#d4bc44c86?vop=1&amp;pid=6ad599e2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AN.285_1#d4bc44c86.blank?vop=1&amp;pid=6ad599e2b&amp;color=0,0,0&amp;vpa=149&amp;vtp=1&amp;bbb=1&amp;rh=23.75"/>
              <p:cNvSpPr/>
              <p:nvPr/>
            </p:nvSpPr>
            <p:spPr>
              <a:xfrm>
                <a:off x="5557965" y="1512435"/>
                <a:ext cx="5038344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6_AN.285_1#d4bc44c86.blank?vop=1&amp;pid=6ad599e2b&amp;color=0,0,0&amp;vpa=149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7965" y="1512435"/>
                <a:ext cx="5038344" cy="301625"/>
              </a:xfrm>
              <a:prstGeom prst="rect">
                <a:avLst/>
              </a:prstGeom>
              <a:blipFill>
                <a:blip r:embed="rId4"/>
                <a:stretch>
                  <a:fillRect l="-605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BD.286_1#b20a159d4?sp=1&amp;vop=1&amp;pid=6ad599e2b&amp;color=0,0,0&amp;vtp=1&amp;bbb=1&amp;hb=1"/>
              <p:cNvSpPr/>
              <p:nvPr/>
            </p:nvSpPr>
            <p:spPr>
              <a:xfrm>
                <a:off x="832104" y="19489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（7）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写出少量氯气通入碘化亚铁溶液中的离子方程式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过量的氯气通入碘化亚铁溶液中发生反应的离子方程式：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BD.286_1#b20a159d4?sp=1&amp;vop=1&amp;pid=6ad599e2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r="-926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AN.287_1#b20a159d4.blank?vop=1&amp;pid=6ad599e2b&amp;color=0,0,0&amp;vpa=150&amp;vtp=1&amp;bbb=1&amp;hb=1"/>
              <p:cNvSpPr/>
              <p:nvPr/>
            </p:nvSpPr>
            <p:spPr>
              <a:xfrm>
                <a:off x="832104" y="1910890"/>
                <a:ext cx="10531904" cy="8890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486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6_AN.287_1#b20a159d4.blank?vop=1&amp;pid=6ad599e2b&amp;color=0,0,0&amp;vpa=15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0890"/>
                <a:ext cx="10531904" cy="889000"/>
              </a:xfrm>
              <a:prstGeom prst="rect">
                <a:avLst/>
              </a:prstGeom>
              <a:blipFill>
                <a:blip r:embed="rId6"/>
                <a:stretch>
                  <a:fillRect l="-811" b="-34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6_AN.288_1#b20a159d4.blank?vop=1&amp;pid=6ad599e2b&amp;color=0,0,0&amp;vpa=151&amp;vtp=1&amp;bbb=1"/>
              <p:cNvSpPr/>
              <p:nvPr/>
            </p:nvSpPr>
            <p:spPr>
              <a:xfrm>
                <a:off x="6577267" y="2803517"/>
                <a:ext cx="4304221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6_AN.288_1#b20a159d4.blank?vop=1&amp;pid=6ad599e2b&amp;color=0,0,0&amp;vpa=15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7267" y="2803517"/>
                <a:ext cx="4304221" cy="304800"/>
              </a:xfrm>
              <a:prstGeom prst="rect">
                <a:avLst/>
              </a:prstGeom>
              <a:blipFill>
                <a:blip r:embed="rId7"/>
                <a:stretch>
                  <a:fillRect l="-708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289_1#baf6e265c?vop=1&amp;pid=3cd02567c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北宋王安石在《元日》中描述迎新春的“爆竹声中一岁除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涉及的化学反应为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↑+3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下列叙述错误的是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289_1#baf6e265c?vop=1&amp;pid=3cd02567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90_1#baf6e265c.bracket?vop=1&amp;pid=3cd02567c&amp;color=0,0,0&amp;vpa=152&amp;vtp=1"/>
          <p:cNvSpPr/>
          <p:nvPr/>
        </p:nvSpPr>
        <p:spPr>
          <a:xfrm>
            <a:off x="7191597" y="1465762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289_2#baf6e265c.choices?vop=1&amp;pid=3cd02567c&amp;color=0,0,0&amp;vtp=1&amp;bbb=1"/>
              <p:cNvSpPr/>
              <p:nvPr/>
            </p:nvSpPr>
            <p:spPr>
              <a:xfrm>
                <a:off x="832104" y="1927026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发生还原反应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得电子总数等于C失电子总数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该反应中氧化性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依据不同的分类标准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分类为电解质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、钾盐、硝酸盐等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289_2#baf6e265c.choices?vop=1&amp;pid=3cd02567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27026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91_1#23bd9a8dc?vop=1&amp;pid=3cd02567c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氧化还原反应的本质是电子转移，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下列氧化还原反应中电子转移的表示方法正确的是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92_1#23bd9a8dc.bracket?vop=1&amp;pid=3cd02567c&amp;color=0,0,0&amp;vpa=153&amp;vtp=1"/>
          <p:cNvSpPr/>
          <p:nvPr/>
        </p:nvSpPr>
        <p:spPr>
          <a:xfrm>
            <a:off x="94863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4" name="QC_4_BD.291_2#23bd9a8dc.choices?vop=1&amp;pid=3cd02567c&amp;color=0,0,0&amp;vtp=1&amp;bbb=1"/>
          <p:cNvSpPr/>
          <p:nvPr/>
        </p:nvSpPr>
        <p:spPr>
          <a:xfrm>
            <a:off x="832104" y="1564386"/>
            <a:ext cx="10531904" cy="1155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9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34576" algn="l"/>
                <a:tab pos="4808752" algn="l"/>
                <a:tab pos="8368828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750" b="0" i="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750" b="0" i="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0" i="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150" b="0" i="0" kern="0" spc="-9990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4_BD.291_2#23bd9a8dc.choice_image?vop=1&amp;pid=3cd02567c&amp;color=0,0,0&amp;tib=255,255,255&amp;iip=1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482" y="1653540"/>
            <a:ext cx="2121408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4_BD.291_2#23bd9a8dc.choice_image?vop=1&amp;pid=3cd02567c&amp;color=0,0,0&amp;tib=255,255,255&amp;iip=1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2613" y="2028444"/>
            <a:ext cx="1536192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4_BD.291_2#23bd9a8dc.choice_image?vop=1&amp;pid=3cd02567c&amp;color=0,0,0&amp;tib=255,255,255&amp;iip=1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4396" y="1558925"/>
            <a:ext cx="3026664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C_4_BD.291_2#23bd9a8dc.choice_image?vop=1&amp;pid=3cd02567c&amp;color=0,0,0&amp;tib=255,255,255&amp;iip=16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8083" y="2055876"/>
            <a:ext cx="1792224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93_1#72423f873?vop=1&amp;pid=3cd02567c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下列变化需加氧化剂才能实现的是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94_1#72423f873.bracket?vop=1&amp;pid=3cd02567c&amp;color=0,0,0&amp;vpa=154&amp;vtp=1"/>
          <p:cNvSpPr/>
          <p:nvPr/>
        </p:nvSpPr>
        <p:spPr>
          <a:xfrm>
            <a:off x="44571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293_2#72423f873.choices?vop=1&amp;pid=3cd02567c&amp;color=0,0,0&amp;vtp=1&amp;bbb=1"/>
              <p:cNvSpPr/>
              <p:nvPr/>
            </p:nvSpPr>
            <p:spPr>
              <a:xfrm>
                <a:off x="832104" y="1529771"/>
                <a:ext cx="10533888" cy="482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63647" algn="l"/>
                    <a:tab pos="5412994" algn="l"/>
                    <a:tab pos="788454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</m:d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293_2#72423f873.choices?vop=1&amp;pid=3cd02567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482600"/>
              </a:xfrm>
              <a:prstGeom prst="rect">
                <a:avLst/>
              </a:prstGeom>
              <a:blipFill>
                <a:blip r:embed="rId3"/>
                <a:stretch>
                  <a:fillRect l="-1389" b="-151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95_1#8f1fef320?htil=17&amp;vop=1&amp;pid=3cd02567c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3072" y="1225296"/>
            <a:ext cx="2066544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295_2#8f1fef320?htil=17&amp;sp=1&amp;vop=1&amp;pid=3cd02567c&amp;color=0,0,0&amp;vtp=1&amp;bt=1&amp;bbb=1"/>
              <p:cNvSpPr/>
              <p:nvPr/>
            </p:nvSpPr>
            <p:spPr>
              <a:xfrm>
                <a:off x="832104" y="1078992"/>
                <a:ext cx="833018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酸性条件下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用于脱硫处理的原理如图所示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下列说法中不正确的是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C_4_BD.295_2#8f1fef320?htil=17&amp;sp=1&amp;vop=1&amp;pid=3cd02567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8330184" cy="469900"/>
              </a:xfrm>
              <a:prstGeom prst="rect">
                <a:avLst/>
              </a:prstGeom>
              <a:blipFill>
                <a:blip r:embed="rId4"/>
                <a:stretch>
                  <a:fillRect l="-1757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296_1#8f1fef320.bracket?vop=1&amp;pid=3cd02567c&amp;color=0,0,0&amp;vpa=155&amp;vtp=1"/>
          <p:cNvSpPr/>
          <p:nvPr/>
        </p:nvSpPr>
        <p:spPr>
          <a:xfrm>
            <a:off x="8454421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295_3#8f1fef320.choices?htil=17&amp;vop=1&amp;pid=3cd02567c&amp;color=0,0,0&amp;vtp=1&amp;bbb=1"/>
              <p:cNvSpPr/>
              <p:nvPr/>
            </p:nvSpPr>
            <p:spPr>
              <a:xfrm>
                <a:off x="832104" y="1529771"/>
                <a:ext cx="833018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作氧化剂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的反应物中有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是还原产物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都可以作为该过程的催化剂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295_3#8f1fef320.choices?htil=17&amp;vop=1&amp;pid=3cd02567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8330184" cy="1676400"/>
              </a:xfrm>
              <a:prstGeom prst="rect">
                <a:avLst/>
              </a:prstGeom>
              <a:blipFill>
                <a:blip r:embed="rId5"/>
                <a:stretch>
                  <a:fillRect l="-1757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_1#efdeb30cb?vop=1&amp;pid=b5e4319d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下列物质在一定条件下，跟酸、碱、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盐都能反应的是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21_1#efdeb30cb.bracket?vop=1&amp;pid=b5e4319d7&amp;color=0,0,0&amp;vpa=13&amp;vtp=1"/>
          <p:cNvSpPr/>
          <p:nvPr/>
        </p:nvSpPr>
        <p:spPr>
          <a:xfrm>
            <a:off x="62732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20_2#efdeb30cb.choices?vop=1&amp;pid=b5e4319d7&amp;color=0,0,0&amp;vtp=1&amp;bbb=1"/>
              <p:cNvSpPr/>
              <p:nvPr/>
            </p:nvSpPr>
            <p:spPr>
              <a:xfrm>
                <a:off x="832104" y="1529771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566797" algn="l"/>
                    <a:tab pos="5501894" algn="l"/>
                    <a:tab pos="824649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MgO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6_BD.20_2#efdeb30cb.choices?vop=1&amp;pid=b5e4319d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297_1#d372cc2fa?vop=1&amp;pid=3cd02567c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气体与足量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溶液完全反应后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发生以下两个化学反应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+7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下列有关说法正确的是(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297_1#d372cc2fa?vop=1&amp;pid=3cd02567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637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98_1#d372cc2fa.bracket?vop=1&amp;pid=3cd02567c&amp;color=0,0,0&amp;vpa=156&amp;vtp=1"/>
          <p:cNvSpPr/>
          <p:nvPr/>
        </p:nvSpPr>
        <p:spPr>
          <a:xfrm>
            <a:off x="3301460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297_2#d372cc2fa.choices?vop=1&amp;pid=3cd02567c&amp;color=0,0,0&amp;vtp=1&amp;bbb=1"/>
              <p:cNvSpPr/>
              <p:nvPr/>
            </p:nvSpPr>
            <p:spPr>
              <a:xfrm>
                <a:off x="832104" y="23753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两个反应中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均作还原剂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氧化成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297_2#d372cc2fa.choices?vop=1&amp;pid=3cd02567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75392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299_1#97df5cb15?sp=1&amp;vop=1&amp;pid=3cd02567c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研究人员在金星大气中探测到了磷化氢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常作为一种熏蒸剂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，在贮粮中用于防治害虫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种制备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的流程如图所示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299_1#97df5cb15?sp=1&amp;vop=1&amp;pid=3cd02567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299_2#97df5cb15?vop=1&amp;pid=3cd02567c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5344" y="2041644"/>
            <a:ext cx="4398264" cy="83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300_1#97df5cb15.bracket?vop=1&amp;pid=3cd02567c&amp;color=0,0,0&amp;vpa=157&amp;vtp=1"/>
          <p:cNvSpPr/>
          <p:nvPr/>
        </p:nvSpPr>
        <p:spPr>
          <a:xfrm>
            <a:off x="5752497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299_3#97df5cb15.choices?vop=1&amp;pid=3cd02567c&amp;color=0,0,0&amp;vtp=1&amp;bbb=1"/>
              <p:cNvSpPr/>
              <p:nvPr/>
            </p:nvSpPr>
            <p:spPr>
              <a:xfrm>
                <a:off x="832104" y="30068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上述流程中每一步都属于氧化还原反应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白磷与浓氢氧化钠溶液反应中氧化剂和还原剂的质量比是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已知次磷酸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为一元酸，则次磷酸钠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属于正盐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1个次磷酸分子分解时转移4个电子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299_3#97df5cb15.choices?vop=1&amp;pid=3cd02567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06844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01_1#29c085d76?sp=1&amp;vop=1&amp;pid=3cd02567c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黄铁矿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在酸性条件下发生催化氧化的反应历程如图所示。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C_4_BD.301_1#29c085d76?sp=1&amp;vop=1&amp;pid=3cd02567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100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02_1#29c085d76.bracket?vop=1&amp;pid=3cd02567c&amp;color=0,0,0&amp;vpa=158&amp;vtp=1"/>
          <p:cNvSpPr/>
          <p:nvPr/>
        </p:nvSpPr>
        <p:spPr>
          <a:xfrm>
            <a:off x="9202134" y="1074864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4" name="QC_4_BD.301_2#29c085d76?htil=18&amp;vop=1&amp;pid=3cd02567c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4243" y="1621472"/>
            <a:ext cx="2157984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301_3#29c085d76.choices?htil=18&amp;vop=1&amp;pid=3cd02567c&amp;color=0,0,0&amp;vtp=1&amp;bbb=1"/>
              <p:cNvSpPr/>
              <p:nvPr/>
            </p:nvSpPr>
            <p:spPr>
              <a:xfrm>
                <a:off x="832104" y="1494472"/>
                <a:ext cx="8247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反应Ⅰ、Ⅱ、Ⅲ均发生氧化还原反应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反应Ⅰ中氧化剂与还原剂的化学计量数之比为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1:4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反应Ⅱ的离子方程式为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15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总反应过程中氧气作氧化剂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301_3#29c085d76.choices?htil=18&amp;vop=1&amp;pid=3cd02567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4472"/>
                <a:ext cx="8247888" cy="1676400"/>
              </a:xfrm>
              <a:prstGeom prst="rect">
                <a:avLst/>
              </a:prstGeom>
              <a:blipFill>
                <a:blip r:embed="rId5"/>
                <a:stretch>
                  <a:fillRect l="-1774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03_1#a27bade57?vop=1&amp;pid=3cd02567c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回答下列问题。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304_1#f6d881a1a?vop=1&amp;pid=a27bade57&amp;color=0,0,0&amp;vtp=1&amp;bbb=1&amp;hb=1"/>
              <p:cNvSpPr/>
              <p:nvPr/>
            </p:nvSpPr>
            <p:spPr>
              <a:xfrm>
                <a:off x="832104" y="15298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（1）我国古代四大发明之一的黑火药是由硫黄粉、硝酸钾和木炭粉按一定比例混合而成的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爆炸时可能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发生的反应之一为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该反应中被还原的元素是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填名称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被氧化的元素是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，氧化产物是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，还原产物是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5_BD.304_1#f6d881a1a?vop=1&amp;pid=a27bade5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3588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305_1#f6d881a1a.blank?vop=1&amp;pid=a27bade57&amp;color=0,0,0&amp;vpa=159&amp;vtp=1&amp;bbb=1"/>
          <p:cNvSpPr/>
          <p:nvPr/>
        </p:nvSpPr>
        <p:spPr>
          <a:xfrm>
            <a:off x="9537922" y="1877552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氮、硫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5" name="QB_5_AN.306_1#f6d881a1a.blank?vop=1&amp;pid=a27bade57&amp;color=0,0,0&amp;vpa=160&amp;vtp=1"/>
          <p:cNvSpPr/>
          <p:nvPr/>
        </p:nvSpPr>
        <p:spPr>
          <a:xfrm>
            <a:off x="3352260" y="2337610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碳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6" name="QB_5_AN.307_1#f6d881a1a.blank?vop=1&amp;pid=a27bade57&amp;color=0,0,0&amp;vpa=161&amp;vtp=1&amp;bbb=1"/>
          <p:cNvSpPr/>
          <p:nvPr/>
        </p:nvSpPr>
        <p:spPr>
          <a:xfrm>
            <a:off x="5181060" y="2337610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二氧化碳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7" name="QB_5_AN.308_1#f6d881a1a.blank?vop=1&amp;pid=a27bade57&amp;color=0,0,0&amp;vpa=162&amp;vtp=1&amp;bbb=1"/>
          <p:cNvSpPr/>
          <p:nvPr/>
        </p:nvSpPr>
        <p:spPr>
          <a:xfrm>
            <a:off x="7695660" y="2337610"/>
            <a:ext cx="1995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硫化钾、二氧化氮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O_5_BD.309_1#233bbbb8a?vop=1&amp;pid=a27bade57&amp;color=0,0,0&amp;vtp=1&amp;bbb=1"/>
              <p:cNvSpPr/>
              <p:nvPr/>
            </p:nvSpPr>
            <p:spPr>
              <a:xfrm>
                <a:off x="832104" y="2798246"/>
                <a:ext cx="10533888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铜在常温下能被稀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3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O_5_BD.309_1#233bbbb8a?vop=1&amp;pid=a27bade5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98246"/>
                <a:ext cx="10533888" cy="508000"/>
              </a:xfrm>
              <a:prstGeom prst="rect">
                <a:avLst/>
              </a:prstGeom>
              <a:blipFill>
                <a:blip r:embed="rId4"/>
                <a:stretch>
                  <a:fillRect l="-1389" b="-156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6_BD.310_1#35f45efb5?vop=1&amp;pid=233bbbb8a&amp;color=0,0,0&amp;vtp=1&amp;bbb=1"/>
              <p:cNvSpPr/>
              <p:nvPr/>
            </p:nvSpPr>
            <p:spPr>
              <a:xfrm>
                <a:off x="832104" y="3252842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请将上述化学方程式改写成离子方程式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用双线桥法标出该反应的电子转移情况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③在参加反应的硝酸中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起氧化作用的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与起酸性作用的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的质量比为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B_6_BD.310_1#35f45efb5?vop=1&amp;pid=233bbbb8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52842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89" r="-1331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6_AN.311_1#35f45efb5.blank?vop=1&amp;pid=233bbbb8a&amp;color=0,0,0&amp;vpa=163&amp;vtp=1&amp;bbb=1&amp;rh=23.75"/>
              <p:cNvSpPr/>
              <p:nvPr/>
            </p:nvSpPr>
            <p:spPr>
              <a:xfrm>
                <a:off x="5180266" y="3260335"/>
                <a:ext cx="4690110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3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↑+4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6_AN.311_1#35f45efb5.blank?vop=1&amp;pid=233bbbb8a&amp;color=0,0,0&amp;vpa=163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0266" y="3260335"/>
                <a:ext cx="4690110" cy="301625"/>
              </a:xfrm>
              <a:prstGeom prst="rect">
                <a:avLst/>
              </a:prstGeom>
              <a:blipFill>
                <a:blip r:embed="rId6"/>
                <a:stretch>
                  <a:fillRect l="-650" r="-520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6_AN.313_1#35f45efb5.blank?vop=1&amp;pid=233bbbb8a&amp;color=0,0,0&amp;vpa=164&amp;vtp=1&amp;bbb=1&amp;hb=1"/>
              <p:cNvSpPr/>
              <p:nvPr/>
            </p:nvSpPr>
            <p:spPr>
              <a:xfrm>
                <a:off x="832104" y="3633842"/>
                <a:ext cx="10531904" cy="9144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586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HN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稀）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3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失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3×2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86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2×3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e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6_AN.313_1#35f45efb5.blank?vop=1&amp;pid=233bbbb8a&amp;color=0,0,0&amp;vpa=164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33842"/>
                <a:ext cx="10531904" cy="914400"/>
              </a:xfrm>
              <a:prstGeom prst="rect">
                <a:avLst/>
              </a:prstGeom>
              <a:blipFill>
                <a:blip r:embed="rId7"/>
                <a:stretch>
                  <a:fillRect l="-1390" b="-9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B_6_AN.315_1#35f45efb5.blank?vop=1&amp;pid=233bbbb8a&amp;color=0,0,0&amp;vpa=165&amp;vtp=1&amp;bbb=1"/>
              <p:cNvSpPr/>
              <p:nvPr/>
            </p:nvSpPr>
            <p:spPr>
              <a:xfrm>
                <a:off x="8653590" y="4564942"/>
                <a:ext cx="469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1:3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4" name="QB_6_AN.315_1#35f45efb5.blank?vop=1&amp;pid=233bbbb8a&amp;color=0,0,0&amp;vpa=16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3590" y="4564942"/>
                <a:ext cx="469900" cy="279400"/>
              </a:xfrm>
              <a:prstGeom prst="rect">
                <a:avLst/>
              </a:prstGeom>
              <a:blipFill>
                <a:blip r:embed="rId8"/>
                <a:stretch>
                  <a:fillRect l="-6494" r="-3896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16_1#38ee8c198?vop=1&amp;pid=3cd02567c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氧化还原反应原理在研究物质性质及物质转化方面具有重要的价值。高铁酸钠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种新型净水剂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，具有强氧化性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通过以下原理制取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+10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+9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316_1#38ee8c198?vop=1&amp;pid=3cd02567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273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317_1#e8e5e00ea?vop=1&amp;pid=38ee8c198&amp;color=0,0,0&amp;vtp=1&amp;bbb=1&amp;hb=1"/>
              <p:cNvSpPr/>
              <p:nvPr/>
            </p:nvSpPr>
            <p:spPr>
              <a:xfrm>
                <a:off x="832104" y="2341046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填“酸”“碱”“盐”或“氧化物”）；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用单线桥法标出上述化学方程式的电子转移情况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每生成1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转移电子数为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5_BD.317_1#e8e5e00ea?vop=1&amp;pid=38ee8c19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41046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r="-1042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318_1#e8e5e00ea.blank?vop=1&amp;pid=38ee8c198&amp;color=0,0,0&amp;vpa=166&amp;vtp=1"/>
          <p:cNvSpPr/>
          <p:nvPr/>
        </p:nvSpPr>
        <p:spPr>
          <a:xfrm>
            <a:off x="2751741" y="2310566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盐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319_1#e8e5e00ea.blank?vop=1&amp;pid=38ee8c198&amp;color=0,0,0&amp;vpa=167&amp;vtp=1&amp;bbb=1"/>
              <p:cNvSpPr/>
              <p:nvPr/>
            </p:nvSpPr>
            <p:spPr>
              <a:xfrm>
                <a:off x="9357678" y="2384416"/>
                <a:ext cx="2889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319_1#e8e5e00ea.blank?vop=1&amp;pid=38ee8c198&amp;color=0,0,0&amp;vpa=16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7678" y="2384416"/>
                <a:ext cx="288925" cy="279400"/>
              </a:xfrm>
              <a:prstGeom prst="rect">
                <a:avLst/>
              </a:prstGeom>
              <a:blipFill>
                <a:blip r:embed="rId5"/>
                <a:stretch>
                  <a:fillRect l="-6383" r="-4255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321_1#e8e5e00ea.blank?vop=1&amp;pid=38ee8c198&amp;color=0,0,0&amp;vpa=168&amp;vtp=1&amp;bbb=1&amp;rh=23.75&amp;hb=1"/>
              <p:cNvSpPr/>
              <p:nvPr/>
            </p:nvSpPr>
            <p:spPr>
              <a:xfrm>
                <a:off x="832104" y="31411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4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+10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+9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321_1#e8e5e00ea.blank?vop=1&amp;pid=38ee8c198&amp;color=0,0,0&amp;vpa=168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41146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8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5_AN.322_1#e8e5e00ea.blank?vop=1&amp;pid=38ee8c198&amp;color=0,0,0&amp;vpa=169&amp;vtp=1"/>
          <p:cNvSpPr/>
          <p:nvPr/>
        </p:nvSpPr>
        <p:spPr>
          <a:xfrm>
            <a:off x="7438041" y="3567866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23_1#f3be1d0af?vop=1&amp;pid=3cd02567c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某同学欲探究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、还原性，现进行以下探究：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323_1#f3be1d0af?vop=1&amp;pid=3cd02567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324_1#be99ac238?sp=1&amp;vop=1&amp;pid=f3be1d0af&amp;color=0,0,0&amp;vtp=1&amp;bbb=1&amp;hb=1"/>
              <p:cNvSpPr/>
              <p:nvPr/>
            </p:nvSpPr>
            <p:spPr>
              <a:xfrm>
                <a:off x="832104" y="152989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该同学从化合价的角度分析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既有氧化性又有还原性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的氧化性可以选取的物质是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淀粉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溶液（酸性）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据你所选的物质进行实验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观察到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有氧化性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反应的离子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方程式为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5_BD.324_1#be99ac238?sp=1&amp;vop=1&amp;pid=f3be1d0a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2095500"/>
              </a:xfrm>
              <a:prstGeom prst="rect">
                <a:avLst/>
              </a:prstGeom>
              <a:blipFill>
                <a:blip r:embed="rId4"/>
                <a:stretch>
                  <a:fillRect l="-1389" r="-810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325_1#be99ac238.blank?vop=1&amp;pid=f3be1d0af&amp;color=0,0,0&amp;vpa=170&amp;vtp=1"/>
          <p:cNvSpPr/>
          <p:nvPr/>
        </p:nvSpPr>
        <p:spPr>
          <a:xfrm>
            <a:off x="10873581" y="1499410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326_1#be99ac238.blank?vop=1&amp;pid=f3be1d0af&amp;color=0,0,0&amp;vpa=171&amp;vtp=1&amp;bbb=1"/>
              <p:cNvSpPr/>
              <p:nvPr/>
            </p:nvSpPr>
            <p:spPr>
              <a:xfrm>
                <a:off x="4482560" y="2839458"/>
                <a:ext cx="28432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淀粉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溶液（酸性）变蓝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QB_5_AN.326_1#be99ac238.blank?vop=1&amp;pid=f3be1d0af&amp;color=0,0,0&amp;vpa=17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2560" y="2839458"/>
                <a:ext cx="2843213" cy="279400"/>
              </a:xfrm>
              <a:prstGeom prst="rect">
                <a:avLst/>
              </a:prstGeom>
              <a:blipFill>
                <a:blip r:embed="rId5"/>
                <a:stretch>
                  <a:fillRect l="-2355" t="-32609" r="-2355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327_1#be99ac238.blank?vop=1&amp;pid=f3be1d0af&amp;color=0,0,0&amp;vpa=172&amp;vtp=1&amp;bbb=1&amp;rh=23.75"/>
              <p:cNvSpPr/>
              <p:nvPr/>
            </p:nvSpPr>
            <p:spPr>
              <a:xfrm>
                <a:off x="1802067" y="3224395"/>
                <a:ext cx="3338322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327_1#be99ac238.blank?vop=1&amp;pid=f3be1d0af&amp;color=0,0,0&amp;vpa=172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2067" y="3224395"/>
                <a:ext cx="3338322" cy="301625"/>
              </a:xfrm>
              <a:prstGeom prst="rect">
                <a:avLst/>
              </a:prstGeom>
              <a:blipFill>
                <a:blip r:embed="rId6"/>
                <a:stretch>
                  <a:fillRect l="-914" r="-731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BD.328_1#c1b4f4bda?sp=1&amp;vop=1&amp;pid=f3be1d0af&amp;color=0,0,0&amp;vtp=1&amp;bbb=1"/>
              <p:cNvSpPr/>
              <p:nvPr/>
            </p:nvSpPr>
            <p:spPr>
              <a:xfrm>
                <a:off x="832104" y="36253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（2）继续探究：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资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料：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O_5_BD.328_1#c1b4f4bda?sp=1&amp;vop=1&amp;pid=f3be1d0a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25390"/>
                <a:ext cx="10533888" cy="838200"/>
              </a:xfrm>
              <a:prstGeom prst="rect">
                <a:avLst/>
              </a:prstGeom>
              <a:blipFill>
                <a:blip r:embed="rId7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#c1b4f4bda?vop=1&amp;pid=f3be1d0af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①制备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溶于冰水中，产生少量气泡，得溶液A。向A中加入过量稀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，得溶液B。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5#c1b4f4bda?vop=1&amp;pid=f3be1d0a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BD.329_1#4d5b2b13c?vop=1&amp;pid=c1b4f4bda&amp;color=0,0,0&amp;vtp=1&amp;bbb=1&amp;hb=1"/>
              <p:cNvSpPr/>
              <p:nvPr/>
            </p:nvSpPr>
            <p:spPr>
              <a:xfrm>
                <a:off x="832104" y="152989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检验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A、B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中分别滴加适量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中产生气泡，滴入的溶液紫色褪去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中滴入的溶液紫色褪去，有棕褐色固体生成，产生大量气泡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推测固体可能含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，对其产生的原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因提出猜想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猜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想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有氧化性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能被还原为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猜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想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猜想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⋯⋯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QB_6_BD.329_1#4d5b2b13c?vop=1&amp;pid=c1b4f4bd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3352800"/>
              </a:xfrm>
              <a:prstGeom prst="rect">
                <a:avLst/>
              </a:prstGeom>
              <a:blipFill>
                <a:blip r:embed="rId4"/>
                <a:stretch>
                  <a:fillRect l="-1389" r="-1042" b="-27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N.330_1#4d5b2b13c.blank?vop=1&amp;pid=c1b4f4bda&amp;color=0,0,0&amp;vpa=173&amp;vtp=1&amp;bbb=1&amp;rh=23.75&amp;hb=1"/>
              <p:cNvSpPr/>
              <p:nvPr/>
            </p:nvSpPr>
            <p:spPr>
              <a:xfrm>
                <a:off x="832104" y="191089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4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↑+8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6_AN.330_1#4d5b2b13c.blank?vop=1&amp;pid=c1b4f4bda&amp;color=0,0,0&amp;vpa=173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0890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8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331_1#4d5b2b13c.blank?vop=1&amp;pid=c1b4f4bda&amp;color=0,0,0&amp;vpa=174&amp;vtp=1&amp;bbb=1"/>
          <p:cNvSpPr/>
          <p:nvPr/>
        </p:nvSpPr>
        <p:spPr>
          <a:xfrm>
            <a:off x="2418747" y="4014010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还原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32_1#fe34819d2?vop=1&amp;pid=c1b4f4bda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③探究猜想2的合理性，并分析Ⅰ中没有产生棕褐色固体的原因，设计实验如下：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8" name="QB_6_BD.332_2#fe34819d2?colgroup=8,7,12,25&amp;vop=1&amp;pid=c1b4f4bda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0065076"/>
                  </p:ext>
                </p:extLst>
              </p:nvPr>
            </p:nvGraphicFramePr>
            <p:xfrm>
              <a:off x="832104" y="1622544"/>
              <a:ext cx="10497312" cy="1369568"/>
            </p:xfrm>
            <a:graphic>
              <a:graphicData uri="http://schemas.openxmlformats.org/drawingml/2006/table">
                <a:tbl>
                  <a:tblPr/>
                  <a:tblGrid>
                    <a:gridCol w="16642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140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8463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69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28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生成棕褐色固体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产生大量气泡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有少量气泡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有少量气泡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8" name="QB_6_BD.332_2#fe34819d2?colgroup=8,7,12,25&amp;vop=1&amp;pid=c1b4f4bda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0065076"/>
                  </p:ext>
                </p:extLst>
              </p:nvPr>
            </p:nvGraphicFramePr>
            <p:xfrm>
              <a:off x="832104" y="1622544"/>
              <a:ext cx="10497312" cy="1369568"/>
            </p:xfrm>
            <a:graphic>
              <a:graphicData uri="http://schemas.openxmlformats.org/drawingml/2006/table">
                <a:tbl>
                  <a:tblPr/>
                  <a:tblGrid>
                    <a:gridCol w="16642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140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8463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69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28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4005" t="-100000" r="-200756" b="-2105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生成棕褐色固体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产生大量气泡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4005" t="-203571" r="-200756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有少量气泡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ⅲ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4005" t="-303571" r="-200756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有少量气泡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QB_6_BD.332_3#fe34819d2.table_image?tii=1&amp;vop=1&amp;pid=c1b4f4bda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2189726"/>
            <a:ext cx="347472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BD.332_4#fe34819d2?vop=1&amp;pid=c1b4f4bda&amp;color=0,0,0&amp;vtp=1&amp;bbb=1&amp;hb=1"/>
              <p:cNvSpPr/>
              <p:nvPr/>
            </p:nvSpPr>
            <p:spPr>
              <a:xfrm>
                <a:off x="832104" y="3121144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ⅲ是ⅱ和ⅰ的对照实验。取ⅰ中棕褐色固体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实验证明是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填序号，下同）、试剂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综上所述，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体现氧化性还是还原性与反应物的性质和溶液的酸碱性有关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6_BD.332_4#fe34819d2?vop=1&amp;pid=c1b4f4bd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21144"/>
                <a:ext cx="10533888" cy="2933700"/>
              </a:xfrm>
              <a:prstGeom prst="rect">
                <a:avLst/>
              </a:prstGeom>
              <a:blipFill>
                <a:blip r:embed="rId5"/>
                <a:stretch>
                  <a:fillRect l="-1389" b="-31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6_AN.333_1#fe34819d2.blank?vop=1&amp;pid=c1b4f4bda&amp;color=0,0,0&amp;vpa=175&amp;vtp=1&amp;bbb=1"/>
              <p:cNvSpPr/>
              <p:nvPr/>
            </p:nvSpPr>
            <p:spPr>
              <a:xfrm>
                <a:off x="8177403" y="3163752"/>
                <a:ext cx="31115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6_AN.333_1#fe34819d2.blank?vop=1&amp;pid=c1b4f4bda&amp;color=0,0,0&amp;vpa=17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7403" y="3163752"/>
                <a:ext cx="311150" cy="279400"/>
              </a:xfrm>
              <a:prstGeom prst="rect">
                <a:avLst/>
              </a:prstGeom>
              <a:blipFill>
                <a:blip r:embed="rId6"/>
                <a:stretch>
                  <a:fillRect l="-7843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334_1#fe34819d2.blank?vop=1&amp;pid=c1b4f4bda&amp;color=0,0,0&amp;vpa=176&amp;vtp=1"/>
          <p:cNvSpPr/>
          <p:nvPr/>
        </p:nvSpPr>
        <p:spPr>
          <a:xfrm>
            <a:off x="1040860" y="3509764"/>
            <a:ext cx="3413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335_1#cde11e727?htil=19&amp;vop=1&amp;pid=b0ba311d6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3810" y="1171440"/>
            <a:ext cx="2130552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3_BD.335_2#cde11e727?htil=19&amp;sp=1&amp;vop=1&amp;pid=b0ba311d6&amp;color=0,0,0&amp;vtp=1&amp;bt=1&amp;bbb=1&amp;hb=1"/>
              <p:cNvSpPr/>
              <p:nvPr/>
            </p:nvSpPr>
            <p:spPr>
              <a:xfrm>
                <a:off x="832104" y="1080000"/>
                <a:ext cx="827532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与空气的混合气体通入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的混合溶液中可回收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并减少空气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污染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，其机理如图所示。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QC_3_BD.335_2#cde11e727?htil=19&amp;sp=1&amp;vop=1&amp;pid=b0ba311d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8275320" cy="838200"/>
              </a:xfrm>
              <a:prstGeom prst="rect">
                <a:avLst/>
              </a:prstGeom>
              <a:blipFill>
                <a:blip r:embed="rId4"/>
                <a:stretch>
                  <a:fillRect l="-1769" r="-1916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336_1#cde11e727.bracket?vop=1&amp;pid=b0ba311d6&amp;color=0,0,0&amp;vpa=177&amp;vtp=1"/>
          <p:cNvSpPr/>
          <p:nvPr/>
        </p:nvSpPr>
        <p:spPr>
          <a:xfrm>
            <a:off x="53588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335_3#cde11e727.choices?htil=19&amp;vop=1&amp;pid=b0ba311d6&amp;color=0,0,0&amp;vtp=1&amp;bbb=1"/>
              <p:cNvSpPr/>
              <p:nvPr/>
            </p:nvSpPr>
            <p:spPr>
              <a:xfrm>
                <a:off x="832104" y="1948990"/>
                <a:ext cx="8275320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反应①中氧化剂与还原剂的化学计量数之比为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1:3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的离子方程式为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转化过程中，只有硫元素和氧元素的化合价发生变化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总反应的化学方程式为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3_BD.335_3#cde11e727.choices?htil=19&amp;vop=1&amp;pid=b0ba311d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275320" cy="1676400"/>
              </a:xfrm>
              <a:prstGeom prst="rect">
                <a:avLst/>
              </a:prstGeom>
              <a:blipFill>
                <a:blip r:embed="rId5"/>
                <a:stretch>
                  <a:fillRect l="-176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37_1#7513d8cf7?sp=1&amp;vop=1&amp;pid=b0ba311d6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向蓝色的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VOSO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溶液中滴加酸性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，溶液由蓝色变为淡黄色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；②向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溶液中滴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加浓盐酸产生黄绿色气体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，溶液变蓝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足量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3_BD.337_1#7513d8cf7?sp=1&amp;vop=1&amp;pid=b0ba311d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38_1#7513d8cf7.bracket?vop=1&amp;pid=b0ba311d6&amp;color=0,0,0&amp;vpa=178&amp;vtp=1"/>
          <p:cNvSpPr/>
          <p:nvPr/>
        </p:nvSpPr>
        <p:spPr>
          <a:xfrm>
            <a:off x="2844260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337_2#7513d8cf7.choices?vop=1&amp;pid=b0ba311d6&amp;color=0,0,0&amp;vtp=1&amp;bbb=1"/>
              <p:cNvSpPr/>
              <p:nvPr/>
            </p:nvSpPr>
            <p:spPr>
              <a:xfrm>
                <a:off x="832104" y="2375392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①中还原剂与氧化剂的化学计量数之比为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5:1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由①②可知，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酸性条件下氧化性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②中每生成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转移电子数为2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向酸性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溶液中滴加少量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发生的反应为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3_BD.337_2#7513d8cf7.choices?vop=1&amp;pid=b0ba311d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75392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2689</Words>
  <Application>Microsoft Office PowerPoint</Application>
  <PresentationFormat>宽屏</PresentationFormat>
  <Paragraphs>1299</Paragraphs>
  <Slides>132</Slides>
  <Notes>132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132</vt:i4>
      </vt:variant>
    </vt:vector>
  </HeadingPairs>
  <TitlesOfParts>
    <vt:vector size="141" baseType="lpstr">
      <vt:lpstr>Arial (正文)</vt:lpstr>
      <vt:lpstr>等线</vt:lpstr>
      <vt:lpstr>SimHei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2025-05-14T08:40:33Z</dcterms:created>
  <dcterms:modified xsi:type="dcterms:W3CDTF">2025-05-14T08:56:43Z</dcterms:modified>
  <cp:category/>
  <cp:contentStatus/>
</cp:coreProperties>
</file>