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32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d3d03e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3c1daa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3180a8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d3d03e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3c1daa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3180a8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1ef593ccf.fixed?pid=838e3d8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1ef593ccf.fixed?pid=838e3d8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钠及其化合物的“价—类”二维图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5dc259a5?pid=d3c1daa77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钠单质、钠的氧化物、氢氧化钠和钠盐之间可以互相转化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,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但我们总会记不住它们之间的转化具体需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要的反应物以及反应条件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。本通法通过一张图带你解决钠及其化合物的转化问题。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05048ea19?pid=c3180a859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钠及其化合物的“价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─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类”二维图如图所示。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05048ea19?pid=c3180a85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05048ea19?pid=c3180a85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3944" y="1619369"/>
            <a:ext cx="3941064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05048ea19?pid=c3180a859&amp;color=0,0,0&amp;vtp=1&amp;bt=1&amp;bbb=1"/>
              <p:cNvSpPr/>
              <p:nvPr/>
            </p:nvSpPr>
            <p:spPr>
              <a:xfrm>
                <a:off x="832104" y="1078992"/>
                <a:ext cx="10533888" cy="4305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对应可发生反应的化学方程式：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⑤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⑥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4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⑦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⑧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⑨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05048ea19?pid=c3180a85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305300"/>
              </a:xfrm>
              <a:prstGeom prst="rect">
                <a:avLst/>
              </a:prstGeom>
              <a:blipFill>
                <a:blip r:embed="rId3"/>
                <a:stretch>
                  <a:fillRect b="-8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05048ea19?pid=c3180a859&amp;color=0,0,0&amp;vtp=1&amp;bt=1&amp;bbb=1"/>
              <p:cNvSpPr/>
              <p:nvPr/>
            </p:nvSpPr>
            <p:spPr>
              <a:xfrm>
                <a:off x="832104" y="1080000"/>
                <a:ext cx="10533888" cy="298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⑩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熔融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电解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⑪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r>
                  <a:rPr lang="en-US" altLang="zh-CN" b="1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的反应条件不同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产物不同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的反应中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产物与二者的物质的量之比关系有关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过量时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少量时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的混合气体的反应中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若先与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则生成的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会与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重新生成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故最终结果是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先被消耗完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后被消耗完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05048ea19?pid=c3180a85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84500"/>
              </a:xfrm>
              <a:prstGeom prst="rect">
                <a:avLst/>
              </a:prstGeom>
              <a:blipFill>
                <a:blip r:embed="rId3"/>
                <a:stretch>
                  <a:fillRect l="-1389" t="-408" b="-30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efc9e8741?vop=1&amp;pid=5d3d03ed5&amp;color=0,0,0&amp;vtp=1&amp;bt=1&amp;bbb=1&amp;hb=1"/>
              <p:cNvSpPr/>
              <p:nvPr/>
            </p:nvSpPr>
            <p:spPr>
              <a:xfrm>
                <a:off x="832104" y="1080000"/>
                <a:ext cx="10533888" cy="1308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钠及其化合物在化工生产和日常生活中都有广泛的用途。目前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多数国家采用电解熔融氯化钠的方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法来生产金属钠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熔融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电解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。已知物质A、B、C、D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有如图转化关系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部分反应条件及产物已省略）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4_BD.1_1#efc9e8741?vop=1&amp;pid=5d3d03ed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308100"/>
              </a:xfrm>
              <a:prstGeom prst="rect">
                <a:avLst/>
              </a:prstGeom>
              <a:blipFill>
                <a:blip r:embed="rId3"/>
                <a:stretch>
                  <a:fillRect l="-1389" r="-289" b="-69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_2#efc9e8741?vop=1&amp;pid=5d3d03ed5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2816" y="2498844"/>
            <a:ext cx="3712464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2_1#bc1060285?vop=1&amp;pid=efc9e8741&amp;color=0,0,0&amp;vtp=1&amp;bbb=1"/>
              <p:cNvSpPr/>
              <p:nvPr/>
            </p:nvSpPr>
            <p:spPr>
              <a:xfrm>
                <a:off x="832104" y="4594344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上述转化关系中对应物质的化学式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2_1#bc1060285?vop=1&amp;pid=efc9e874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94344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3_1#bc1060285.blank?vop=1&amp;pid=efc9e8741&amp;color=0,0,0&amp;vpa=1&amp;vtp=1&amp;bbb=1"/>
              <p:cNvSpPr/>
              <p:nvPr/>
            </p:nvSpPr>
            <p:spPr>
              <a:xfrm>
                <a:off x="5377116" y="4627427"/>
                <a:ext cx="74136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3_1#bc1060285.blank?vop=1&amp;pid=efc9e8741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7116" y="4627427"/>
                <a:ext cx="741363" cy="279400"/>
              </a:xfrm>
              <a:prstGeom prst="rect">
                <a:avLst/>
              </a:prstGeom>
              <a:blipFill>
                <a:blip r:embed="rId6"/>
                <a:stretch>
                  <a:fillRect l="-2459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4_1#bc1060285.blank?vop=1&amp;pid=efc9e8741&amp;color=0,0,0&amp;vpa=2&amp;vtp=1&amp;bbb=1"/>
              <p:cNvSpPr/>
              <p:nvPr/>
            </p:nvSpPr>
            <p:spPr>
              <a:xfrm>
                <a:off x="6562979" y="4627427"/>
                <a:ext cx="925449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4_1#bc1060285.blank?vop=1&amp;pid=efc9e8741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2979" y="4627427"/>
                <a:ext cx="925449" cy="279400"/>
              </a:xfrm>
              <a:prstGeom prst="rect">
                <a:avLst/>
              </a:prstGeom>
              <a:blipFill>
                <a:blip r:embed="rId7"/>
                <a:stretch>
                  <a:fillRect l="-3311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B_5_AS.5_1#bc1060285?vop=1&amp;pid=efc9e8741&amp;color=0,0,0&amp;tib=255,255,255&amp;iip=1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854" y="516571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S.5_1#bc1060285?vop=1&amp;pid=efc9e8741&amp;color=0,0,0&amp;vtp=1&amp;bbb=1"/>
              <p:cNvSpPr/>
              <p:nvPr/>
            </p:nvSpPr>
            <p:spPr>
              <a:xfrm>
                <a:off x="850392" y="5044615"/>
                <a:ext cx="10513616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根据分析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5_AS.5_1#bc1060285?vop=1&amp;pid=efc9e874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392" y="5044615"/>
                <a:ext cx="10513616" cy="469900"/>
              </a:xfrm>
              <a:prstGeom prst="rect">
                <a:avLst/>
              </a:prstGeom>
              <a:blipFill>
                <a:blip r:embed="rId9"/>
                <a:stretch>
                  <a:fillRect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6_1#e4cf89ed7?vop=1&amp;pid=efc9e8741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在水溶液中进行的反应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的离子方程式为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7_1#e4cf89ed7.blank?vop=1&amp;pid=efc9e8741&amp;color=0,0,0&amp;vpa=3&amp;vtp=1&amp;bbb=1&amp;rh=23.75"/>
              <p:cNvSpPr/>
              <p:nvPr/>
            </p:nvSpPr>
            <p:spPr>
              <a:xfrm>
                <a:off x="5669216" y="1081532"/>
                <a:ext cx="2937510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7_1#e4cf89ed7.blank?vop=1&amp;pid=efc9e8741&amp;color=0,0,0&amp;vpa=3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9216" y="1081532"/>
                <a:ext cx="2937510" cy="301625"/>
              </a:xfrm>
              <a:prstGeom prst="rect">
                <a:avLst/>
              </a:prstGeom>
              <a:blipFill>
                <a:blip r:embed="rId3"/>
                <a:stretch>
                  <a:fillRect l="-830" r="-1037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5_AS.8_1#e4cf89ed7?vop=1&amp;pid=efc9e8741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5937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8_1#e4cf89ed7?vop=1&amp;pid=efc9e8741&amp;color=0,0,0&amp;vtp=1&amp;bbb=1&amp;hb=1"/>
              <p:cNvSpPr/>
              <p:nvPr/>
            </p:nvSpPr>
            <p:spPr>
              <a:xfrm>
                <a:off x="832104" y="1529771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在水溶液中进行的反应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的离子方程式为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AS.8_1#e4cf89ed7?vop=1&amp;pid=efc9e874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811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a9452952b?vop=1&amp;pid=efc9e8741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填序号）。</a:t>
            </a:r>
            <a:endParaRPr lang="en-US" altLang="zh-CN" sz="1800" dirty="0"/>
          </a:p>
        </p:txBody>
      </p:sp>
      <p:sp>
        <p:nvSpPr>
          <p:cNvPr id="3" name="QC_5_AN.10_1#a9452952b.blank?vop=1&amp;pid=efc9e8741&amp;color=0,0,0&amp;vpa=4&amp;vtp=1"/>
          <p:cNvSpPr/>
          <p:nvPr/>
        </p:nvSpPr>
        <p:spPr>
          <a:xfrm>
            <a:off x="3345910" y="10377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9_2#a9452952b.choices?vop=1&amp;pid=efc9e8741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将物质A投入D的水溶液中，能够置换出金属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步骤①获得产物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是利用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的溶解度较小，可以从溶液中析出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反应②的现象为A在B中安静燃烧，发出苍白色火焰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反应③的现象为生成的白色絮状沉淀迅速变成灰绿色，过一段时间有红褐色物质产生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5_BD.9_2#a9452952b.choices?vop=1&amp;pid=efc9e874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5_AS.11_1#a9452952b?vop=1&amp;pid=efc9e8741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2828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5_AS.11_1#a9452952b?vop=1&amp;pid=efc9e8741&amp;color=0,0,0&amp;vtp=1&amp;bbb=1&amp;hb=1"/>
              <p:cNvSpPr/>
              <p:nvPr/>
            </p:nvSpPr>
            <p:spPr>
              <a:xfrm>
                <a:off x="832104" y="3218871"/>
                <a:ext cx="1053190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将物质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投入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的水溶液中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钠先与水反应生成氢氧化钠和氢气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氢氧化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钠与氯化铁反应生成氢氧化铁沉淀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不能够置换出金属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饱和食盐水中通入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中主要有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四种离子组成的物质中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的溶解度最小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最先从溶液中析出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、B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的现象为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中剧烈燃烧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产生白烟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火焰为黄色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两者反应生成氢氧化铁沉淀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的现象为有红褐色沉淀产生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5_AS.11_1#a9452952b?vop=1&amp;pid=efc9e874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8871"/>
                <a:ext cx="10531904" cy="2095500"/>
              </a:xfrm>
              <a:prstGeom prst="rect">
                <a:avLst/>
              </a:prstGeom>
              <a:blipFill>
                <a:blip r:embed="rId5"/>
                <a:stretch>
                  <a:fillRect l="-1390" r="-2664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Microsoft Office PowerPoint</Application>
  <PresentationFormat>宽屏</PresentationFormat>
  <Paragraphs>53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2025-05-14T03:22:25Z</dcterms:created>
  <dcterms:modified xsi:type="dcterms:W3CDTF">2025-05-14T03:28:48Z</dcterms:modified>
  <cp:category/>
  <cp:contentStatus/>
</cp:coreProperties>
</file>