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 id="341" r:id="rId89"/>
    <p:sldId id="342" r:id="rId90"/>
    <p:sldId id="343" r:id="rId91"/>
    <p:sldId id="344" r:id="rId92"/>
    <p:sldId id="345" r:id="rId93"/>
    <p:sldId id="346" r:id="rId94"/>
    <p:sldId id="347" r:id="rId95"/>
    <p:sldId id="348" r:id="rId96"/>
    <p:sldId id="349" r:id="rId97"/>
    <p:sldId id="350" r:id="rId98"/>
    <p:sldId id="351" r:id="rId99"/>
    <p:sldId id="352" r:id="rId100"/>
    <p:sldId id="353" r:id="rId101"/>
    <p:sldId id="354" r:id="rId102"/>
    <p:sldId id="355" r:id="rId103"/>
    <p:sldId id="356" r:id="rId104"/>
    <p:sldId id="357" r:id="rId105"/>
    <p:sldId id="358" r:id="rId106"/>
    <p:sldId id="359" r:id="rId107"/>
    <p:sldId id="360" r:id="rId108"/>
    <p:sldId id="361" r:id="rId109"/>
    <p:sldId id="362" r:id="rId110"/>
    <p:sldId id="363" r:id="rId111"/>
    <p:sldId id="364" r:id="rId112"/>
    <p:sldId id="365" r:id="rId113"/>
    <p:sldId id="366" r:id="rId114"/>
    <p:sldId id="367" r:id="rId115"/>
    <p:sldId id="368" r:id="rId116"/>
    <p:sldId id="369" r:id="rId117"/>
    <p:sldId id="370" r:id="rId118"/>
    <p:sldId id="371" r:id="rId119"/>
    <p:sldId id="372" r:id="rId120"/>
    <p:sldId id="373" r:id="rId121"/>
    <p:sldId id="374" r:id="rId122"/>
    <p:sldId id="375" r:id="rId123"/>
    <p:sldId id="376" r:id="rId124"/>
    <p:sldId id="377" r:id="rId125"/>
    <p:sldId id="378" r:id="rId126"/>
    <p:sldId id="379" r:id="rId127"/>
    <p:sldId id="380" r:id="rId128"/>
    <p:sldId id="381" r:id="rId129"/>
    <p:sldId id="382" r:id="rId130"/>
    <p:sldId id="383" r:id="rId131"/>
    <p:sldId id="384" r:id="rId132"/>
    <p:sldId id="385" r:id="rId133"/>
    <p:sldId id="386" r:id="rId134"/>
    <p:sldId id="387" r:id="rId135"/>
    <p:sldId id="388" r:id="rId136"/>
    <p:sldId id="389" r:id="rId137"/>
    <p:sldId id="390" r:id="rId138"/>
    <p:sldId id="391" r:id="rId139"/>
    <p:sldId id="392" r:id="rId140"/>
    <p:sldId id="393" r:id="rId141"/>
    <p:sldId id="394" r:id="rId142"/>
    <p:sldId id="395" r:id="rId143"/>
    <p:sldId id="396" r:id="rId144"/>
    <p:sldId id="397" r:id="rId145"/>
    <p:sldId id="398" r:id="rId146"/>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87" d="100"/>
          <a:sy n="87" d="100"/>
        </p:scale>
        <p:origin x="499"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9" Type="http://schemas.openxmlformats.org/officeDocument/2006/relationships/tableStyles" Target="tableStyles.xml"/><Relationship Id="rId148" Type="http://schemas.openxmlformats.org/officeDocument/2006/relationships/viewProps" Target="viewProps.xml"/><Relationship Id="rId147" Type="http://schemas.openxmlformats.org/officeDocument/2006/relationships/presProps" Target="presProps.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81dae67c5376e7fa6a14022#tid=68242b92df7ddf0009d1fa50#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p:spPr>
        <p:txBody>
          <a:bodyPr wrap="square" lIns="0" tIns="0" rIns="0" bIns="0" rtlCol="0" anchor="ctr"/>
          <a:lstStyle/>
          <a:p>
            <a:pPr algn="ctr">
              <a:lnSpc>
                <a:spcPct val="100000"/>
              </a:lnSpc>
            </a:pPr>
            <a:r>
              <a:rPr lang="en-US" sz="2400" b="0" i="0" dirty="0">
                <a:solidFill>
                  <a:srgbClr val="000000"/>
                </a:solidFill>
                <a:latin typeface="黑体" panose="02010609060101010101" pitchFamily="34" charset="-122"/>
                <a:ea typeface="黑体" panose="02010609060101010101" pitchFamily="34" charset="-122"/>
                <a:cs typeface="黑体" panose="02010609060101010101" pitchFamily="34" charset="-120"/>
              </a:rPr>
              <a:t>高中化学 必修第一册</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21208" y="283464"/>
            <a:ext cx="2697480" cy="448056"/>
          </a:xfrm>
          <a:prstGeom prst="rect">
            <a:avLst/>
          </a:prstGeom>
        </p:spPr>
      </p:pic>
      <p:sp>
        <p:nvSpPr>
          <p:cNvPr id="4" name="MasterShapeName"/>
          <p:cNvSpPr/>
          <p:nvPr/>
        </p:nvSpPr>
        <p:spPr>
          <a:xfrm>
            <a:off x="521208" y="283464"/>
            <a:ext cx="2697480" cy="448056"/>
          </a:xfrm>
          <a:prstGeom prst="rect">
            <a:avLst/>
          </a:prstGeom>
          <a:noFill/>
        </p:spPr>
        <p:txBody>
          <a:bodyPr wrap="square" lIns="0" tIns="0" rIns="0" bIns="0" rtlCol="0" anchor="ctr"/>
          <a:lstStyle/>
          <a:p>
            <a:pPr algn="ctr"/>
            <a:r>
              <a:rPr lang="en-US" sz="1800" b="1" i="0" dirty="0">
                <a:solidFill>
                  <a:srgbClr val="000000"/>
                </a:solidFill>
                <a:latin typeface="黑体" panose="02010609060101010101" pitchFamily="34" charset="-122"/>
                <a:ea typeface="黑体" panose="02010609060101010101" pitchFamily="34" charset="-122"/>
                <a:cs typeface="黑体" panose="02010609060101010101" pitchFamily="34" charset="-120"/>
              </a:rPr>
              <a:t>高中化学 必修第一册</a:t>
            </a:r>
            <a:endParaRPr lang="en-US" sz="1800" dirty="0"/>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image" Target="../media/image13.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5.xml"/><Relationship Id="rId1" Type="http://schemas.openxmlformats.org/officeDocument/2006/relationships/image" Target="../media/image222.png"/></Relationships>
</file>

<file path=ppt/slides/_rels/slide101.xml.rels><?xml version="1.0" encoding="UTF-8" standalone="yes"?>
<Relationships xmlns="http://schemas.openxmlformats.org/package/2006/relationships"><Relationship Id="rId9" Type="http://schemas.openxmlformats.org/officeDocument/2006/relationships/image" Target="../media/image230.png"/><Relationship Id="rId8" Type="http://schemas.openxmlformats.org/officeDocument/2006/relationships/image" Target="../media/image229.png"/><Relationship Id="rId7" Type="http://schemas.openxmlformats.org/officeDocument/2006/relationships/image" Target="../media/image228.png"/><Relationship Id="rId6" Type="http://schemas.openxmlformats.org/officeDocument/2006/relationships/image" Target="../media/image167.png"/><Relationship Id="rId5" Type="http://schemas.openxmlformats.org/officeDocument/2006/relationships/image" Target="../media/image227.png"/><Relationship Id="rId4" Type="http://schemas.openxmlformats.org/officeDocument/2006/relationships/image" Target="../media/image226.png"/><Relationship Id="rId3" Type="http://schemas.openxmlformats.org/officeDocument/2006/relationships/image" Target="../media/image225.png"/><Relationship Id="rId2" Type="http://schemas.openxmlformats.org/officeDocument/2006/relationships/image" Target="../media/image224.png"/><Relationship Id="rId11" Type="http://schemas.openxmlformats.org/officeDocument/2006/relationships/notesSlide" Target="../notesSlides/notesSlide101.xml"/><Relationship Id="rId10" Type="http://schemas.openxmlformats.org/officeDocument/2006/relationships/slideLayout" Target="../slideLayouts/slideLayout5.xml"/><Relationship Id="rId1" Type="http://schemas.openxmlformats.org/officeDocument/2006/relationships/image" Target="../media/image223.jpeg"/></Relationships>
</file>

<file path=ppt/slides/_rels/slide102.xml.rels><?xml version="1.0" encoding="UTF-8" standalone="yes"?>
<Relationships xmlns="http://schemas.openxmlformats.org/package/2006/relationships"><Relationship Id="rId4" Type="http://schemas.openxmlformats.org/officeDocument/2006/relationships/notesSlide" Target="../notesSlides/notesSlide102.xml"/><Relationship Id="rId3" Type="http://schemas.openxmlformats.org/officeDocument/2006/relationships/slideLayout" Target="../slideLayouts/slideLayout5.xml"/><Relationship Id="rId2" Type="http://schemas.openxmlformats.org/officeDocument/2006/relationships/image" Target="../media/image232.png"/><Relationship Id="rId1" Type="http://schemas.openxmlformats.org/officeDocument/2006/relationships/image" Target="../media/image231.png"/></Relationships>
</file>

<file path=ppt/slides/_rels/slide103.xml.rels><?xml version="1.0" encoding="UTF-8" standalone="yes"?>
<Relationships xmlns="http://schemas.openxmlformats.org/package/2006/relationships"><Relationship Id="rId5" Type="http://schemas.openxmlformats.org/officeDocument/2006/relationships/notesSlide" Target="../notesSlides/notesSlide103.xml"/><Relationship Id="rId4" Type="http://schemas.openxmlformats.org/officeDocument/2006/relationships/slideLayout" Target="../slideLayouts/slideLayout5.xml"/><Relationship Id="rId3" Type="http://schemas.openxmlformats.org/officeDocument/2006/relationships/image" Target="../media/image235.png"/><Relationship Id="rId2" Type="http://schemas.openxmlformats.org/officeDocument/2006/relationships/image" Target="../media/image234.png"/><Relationship Id="rId1" Type="http://schemas.openxmlformats.org/officeDocument/2006/relationships/image" Target="../media/image233.png"/></Relationships>
</file>

<file path=ppt/slides/_rels/slide104.xml.rels><?xml version="1.0" encoding="UTF-8" standalone="yes"?>
<Relationships xmlns="http://schemas.openxmlformats.org/package/2006/relationships"><Relationship Id="rId4" Type="http://schemas.openxmlformats.org/officeDocument/2006/relationships/notesSlide" Target="../notesSlides/notesSlide104.xml"/><Relationship Id="rId3" Type="http://schemas.openxmlformats.org/officeDocument/2006/relationships/slideLayout" Target="../slideLayouts/slideLayout5.xml"/><Relationship Id="rId2" Type="http://schemas.openxmlformats.org/officeDocument/2006/relationships/image" Target="../media/image237.png"/><Relationship Id="rId1" Type="http://schemas.openxmlformats.org/officeDocument/2006/relationships/image" Target="../media/image236.png"/></Relationships>
</file>

<file path=ppt/slides/_rels/slide105.xml.rels><?xml version="1.0" encoding="UTF-8" standalone="yes"?>
<Relationships xmlns="http://schemas.openxmlformats.org/package/2006/relationships"><Relationship Id="rId4" Type="http://schemas.openxmlformats.org/officeDocument/2006/relationships/notesSlide" Target="../notesSlides/notesSlide105.xml"/><Relationship Id="rId3" Type="http://schemas.openxmlformats.org/officeDocument/2006/relationships/slideLayout" Target="../slideLayouts/slideLayout5.xml"/><Relationship Id="rId2" Type="http://schemas.openxmlformats.org/officeDocument/2006/relationships/image" Target="../media/image239.png"/><Relationship Id="rId1" Type="http://schemas.openxmlformats.org/officeDocument/2006/relationships/image" Target="../media/image238.png"/></Relationships>
</file>

<file path=ppt/slides/_rels/slide106.xml.rels><?xml version="1.0" encoding="UTF-8" standalone="yes"?>
<Relationships xmlns="http://schemas.openxmlformats.org/package/2006/relationships"><Relationship Id="rId5" Type="http://schemas.openxmlformats.org/officeDocument/2006/relationships/notesSlide" Target="../notesSlides/notesSlide106.xml"/><Relationship Id="rId4" Type="http://schemas.openxmlformats.org/officeDocument/2006/relationships/slideLayout" Target="../slideLayouts/slideLayout5.xml"/><Relationship Id="rId3" Type="http://schemas.openxmlformats.org/officeDocument/2006/relationships/image" Target="../media/image242.png"/><Relationship Id="rId2" Type="http://schemas.openxmlformats.org/officeDocument/2006/relationships/image" Target="../media/image241.png"/><Relationship Id="rId1" Type="http://schemas.openxmlformats.org/officeDocument/2006/relationships/image" Target="../media/image240.png"/></Relationships>
</file>

<file path=ppt/slides/_rels/slide107.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249.png"/><Relationship Id="rId7" Type="http://schemas.openxmlformats.org/officeDocument/2006/relationships/image" Target="../media/image248.png"/><Relationship Id="rId6" Type="http://schemas.openxmlformats.org/officeDocument/2006/relationships/image" Target="../media/image247.png"/><Relationship Id="rId5" Type="http://schemas.openxmlformats.org/officeDocument/2006/relationships/image" Target="../media/image246.png"/><Relationship Id="rId4" Type="http://schemas.openxmlformats.org/officeDocument/2006/relationships/image" Target="../media/image245.jpeg"/><Relationship Id="rId3" Type="http://schemas.openxmlformats.org/officeDocument/2006/relationships/image" Target="../media/image154.png"/><Relationship Id="rId2" Type="http://schemas.openxmlformats.org/officeDocument/2006/relationships/image" Target="../media/image244.png"/><Relationship Id="rId10" Type="http://schemas.openxmlformats.org/officeDocument/2006/relationships/notesSlide" Target="../notesSlides/notesSlide107.xml"/><Relationship Id="rId1" Type="http://schemas.openxmlformats.org/officeDocument/2006/relationships/image" Target="../media/image243.png"/></Relationships>
</file>

<file path=ppt/slides/_rels/slide108.xml.rels><?xml version="1.0" encoding="UTF-8" standalone="yes"?>
<Relationships xmlns="http://schemas.openxmlformats.org/package/2006/relationships"><Relationship Id="rId5" Type="http://schemas.openxmlformats.org/officeDocument/2006/relationships/notesSlide" Target="../notesSlides/notesSlide108.xml"/><Relationship Id="rId4" Type="http://schemas.openxmlformats.org/officeDocument/2006/relationships/slideLayout" Target="../slideLayouts/slideLayout5.xml"/><Relationship Id="rId3" Type="http://schemas.openxmlformats.org/officeDocument/2006/relationships/image" Target="../media/image252.png"/><Relationship Id="rId2" Type="http://schemas.openxmlformats.org/officeDocument/2006/relationships/image" Target="../media/image251.png"/><Relationship Id="rId1" Type="http://schemas.openxmlformats.org/officeDocument/2006/relationships/image" Target="../media/image250.png"/></Relationships>
</file>

<file path=ppt/slides/_rels/slide109.xml.rels><?xml version="1.0" encoding="UTF-8" standalone="yes"?>
<Relationships xmlns="http://schemas.openxmlformats.org/package/2006/relationships"><Relationship Id="rId5" Type="http://schemas.openxmlformats.org/officeDocument/2006/relationships/notesSlide" Target="../notesSlides/notesSlide109.xml"/><Relationship Id="rId4" Type="http://schemas.openxmlformats.org/officeDocument/2006/relationships/slideLayout" Target="../slideLayouts/slideLayout5.xml"/><Relationship Id="rId3" Type="http://schemas.openxmlformats.org/officeDocument/2006/relationships/image" Target="../media/image255.png"/><Relationship Id="rId2" Type="http://schemas.openxmlformats.org/officeDocument/2006/relationships/image" Target="../media/image254.png"/><Relationship Id="rId1" Type="http://schemas.openxmlformats.org/officeDocument/2006/relationships/image" Target="../media/image25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image" Target="../media/image14.png"/></Relationships>
</file>

<file path=ppt/slides/_rels/slide110.xml.rels><?xml version="1.0" encoding="UTF-8" standalone="yes"?>
<Relationships xmlns="http://schemas.openxmlformats.org/package/2006/relationships"><Relationship Id="rId5" Type="http://schemas.openxmlformats.org/officeDocument/2006/relationships/notesSlide" Target="../notesSlides/notesSlide110.xml"/><Relationship Id="rId4" Type="http://schemas.openxmlformats.org/officeDocument/2006/relationships/slideLayout" Target="../slideLayouts/slideLayout5.xml"/><Relationship Id="rId3" Type="http://schemas.openxmlformats.org/officeDocument/2006/relationships/image" Target="../media/image258.png"/><Relationship Id="rId2" Type="http://schemas.openxmlformats.org/officeDocument/2006/relationships/image" Target="../media/image257.png"/><Relationship Id="rId1" Type="http://schemas.openxmlformats.org/officeDocument/2006/relationships/image" Target="../media/image256.jpeg"/></Relationships>
</file>

<file path=ppt/slides/_rels/slide111.xml.rels><?xml version="1.0" encoding="UTF-8" standalone="yes"?>
<Relationships xmlns="http://schemas.openxmlformats.org/package/2006/relationships"><Relationship Id="rId5" Type="http://schemas.openxmlformats.org/officeDocument/2006/relationships/notesSlide" Target="../notesSlides/notesSlide111.xml"/><Relationship Id="rId4" Type="http://schemas.openxmlformats.org/officeDocument/2006/relationships/slideLayout" Target="../slideLayouts/slideLayout5.xml"/><Relationship Id="rId3" Type="http://schemas.openxmlformats.org/officeDocument/2006/relationships/image" Target="../media/image261.png"/><Relationship Id="rId2" Type="http://schemas.openxmlformats.org/officeDocument/2006/relationships/image" Target="../media/image260.png"/><Relationship Id="rId1" Type="http://schemas.openxmlformats.org/officeDocument/2006/relationships/image" Target="../media/image259.jpeg"/></Relationships>
</file>

<file path=ppt/slides/_rels/slide112.xml.rels><?xml version="1.0" encoding="UTF-8" standalone="yes"?>
<Relationships xmlns="http://schemas.openxmlformats.org/package/2006/relationships"><Relationship Id="rId5" Type="http://schemas.openxmlformats.org/officeDocument/2006/relationships/notesSlide" Target="../notesSlides/notesSlide112.xml"/><Relationship Id="rId4" Type="http://schemas.openxmlformats.org/officeDocument/2006/relationships/slideLayout" Target="../slideLayouts/slideLayout5.xml"/><Relationship Id="rId3" Type="http://schemas.openxmlformats.org/officeDocument/2006/relationships/image" Target="../media/image264.png"/><Relationship Id="rId2" Type="http://schemas.openxmlformats.org/officeDocument/2006/relationships/image" Target="../media/image263.png"/><Relationship Id="rId1" Type="http://schemas.openxmlformats.org/officeDocument/2006/relationships/image" Target="../media/image262.png"/></Relationships>
</file>

<file path=ppt/slides/_rels/slide113.xml.rels><?xml version="1.0" encoding="UTF-8" standalone="yes"?>
<Relationships xmlns="http://schemas.openxmlformats.org/package/2006/relationships"><Relationship Id="rId5" Type="http://schemas.openxmlformats.org/officeDocument/2006/relationships/notesSlide" Target="../notesSlides/notesSlide113.xml"/><Relationship Id="rId4" Type="http://schemas.openxmlformats.org/officeDocument/2006/relationships/slideLayout" Target="../slideLayouts/slideLayout5.xml"/><Relationship Id="rId3" Type="http://schemas.openxmlformats.org/officeDocument/2006/relationships/image" Target="../media/image267.png"/><Relationship Id="rId2" Type="http://schemas.openxmlformats.org/officeDocument/2006/relationships/image" Target="../media/image266.png"/><Relationship Id="rId1" Type="http://schemas.openxmlformats.org/officeDocument/2006/relationships/image" Target="../media/image265.png"/></Relationships>
</file>

<file path=ppt/slides/_rels/slide114.xml.rels><?xml version="1.0" encoding="UTF-8" standalone="yes"?>
<Relationships xmlns="http://schemas.openxmlformats.org/package/2006/relationships"><Relationship Id="rId5" Type="http://schemas.openxmlformats.org/officeDocument/2006/relationships/notesSlide" Target="../notesSlides/notesSlide114.xml"/><Relationship Id="rId4" Type="http://schemas.openxmlformats.org/officeDocument/2006/relationships/slideLayout" Target="../slideLayouts/slideLayout5.xml"/><Relationship Id="rId3" Type="http://schemas.openxmlformats.org/officeDocument/2006/relationships/image" Target="../media/image270.png"/><Relationship Id="rId2" Type="http://schemas.openxmlformats.org/officeDocument/2006/relationships/image" Target="../media/image269.png"/><Relationship Id="rId1" Type="http://schemas.openxmlformats.org/officeDocument/2006/relationships/image" Target="../media/image268.png"/></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5.xml"/><Relationship Id="rId1" Type="http://schemas.openxmlformats.org/officeDocument/2006/relationships/image" Target="../media/image271.png"/></Relationships>
</file>

<file path=ppt/slides/_rels/slide116.xml.rels><?xml version="1.0" encoding="UTF-8" standalone="yes"?>
<Relationships xmlns="http://schemas.openxmlformats.org/package/2006/relationships"><Relationship Id="rId4" Type="http://schemas.openxmlformats.org/officeDocument/2006/relationships/notesSlide" Target="../notesSlides/notesSlide116.xml"/><Relationship Id="rId3" Type="http://schemas.openxmlformats.org/officeDocument/2006/relationships/slideLayout" Target="../slideLayouts/slideLayout5.xml"/><Relationship Id="rId2" Type="http://schemas.openxmlformats.org/officeDocument/2006/relationships/image" Target="../media/image273.png"/><Relationship Id="rId1" Type="http://schemas.openxmlformats.org/officeDocument/2006/relationships/image" Target="../media/image272.jpeg"/></Relationships>
</file>

<file path=ppt/slides/_rels/slide117.xml.rels><?xml version="1.0" encoding="UTF-8" standalone="yes"?>
<Relationships xmlns="http://schemas.openxmlformats.org/package/2006/relationships"><Relationship Id="rId4" Type="http://schemas.openxmlformats.org/officeDocument/2006/relationships/notesSlide" Target="../notesSlides/notesSlide117.xml"/><Relationship Id="rId3" Type="http://schemas.openxmlformats.org/officeDocument/2006/relationships/slideLayout" Target="../slideLayouts/slideLayout5.xml"/><Relationship Id="rId2" Type="http://schemas.openxmlformats.org/officeDocument/2006/relationships/image" Target="../media/image275.png"/><Relationship Id="rId1" Type="http://schemas.openxmlformats.org/officeDocument/2006/relationships/image" Target="../media/image274.jpeg"/></Relationships>
</file>

<file path=ppt/slides/_rels/slide118.xml.rels><?xml version="1.0" encoding="UTF-8" standalone="yes"?>
<Relationships xmlns="http://schemas.openxmlformats.org/package/2006/relationships"><Relationship Id="rId6" Type="http://schemas.openxmlformats.org/officeDocument/2006/relationships/notesSlide" Target="../notesSlides/notesSlide118.xml"/><Relationship Id="rId5" Type="http://schemas.openxmlformats.org/officeDocument/2006/relationships/slideLayout" Target="../slideLayouts/slideLayout5.xml"/><Relationship Id="rId4" Type="http://schemas.openxmlformats.org/officeDocument/2006/relationships/image" Target="../media/image279.png"/><Relationship Id="rId3" Type="http://schemas.openxmlformats.org/officeDocument/2006/relationships/image" Target="../media/image278.jpeg"/><Relationship Id="rId2" Type="http://schemas.openxmlformats.org/officeDocument/2006/relationships/image" Target="../media/image277.jpeg"/><Relationship Id="rId1" Type="http://schemas.openxmlformats.org/officeDocument/2006/relationships/image" Target="../media/image276.jpeg"/></Relationships>
</file>

<file path=ppt/slides/_rels/slide119.xml.rels><?xml version="1.0" encoding="UTF-8" standalone="yes"?>
<Relationships xmlns="http://schemas.openxmlformats.org/package/2006/relationships"><Relationship Id="rId5" Type="http://schemas.openxmlformats.org/officeDocument/2006/relationships/notesSlide" Target="../notesSlides/notesSlide119.xml"/><Relationship Id="rId4" Type="http://schemas.openxmlformats.org/officeDocument/2006/relationships/slideLayout" Target="../slideLayouts/slideLayout5.xml"/><Relationship Id="rId3" Type="http://schemas.openxmlformats.org/officeDocument/2006/relationships/image" Target="../media/image282.png"/><Relationship Id="rId2" Type="http://schemas.openxmlformats.org/officeDocument/2006/relationships/image" Target="../media/image281.jpeg"/><Relationship Id="rId1" Type="http://schemas.openxmlformats.org/officeDocument/2006/relationships/image" Target="../media/image280.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5.xml"/><Relationship Id="rId2" Type="http://schemas.openxmlformats.org/officeDocument/2006/relationships/image" Target="../media/image16.png"/><Relationship Id="rId1" Type="http://schemas.openxmlformats.org/officeDocument/2006/relationships/image" Target="../media/image15.png"/></Relationships>
</file>

<file path=ppt/slides/_rels/slide120.xml.rels><?xml version="1.0" encoding="UTF-8" standalone="yes"?>
<Relationships xmlns="http://schemas.openxmlformats.org/package/2006/relationships"><Relationship Id="rId7" Type="http://schemas.openxmlformats.org/officeDocument/2006/relationships/notesSlide" Target="../notesSlides/notesSlide120.xml"/><Relationship Id="rId6" Type="http://schemas.openxmlformats.org/officeDocument/2006/relationships/slideLayout" Target="../slideLayouts/slideLayout5.xml"/><Relationship Id="rId5" Type="http://schemas.openxmlformats.org/officeDocument/2006/relationships/image" Target="../media/image287.jpeg"/><Relationship Id="rId4" Type="http://schemas.openxmlformats.org/officeDocument/2006/relationships/image" Target="../media/image286.png"/><Relationship Id="rId3" Type="http://schemas.openxmlformats.org/officeDocument/2006/relationships/image" Target="../media/image285.png"/><Relationship Id="rId2" Type="http://schemas.openxmlformats.org/officeDocument/2006/relationships/image" Target="../media/image284.jpeg"/><Relationship Id="rId1" Type="http://schemas.openxmlformats.org/officeDocument/2006/relationships/image" Target="../media/image283.png"/></Relationships>
</file>

<file path=ppt/slides/_rels/slide121.xml.rels><?xml version="1.0" encoding="UTF-8" standalone="yes"?>
<Relationships xmlns="http://schemas.openxmlformats.org/package/2006/relationships"><Relationship Id="rId4" Type="http://schemas.openxmlformats.org/officeDocument/2006/relationships/notesSlide" Target="../notesSlides/notesSlide121.xml"/><Relationship Id="rId3" Type="http://schemas.openxmlformats.org/officeDocument/2006/relationships/slideLayout" Target="../slideLayouts/slideLayout5.xml"/><Relationship Id="rId2" Type="http://schemas.openxmlformats.org/officeDocument/2006/relationships/image" Target="../media/image289.png"/><Relationship Id="rId1" Type="http://schemas.openxmlformats.org/officeDocument/2006/relationships/image" Target="../media/image288.png"/></Relationships>
</file>

<file path=ppt/slides/_rels/slide122.xml.rels><?xml version="1.0" encoding="UTF-8" standalone="yes"?>
<Relationships xmlns="http://schemas.openxmlformats.org/package/2006/relationships"><Relationship Id="rId4" Type="http://schemas.openxmlformats.org/officeDocument/2006/relationships/notesSlide" Target="../notesSlides/notesSlide122.xml"/><Relationship Id="rId3" Type="http://schemas.openxmlformats.org/officeDocument/2006/relationships/slideLayout" Target="../slideLayouts/slideLayout5.xml"/><Relationship Id="rId2" Type="http://schemas.openxmlformats.org/officeDocument/2006/relationships/image" Target="../media/image291.png"/><Relationship Id="rId1" Type="http://schemas.openxmlformats.org/officeDocument/2006/relationships/image" Target="../media/image290.png"/></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5.xml"/><Relationship Id="rId1" Type="http://schemas.openxmlformats.org/officeDocument/2006/relationships/image" Target="../media/image292.png"/></Relationships>
</file>

<file path=ppt/slides/_rels/slide124.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300.png"/><Relationship Id="rId7" Type="http://schemas.openxmlformats.org/officeDocument/2006/relationships/image" Target="../media/image299.png"/><Relationship Id="rId6" Type="http://schemas.openxmlformats.org/officeDocument/2006/relationships/image" Target="../media/image298.png"/><Relationship Id="rId5" Type="http://schemas.openxmlformats.org/officeDocument/2006/relationships/image" Target="../media/image297.png"/><Relationship Id="rId4" Type="http://schemas.openxmlformats.org/officeDocument/2006/relationships/image" Target="../media/image296.jpeg"/><Relationship Id="rId3" Type="http://schemas.openxmlformats.org/officeDocument/2006/relationships/image" Target="../media/image295.png"/><Relationship Id="rId2" Type="http://schemas.openxmlformats.org/officeDocument/2006/relationships/image" Target="../media/image294.jpeg"/><Relationship Id="rId10" Type="http://schemas.openxmlformats.org/officeDocument/2006/relationships/notesSlide" Target="../notesSlides/notesSlide124.xml"/><Relationship Id="rId1" Type="http://schemas.openxmlformats.org/officeDocument/2006/relationships/image" Target="../media/image293.png"/></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5.xml"/><Relationship Id="rId1" Type="http://schemas.openxmlformats.org/officeDocument/2006/relationships/image" Target="../media/image301.png"/></Relationships>
</file>

<file path=ppt/slides/_rels/slide126.xml.rels><?xml version="1.0" encoding="UTF-8" standalone="yes"?>
<Relationships xmlns="http://schemas.openxmlformats.org/package/2006/relationships"><Relationship Id="rId8" Type="http://schemas.openxmlformats.org/officeDocument/2006/relationships/notesSlide" Target="../notesSlides/notesSlide126.xml"/><Relationship Id="rId7" Type="http://schemas.openxmlformats.org/officeDocument/2006/relationships/slideLayout" Target="../slideLayouts/slideLayout5.xml"/><Relationship Id="rId6" Type="http://schemas.openxmlformats.org/officeDocument/2006/relationships/image" Target="../media/image307.png"/><Relationship Id="rId5" Type="http://schemas.openxmlformats.org/officeDocument/2006/relationships/image" Target="../media/image306.jpeg"/><Relationship Id="rId4" Type="http://schemas.openxmlformats.org/officeDocument/2006/relationships/image" Target="../media/image305.jpeg"/><Relationship Id="rId3" Type="http://schemas.openxmlformats.org/officeDocument/2006/relationships/image" Target="../media/image304.jpeg"/><Relationship Id="rId2" Type="http://schemas.openxmlformats.org/officeDocument/2006/relationships/image" Target="../media/image303.jpeg"/><Relationship Id="rId1" Type="http://schemas.openxmlformats.org/officeDocument/2006/relationships/image" Target="../media/image302.png"/></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5.xml"/><Relationship Id="rId1" Type="http://schemas.openxmlformats.org/officeDocument/2006/relationships/image" Target="../media/image308.png"/></Relationships>
</file>

<file path=ppt/slides/_rels/slide128.xml.rels><?xml version="1.0" encoding="UTF-8" standalone="yes"?>
<Relationships xmlns="http://schemas.openxmlformats.org/package/2006/relationships"><Relationship Id="rId5" Type="http://schemas.openxmlformats.org/officeDocument/2006/relationships/notesSlide" Target="../notesSlides/notesSlide128.xml"/><Relationship Id="rId4" Type="http://schemas.openxmlformats.org/officeDocument/2006/relationships/slideLayout" Target="../slideLayouts/slideLayout5.xml"/><Relationship Id="rId3" Type="http://schemas.openxmlformats.org/officeDocument/2006/relationships/image" Target="../media/image311.png"/><Relationship Id="rId2" Type="http://schemas.openxmlformats.org/officeDocument/2006/relationships/image" Target="../media/image310.jpeg"/><Relationship Id="rId1" Type="http://schemas.openxmlformats.org/officeDocument/2006/relationships/image" Target="../media/image309.png"/></Relationships>
</file>

<file path=ppt/slides/_rels/slide129.xml.rels><?xml version="1.0" encoding="UTF-8" standalone="yes"?>
<Relationships xmlns="http://schemas.openxmlformats.org/package/2006/relationships"><Relationship Id="rId5" Type="http://schemas.openxmlformats.org/officeDocument/2006/relationships/notesSlide" Target="../notesSlides/notesSlide129.xml"/><Relationship Id="rId4" Type="http://schemas.openxmlformats.org/officeDocument/2006/relationships/slideLayout" Target="../slideLayouts/slideLayout5.xml"/><Relationship Id="rId3" Type="http://schemas.openxmlformats.org/officeDocument/2006/relationships/image" Target="../media/image314.png"/><Relationship Id="rId2" Type="http://schemas.openxmlformats.org/officeDocument/2006/relationships/image" Target="../media/image313.png"/><Relationship Id="rId1" Type="http://schemas.openxmlformats.org/officeDocument/2006/relationships/image" Target="../media/image312.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5.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130.xml.rels><?xml version="1.0" encoding="UTF-8" standalone="yes"?>
<Relationships xmlns="http://schemas.openxmlformats.org/package/2006/relationships"><Relationship Id="rId8" Type="http://schemas.openxmlformats.org/officeDocument/2006/relationships/notesSlide" Target="../notesSlides/notesSlide130.xml"/><Relationship Id="rId7" Type="http://schemas.openxmlformats.org/officeDocument/2006/relationships/slideLayout" Target="../slideLayouts/slideLayout5.xml"/><Relationship Id="rId6" Type="http://schemas.openxmlformats.org/officeDocument/2006/relationships/image" Target="../media/image320.png"/><Relationship Id="rId5" Type="http://schemas.openxmlformats.org/officeDocument/2006/relationships/image" Target="../media/image319.png"/><Relationship Id="rId4" Type="http://schemas.openxmlformats.org/officeDocument/2006/relationships/image" Target="../media/image318.png"/><Relationship Id="rId3" Type="http://schemas.openxmlformats.org/officeDocument/2006/relationships/image" Target="../media/image317.png"/><Relationship Id="rId2" Type="http://schemas.openxmlformats.org/officeDocument/2006/relationships/image" Target="../media/image316.png"/><Relationship Id="rId1" Type="http://schemas.openxmlformats.org/officeDocument/2006/relationships/image" Target="../media/image315.jpeg"/></Relationships>
</file>

<file path=ppt/slides/_rels/slide131.xml.rels><?xml version="1.0" encoding="UTF-8" standalone="yes"?>
<Relationships xmlns="http://schemas.openxmlformats.org/package/2006/relationships"><Relationship Id="rId5" Type="http://schemas.openxmlformats.org/officeDocument/2006/relationships/notesSlide" Target="../notesSlides/notesSlide131.xml"/><Relationship Id="rId4" Type="http://schemas.openxmlformats.org/officeDocument/2006/relationships/slideLayout" Target="../slideLayouts/slideLayout5.xml"/><Relationship Id="rId3" Type="http://schemas.openxmlformats.org/officeDocument/2006/relationships/image" Target="../media/image323.png"/><Relationship Id="rId2" Type="http://schemas.openxmlformats.org/officeDocument/2006/relationships/image" Target="../media/image322.png"/><Relationship Id="rId1" Type="http://schemas.openxmlformats.org/officeDocument/2006/relationships/image" Target="../media/image321.png"/></Relationships>
</file>

<file path=ppt/slides/_rels/slide132.xml.rels><?xml version="1.0" encoding="UTF-8" standalone="yes"?>
<Relationships xmlns="http://schemas.openxmlformats.org/package/2006/relationships"><Relationship Id="rId7" Type="http://schemas.openxmlformats.org/officeDocument/2006/relationships/notesSlide" Target="../notesSlides/notesSlide132.xml"/><Relationship Id="rId6" Type="http://schemas.openxmlformats.org/officeDocument/2006/relationships/slideLayout" Target="../slideLayouts/slideLayout5.xml"/><Relationship Id="rId5" Type="http://schemas.openxmlformats.org/officeDocument/2006/relationships/image" Target="../media/image328.png"/><Relationship Id="rId4" Type="http://schemas.openxmlformats.org/officeDocument/2006/relationships/image" Target="../media/image327.jpeg"/><Relationship Id="rId3" Type="http://schemas.openxmlformats.org/officeDocument/2006/relationships/image" Target="../media/image326.png"/><Relationship Id="rId2" Type="http://schemas.openxmlformats.org/officeDocument/2006/relationships/image" Target="../media/image325.jpeg"/><Relationship Id="rId1" Type="http://schemas.openxmlformats.org/officeDocument/2006/relationships/image" Target="../media/image324.png"/></Relationships>
</file>

<file path=ppt/slides/_rels/slide133.xml.rels><?xml version="1.0" encoding="UTF-8" standalone="yes"?>
<Relationships xmlns="http://schemas.openxmlformats.org/package/2006/relationships"><Relationship Id="rId6" Type="http://schemas.openxmlformats.org/officeDocument/2006/relationships/notesSlide" Target="../notesSlides/notesSlide133.xml"/><Relationship Id="rId5" Type="http://schemas.openxmlformats.org/officeDocument/2006/relationships/slideLayout" Target="../slideLayouts/slideLayout5.xml"/><Relationship Id="rId4" Type="http://schemas.openxmlformats.org/officeDocument/2006/relationships/image" Target="../media/image332.png"/><Relationship Id="rId3" Type="http://schemas.openxmlformats.org/officeDocument/2006/relationships/image" Target="../media/image331.png"/><Relationship Id="rId2" Type="http://schemas.openxmlformats.org/officeDocument/2006/relationships/image" Target="../media/image330.png"/><Relationship Id="rId1" Type="http://schemas.openxmlformats.org/officeDocument/2006/relationships/image" Target="../media/image329.png"/></Relationships>
</file>

<file path=ppt/slides/_rels/slide134.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340.png"/><Relationship Id="rId7" Type="http://schemas.openxmlformats.org/officeDocument/2006/relationships/image" Target="../media/image339.png"/><Relationship Id="rId6" Type="http://schemas.openxmlformats.org/officeDocument/2006/relationships/image" Target="../media/image338.png"/><Relationship Id="rId5" Type="http://schemas.openxmlformats.org/officeDocument/2006/relationships/image" Target="../media/image337.png"/><Relationship Id="rId4" Type="http://schemas.openxmlformats.org/officeDocument/2006/relationships/image" Target="../media/image336.png"/><Relationship Id="rId3" Type="http://schemas.openxmlformats.org/officeDocument/2006/relationships/image" Target="../media/image335.png"/><Relationship Id="rId2" Type="http://schemas.openxmlformats.org/officeDocument/2006/relationships/image" Target="../media/image334.png"/><Relationship Id="rId10" Type="http://schemas.openxmlformats.org/officeDocument/2006/relationships/notesSlide" Target="../notesSlides/notesSlide134.xml"/><Relationship Id="rId1" Type="http://schemas.openxmlformats.org/officeDocument/2006/relationships/image" Target="../media/image333.png"/></Relationships>
</file>

<file path=ppt/slides/_rels/slide135.xml.rels><?xml version="1.0" encoding="UTF-8" standalone="yes"?>
<Relationships xmlns="http://schemas.openxmlformats.org/package/2006/relationships"><Relationship Id="rId8" Type="http://schemas.openxmlformats.org/officeDocument/2006/relationships/notesSlide" Target="../notesSlides/notesSlide135.xml"/><Relationship Id="rId7" Type="http://schemas.openxmlformats.org/officeDocument/2006/relationships/slideLayout" Target="../slideLayouts/slideLayout5.xml"/><Relationship Id="rId6" Type="http://schemas.openxmlformats.org/officeDocument/2006/relationships/image" Target="../media/image346.png"/><Relationship Id="rId5" Type="http://schemas.openxmlformats.org/officeDocument/2006/relationships/image" Target="../media/image345.jpeg"/><Relationship Id="rId4" Type="http://schemas.openxmlformats.org/officeDocument/2006/relationships/image" Target="../media/image344.png"/><Relationship Id="rId3" Type="http://schemas.openxmlformats.org/officeDocument/2006/relationships/image" Target="../media/image343.png"/><Relationship Id="rId2" Type="http://schemas.openxmlformats.org/officeDocument/2006/relationships/image" Target="../media/image342.png"/><Relationship Id="rId1" Type="http://schemas.openxmlformats.org/officeDocument/2006/relationships/image" Target="../media/image341.jpeg"/></Relationships>
</file>

<file path=ppt/slides/_rels/slide136.xml.rels><?xml version="1.0" encoding="UTF-8" standalone="yes"?>
<Relationships xmlns="http://schemas.openxmlformats.org/package/2006/relationships"><Relationship Id="rId7" Type="http://schemas.openxmlformats.org/officeDocument/2006/relationships/notesSlide" Target="../notesSlides/notesSlide136.xml"/><Relationship Id="rId6" Type="http://schemas.openxmlformats.org/officeDocument/2006/relationships/slideLayout" Target="../slideLayouts/slideLayout5.xml"/><Relationship Id="rId5" Type="http://schemas.openxmlformats.org/officeDocument/2006/relationships/image" Target="../media/image351.png"/><Relationship Id="rId4" Type="http://schemas.openxmlformats.org/officeDocument/2006/relationships/image" Target="../media/image350.png"/><Relationship Id="rId3" Type="http://schemas.openxmlformats.org/officeDocument/2006/relationships/image" Target="../media/image349.png"/><Relationship Id="rId2" Type="http://schemas.openxmlformats.org/officeDocument/2006/relationships/image" Target="../media/image348.png"/><Relationship Id="rId1" Type="http://schemas.openxmlformats.org/officeDocument/2006/relationships/image" Target="../media/image347.png"/></Relationships>
</file>

<file path=ppt/slides/_rels/slide137.xml.rels><?xml version="1.0" encoding="UTF-8" standalone="yes"?>
<Relationships xmlns="http://schemas.openxmlformats.org/package/2006/relationships"><Relationship Id="rId5" Type="http://schemas.openxmlformats.org/officeDocument/2006/relationships/notesSlide" Target="../notesSlides/notesSlide137.xml"/><Relationship Id="rId4" Type="http://schemas.openxmlformats.org/officeDocument/2006/relationships/slideLayout" Target="../slideLayouts/slideLayout5.xml"/><Relationship Id="rId3" Type="http://schemas.openxmlformats.org/officeDocument/2006/relationships/image" Target="../media/image354.png"/><Relationship Id="rId2" Type="http://schemas.openxmlformats.org/officeDocument/2006/relationships/image" Target="../media/image353.jpeg"/><Relationship Id="rId1" Type="http://schemas.openxmlformats.org/officeDocument/2006/relationships/image" Target="../media/image352.png"/></Relationships>
</file>

<file path=ppt/slides/_rels/slide138.xml.rels><?xml version="1.0" encoding="UTF-8" standalone="yes"?>
<Relationships xmlns="http://schemas.openxmlformats.org/package/2006/relationships"><Relationship Id="rId6" Type="http://schemas.openxmlformats.org/officeDocument/2006/relationships/notesSlide" Target="../notesSlides/notesSlide138.xml"/><Relationship Id="rId5" Type="http://schemas.openxmlformats.org/officeDocument/2006/relationships/slideLayout" Target="../slideLayouts/slideLayout5.xml"/><Relationship Id="rId4" Type="http://schemas.openxmlformats.org/officeDocument/2006/relationships/image" Target="../media/image358.png"/><Relationship Id="rId3" Type="http://schemas.openxmlformats.org/officeDocument/2006/relationships/image" Target="../media/image357.jpeg"/><Relationship Id="rId2" Type="http://schemas.openxmlformats.org/officeDocument/2006/relationships/image" Target="../media/image356.png"/><Relationship Id="rId1" Type="http://schemas.openxmlformats.org/officeDocument/2006/relationships/image" Target="../media/image355.png"/></Relationships>
</file>

<file path=ppt/slides/_rels/slide139.xml.rels><?xml version="1.0" encoding="UTF-8" standalone="yes"?>
<Relationships xmlns="http://schemas.openxmlformats.org/package/2006/relationships"><Relationship Id="rId4" Type="http://schemas.openxmlformats.org/officeDocument/2006/relationships/notesSlide" Target="../notesSlides/notesSlide139.xml"/><Relationship Id="rId3" Type="http://schemas.openxmlformats.org/officeDocument/2006/relationships/slideLayout" Target="../slideLayouts/slideLayout5.xml"/><Relationship Id="rId2" Type="http://schemas.openxmlformats.org/officeDocument/2006/relationships/image" Target="../media/image360.png"/><Relationship Id="rId1" Type="http://schemas.openxmlformats.org/officeDocument/2006/relationships/image" Target="../media/image359.png"/></Relationships>
</file>

<file path=ppt/slides/_rels/slide14.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5.xml"/><Relationship Id="rId7" Type="http://schemas.openxmlformats.org/officeDocument/2006/relationships/image" Target="../media/image26.jpeg"/><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png"/></Relationships>
</file>

<file path=ppt/slides/_rels/slide140.xml.rels><?xml version="1.0" encoding="UTF-8" standalone="yes"?>
<Relationships xmlns="http://schemas.openxmlformats.org/package/2006/relationships"><Relationship Id="rId4" Type="http://schemas.openxmlformats.org/officeDocument/2006/relationships/notesSlide" Target="../notesSlides/notesSlide140.xml"/><Relationship Id="rId3" Type="http://schemas.openxmlformats.org/officeDocument/2006/relationships/slideLayout" Target="../slideLayouts/slideLayout5.xml"/><Relationship Id="rId2" Type="http://schemas.openxmlformats.org/officeDocument/2006/relationships/image" Target="../media/image362.png"/><Relationship Id="rId1" Type="http://schemas.openxmlformats.org/officeDocument/2006/relationships/image" Target="../media/image361.png"/></Relationships>
</file>

<file path=ppt/slides/_rels/slide141.xml.rels><?xml version="1.0" encoding="UTF-8" standalone="yes"?>
<Relationships xmlns="http://schemas.openxmlformats.org/package/2006/relationships"><Relationship Id="rId4" Type="http://schemas.openxmlformats.org/officeDocument/2006/relationships/notesSlide" Target="../notesSlides/notesSlide141.xml"/><Relationship Id="rId3" Type="http://schemas.openxmlformats.org/officeDocument/2006/relationships/slideLayout" Target="../slideLayouts/slideLayout5.xml"/><Relationship Id="rId2" Type="http://schemas.openxmlformats.org/officeDocument/2006/relationships/image" Target="../media/image364.png"/><Relationship Id="rId1" Type="http://schemas.openxmlformats.org/officeDocument/2006/relationships/image" Target="../media/image363.png"/></Relationships>
</file>

<file path=ppt/slides/_rels/slide142.xml.rels><?xml version="1.0" encoding="UTF-8" standalone="yes"?>
<Relationships xmlns="http://schemas.openxmlformats.org/package/2006/relationships"><Relationship Id="rId4" Type="http://schemas.openxmlformats.org/officeDocument/2006/relationships/notesSlide" Target="../notesSlides/notesSlide142.xml"/><Relationship Id="rId3" Type="http://schemas.openxmlformats.org/officeDocument/2006/relationships/slideLayout" Target="../slideLayouts/slideLayout5.xml"/><Relationship Id="rId2" Type="http://schemas.openxmlformats.org/officeDocument/2006/relationships/image" Target="../media/image366.png"/><Relationship Id="rId1" Type="http://schemas.openxmlformats.org/officeDocument/2006/relationships/image" Target="../media/image365.png"/></Relationships>
</file>

<file path=ppt/slides/_rels/slide143.xml.rels><?xml version="1.0" encoding="UTF-8" standalone="yes"?>
<Relationships xmlns="http://schemas.openxmlformats.org/package/2006/relationships"><Relationship Id="rId5" Type="http://schemas.openxmlformats.org/officeDocument/2006/relationships/notesSlide" Target="../notesSlides/notesSlide143.xml"/><Relationship Id="rId4" Type="http://schemas.openxmlformats.org/officeDocument/2006/relationships/slideLayout" Target="../slideLayouts/slideLayout5.xml"/><Relationship Id="rId3" Type="http://schemas.openxmlformats.org/officeDocument/2006/relationships/image" Target="../media/image369.png"/><Relationship Id="rId2" Type="http://schemas.openxmlformats.org/officeDocument/2006/relationships/image" Target="../media/image368.jpeg"/><Relationship Id="rId1" Type="http://schemas.openxmlformats.org/officeDocument/2006/relationships/image" Target="../media/image367.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5.xml"/><Relationship Id="rId2" Type="http://schemas.openxmlformats.org/officeDocument/2006/relationships/image" Target="../media/image28.png"/><Relationship Id="rId1" Type="http://schemas.openxmlformats.org/officeDocument/2006/relationships/image" Target="../media/image27.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5.xml"/><Relationship Id="rId2" Type="http://schemas.openxmlformats.org/officeDocument/2006/relationships/image" Target="../media/image30.png"/><Relationship Id="rId1" Type="http://schemas.openxmlformats.org/officeDocument/2006/relationships/image" Target="../media/image29.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5.xml"/><Relationship Id="rId2" Type="http://schemas.openxmlformats.org/officeDocument/2006/relationships/image" Target="../media/image32.png"/><Relationship Id="rId1"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image" Target="../media/image33.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5.xml"/><Relationship Id="rId2" Type="http://schemas.openxmlformats.org/officeDocument/2006/relationships/image" Target="../media/image35.png"/><Relationship Id="rId1" Type="http://schemas.openxmlformats.org/officeDocument/2006/relationships/image" Target="../media/image3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5.xml"/><Relationship Id="rId2" Type="http://schemas.openxmlformats.org/officeDocument/2006/relationships/image" Target="../media/image37.png"/><Relationship Id="rId1" Type="http://schemas.openxmlformats.org/officeDocument/2006/relationships/image" Target="../media/image36.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5.xml"/><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image" Target="../media/image42.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5.xml"/><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image" Target="../media/image46.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5.xml"/><Relationship Id="rId2" Type="http://schemas.openxmlformats.org/officeDocument/2006/relationships/image" Target="../media/image48.png"/><Relationship Id="rId1"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image" Target="../media/image49.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5.xml"/><Relationship Id="rId2" Type="http://schemas.openxmlformats.org/officeDocument/2006/relationships/image" Target="../media/image51.png"/><Relationship Id="rId1" Type="http://schemas.openxmlformats.org/officeDocument/2006/relationships/image" Target="../media/image50.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5.xml"/><Relationship Id="rId2" Type="http://schemas.openxmlformats.org/officeDocument/2006/relationships/image" Target="../media/image53.png"/><Relationship Id="rId1" Type="http://schemas.openxmlformats.org/officeDocument/2006/relationships/image" Target="../media/image52.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5.xml"/><Relationship Id="rId2" Type="http://schemas.openxmlformats.org/officeDocument/2006/relationships/image" Target="../media/image55.png"/><Relationship Id="rId1" Type="http://schemas.openxmlformats.org/officeDocument/2006/relationships/image" Target="../media/image5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image" Target="../media/image56.png"/></Relationships>
</file>

<file path=ppt/slides/_rels/slide33.xml.rels><?xml version="1.0" encoding="UTF-8" standalone="yes"?>
<Relationships xmlns="http://schemas.openxmlformats.org/package/2006/relationships"><Relationship Id="rId9" Type="http://schemas.openxmlformats.org/officeDocument/2006/relationships/image" Target="../media/image65.png"/><Relationship Id="rId8" Type="http://schemas.openxmlformats.org/officeDocument/2006/relationships/image" Target="../media/image64.png"/><Relationship Id="rId7" Type="http://schemas.openxmlformats.org/officeDocument/2006/relationships/image" Target="../media/image63.png"/><Relationship Id="rId6" Type="http://schemas.openxmlformats.org/officeDocument/2006/relationships/image" Target="../media/image62.jpeg"/><Relationship Id="rId5" Type="http://schemas.openxmlformats.org/officeDocument/2006/relationships/image" Target="../media/image61.png"/><Relationship Id="rId4" Type="http://schemas.openxmlformats.org/officeDocument/2006/relationships/image" Target="../media/image60.png"/><Relationship Id="rId3" Type="http://schemas.openxmlformats.org/officeDocument/2006/relationships/image" Target="../media/image59.png"/><Relationship Id="rId2" Type="http://schemas.openxmlformats.org/officeDocument/2006/relationships/image" Target="../media/image58.png"/><Relationship Id="rId13" Type="http://schemas.openxmlformats.org/officeDocument/2006/relationships/notesSlide" Target="../notesSlides/notesSlide33.xml"/><Relationship Id="rId12" Type="http://schemas.openxmlformats.org/officeDocument/2006/relationships/slideLayout" Target="../slideLayouts/slideLayout5.xml"/><Relationship Id="rId11" Type="http://schemas.openxmlformats.org/officeDocument/2006/relationships/image" Target="../media/image67.png"/><Relationship Id="rId10" Type="http://schemas.openxmlformats.org/officeDocument/2006/relationships/image" Target="../media/image66.png"/><Relationship Id="rId1" Type="http://schemas.openxmlformats.org/officeDocument/2006/relationships/image" Target="../media/image57.png"/></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4.xml"/><Relationship Id="rId6" Type="http://schemas.openxmlformats.org/officeDocument/2006/relationships/slideLayout" Target="../slideLayouts/slideLayout5.xml"/><Relationship Id="rId5" Type="http://schemas.openxmlformats.org/officeDocument/2006/relationships/image" Target="../media/image72.png"/><Relationship Id="rId4" Type="http://schemas.openxmlformats.org/officeDocument/2006/relationships/image" Target="../media/image71.jpeg"/><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image" Target="../media/image68.png"/></Relationships>
</file>

<file path=ppt/slides/_rels/slide35.xml.rels><?xml version="1.0" encoding="UTF-8" standalone="yes"?>
<Relationships xmlns="http://schemas.openxmlformats.org/package/2006/relationships"><Relationship Id="rId9" Type="http://schemas.openxmlformats.org/officeDocument/2006/relationships/image" Target="../media/image79.png"/><Relationship Id="rId8" Type="http://schemas.openxmlformats.org/officeDocument/2006/relationships/image" Target="../media/image78.png"/><Relationship Id="rId7" Type="http://schemas.openxmlformats.org/officeDocument/2006/relationships/image" Target="../media/image77.png"/><Relationship Id="rId6" Type="http://schemas.openxmlformats.org/officeDocument/2006/relationships/image" Target="../media/image76.png"/><Relationship Id="rId5" Type="http://schemas.openxmlformats.org/officeDocument/2006/relationships/image" Target="../media/image26.jpeg"/><Relationship Id="rId4" Type="http://schemas.openxmlformats.org/officeDocument/2006/relationships/image" Target="../media/image25.jpeg"/><Relationship Id="rId3" Type="http://schemas.openxmlformats.org/officeDocument/2006/relationships/image" Target="../media/image75.jpeg"/><Relationship Id="rId2" Type="http://schemas.openxmlformats.org/officeDocument/2006/relationships/image" Target="../media/image74.jpeg"/><Relationship Id="rId11" Type="http://schemas.openxmlformats.org/officeDocument/2006/relationships/notesSlide" Target="../notesSlides/notesSlide35.xml"/><Relationship Id="rId10" Type="http://schemas.openxmlformats.org/officeDocument/2006/relationships/slideLayout" Target="../slideLayouts/slideLayout5.xml"/><Relationship Id="rId1" Type="http://schemas.openxmlformats.org/officeDocument/2006/relationships/image" Target="../media/image73.jpe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5.xml"/><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image" Target="../media/image80.png"/></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5.xml"/><Relationship Id="rId4" Type="http://schemas.openxmlformats.org/officeDocument/2006/relationships/image" Target="../media/image86.png"/><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image" Target="../media/image83.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39.xml"/><Relationship Id="rId6" Type="http://schemas.openxmlformats.org/officeDocument/2006/relationships/slideLayout" Target="../slideLayouts/slideLayout5.xml"/><Relationship Id="rId5" Type="http://schemas.openxmlformats.org/officeDocument/2006/relationships/image" Target="../media/image91.jpeg"/><Relationship Id="rId4" Type="http://schemas.openxmlformats.org/officeDocument/2006/relationships/image" Target="../media/image90.jpeg"/><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image" Target="../media/image8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5.xml"/><Relationship Id="rId1" Type="http://schemas.openxmlformats.org/officeDocument/2006/relationships/image" Target="../media/image92.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5.xml"/><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image" Target="../media/image93.jpe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5.xml"/><Relationship Id="rId2" Type="http://schemas.openxmlformats.org/officeDocument/2006/relationships/image" Target="../media/image97.png"/><Relationship Id="rId1" Type="http://schemas.openxmlformats.org/officeDocument/2006/relationships/image" Target="../media/image96.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5.xml"/><Relationship Id="rId1" Type="http://schemas.openxmlformats.org/officeDocument/2006/relationships/image" Target="../media/image98.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5.xml"/><Relationship Id="rId1" Type="http://schemas.openxmlformats.org/officeDocument/2006/relationships/image" Target="../media/image99.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5.xml"/><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image" Target="../media/image100.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5.xml"/><Relationship Id="rId2" Type="http://schemas.openxmlformats.org/officeDocument/2006/relationships/image" Target="../media/image104.png"/><Relationship Id="rId1" Type="http://schemas.openxmlformats.org/officeDocument/2006/relationships/image" Target="../media/image103.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5.xml"/><Relationship Id="rId1" Type="http://schemas.openxmlformats.org/officeDocument/2006/relationships/image" Target="../media/image105.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5.xml"/><Relationship Id="rId2" Type="http://schemas.openxmlformats.org/officeDocument/2006/relationships/image" Target="../media/image107.png"/><Relationship Id="rId1" Type="http://schemas.openxmlformats.org/officeDocument/2006/relationships/image" Target="../media/image106.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5.xml"/><Relationship Id="rId1" Type="http://schemas.openxmlformats.org/officeDocument/2006/relationships/image" Target="../media/image108.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5.xml"/><Relationship Id="rId2" Type="http://schemas.openxmlformats.org/officeDocument/2006/relationships/image" Target="../media/image8.png"/><Relationship Id="rId1"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5.xml"/><Relationship Id="rId1" Type="http://schemas.openxmlformats.org/officeDocument/2006/relationships/image" Target="../media/image109.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5.xml"/><Relationship Id="rId2" Type="http://schemas.openxmlformats.org/officeDocument/2006/relationships/image" Target="../media/image111.png"/><Relationship Id="rId1" Type="http://schemas.openxmlformats.org/officeDocument/2006/relationships/image" Target="../media/image110.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5.xml"/><Relationship Id="rId1" Type="http://schemas.openxmlformats.org/officeDocument/2006/relationships/image" Target="../media/image112.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5.xml"/><Relationship Id="rId1" Type="http://schemas.openxmlformats.org/officeDocument/2006/relationships/image" Target="../media/image113.png"/></Relationships>
</file>

<file path=ppt/slides/_rels/slide54.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121.png"/><Relationship Id="rId7" Type="http://schemas.openxmlformats.org/officeDocument/2006/relationships/image" Target="../media/image120.png"/><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7.png"/><Relationship Id="rId3" Type="http://schemas.openxmlformats.org/officeDocument/2006/relationships/image" Target="../media/image116.png"/><Relationship Id="rId2" Type="http://schemas.openxmlformats.org/officeDocument/2006/relationships/image" Target="../media/image115.png"/><Relationship Id="rId10" Type="http://schemas.openxmlformats.org/officeDocument/2006/relationships/notesSlide" Target="../notesSlides/notesSlide54.xml"/><Relationship Id="rId1" Type="http://schemas.openxmlformats.org/officeDocument/2006/relationships/image" Target="../media/image114.jpeg"/></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55.xml"/><Relationship Id="rId4" Type="http://schemas.openxmlformats.org/officeDocument/2006/relationships/slideLayout" Target="../slideLayouts/slideLayout5.xml"/><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image" Target="../media/image122.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5.xml"/><Relationship Id="rId2" Type="http://schemas.openxmlformats.org/officeDocument/2006/relationships/image" Target="../media/image126.png"/><Relationship Id="rId1" Type="http://schemas.openxmlformats.org/officeDocument/2006/relationships/image" Target="../media/image125.png"/></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58.xml"/><Relationship Id="rId4" Type="http://schemas.openxmlformats.org/officeDocument/2006/relationships/slideLayout" Target="../slideLayouts/slideLayout5.xml"/><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image" Target="../media/image127.png"/></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59.xml"/><Relationship Id="rId4" Type="http://schemas.openxmlformats.org/officeDocument/2006/relationships/slideLayout" Target="../slideLayouts/slideLayout5.xml"/><Relationship Id="rId3" Type="http://schemas.openxmlformats.org/officeDocument/2006/relationships/image" Target="../media/image132.png"/><Relationship Id="rId2" Type="http://schemas.openxmlformats.org/officeDocument/2006/relationships/image" Target="../media/image131.jpeg"/><Relationship Id="rId1" Type="http://schemas.openxmlformats.org/officeDocument/2006/relationships/image" Target="../media/image13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image" Target="../media/image9.jpe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5.xml"/><Relationship Id="rId2" Type="http://schemas.openxmlformats.org/officeDocument/2006/relationships/image" Target="../media/image134.png"/><Relationship Id="rId1" Type="http://schemas.openxmlformats.org/officeDocument/2006/relationships/image" Target="../media/image133.jpe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5.xml"/><Relationship Id="rId2" Type="http://schemas.openxmlformats.org/officeDocument/2006/relationships/image" Target="../media/image136.png"/><Relationship Id="rId1" Type="http://schemas.openxmlformats.org/officeDocument/2006/relationships/image" Target="../media/image135.png"/></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5.xml"/><Relationship Id="rId2" Type="http://schemas.openxmlformats.org/officeDocument/2006/relationships/image" Target="../media/image138.png"/><Relationship Id="rId1" Type="http://schemas.openxmlformats.org/officeDocument/2006/relationships/image" Target="../media/image137.png"/></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6.xml"/><Relationship Id="rId3" Type="http://schemas.openxmlformats.org/officeDocument/2006/relationships/slideLayout" Target="../slideLayouts/slideLayout5.xml"/><Relationship Id="rId2" Type="http://schemas.openxmlformats.org/officeDocument/2006/relationships/image" Target="../media/image140.png"/><Relationship Id="rId1" Type="http://schemas.openxmlformats.org/officeDocument/2006/relationships/image" Target="../media/image139.jpeg"/></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5.xml"/><Relationship Id="rId2" Type="http://schemas.openxmlformats.org/officeDocument/2006/relationships/image" Target="../media/image142.png"/><Relationship Id="rId1" Type="http://schemas.openxmlformats.org/officeDocument/2006/relationships/image" Target="../media/image141.png"/></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5.xml"/><Relationship Id="rId2" Type="http://schemas.openxmlformats.org/officeDocument/2006/relationships/image" Target="../media/image144.png"/><Relationship Id="rId1" Type="http://schemas.openxmlformats.org/officeDocument/2006/relationships/image" Target="../media/image143.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5.xml"/><Relationship Id="rId1" Type="http://schemas.openxmlformats.org/officeDocument/2006/relationships/image" Target="../media/image145.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5.xml"/><Relationship Id="rId2" Type="http://schemas.openxmlformats.org/officeDocument/2006/relationships/image" Target="../media/image11.png"/><Relationship Id="rId1" Type="http://schemas.openxmlformats.org/officeDocument/2006/relationships/image" Target="../media/image10.jpeg"/></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70.xml"/><Relationship Id="rId3" Type="http://schemas.openxmlformats.org/officeDocument/2006/relationships/slideLayout" Target="../slideLayouts/slideLayout5.xml"/><Relationship Id="rId2" Type="http://schemas.openxmlformats.org/officeDocument/2006/relationships/image" Target="../media/image147.png"/><Relationship Id="rId1" Type="http://schemas.openxmlformats.org/officeDocument/2006/relationships/image" Target="../media/image146.jpeg"/></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71.xml"/><Relationship Id="rId3" Type="http://schemas.openxmlformats.org/officeDocument/2006/relationships/slideLayout" Target="../slideLayouts/slideLayout5.xml"/><Relationship Id="rId2" Type="http://schemas.openxmlformats.org/officeDocument/2006/relationships/image" Target="../media/image149.png"/><Relationship Id="rId1" Type="http://schemas.openxmlformats.org/officeDocument/2006/relationships/image" Target="../media/image148.png"/></Relationships>
</file>

<file path=ppt/slides/_rels/slide72.xml.rels><?xml version="1.0" encoding="UTF-8" standalone="yes"?>
<Relationships xmlns="http://schemas.openxmlformats.org/package/2006/relationships"><Relationship Id="rId9" Type="http://schemas.openxmlformats.org/officeDocument/2006/relationships/image" Target="../media/image158.png"/><Relationship Id="rId8" Type="http://schemas.openxmlformats.org/officeDocument/2006/relationships/image" Target="../media/image157.png"/><Relationship Id="rId7" Type="http://schemas.openxmlformats.org/officeDocument/2006/relationships/image" Target="../media/image156.png"/><Relationship Id="rId6" Type="http://schemas.openxmlformats.org/officeDocument/2006/relationships/image" Target="../media/image155.png"/><Relationship Id="rId5" Type="http://schemas.openxmlformats.org/officeDocument/2006/relationships/image" Target="../media/image154.png"/><Relationship Id="rId4" Type="http://schemas.openxmlformats.org/officeDocument/2006/relationships/image" Target="../media/image153.jpeg"/><Relationship Id="rId3" Type="http://schemas.openxmlformats.org/officeDocument/2006/relationships/image" Target="../media/image152.png"/><Relationship Id="rId2" Type="http://schemas.openxmlformats.org/officeDocument/2006/relationships/image" Target="../media/image151.png"/><Relationship Id="rId11" Type="http://schemas.openxmlformats.org/officeDocument/2006/relationships/notesSlide" Target="../notesSlides/notesSlide72.xml"/><Relationship Id="rId10" Type="http://schemas.openxmlformats.org/officeDocument/2006/relationships/slideLayout" Target="../slideLayouts/slideLayout5.xml"/><Relationship Id="rId1" Type="http://schemas.openxmlformats.org/officeDocument/2006/relationships/image" Target="../media/image150.jpeg"/></Relationships>
</file>

<file path=ppt/slides/_rels/slide73.xml.rels><?xml version="1.0" encoding="UTF-8" standalone="yes"?>
<Relationships xmlns="http://schemas.openxmlformats.org/package/2006/relationships"><Relationship Id="rId9" Type="http://schemas.openxmlformats.org/officeDocument/2006/relationships/image" Target="../media/image167.png"/><Relationship Id="rId8" Type="http://schemas.openxmlformats.org/officeDocument/2006/relationships/image" Target="../media/image166.png"/><Relationship Id="rId7" Type="http://schemas.openxmlformats.org/officeDocument/2006/relationships/image" Target="../media/image165.png"/><Relationship Id="rId6" Type="http://schemas.openxmlformats.org/officeDocument/2006/relationships/image" Target="../media/image164.png"/><Relationship Id="rId5" Type="http://schemas.openxmlformats.org/officeDocument/2006/relationships/image" Target="../media/image163.png"/><Relationship Id="rId4" Type="http://schemas.openxmlformats.org/officeDocument/2006/relationships/image" Target="../media/image162.png"/><Relationship Id="rId3" Type="http://schemas.openxmlformats.org/officeDocument/2006/relationships/image" Target="../media/image161.png"/><Relationship Id="rId2" Type="http://schemas.openxmlformats.org/officeDocument/2006/relationships/image" Target="../media/image160.png"/><Relationship Id="rId12" Type="http://schemas.openxmlformats.org/officeDocument/2006/relationships/notesSlide" Target="../notesSlides/notesSlide73.xml"/><Relationship Id="rId11" Type="http://schemas.openxmlformats.org/officeDocument/2006/relationships/slideLayout" Target="../slideLayouts/slideLayout5.xml"/><Relationship Id="rId10" Type="http://schemas.openxmlformats.org/officeDocument/2006/relationships/image" Target="../media/image168.png"/><Relationship Id="rId1" Type="http://schemas.openxmlformats.org/officeDocument/2006/relationships/image" Target="../media/image159.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5.xml"/><Relationship Id="rId1" Type="http://schemas.openxmlformats.org/officeDocument/2006/relationships/image" Target="../media/image169.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5.xml"/><Relationship Id="rId1" Type="http://schemas.openxmlformats.org/officeDocument/2006/relationships/image" Target="../media/image170.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5.xml"/><Relationship Id="rId1" Type="http://schemas.openxmlformats.org/officeDocument/2006/relationships/image" Target="../media/image171.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5.xml"/><Relationship Id="rId1" Type="http://schemas.openxmlformats.org/officeDocument/2006/relationships/image" Target="../media/image17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6" Type="http://schemas.openxmlformats.org/officeDocument/2006/relationships/notesSlide" Target="../notesSlides/notesSlide80.xml"/><Relationship Id="rId5" Type="http://schemas.openxmlformats.org/officeDocument/2006/relationships/slideLayout" Target="../slideLayouts/slideLayout5.xml"/><Relationship Id="rId4" Type="http://schemas.openxmlformats.org/officeDocument/2006/relationships/image" Target="../media/image176.png"/><Relationship Id="rId3" Type="http://schemas.openxmlformats.org/officeDocument/2006/relationships/image" Target="../media/image175.png"/><Relationship Id="rId2" Type="http://schemas.openxmlformats.org/officeDocument/2006/relationships/image" Target="../media/image174.png"/><Relationship Id="rId1" Type="http://schemas.openxmlformats.org/officeDocument/2006/relationships/image" Target="../media/image173.png"/></Relationships>
</file>

<file path=ppt/slides/_rels/slide81.xml.rels><?xml version="1.0" encoding="UTF-8" standalone="yes"?>
<Relationships xmlns="http://schemas.openxmlformats.org/package/2006/relationships"><Relationship Id="rId8" Type="http://schemas.openxmlformats.org/officeDocument/2006/relationships/notesSlide" Target="../notesSlides/notesSlide81.xml"/><Relationship Id="rId7" Type="http://schemas.openxmlformats.org/officeDocument/2006/relationships/slideLayout" Target="../slideLayouts/slideLayout5.xml"/><Relationship Id="rId6" Type="http://schemas.openxmlformats.org/officeDocument/2006/relationships/image" Target="../media/image182.jpeg"/><Relationship Id="rId5" Type="http://schemas.openxmlformats.org/officeDocument/2006/relationships/image" Target="../media/image181.png"/><Relationship Id="rId4" Type="http://schemas.openxmlformats.org/officeDocument/2006/relationships/image" Target="../media/image180.png"/><Relationship Id="rId3" Type="http://schemas.openxmlformats.org/officeDocument/2006/relationships/image" Target="../media/image179.jpeg"/><Relationship Id="rId2" Type="http://schemas.openxmlformats.org/officeDocument/2006/relationships/image" Target="../media/image178.png"/><Relationship Id="rId1" Type="http://schemas.openxmlformats.org/officeDocument/2006/relationships/image" Target="../media/image177.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5.xml"/><Relationship Id="rId1" Type="http://schemas.openxmlformats.org/officeDocument/2006/relationships/image" Target="../media/image183.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5.xml"/><Relationship Id="rId1" Type="http://schemas.openxmlformats.org/officeDocument/2006/relationships/image" Target="../media/image184.png"/></Relationships>
</file>

<file path=ppt/slides/_rels/slide86.xml.rels><?xml version="1.0" encoding="UTF-8" standalone="yes"?>
<Relationships xmlns="http://schemas.openxmlformats.org/package/2006/relationships"><Relationship Id="rId5" Type="http://schemas.openxmlformats.org/officeDocument/2006/relationships/notesSlide" Target="../notesSlides/notesSlide86.xml"/><Relationship Id="rId4" Type="http://schemas.openxmlformats.org/officeDocument/2006/relationships/slideLayout" Target="../slideLayouts/slideLayout5.xml"/><Relationship Id="rId3" Type="http://schemas.openxmlformats.org/officeDocument/2006/relationships/image" Target="../media/image187.png"/><Relationship Id="rId2" Type="http://schemas.openxmlformats.org/officeDocument/2006/relationships/image" Target="../media/image186.png"/><Relationship Id="rId1" Type="http://schemas.openxmlformats.org/officeDocument/2006/relationships/image" Target="../media/image185.png"/></Relationships>
</file>

<file path=ppt/slides/_rels/slide87.xml.rels><?xml version="1.0" encoding="UTF-8" standalone="yes"?>
<Relationships xmlns="http://schemas.openxmlformats.org/package/2006/relationships"><Relationship Id="rId5" Type="http://schemas.openxmlformats.org/officeDocument/2006/relationships/notesSlide" Target="../notesSlides/notesSlide87.xml"/><Relationship Id="rId4" Type="http://schemas.openxmlformats.org/officeDocument/2006/relationships/slideLayout" Target="../slideLayouts/slideLayout5.xml"/><Relationship Id="rId3" Type="http://schemas.openxmlformats.org/officeDocument/2006/relationships/image" Target="../media/image190.png"/><Relationship Id="rId2" Type="http://schemas.openxmlformats.org/officeDocument/2006/relationships/image" Target="../media/image189.png"/><Relationship Id="rId1" Type="http://schemas.openxmlformats.org/officeDocument/2006/relationships/image" Target="../media/image188.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5.xml"/><Relationship Id="rId1" Type="http://schemas.openxmlformats.org/officeDocument/2006/relationships/image" Target="../media/image191.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5.xml"/><Relationship Id="rId1" Type="http://schemas.openxmlformats.org/officeDocument/2006/relationships/image" Target="../media/image19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image" Target="../media/image12.jpe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5.xml"/><Relationship Id="rId1" Type="http://schemas.openxmlformats.org/officeDocument/2006/relationships/image" Target="../media/image193.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5.xml"/><Relationship Id="rId1" Type="http://schemas.openxmlformats.org/officeDocument/2006/relationships/image" Target="../media/image194.png"/></Relationships>
</file>

<file path=ppt/slides/_rels/slide92.xml.rels><?xml version="1.0" encoding="UTF-8" standalone="yes"?>
<Relationships xmlns="http://schemas.openxmlformats.org/package/2006/relationships"><Relationship Id="rId8" Type="http://schemas.openxmlformats.org/officeDocument/2006/relationships/notesSlide" Target="../notesSlides/notesSlide92.xml"/><Relationship Id="rId7" Type="http://schemas.openxmlformats.org/officeDocument/2006/relationships/slideLayout" Target="../slideLayouts/slideLayout5.xml"/><Relationship Id="rId6" Type="http://schemas.openxmlformats.org/officeDocument/2006/relationships/image" Target="../media/image200.png"/><Relationship Id="rId5" Type="http://schemas.openxmlformats.org/officeDocument/2006/relationships/image" Target="../media/image199.png"/><Relationship Id="rId4" Type="http://schemas.openxmlformats.org/officeDocument/2006/relationships/image" Target="../media/image198.png"/><Relationship Id="rId3" Type="http://schemas.openxmlformats.org/officeDocument/2006/relationships/image" Target="../media/image197.jpeg"/><Relationship Id="rId2" Type="http://schemas.openxmlformats.org/officeDocument/2006/relationships/image" Target="../media/image196.png"/><Relationship Id="rId1" Type="http://schemas.openxmlformats.org/officeDocument/2006/relationships/image" Target="../media/image195.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5.xml"/><Relationship Id="rId1" Type="http://schemas.openxmlformats.org/officeDocument/2006/relationships/image" Target="../media/image201.png"/></Relationships>
</file>

<file path=ppt/slides/_rels/slide94.xml.rels><?xml version="1.0" encoding="UTF-8" standalone="yes"?>
<Relationships xmlns="http://schemas.openxmlformats.org/package/2006/relationships"><Relationship Id="rId5" Type="http://schemas.openxmlformats.org/officeDocument/2006/relationships/notesSlide" Target="../notesSlides/notesSlide94.xml"/><Relationship Id="rId4" Type="http://schemas.openxmlformats.org/officeDocument/2006/relationships/slideLayout" Target="../slideLayouts/slideLayout5.xml"/><Relationship Id="rId3" Type="http://schemas.openxmlformats.org/officeDocument/2006/relationships/image" Target="../media/image204.png"/><Relationship Id="rId2" Type="http://schemas.openxmlformats.org/officeDocument/2006/relationships/image" Target="../media/image203.jpeg"/><Relationship Id="rId1" Type="http://schemas.openxmlformats.org/officeDocument/2006/relationships/image" Target="../media/image202.png"/></Relationships>
</file>

<file path=ppt/slides/_rels/slide95.xml.rels><?xml version="1.0" encoding="UTF-8" standalone="yes"?>
<Relationships xmlns="http://schemas.openxmlformats.org/package/2006/relationships"><Relationship Id="rId5" Type="http://schemas.openxmlformats.org/officeDocument/2006/relationships/notesSlide" Target="../notesSlides/notesSlide95.xml"/><Relationship Id="rId4" Type="http://schemas.openxmlformats.org/officeDocument/2006/relationships/slideLayout" Target="../slideLayouts/slideLayout5.xml"/><Relationship Id="rId3" Type="http://schemas.openxmlformats.org/officeDocument/2006/relationships/image" Target="../media/image207.png"/><Relationship Id="rId2" Type="http://schemas.openxmlformats.org/officeDocument/2006/relationships/image" Target="../media/image206.jpeg"/><Relationship Id="rId1" Type="http://schemas.openxmlformats.org/officeDocument/2006/relationships/image" Target="../media/image205.png"/></Relationships>
</file>

<file path=ppt/slides/_rels/slide96.xml.rels><?xml version="1.0" encoding="UTF-8" standalone="yes"?>
<Relationships xmlns="http://schemas.openxmlformats.org/package/2006/relationships"><Relationship Id="rId4" Type="http://schemas.openxmlformats.org/officeDocument/2006/relationships/notesSlide" Target="../notesSlides/notesSlide96.xml"/><Relationship Id="rId3" Type="http://schemas.openxmlformats.org/officeDocument/2006/relationships/slideLayout" Target="../slideLayouts/slideLayout5.xml"/><Relationship Id="rId2" Type="http://schemas.openxmlformats.org/officeDocument/2006/relationships/image" Target="../media/image209.png"/><Relationship Id="rId1" Type="http://schemas.openxmlformats.org/officeDocument/2006/relationships/image" Target="../media/image208.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5.xml"/><Relationship Id="rId1" Type="http://schemas.openxmlformats.org/officeDocument/2006/relationships/image" Target="../media/image210.png"/></Relationships>
</file>

<file path=ppt/slides/_rels/slide98.xml.rels><?xml version="1.0" encoding="UTF-8" standalone="yes"?>
<Relationships xmlns="http://schemas.openxmlformats.org/package/2006/relationships"><Relationship Id="rId6" Type="http://schemas.openxmlformats.org/officeDocument/2006/relationships/notesSlide" Target="../notesSlides/notesSlide98.xml"/><Relationship Id="rId5" Type="http://schemas.openxmlformats.org/officeDocument/2006/relationships/slideLayout" Target="../slideLayouts/slideLayout5.xml"/><Relationship Id="rId4" Type="http://schemas.openxmlformats.org/officeDocument/2006/relationships/image" Target="../media/image214.jpeg"/><Relationship Id="rId3" Type="http://schemas.openxmlformats.org/officeDocument/2006/relationships/image" Target="../media/image213.jpeg"/><Relationship Id="rId2" Type="http://schemas.openxmlformats.org/officeDocument/2006/relationships/image" Target="../media/image212.png"/><Relationship Id="rId1" Type="http://schemas.openxmlformats.org/officeDocument/2006/relationships/image" Target="../media/image211.png"/></Relationships>
</file>

<file path=ppt/slides/_rels/slide99.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221.png"/><Relationship Id="rId7" Type="http://schemas.openxmlformats.org/officeDocument/2006/relationships/image" Target="../media/image220.png"/><Relationship Id="rId6" Type="http://schemas.openxmlformats.org/officeDocument/2006/relationships/image" Target="../media/image219.png"/><Relationship Id="rId5" Type="http://schemas.openxmlformats.org/officeDocument/2006/relationships/image" Target="../media/image72.png"/><Relationship Id="rId4" Type="http://schemas.openxmlformats.org/officeDocument/2006/relationships/image" Target="../media/image218.jpeg"/><Relationship Id="rId3" Type="http://schemas.openxmlformats.org/officeDocument/2006/relationships/image" Target="../media/image217.png"/><Relationship Id="rId2" Type="http://schemas.openxmlformats.org/officeDocument/2006/relationships/image" Target="../media/image216.png"/><Relationship Id="rId10" Type="http://schemas.openxmlformats.org/officeDocument/2006/relationships/notesSlide" Target="../notesSlides/notesSlide99.xml"/><Relationship Id="rId1" Type="http://schemas.openxmlformats.org/officeDocument/2006/relationships/image" Target="../media/image2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7_1#49d0d1227?vop=1&amp;pid=18278884f&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18_1#49d0d1227.bracket?vop=1&amp;pid=18278884f&amp;color=0,0,0&amp;vpa=9&amp;vtp=1"/>
          <p:cNvSpPr/>
          <p:nvPr/>
        </p:nvSpPr>
        <p:spPr>
          <a:xfrm>
            <a:off x="2856960" y="1075817"/>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17_2#49d0d1227.choices?vop=1&amp;pid=18278884f&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元素周期表中共有18个族</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层上的电子数为奇数时，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层上不可能有电子</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同一周期中，第ⅡA族与第ⅢA族元素原子的核电荷数都相差1</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在多电子原子中，离核近的区域内运动的电子能量较高</a:t>
                </a:r>
                <a:endParaRPr lang="en-US" altLang="zh-CN" sz="1800" dirty="0"/>
              </a:p>
            </p:txBody>
          </p:sp>
        </mc:Choice>
        <mc:Fallback>
          <p:sp>
            <p:nvSpPr>
              <p:cNvPr id="4" name="QC_6_BD.17_2#49d0d1227.choices?vop=1&amp;pid=18278884f&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297_1#bb78abcb2?sp=1&amp;vop=1&amp;pid=ccc096681&amp;color=0,0,0&amp;vtp=1&amp;bt=1&amp;bbb=1"/>
              <p:cNvSpPr/>
              <p:nvPr/>
            </p:nvSpPr>
            <p:spPr>
              <a:xfrm>
                <a:off x="832104" y="1078992"/>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14:m>
                  <m:oMath xmlns:m="http://schemas.openxmlformats.org/officeDocument/2006/math">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的常见氧化物均为酸性氧化物</a:t>
                </a:r>
                <a:endParaRPr lang="en-US" altLang="zh-CN" dirty="0">
                  <a:solidFill>
                    <a:prstClr val="black"/>
                  </a:solidFill>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②C和D形成的化合物均为离子化合物，且只含有离子键</a:t>
                </a:r>
                <a:endParaRPr lang="en-US" altLang="zh-CN">
                  <a:solidFill>
                    <a:prstClr val="black"/>
                  </a:solidFill>
                </a:endParaRPr>
              </a:p>
              <a:p>
                <a:pPr lvl="0" latinLnBrk="1">
                  <a:lnSpc>
                    <a:spcPts val="3300"/>
                  </a:lnSpc>
                </a:pP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14:m>
                  <m:oMath xmlns:m="http://schemas.openxmlformats.org/officeDocument/2006/math">
                    <m:sSub>
                      <m:sSubPr>
                        <m:ctrlPr>
                          <a:rPr lang="en-US" altLang="zh-CN"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EC</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通入溴水中</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，溶液的酸性增强</a:t>
                </a:r>
                <a:endParaRPr lang="en-US" altLang="zh-CN" dirty="0">
                  <a:solidFill>
                    <a:prstClr val="black"/>
                  </a:solidFill>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④D的单质还原性强</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可与</a:t>
                </a:r>
                <a14:m>
                  <m:oMath xmlns:m="http://schemas.openxmlformats.org/officeDocument/2006/math">
                    <m:sSub>
                      <m:sSubPr>
                        <m:ctrlPr>
                          <a:rPr lang="en-US" altLang="zh-CN"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CuSO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溶液反应生成铜单质</a:t>
                </a:r>
                <a:endParaRPr lang="en-US" altLang="zh-CN" sz="1800" dirty="0"/>
              </a:p>
            </p:txBody>
          </p:sp>
        </mc:Choice>
        <mc:Fallback>
          <p:sp>
            <p:nvSpPr>
              <p:cNvPr id="2" name="QB_5_BD.297_1#bb78abcb2?sp=1&amp;vop=1&amp;pid=ccc096681&amp;color=0,0,0&amp;vtp=1&amp;bt=1&amp;bbb=1"/>
              <p:cNvSpPr>
                <a:spLocks noRot="1" noChangeAspect="1" noMove="1" noResize="1" noEditPoints="1" noAdjustHandles="1" noChangeArrowheads="1" noChangeShapeType="1" noTextEdit="1"/>
              </p:cNvSpPr>
              <p:nvPr/>
            </p:nvSpPr>
            <p:spPr>
              <a:xfrm>
                <a:off x="832104" y="1078992"/>
                <a:ext cx="10533888" cy="2095500"/>
              </a:xfrm>
              <a:prstGeom prst="rect">
                <a:avLst/>
              </a:prstGeom>
              <a:blipFill rotWithShape="1">
                <a:blip r:embed="rId1"/>
                <a:stretch>
                  <a:fillRect l="-2" t="-6" r="1" b="6"/>
                </a:stretch>
              </a:blipFill>
            </p:spPr>
            <p:txBody>
              <a:bodyPr/>
              <a:lstStyle/>
              <a:p>
                <a:r>
                  <a:rPr lang="zh-CN" altLang="en-US">
                    <a:noFill/>
                  </a:rPr>
                  <a:t> </a:t>
                </a:r>
              </a:p>
            </p:txBody>
          </p:sp>
        </mc:Fallback>
      </mc:AlternateContent>
      <p:sp>
        <p:nvSpPr>
          <p:cNvPr id="7" name="QB_5_AN.298_1#bb78abcb2.blank?vop=1&amp;pid=ccc096681&amp;color=0,0,0&amp;vpa=146&amp;vtp=1&amp;bbb=1"/>
          <p:cNvSpPr/>
          <p:nvPr/>
        </p:nvSpPr>
        <p:spPr>
          <a:xfrm>
            <a:off x="3257010" y="1048512"/>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①③</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7">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4_BD.299_1#a193ca92d?htil=20&amp;vop=1&amp;pid=eb2bde655&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973436" y="1171440"/>
            <a:ext cx="4261104" cy="11064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O_4_BD.299_2#a193ca92d?htil=20&amp;sp=1&amp;vop=1&amp;pid=eb2bde655&amp;color=0,0,0&amp;vtp=1&amp;bt=1&amp;bbb=1&amp;hb=1&amp;hs=1"/>
          <p:cNvSpPr/>
          <p:nvPr/>
        </p:nvSpPr>
        <p:spPr>
          <a:xfrm>
            <a:off x="832104" y="1080000"/>
            <a:ext cx="614476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莫高窟的壁画是中华民族艺术宝库里璀璨的明珠</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了解壁画</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颜料成分对保护壁画有重要意义</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。研究表明</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颜料部分成分</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的组成元素在周期表中的位置如图所示</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p:sp>
        <p:nvSpPr>
          <p:cNvPr id="4" name="QO_4_BD.299_3#a193ca92d?htil=20&amp;vop=1&amp;pid=eb2bde655&amp;color=0,0,0&amp;vtp=1&amp;bbb=1&amp;hs=1"/>
          <p:cNvSpPr/>
          <p:nvPr/>
        </p:nvSpPr>
        <p:spPr>
          <a:xfrm>
            <a:off x="827992" y="2348786"/>
            <a:ext cx="10536017"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综合上述材料，回答下列问题：</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5" name="QC_5_BD.300_1#56e1483af?vop=1&amp;pid=a193ca92d&amp;color=0,0,0&amp;vtp=1&amp;bbb=1"/>
              <p:cNvSpPr/>
              <p:nvPr/>
            </p:nvSpPr>
            <p:spPr>
              <a:xfrm>
                <a:off x="832104" y="2805986"/>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1）陆游在诗中写道：“螺青点出暮山色，石绿染成春浦潮。”其中石绿中含有的铜</a:t>
                </a:r>
                <a14:m>
                  <m:oMath xmlns:m="http://schemas.openxmlformats.org/officeDocument/2006/math">
                    <m:r>
                      <a:rPr lang="en-US" altLang="zh-CN" sz="18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r>
                      <a:rPr lang="en-US" altLang="zh-CN" sz="18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pc="-1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位于</a:t>
                </a:r>
                <a:r>
                  <a:rPr lang="en-US" altLang="zh-CN" sz="1800" i="0" spc="-10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1800" b="0" i="0" spc="-1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a:t>
                </a:r>
                <a:endParaRPr lang="en-US" altLang="zh-CN" sz="1800" spc="-100" dirty="0">
                  <a:solidFill>
                    <a:srgbClr val="000000"/>
                  </a:solidFill>
                </a:endParaRPr>
              </a:p>
            </p:txBody>
          </p:sp>
        </mc:Choice>
        <mc:Fallback>
          <p:sp>
            <p:nvSpPr>
              <p:cNvPr id="5" name="QC_5_BD.300_1#56e1483af?vop=1&amp;pid=a193ca92d&amp;color=0,0,0&amp;vtp=1&amp;bbb=1"/>
              <p:cNvSpPr>
                <a:spLocks noRot="1" noChangeAspect="1" noMove="1" noResize="1" noEditPoints="1" noAdjustHandles="1" noChangeArrowheads="1" noChangeShapeType="1" noTextEdit="1"/>
              </p:cNvSpPr>
              <p:nvPr/>
            </p:nvSpPr>
            <p:spPr>
              <a:xfrm>
                <a:off x="832104" y="2805986"/>
                <a:ext cx="10533888" cy="469900"/>
              </a:xfrm>
              <a:prstGeom prst="rect">
                <a:avLst/>
              </a:prstGeom>
              <a:blipFill rotWithShape="1">
                <a:blip r:embed="rId2"/>
                <a:stretch>
                  <a:fillRect l="-2" t="-118" r="-614" b="118"/>
                </a:stretch>
              </a:blipFill>
            </p:spPr>
            <p:txBody>
              <a:bodyPr/>
              <a:lstStyle/>
              <a:p>
                <a:r>
                  <a:rPr lang="zh-CN" altLang="en-US">
                    <a:noFill/>
                  </a:rPr>
                  <a:t> </a:t>
                </a:r>
              </a:p>
            </p:txBody>
          </p:sp>
        </mc:Fallback>
      </mc:AlternateContent>
      <p:sp>
        <p:nvSpPr>
          <p:cNvPr id="6" name="QC_5_AN.301_1#56e1483af.blank?vop=1&amp;pid=a193ca92d&amp;color=0,0,0&amp;vpa=147&amp;vtp=1"/>
          <p:cNvSpPr/>
          <p:nvPr/>
        </p:nvSpPr>
        <p:spPr>
          <a:xfrm>
            <a:off x="9767348" y="2764711"/>
            <a:ext cx="301625" cy="469900"/>
          </a:xfrm>
          <a:prstGeom prst="rect">
            <a:avLst/>
          </a:prstGeom>
          <a:noFill/>
        </p:spPr>
        <p:txBody>
          <a:bodyPr wrap="none" lIns="0" tIns="0" rIns="0" bIns="0" rtlCol="0" anchor="t"/>
          <a:lstStyle/>
          <a:p>
            <a:pPr algn="ctr" latinLnBrk="1">
              <a:lnSpc>
                <a:spcPts val="3700"/>
              </a:lnSpc>
            </a:pPr>
            <a:r>
              <a:rPr lang="en-US" altLang="zh-CN" b="1" i="0" spc="-100" dirty="0">
                <a:solidFill>
                  <a:srgbClr val="FF0000"/>
                </a:solidFill>
                <a:latin typeface="Arial (正文)" pitchFamily="34" charset="0"/>
                <a:ea typeface="微软雅黑" panose="020B0503020204020204" pitchFamily="34" charset="-122"/>
                <a:cs typeface="Arial (正文)" pitchFamily="34" charset="-120"/>
              </a:rPr>
              <a:t>D</a:t>
            </a:r>
            <a:endParaRPr lang="en-US" altLang="zh-CN" spc="-100" dirty="0">
              <a:solidFill>
                <a:srgbClr val="FF0000"/>
              </a:solidFill>
            </a:endParaRPr>
          </a:p>
        </p:txBody>
      </p:sp>
      <mc:AlternateContent xmlns:mc="http://schemas.openxmlformats.org/markup-compatibility/2006">
        <mc:Choice xmlns:a14="http://schemas.microsoft.com/office/drawing/2010/main" Requires="a14">
          <p:sp>
            <p:nvSpPr>
              <p:cNvPr id="7" name="QC_5_BD.300_2#56e1483af.choices?vop=1&amp;pid=a193ca92d&amp;color=0,0,0&amp;vtp=1&amp;bbb=1"/>
              <p:cNvSpPr/>
              <p:nvPr/>
            </p:nvSpPr>
            <p:spPr>
              <a:xfrm>
                <a:off x="832104" y="3260011"/>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57170" algn="l"/>
                    <a:tab pos="5476240" algn="l"/>
                    <a:tab pos="810641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第三周期第</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ⅠB</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族</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第四周期第</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Ⅵ</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族</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第三周期第</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第四周期第11列</a:t>
                </a:r>
                <a:endParaRPr lang="en-US" altLang="zh-CN" sz="1800" dirty="0">
                  <a:solidFill>
                    <a:srgbClr val="000000"/>
                  </a:solidFill>
                </a:endParaRPr>
              </a:p>
            </p:txBody>
          </p:sp>
        </mc:Choice>
        <mc:Fallback>
          <p:sp>
            <p:nvSpPr>
              <p:cNvPr id="7" name="QC_5_BD.300_2#56e1483af.choices?vop=1&amp;pid=a193ca92d&amp;color=0,0,0&amp;vtp=1&amp;bbb=1"/>
              <p:cNvSpPr>
                <a:spLocks noRot="1" noChangeAspect="1" noMove="1" noResize="1" noEditPoints="1" noAdjustHandles="1" noChangeArrowheads="1" noChangeShapeType="1" noTextEdit="1"/>
              </p:cNvSpPr>
              <p:nvPr/>
            </p:nvSpPr>
            <p:spPr>
              <a:xfrm>
                <a:off x="832104" y="3260011"/>
                <a:ext cx="10533888" cy="469900"/>
              </a:xfrm>
              <a:prstGeom prst="rect">
                <a:avLst/>
              </a:prstGeom>
              <a:blipFill rotWithShape="1">
                <a:blip r:embed="rId3"/>
                <a:stretch>
                  <a:fillRect l="-2" t="-118" r="1" b="11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5_BD.302_1#65a8441a3?vop=1&amp;pid=a193ca92d&amp;color=0,0,0&amp;vtp=1&amp;bbb=1&amp;hb=1"/>
              <p:cNvSpPr/>
              <p:nvPr/>
            </p:nvSpPr>
            <p:spPr>
              <a:xfrm>
                <a:off x="832104" y="3714036"/>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（2）元素最高价氧化物对应的水化物的性质是研究元素性质的重要依据。</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最高价氧化物对应的水化</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物酸性大小顺序为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用化学式表示）；</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最高价氧化物对应的水化物之间反应的离</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子方程式为</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8" name="QB_5_BD.302_1#65a8441a3?vop=1&amp;pid=a193ca92d&amp;color=0,0,0&amp;vtp=1&amp;bbb=1&amp;hb=1"/>
              <p:cNvSpPr>
                <a:spLocks noRot="1" noChangeAspect="1" noMove="1" noResize="1" noEditPoints="1" noAdjustHandles="1" noChangeArrowheads="1" noChangeShapeType="1" noTextEdit="1"/>
              </p:cNvSpPr>
              <p:nvPr/>
            </p:nvSpPr>
            <p:spPr>
              <a:xfrm>
                <a:off x="832104" y="3714036"/>
                <a:ext cx="10533888" cy="1257300"/>
              </a:xfrm>
              <a:prstGeom prst="rect">
                <a:avLst/>
              </a:prstGeom>
              <a:blipFill rotWithShape="1">
                <a:blip r:embed="rId4"/>
                <a:stretch>
                  <a:fillRect l="-2" t="-44" r="-1060" b="4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5_AN.303_1#65a8441a3.blank?vop=1&amp;pid=a193ca92d&amp;color=0,0,0&amp;vpa=148&amp;vtp=1&amp;bbb=1"/>
              <p:cNvSpPr/>
              <p:nvPr/>
            </p:nvSpPr>
            <p:spPr>
              <a:xfrm>
                <a:off x="2678367" y="4180006"/>
                <a:ext cx="1809496" cy="279400"/>
              </a:xfrm>
              <a:prstGeom prst="rect">
                <a:avLst/>
              </a:prstGeom>
              <a:noFill/>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SiO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9" name="QB_5_AN.303_1#65a8441a3.blank?vop=1&amp;pid=a193ca92d&amp;color=0,0,0&amp;vpa=148&amp;vtp=1&amp;bbb=1"/>
              <p:cNvSpPr>
                <a:spLocks noRot="1" noChangeAspect="1" noMove="1" noResize="1" noEditPoints="1" noAdjustHandles="1" noChangeArrowheads="1" noChangeShapeType="1" noTextEdit="1"/>
              </p:cNvSpPr>
              <p:nvPr/>
            </p:nvSpPr>
            <p:spPr>
              <a:xfrm>
                <a:off x="2678367" y="4180006"/>
                <a:ext cx="1809496" cy="279400"/>
              </a:xfrm>
              <a:prstGeom prst="rect">
                <a:avLst/>
              </a:prstGeom>
              <a:blipFill rotWithShape="1">
                <a:blip r:embed="rId5"/>
                <a:stretch>
                  <a:fillRect l="-32" t="-156" r="18" b="15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B_5_AN.304_1#65a8441a3.blank?vop=1&amp;pid=a193ca92d&amp;color=0,0,0&amp;vpa=149&amp;vtp=1&amp;bbb=1&amp;rh=23.75"/>
              <p:cNvSpPr/>
              <p:nvPr/>
            </p:nvSpPr>
            <p:spPr>
              <a:xfrm>
                <a:off x="2005267" y="4565515"/>
                <a:ext cx="3140710" cy="301625"/>
              </a:xfrm>
              <a:prstGeom prst="rect">
                <a:avLst/>
              </a:prstGeom>
              <a:noFill/>
            </p:spPr>
            <p:txBody>
              <a:bodyPr wrap="none" lIns="0" tIns="0" rIns="0" bIns="0" rtlCol="0" anchor="t"/>
              <a:lstStyle/>
              <a:p>
                <a:pPr algn="ctr" latinLnBrk="1">
                  <a:lnSpc>
                    <a:spcPts val="24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Al</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OH</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Al</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ub>
                    </m:sSub>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0" name="QB_5_AN.304_1#65a8441a3.blank?vop=1&amp;pid=a193ca92d&amp;color=0,0,0&amp;vpa=149&amp;vtp=1&amp;bbb=1&amp;rh=23.75"/>
              <p:cNvSpPr>
                <a:spLocks noRot="1" noChangeAspect="1" noMove="1" noResize="1" noEditPoints="1" noAdjustHandles="1" noChangeArrowheads="1" noChangeShapeType="1" noTextEdit="1"/>
              </p:cNvSpPr>
              <p:nvPr/>
            </p:nvSpPr>
            <p:spPr>
              <a:xfrm>
                <a:off x="2005267" y="4565515"/>
                <a:ext cx="3140710" cy="301625"/>
              </a:xfrm>
              <a:prstGeom prst="rect">
                <a:avLst/>
              </a:prstGeom>
              <a:blipFill rotWithShape="1">
                <a:blip r:embed="rId6"/>
                <a:stretch>
                  <a:fillRect l="-18" t="-31113" r="18" b="-1983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B_5_BD.305_1#18538b8f2?vop=1&amp;pid=a193ca92d&amp;color=0,0,0&amp;vtp=1&amp;bbb=1&amp;hb=1"/>
              <p:cNvSpPr/>
              <p:nvPr/>
            </p:nvSpPr>
            <p:spPr>
              <a:xfrm>
                <a:off x="832104" y="4984036"/>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（3）原子半径大小影响对应元素的化学性质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上述元素中原子半径最大的是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填元素符号）；</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简单离子的半径大小顺序为</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用离子符号表示）。</a:t>
                </a:r>
                <a:endParaRPr lang="en-US" altLang="zh-CN" dirty="0">
                  <a:solidFill>
                    <a:srgbClr val="000000"/>
                  </a:solidFill>
                </a:endParaRPr>
              </a:p>
            </p:txBody>
          </p:sp>
        </mc:Choice>
        <mc:Fallback>
          <p:sp>
            <p:nvSpPr>
              <p:cNvPr id="11" name="QB_5_BD.305_1#18538b8f2?vop=1&amp;pid=a193ca92d&amp;color=0,0,0&amp;vtp=1&amp;bbb=1&amp;hb=1"/>
              <p:cNvSpPr>
                <a:spLocks noRot="1" noChangeAspect="1" noMove="1" noResize="1" noEditPoints="1" noAdjustHandles="1" noChangeArrowheads="1" noChangeShapeType="1" noTextEdit="1"/>
              </p:cNvSpPr>
              <p:nvPr/>
            </p:nvSpPr>
            <p:spPr>
              <a:xfrm>
                <a:off x="832104" y="4984036"/>
                <a:ext cx="10533888" cy="838200"/>
              </a:xfrm>
              <a:prstGeom prst="rect">
                <a:avLst/>
              </a:prstGeom>
              <a:blipFill rotWithShape="1">
                <a:blip r:embed="rId7"/>
                <a:stretch>
                  <a:fillRect l="-2" t="-66" r="1" b="6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QB_5_AN.306_1#18538b8f2.blank?vop=1&amp;pid=a193ca92d&amp;color=0,0,0&amp;vpa=150&amp;vtp=1&amp;bbb=1"/>
              <p:cNvSpPr/>
              <p:nvPr/>
            </p:nvSpPr>
            <p:spPr>
              <a:xfrm>
                <a:off x="8526717" y="5022778"/>
                <a:ext cx="312738"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K</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2" name="QB_5_AN.306_1#18538b8f2.blank?vop=1&amp;pid=a193ca92d&amp;color=0,0,0&amp;vpa=150&amp;vtp=1&amp;bbb=1"/>
              <p:cNvSpPr>
                <a:spLocks noRot="1" noChangeAspect="1" noMove="1" noResize="1" noEditPoints="1" noAdjustHandles="1" noChangeArrowheads="1" noChangeShapeType="1" noTextEdit="1"/>
              </p:cNvSpPr>
              <p:nvPr/>
            </p:nvSpPr>
            <p:spPr>
              <a:xfrm>
                <a:off x="8526717" y="5022778"/>
                <a:ext cx="312738" cy="279400"/>
              </a:xfrm>
              <a:prstGeom prst="rect">
                <a:avLst/>
              </a:prstGeom>
              <a:blipFill rotWithShape="1">
                <a:blip r:embed="rId8"/>
                <a:stretch>
                  <a:fillRect l="-183" t="-202" r="82" b="20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QB_5_AN.307_1#18538b8f2.blank?vop=1&amp;pid=a193ca92d&amp;color=0,0,0&amp;vpa=151&amp;vtp=1&amp;bbb=1"/>
              <p:cNvSpPr/>
              <p:nvPr/>
            </p:nvSpPr>
            <p:spPr>
              <a:xfrm>
                <a:off x="4292855" y="5450133"/>
                <a:ext cx="1919097" cy="292100"/>
              </a:xfrm>
              <a:prstGeom prst="rect">
                <a:avLst/>
              </a:prstGeom>
              <a:noFill/>
            </p:spPr>
            <p:txBody>
              <a:bodyPr wrap="none" lIns="0" tIns="0" rIns="0" bIns="0" rtlCol="0" anchor="t"/>
              <a:lstStyle/>
              <a:p>
                <a:pPr algn="ctr" latinLnBrk="1">
                  <a:lnSpc>
                    <a:spcPts val="23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&gt;</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&gt;</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Al</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3" name="QB_5_AN.307_1#18538b8f2.blank?vop=1&amp;pid=a193ca92d&amp;color=0,0,0&amp;vpa=151&amp;vtp=1&amp;bbb=1"/>
              <p:cNvSpPr>
                <a:spLocks noRot="1" noChangeAspect="1" noMove="1" noResize="1" noEditPoints="1" noAdjustHandles="1" noChangeArrowheads="1" noChangeShapeType="1" noTextEdit="1"/>
              </p:cNvSpPr>
              <p:nvPr/>
            </p:nvSpPr>
            <p:spPr>
              <a:xfrm>
                <a:off x="4292855" y="5450133"/>
                <a:ext cx="1919097" cy="292100"/>
              </a:xfrm>
              <a:prstGeom prst="rect">
                <a:avLst/>
              </a:prstGeom>
              <a:blipFill rotWithShape="1">
                <a:blip r:embed="rId9"/>
                <a:stretch>
                  <a:fillRect l="-13" t="-193" r="20" b="19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bg/>
                                          </p:spTgt>
                                        </p:tgtEl>
                                        <p:attrNameLst>
                                          <p:attrName>style.visibility</p:attrName>
                                        </p:attrNameLst>
                                      </p:cBhvr>
                                      <p:to>
                                        <p:strVal val="visible"/>
                                      </p:to>
                                    </p:set>
                                    <p:anim calcmode="lin" valueType="num">
                                      <p:cBhvr additive="base">
                                        <p:cTn id="1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9">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 calcmode="lin" valueType="num">
                                      <p:cBhvr additive="base">
                                        <p:cTn id="2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bg/>
                                          </p:spTgt>
                                        </p:tgtEl>
                                        <p:attrNameLst>
                                          <p:attrName>style.visibility</p:attrName>
                                        </p:attrNameLst>
                                      </p:cBhvr>
                                      <p:to>
                                        <p:strVal val="visible"/>
                                      </p:to>
                                    </p:set>
                                    <p:anim calcmode="lin" valueType="num">
                                      <p:cBhvr additive="base">
                                        <p:cTn id="2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anim calcmode="lin" valueType="num">
                                      <p:cBhvr additive="base">
                                        <p:cTn id="3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bg/>
                                          </p:spTgt>
                                        </p:tgtEl>
                                        <p:attrNameLst>
                                          <p:attrName>style.visibility</p:attrName>
                                        </p:attrNameLst>
                                      </p:cBhvr>
                                      <p:to>
                                        <p:strVal val="visible"/>
                                      </p:to>
                                    </p:set>
                                    <p:anim calcmode="lin" valueType="num">
                                      <p:cBhvr additive="base">
                                        <p:cTn id="3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2">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2">
                                            <p:txEl>
                                              <p:pRg st="0" end="0"/>
                                            </p:txEl>
                                          </p:spTgt>
                                        </p:tgtEl>
                                        <p:attrNameLst>
                                          <p:attrName>style.visibility</p:attrName>
                                        </p:attrNameLst>
                                      </p:cBhvr>
                                      <p:to>
                                        <p:strVal val="visible"/>
                                      </p:to>
                                    </p:set>
                                    <p:anim calcmode="lin" valueType="num">
                                      <p:cBhvr additive="base">
                                        <p:cTn id="4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3">
                                            <p:bg/>
                                          </p:spTgt>
                                        </p:tgtEl>
                                        <p:attrNameLst>
                                          <p:attrName>style.visibility</p:attrName>
                                        </p:attrNameLst>
                                      </p:cBhvr>
                                      <p:to>
                                        <p:strVal val="visible"/>
                                      </p:to>
                                    </p:set>
                                    <p:anim calcmode="lin" valueType="num">
                                      <p:cBhvr additive="base">
                                        <p:cTn id="4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3">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xEl>
                                              <p:pRg st="0" end="0"/>
                                            </p:txEl>
                                          </p:spTgt>
                                        </p:tgtEl>
                                        <p:attrNameLst>
                                          <p:attrName>style.visibility</p:attrName>
                                        </p:attrNameLst>
                                      </p:cBhvr>
                                      <p:to>
                                        <p:strVal val="visible"/>
                                      </p:to>
                                    </p:set>
                                    <p:anim calcmode="lin" valueType="num">
                                      <p:cBhvr additive="base">
                                        <p:cTn id="5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9" grpId="0" animBg="1" build="p"/>
      <p:bldP spid="10" grpId="0" animBg="1" build="p"/>
      <p:bldP spid="12" grpId="0" animBg="1" build="p"/>
      <p:bldP spid="13" grpId="0" animBg="1"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308_1#38efdfc21?vop=1&amp;pid=a193ca92d&amp;color=0,0,0&amp;vtp=1&amp;bt=1&amp;bbb=1&amp;hb=1"/>
              <p:cNvSpPr/>
              <p:nvPr/>
            </p:nvSpPr>
            <p:spPr>
              <a:xfrm>
                <a:off x="832104" y="1078992"/>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是典型的非金属元素</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溶液中，产生黄色沉淀</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该反应的化学方程式为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2" name="QB_5_BD.308_1#38efdfc21?vop=1&amp;pid=a193ca92d&amp;color=0,0,0&amp;vtp=1&amp;bt=1&amp;bbb=1&amp;hb=1"/>
              <p:cNvSpPr>
                <a:spLocks noRot="1" noChangeAspect="1" noMove="1" noResize="1" noEditPoints="1" noAdjustHandles="1" noChangeArrowheads="1" noChangeShapeType="1" noTextEdit="1"/>
              </p:cNvSpPr>
              <p:nvPr/>
            </p:nvSpPr>
            <p:spPr>
              <a:xfrm>
                <a:off x="832104" y="1078992"/>
                <a:ext cx="10533888" cy="838200"/>
              </a:xfrm>
              <a:prstGeom prst="rect">
                <a:avLst/>
              </a:prstGeom>
              <a:blipFill rotWithShape="1">
                <a:blip r:embed="rId1"/>
                <a:stretch>
                  <a:fillRect l="-2" t="-15" r="-584" b="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AN.309_1#38efdfc21.blank?vop=1&amp;pid=a193ca92d&amp;color=0,0,0&amp;vpa=152&amp;vtp=1&amp;bbb=1&amp;rh=23.75&amp;hb=1"/>
              <p:cNvSpPr/>
              <p:nvPr/>
            </p:nvSpPr>
            <p:spPr>
              <a:xfrm>
                <a:off x="832104" y="1040892"/>
                <a:ext cx="10531904" cy="812800"/>
              </a:xfrm>
              <a:prstGeom prst="rect">
                <a:avLst/>
              </a:prstGeom>
              <a:noFill/>
            </p:spPr>
            <p:txBody>
              <a:bodyPr wrap="square" lIns="0" tIns="0" rIns="0" bIns="0" rtlCol="0" anchor="t"/>
              <a:lstStyle/>
              <a:p>
                <a:pPr latinLnBrk="1">
                  <a:lnSpc>
                    <a:spcPts val="3175"/>
                  </a:lnSpc>
                </a:pPr>
                <a:r>
                  <a:rPr lang="en-US" altLang="zh-CN"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HCl</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3" name="QB_5_AN.309_1#38efdfc21.blank?vop=1&amp;pid=a193ca92d&amp;color=0,0,0&amp;vpa=152&amp;vtp=1&amp;bbb=1&amp;rh=23.75&amp;hb=1"/>
              <p:cNvSpPr>
                <a:spLocks noRot="1" noChangeAspect="1" noMove="1" noResize="1" noEditPoints="1" noAdjustHandles="1" noChangeArrowheads="1" noChangeShapeType="1" noTextEdit="1"/>
              </p:cNvSpPr>
              <p:nvPr/>
            </p:nvSpPr>
            <p:spPr>
              <a:xfrm>
                <a:off x="832104" y="1040892"/>
                <a:ext cx="10531904" cy="812800"/>
              </a:xfrm>
              <a:prstGeom prst="rect">
                <a:avLst/>
              </a:prstGeom>
              <a:blipFill rotWithShape="1">
                <a:blip r:embed="rId2"/>
                <a:stretch>
                  <a:fillRect l="-2" t="-16" b="-6234"/>
                </a:stretch>
              </a:blipFill>
            </p:spPr>
            <p:txBody>
              <a:bodyPr/>
              <a:lstStyle/>
              <a:p>
                <a:r>
                  <a:rPr lang="zh-CN" altLang="en-US">
                    <a:noFill/>
                  </a:rPr>
                  <a:t> </a:t>
                </a:r>
              </a:p>
            </p:txBody>
          </p:sp>
        </mc:Fallback>
      </mc:AlternateContent>
      <p:sp>
        <p:nvSpPr>
          <p:cNvPr id="4" name="QO_5_BD.310_1#2a5bbb2a2?vop=1&amp;pid=a193ca92d&amp;color=0,0,0&amp;vtp=1&amp;bbb=1"/>
          <p:cNvSpPr/>
          <p:nvPr/>
        </p:nvSpPr>
        <p:spPr>
          <a:xfrm>
            <a:off x="832104" y="1939346"/>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（5）各元素的原子之间通过化学键形成丰富的物质。</a:t>
            </a:r>
            <a:endParaRPr lang="en-US" altLang="zh-CN" sz="1800" dirty="0">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11_1#afc803587?vop=1&amp;pid=2a5bbb2a2&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上述周期表中元素组成的化合物含共价键的是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a:t>
            </a:r>
            <a:endParaRPr lang="en-US" altLang="zh-CN" sz="1800" dirty="0">
              <a:solidFill>
                <a:srgbClr val="000000"/>
              </a:solidFill>
            </a:endParaRPr>
          </a:p>
        </p:txBody>
      </p:sp>
      <p:sp>
        <p:nvSpPr>
          <p:cNvPr id="3" name="QC_6_AN.312_1#afc803587.blank?vop=1&amp;pid=2a5bbb2a2&amp;color=0,0,0&amp;vpa=153&amp;vtp=1&amp;bbb=1"/>
          <p:cNvSpPr/>
          <p:nvPr/>
        </p:nvSpPr>
        <p:spPr>
          <a:xfrm>
            <a:off x="5600160" y="1037717"/>
            <a:ext cx="47307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CD</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4" name="QC_6_BD.311_2#afc803587.choices?vop=1&amp;pid=2a5bbb2a2&amp;color=0,0,0&amp;vtp=1&amp;bbb=1"/>
              <p:cNvSpPr/>
              <p:nvPr/>
            </p:nvSpPr>
            <p:spPr>
              <a:xfrm>
                <a:off x="832104" y="1529771"/>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579370" algn="l"/>
                    <a:tab pos="5184140" algn="l"/>
                    <a:tab pos="792861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KCl</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CaO</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311_2#afc803587.choices?vop=1&amp;pid=2a5bbb2a2&amp;color=0,0,0&amp;vtp=1&amp;bbb=1"/>
              <p:cNvSpPr>
                <a:spLocks noRot="1" noChangeAspect="1" noMove="1" noResize="1" noEditPoints="1" noAdjustHandles="1" noChangeArrowheads="1" noChangeShapeType="1" noTextEdit="1"/>
              </p:cNvSpPr>
              <p:nvPr/>
            </p:nvSpPr>
            <p:spPr>
              <a:xfrm>
                <a:off x="832104" y="1529771"/>
                <a:ext cx="10533888" cy="469900"/>
              </a:xfrm>
              <a:prstGeom prst="rect">
                <a:avLst/>
              </a:prstGeom>
              <a:blipFill rotWithShape="1">
                <a:blip r:embed="rId1"/>
                <a:stretch>
                  <a:fillRect l="-2" t="-12" r="1" b="1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6_BD.313_1#287a0d409?vop=1&amp;pid=2a5bbb2a2&amp;color=0,0,0&amp;vtp=1&amp;bbb=1"/>
              <p:cNvSpPr/>
              <p:nvPr/>
            </p:nvSpPr>
            <p:spPr>
              <a:xfrm>
                <a:off x="832104" y="1945005"/>
                <a:ext cx="10533888" cy="698500"/>
              </a:xfrm>
              <a:prstGeom prst="rect">
                <a:avLst/>
              </a:prstGeom>
              <a:noFill/>
            </p:spPr>
            <p:txBody>
              <a:bodyPr wrap="none" lIns="0" tIns="0" rIns="0" bIns="0" rtlCol="0" anchor="t"/>
              <a:lstStyle/>
              <a:p>
                <a:pPr algn="l" latinLnBrk="1">
                  <a:lnSpc>
                    <a:spcPts val="55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②写出</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的电子式</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_</a:t>
                </a:r>
                <a:r>
                  <a:rPr lang="en-US" altLang="zh-CN" sz="3100" b="0" i="0" u="sng" kern="0" spc="-99900" smtClean="0">
                    <a:solidFill>
                      <a:srgbClr val="FF00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i="0" dirty="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5" name="QB_6_BD.313_1#287a0d409?vop=1&amp;pid=2a5bbb2a2&amp;color=0,0,0&amp;vtp=1&amp;bbb=1"/>
              <p:cNvSpPr>
                <a:spLocks noRot="1" noChangeAspect="1" noMove="1" noResize="1" noEditPoints="1" noAdjustHandles="1" noChangeArrowheads="1" noChangeShapeType="1" noTextEdit="1"/>
              </p:cNvSpPr>
              <p:nvPr/>
            </p:nvSpPr>
            <p:spPr>
              <a:xfrm>
                <a:off x="832104" y="1945005"/>
                <a:ext cx="10533888" cy="698500"/>
              </a:xfrm>
              <a:prstGeom prst="rect">
                <a:avLst/>
              </a:prstGeom>
              <a:blipFill rotWithShape="1">
                <a:blip r:embed="rId2"/>
                <a:stretch>
                  <a:fillRect l="-2" r="1"/>
                </a:stretch>
              </a:blipFill>
            </p:spPr>
            <p:txBody>
              <a:bodyPr/>
              <a:lstStyle/>
              <a:p>
                <a:r>
                  <a:rPr lang="zh-CN" altLang="en-US">
                    <a:noFill/>
                  </a:rPr>
                  <a:t> </a:t>
                </a:r>
              </a:p>
            </p:txBody>
          </p:sp>
        </mc:Fallback>
      </mc:AlternateContent>
      <p:pic>
        <p:nvPicPr>
          <p:cNvPr id="7" name="QB_6_AN.315_1#287a0d409?vop=1&amp;pid=2a5bbb2a2&amp;color=0,0,0&amp;tib=255,255,255&amp;iip=26&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221292" y="1921891"/>
            <a:ext cx="996696" cy="557784"/>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16_1#ec0e0b6fa?vop=1&amp;pid=acedb4ff1&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某种物质由原子序数依次增大的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五种主族元素组成。这五种元素分布于三个短周期，</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同主族，</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的原子序数之和与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的原子序数相等，</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原子的最外层电子数是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原子的一半</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法正确的是(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316_1#ec0e0b6fa?vop=1&amp;pid=acedb4ff1&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481" b="40"/>
                </a:stretch>
              </a:blipFill>
            </p:spPr>
            <p:txBody>
              <a:bodyPr/>
              <a:lstStyle/>
              <a:p>
                <a:r>
                  <a:rPr lang="zh-CN" altLang="en-US">
                    <a:noFill/>
                  </a:rPr>
                  <a:t> </a:t>
                </a:r>
              </a:p>
            </p:txBody>
          </p:sp>
        </mc:Fallback>
      </mc:AlternateContent>
      <p:sp>
        <p:nvSpPr>
          <p:cNvPr id="3" name="QC_4_AN.317_1#ec0e0b6fa.bracket?vop=1&amp;pid=acedb4ff1&amp;color=0,0,0&amp;vpa=155&amp;vtp=1"/>
          <p:cNvSpPr/>
          <p:nvPr/>
        </p:nvSpPr>
        <p:spPr>
          <a:xfrm>
            <a:off x="2158460" y="19258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4_BD.316_2#ec0e0b6fa.choices?vop=1&amp;pid=acedb4ff1&amp;color=0,0,0&amp;vtp=1&amp;bbb=1"/>
              <p:cNvSpPr/>
              <p:nvPr/>
            </p:nvSpPr>
            <p:spPr>
              <a:xfrm>
                <a:off x="832104" y="2355390"/>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简单氢化物的稳定性：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的氧化物是两性氧化物</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最高正价：</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三种元素不能形成盐</a:t>
                </a:r>
                <a:endParaRPr lang="en-US" altLang="zh-CN" sz="1800" dirty="0"/>
              </a:p>
            </p:txBody>
          </p:sp>
        </mc:Choice>
        <mc:Fallback>
          <p:sp>
            <p:nvSpPr>
              <p:cNvPr id="4" name="QC_4_BD.316_2#ec0e0b6fa.choices?vop=1&amp;pid=acedb4ff1&amp;color=0,0,0&amp;vtp=1&amp;bbb=1"/>
              <p:cNvSpPr>
                <a:spLocks noRot="1" noChangeAspect="1" noMove="1" noResize="1" noEditPoints="1" noAdjustHandles="1" noChangeArrowheads="1" noChangeShapeType="1" noTextEdit="1"/>
              </p:cNvSpPr>
              <p:nvPr/>
            </p:nvSpPr>
            <p:spPr>
              <a:xfrm>
                <a:off x="832104" y="2355390"/>
                <a:ext cx="10533888" cy="838200"/>
              </a:xfrm>
              <a:prstGeom prst="rect">
                <a:avLst/>
              </a:prstGeom>
              <a:blipFill rotWithShape="1">
                <a:blip r:embed="rId2"/>
                <a:stretch>
                  <a:fillRect l="-2" t="-21" r="1" b="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18_1#84725030a?vop=1&amp;pid=acedb4ff1&amp;color=0,0,0&amp;vtp=1&amp;bt=1&amp;bbb=1&amp;hb=1"/>
              <p:cNvSpPr/>
              <p:nvPr/>
            </p:nvSpPr>
            <p:spPr>
              <a:xfrm>
                <a:off x="832104" y="108000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有A、B、C、D、</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六种元素，其中A、B、C、D、</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为短周期元素。已知：①</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原子半径</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；②原子的最外层电子数：</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原子的电子层数</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④</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元素的最高正价与最低负价的绝对值之差为2；</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⑤</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为地壳中含量居第二的金属元素</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列说法正确的是(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318_1#84725030a?vop=1&amp;pid=acedb4ff1&amp;color=0,0,0&amp;vtp=1&amp;bt=1&amp;bbb=1&amp;hb=1"/>
              <p:cNvSpPr>
                <a:spLocks noRot="1" noChangeAspect="1" noMove="1" noResize="1" noEditPoints="1" noAdjustHandles="1" noChangeArrowheads="1" noChangeShapeType="1" noTextEdit="1"/>
              </p:cNvSpPr>
              <p:nvPr/>
            </p:nvSpPr>
            <p:spPr>
              <a:xfrm>
                <a:off x="832104" y="1080000"/>
                <a:ext cx="10533888" cy="1676400"/>
              </a:xfrm>
              <a:prstGeom prst="rect">
                <a:avLst/>
              </a:prstGeom>
              <a:blipFill rotWithShape="1">
                <a:blip r:embed="rId1"/>
                <a:stretch>
                  <a:fillRect l="-2" t="-30" r="-246" b="30"/>
                </a:stretch>
              </a:blipFill>
            </p:spPr>
            <p:txBody>
              <a:bodyPr/>
              <a:lstStyle/>
              <a:p>
                <a:r>
                  <a:rPr lang="zh-CN" altLang="en-US">
                    <a:noFill/>
                  </a:rPr>
                  <a:t> </a:t>
                </a:r>
              </a:p>
            </p:txBody>
          </p:sp>
        </mc:Fallback>
      </mc:AlternateContent>
      <p:sp>
        <p:nvSpPr>
          <p:cNvPr id="3" name="QC_4_AN.319_1#84725030a.bracket?vop=1&amp;pid=acedb4ff1&amp;color=0,0,0&amp;vpa=156&amp;vtp=1"/>
          <p:cNvSpPr/>
          <p:nvPr/>
        </p:nvSpPr>
        <p:spPr>
          <a:xfrm>
            <a:off x="2615661" y="23449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4_BD.318_2#84725030a.choices?vop=1&amp;pid=acedb4ff1&amp;color=0,0,0&amp;vtp=1&amp;bbb=1"/>
              <p:cNvSpPr/>
              <p:nvPr/>
            </p:nvSpPr>
            <p:spPr>
              <a:xfrm>
                <a:off x="832104" y="27617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因为C的氢化物分子内含氢键，所以比</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的氢化物稳定</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过量</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单质完全反应，转移</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电子</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单质的相对分子质量比溴单质的小，所以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单质的熔点比溴单质要低</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A、D形成的化合物的水溶液呈碱性</a:t>
                </a:r>
                <a:endParaRPr lang="en-US" altLang="zh-CN" sz="1800" dirty="0"/>
              </a:p>
            </p:txBody>
          </p:sp>
        </mc:Choice>
        <mc:Fallback>
          <p:sp>
            <p:nvSpPr>
              <p:cNvPr id="4" name="QC_4_BD.318_2#84725030a.choices?vop=1&amp;pid=acedb4ff1&amp;color=0,0,0&amp;vtp=1&amp;bbb=1"/>
              <p:cNvSpPr>
                <a:spLocks noRot="1" noChangeAspect="1" noMove="1" noResize="1" noEditPoints="1" noAdjustHandles="1" noChangeArrowheads="1" noChangeShapeType="1" noTextEdit="1"/>
              </p:cNvSpPr>
              <p:nvPr/>
            </p:nvSpPr>
            <p:spPr>
              <a:xfrm>
                <a:off x="832104" y="2761790"/>
                <a:ext cx="10533888" cy="1676400"/>
              </a:xfrm>
              <a:prstGeom prst="rect">
                <a:avLst/>
              </a:prstGeom>
              <a:blipFill rotWithShape="1">
                <a:blip r:embed="rId2"/>
                <a:stretch>
                  <a:fillRect l="-2" t="-10" r="1"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20_1#3a173d921?sp=1&amp;vop=1&amp;pid=acedb4ff1&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某食盐中常见的抗结剂</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WX</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由原子序数依次增大的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四种元素组成。</a:t>
                </a:r>
                <a:endParaRPr lang="en-US" altLang="zh-CN" sz="1800" dirty="0"/>
              </a:p>
            </p:txBody>
          </p:sp>
        </mc:Choice>
        <mc:Fallback>
          <p:sp>
            <p:nvSpPr>
              <p:cNvPr id="2" name="QC_4_BD.320_1#3a173d921?sp=1&amp;vop=1&amp;pid=acedb4ff1&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rotWithShape="1">
                <a:blip r:embed="rId1"/>
                <a:stretch>
                  <a:fillRect l="-2" t="-106" r="1" b="10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07" name="QC_4_BD.320_2#3a173d921?colgroup=10,45&amp;vop=1&amp;pid=acedb4ff1&amp;color=0,0,0&amp;vtp=1&amp;bbb=1"/>
              <p:cNvGraphicFramePr>
                <a:graphicFrameLocks noGrp="1"/>
              </p:cNvGraphicFramePr>
              <p:nvPr/>
            </p:nvGraphicFramePr>
            <p:xfrm>
              <a:off x="832104" y="1622544"/>
              <a:ext cx="10506456" cy="1704340"/>
            </p:xfrm>
            <a:graphic>
              <a:graphicData uri="http://schemas.openxmlformats.org/drawingml/2006/table">
                <a:tbl>
                  <a:tblPr/>
                  <a:tblGrid>
                    <a:gridCol w="2084832"/>
                    <a:gridCol w="8421624"/>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相关信息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868">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最高价氧化物的含量增加会导致“温室效应”加剧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单质在空气中含量最多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第四周期原子半径最大的元素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其合金是日常生活中使用最广泛的金属材料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107" name="QC_4_BD.320_2#3a173d921?colgroup=10,45&amp;vop=1&amp;pid=acedb4ff1&amp;color=0,0,0&amp;vtp=1&amp;bbb=1"/>
              <p:cNvGraphicFramePr>
                <a:graphicFrameLocks noGrp="1"/>
              </p:cNvGraphicFramePr>
              <p:nvPr/>
            </p:nvGraphicFramePr>
            <p:xfrm>
              <a:off x="832104" y="1622544"/>
              <a:ext cx="10506456" cy="1704340"/>
            </p:xfrm>
            <a:graphic>
              <a:graphicData uri="http://schemas.openxmlformats.org/drawingml/2006/table">
                <a:tbl>
                  <a:tblPr/>
                  <a:tblGrid>
                    <a:gridCol w="2084832"/>
                    <a:gridCol w="8421624"/>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相关信息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最高价氧化物的含量增加会导致“温室效应”加剧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36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单质在空气中含量最多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第四周期原子半径最大的元素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其合金是日常生活中使用最广泛的金属材料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C_4_BD.320_3#3a173d921?vop=1&amp;pid=acedb4ff1&amp;color=0,0,0&amp;vtp=1&amp;bbb=1"/>
          <p:cNvSpPr/>
          <p:nvPr/>
        </p:nvSpPr>
        <p:spPr>
          <a:xfrm>
            <a:off x="832104" y="3464044"/>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5" name="QC_4_AN.321_1#3a173d921.bracket?vop=1&amp;pid=acedb4ff1&amp;color=0,0,0&amp;vpa=157&amp;vtp=1"/>
          <p:cNvSpPr/>
          <p:nvPr/>
        </p:nvSpPr>
        <p:spPr>
          <a:xfrm>
            <a:off x="2844261" y="3460869"/>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6" name="QC_4_BD.320_4#3a173d921.choices?vop=1&amp;pid=acedb4ff1&amp;color=0,0,0&amp;vtp=1&amp;bbb=1"/>
              <p:cNvSpPr/>
              <p:nvPr/>
            </p:nvSpPr>
            <p:spPr>
              <a:xfrm>
                <a:off x="832104" y="3914315"/>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的氢化物与氟化物均具有可燃性</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元素氧化物对应的水化物同主族酸性最强</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在空气中充分燃烧产物为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抗结剂中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的化合价为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6" name="QC_4_BD.320_4#3a173d921.choices?vop=1&amp;pid=acedb4ff1&amp;color=0,0,0&amp;vtp=1&amp;bbb=1"/>
              <p:cNvSpPr>
                <a:spLocks noRot="1" noChangeAspect="1" noMove="1" noResize="1" noEditPoints="1" noAdjustHandles="1" noChangeArrowheads="1" noChangeShapeType="1" noTextEdit="1"/>
              </p:cNvSpPr>
              <p:nvPr/>
            </p:nvSpPr>
            <p:spPr>
              <a:xfrm>
                <a:off x="832104" y="3914315"/>
                <a:ext cx="10533888" cy="838200"/>
              </a:xfrm>
              <a:prstGeom prst="rect">
                <a:avLst/>
              </a:prstGeom>
              <a:blipFill rotWithShape="1">
                <a:blip r:embed="rId3"/>
                <a:stretch>
                  <a:fillRect l="-2" t="-21" r="1" b="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322_1#f605f682a?vop=1&amp;pid=acedb4ff1&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均为短周期主族元素，且原子序数依次增大。已知：</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为地壳中含量最多的元素，</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原子的最外层电子数与次外层电子数之比为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半径逐渐减小；化合物</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XR</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常温下为气体</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请回答下列问题</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2" name="QO_4_BD.322_1#f605f682a?vop=1&amp;pid=acedb4ff1&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1" b="4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BD.323_1#c33d2e413?vop=1&amp;pid=f605f682a&amp;color=0,0,0&amp;vtp=1&amp;bbb=1"/>
              <p:cNvSpPr/>
              <p:nvPr/>
            </p:nvSpPr>
            <p:spPr>
              <a:xfrm>
                <a:off x="832104" y="2321044"/>
                <a:ext cx="10533888" cy="3441700"/>
              </a:xfrm>
              <a:prstGeom prst="rect">
                <a:avLst/>
              </a:prstGeom>
              <a:noFill/>
            </p:spPr>
            <p:txBody>
              <a:bodyPr wrap="none" lIns="0" tIns="0" rIns="0" bIns="0" rtlCol="0" anchor="t"/>
              <a:lstStyle/>
              <a:p>
                <a:pPr algn="l" fontAlgn="b" latinLnBrk="1">
                  <a:lnSpc>
                    <a:spcPts val="7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在元素周期表中的位置是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的结构示意图为</a:t>
                </a:r>
                <a:r>
                  <a:rPr lang="en-US" altLang="zh-CN"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_</a:t>
                </a:r>
                <a:r>
                  <a:rPr lang="en-US" altLang="zh-CN" sz="4050" b="0" i="0" u="sng" kern="0" spc="-99900" smtClean="0">
                    <a:solidFill>
                      <a:srgbClr val="FF00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（2）写出</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按原子个数之比为</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形成的化合物的化学式</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可分别形成10电子和18电子的分子，写出该18电子分子转化成10</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电子分子的化学方程式：</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（4）实验室制备</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的单质的反应的离子方程式为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（5）由</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四种元素组成的一种弱酸酸式盐A。向A溶液中通入氯气，得到无色溶液</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，写出该反</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应的离子方程式</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3" name="QB_5_BD.323_1#c33d2e413?vop=1&amp;pid=f605f682a&amp;color=0,0,0&amp;vtp=1&amp;bbb=1"/>
              <p:cNvSpPr>
                <a:spLocks noRot="1" noChangeAspect="1" noMove="1" noResize="1" noEditPoints="1" noAdjustHandles="1" noChangeArrowheads="1" noChangeShapeType="1" noTextEdit="1"/>
              </p:cNvSpPr>
              <p:nvPr/>
            </p:nvSpPr>
            <p:spPr>
              <a:xfrm>
                <a:off x="832104" y="2321044"/>
                <a:ext cx="10533888" cy="3441700"/>
              </a:xfrm>
              <a:prstGeom prst="rect">
                <a:avLst/>
              </a:prstGeom>
              <a:blipFill rotWithShape="1">
                <a:blip r:embed="rId2"/>
                <a:stretch>
                  <a:fillRect l="-2" t="-3" r="1" b="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N.324_1#c33d2e413.blank?vop=1&amp;pid=f605f682a&amp;color=0,0,0&amp;vpa=158&amp;vtp=1&amp;bbb=1"/>
              <p:cNvSpPr/>
              <p:nvPr/>
            </p:nvSpPr>
            <p:spPr>
              <a:xfrm>
                <a:off x="4115848" y="2732778"/>
                <a:ext cx="1909763" cy="279400"/>
              </a:xfrm>
              <a:prstGeom prst="rect">
                <a:avLst/>
              </a:prstGeom>
              <a:noFill/>
            </p:spPr>
            <p:txBody>
              <a:bodyPr wrap="none" lIns="0" tIns="0" rIns="0" bIns="0" rtlCol="0" anchor="t"/>
              <a:lstStyle/>
              <a:p>
                <a:pPr algn="ctr" latinLnBrk="1">
                  <a:lnSpc>
                    <a:spcPts val="22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第三周期第</a:t>
                </a: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Ⅵ</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族</a:t>
                </a:r>
                <a:endParaRPr lang="en-US" altLang="zh-CN" dirty="0">
                  <a:solidFill>
                    <a:srgbClr val="FF0000"/>
                  </a:solidFill>
                </a:endParaRPr>
              </a:p>
            </p:txBody>
          </p:sp>
        </mc:Choice>
        <mc:Fallback>
          <p:sp>
            <p:nvSpPr>
              <p:cNvPr id="4" name="QB_5_AN.324_1#c33d2e413.blank?vop=1&amp;pid=f605f682a&amp;color=0,0,0&amp;vpa=158&amp;vtp=1&amp;bbb=1"/>
              <p:cNvSpPr>
                <a:spLocks noRot="1" noChangeAspect="1" noMove="1" noResize="1" noEditPoints="1" noAdjustHandles="1" noChangeArrowheads="1" noChangeShapeType="1" noTextEdit="1"/>
              </p:cNvSpPr>
              <p:nvPr/>
            </p:nvSpPr>
            <p:spPr>
              <a:xfrm>
                <a:off x="4115848" y="2732778"/>
                <a:ext cx="1909763" cy="279400"/>
              </a:xfrm>
              <a:prstGeom prst="rect">
                <a:avLst/>
              </a:prstGeom>
              <a:blipFill rotWithShape="1">
                <a:blip r:embed="rId3"/>
                <a:stretch>
                  <a:fillRect l="-22" t="-9224" r="5" b="134"/>
                </a:stretch>
              </a:blipFill>
            </p:spPr>
            <p:txBody>
              <a:bodyPr/>
              <a:lstStyle/>
              <a:p>
                <a:r>
                  <a:rPr lang="zh-CN" altLang="en-US">
                    <a:noFill/>
                  </a:rPr>
                  <a:t> </a:t>
                </a:r>
              </a:p>
            </p:txBody>
          </p:sp>
        </mc:Fallback>
      </mc:AlternateContent>
      <p:pic>
        <p:nvPicPr>
          <p:cNvPr id="6" name="QB_5_AN.326_1#c33d2e413?vop=1&amp;pid=f605f682a&amp;color=0,0,0&amp;tib=255,255,255&amp;iip=27&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217980" y="2228588"/>
            <a:ext cx="786384" cy="77724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8" name="QB_5_AN.328_1#c33d2e413.blank?vop=1&amp;pid=f605f682a&amp;color=0,0,0&amp;vpa=160&amp;vtp=1&amp;bbb=1"/>
              <p:cNvSpPr/>
              <p:nvPr/>
            </p:nvSpPr>
            <p:spPr>
              <a:xfrm>
                <a:off x="7702803" y="3295324"/>
                <a:ext cx="614363"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8" name="QB_5_AN.328_1#c33d2e413.blank?vop=1&amp;pid=f605f682a&amp;color=0,0,0&amp;vpa=160&amp;vtp=1&amp;bbb=1"/>
              <p:cNvSpPr>
                <a:spLocks noRot="1" noChangeAspect="1" noMove="1" noResize="1" noEditPoints="1" noAdjustHandles="1" noChangeArrowheads="1" noChangeShapeType="1" noTextEdit="1"/>
              </p:cNvSpPr>
              <p:nvPr/>
            </p:nvSpPr>
            <p:spPr>
              <a:xfrm>
                <a:off x="7702803" y="3295324"/>
                <a:ext cx="614363" cy="279400"/>
              </a:xfrm>
              <a:prstGeom prst="rect">
                <a:avLst/>
              </a:prstGeom>
              <a:blipFill rotWithShape="1">
                <a:blip r:embed="rId5"/>
                <a:stretch>
                  <a:fillRect l="-41" t="-111" r="93" b="11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B_5_AN.330_1#c33d2e413.blank?vop=1&amp;pid=f605f682a&amp;color=0,0,0&amp;vpa=161&amp;vtp=1&amp;bbb=1&amp;rh=26.84"/>
              <p:cNvSpPr/>
              <p:nvPr/>
            </p:nvSpPr>
            <p:spPr>
              <a:xfrm>
                <a:off x="913066" y="4098790"/>
                <a:ext cx="2487295" cy="340868"/>
              </a:xfrm>
              <a:prstGeom prst="rect">
                <a:avLst/>
              </a:prstGeom>
              <a:noFill/>
            </p:spPr>
            <p:txBody>
              <a:bodyPr wrap="none" lIns="0" tIns="0" rIns="0" bIns="0" rtlCol="0" anchor="t"/>
              <a:lstStyle/>
              <a:p>
                <a:pPr algn="ctr" latinLnBrk="1">
                  <a:lnSpc>
                    <a:spcPts val="31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baseline="-2000">
                                              <a:solidFill>
                                                <a:srgbClr val="FF0000"/>
                                              </a:solidFill>
                                              <a:latin typeface="Cambria Math" panose="02040503050406030204" pitchFamily="18" charset="0"/>
                                            </a:rPr>
                                            <m:t>MnO</m:t>
                                          </m:r>
                                        </m:e>
                                        <m:sub>
                                          <m:r>
                                            <a:rPr lang="en-US" altLang="zh-CN" b="0" baseline="-2000">
                                              <a:solidFill>
                                                <a:srgbClr val="FF0000"/>
                                              </a:solidFill>
                                              <a:latin typeface="Cambria Math" panose="02040503050406030204" pitchFamily="18" charset="0"/>
                                            </a:rPr>
                                            <m:t>2</m:t>
                                          </m:r>
                                        </m:sub>
                                      </m:sSub>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0" name="QB_5_AN.330_1#c33d2e413.blank?vop=1&amp;pid=f605f682a&amp;color=0,0,0&amp;vpa=161&amp;vtp=1&amp;bbb=1&amp;rh=26.84"/>
              <p:cNvSpPr>
                <a:spLocks noRot="1" noChangeAspect="1" noMove="1" noResize="1" noEditPoints="1" noAdjustHandles="1" noChangeArrowheads="1" noChangeShapeType="1" noTextEdit="1"/>
              </p:cNvSpPr>
              <p:nvPr/>
            </p:nvSpPr>
            <p:spPr>
              <a:xfrm>
                <a:off x="913066" y="4098790"/>
                <a:ext cx="2487295" cy="340868"/>
              </a:xfrm>
              <a:prstGeom prst="rect">
                <a:avLst/>
              </a:prstGeom>
              <a:blipFill rotWithShape="1">
                <a:blip r:embed="rId6"/>
                <a:stretch>
                  <a:fillRect l="-23" t="-36846" r="23" b="-44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QB_5_AN.332_1#c33d2e413.blank?vop=1&amp;pid=f605f682a&amp;color=0,0,0&amp;vpa=162&amp;vtp=1&amp;bbb=1&amp;rh=26.9"/>
              <p:cNvSpPr/>
              <p:nvPr/>
            </p:nvSpPr>
            <p:spPr>
              <a:xfrm>
                <a:off x="5721604" y="4510270"/>
                <a:ext cx="4621721" cy="341630"/>
              </a:xfrm>
              <a:prstGeom prst="rect">
                <a:avLst/>
              </a:prstGeom>
              <a:noFill/>
            </p:spPr>
            <p:txBody>
              <a:bodyPr wrap="none" lIns="0" tIns="0" rIns="0" bIns="0" rtlCol="0" anchor="t"/>
              <a:lstStyle/>
              <a:p>
                <a:pPr algn="ctr" latinLnBrk="1">
                  <a:lnSpc>
                    <a:spcPts val="31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Mn</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2" name="QB_5_AN.332_1#c33d2e413.blank?vop=1&amp;pid=f605f682a&amp;color=0,0,0&amp;vpa=162&amp;vtp=1&amp;bbb=1&amp;rh=26.9"/>
              <p:cNvSpPr>
                <a:spLocks noRot="1" noChangeAspect="1" noMove="1" noResize="1" noEditPoints="1" noAdjustHandles="1" noChangeArrowheads="1" noChangeShapeType="1" noTextEdit="1"/>
              </p:cNvSpPr>
              <p:nvPr/>
            </p:nvSpPr>
            <p:spPr>
              <a:xfrm>
                <a:off x="5721604" y="4510270"/>
                <a:ext cx="4621721" cy="341630"/>
              </a:xfrm>
              <a:prstGeom prst="rect">
                <a:avLst/>
              </a:prstGeom>
              <a:blipFill rotWithShape="1">
                <a:blip r:embed="rId7"/>
                <a:stretch>
                  <a:fillRect l="-5" t="-30258" r="10" b="-22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QB_5_AN.334_1#c33d2e413.blank?vop=1&amp;pid=f605f682a&amp;color=0,0,0&amp;vpa=163&amp;vtp=1&amp;bbb=1&amp;rh=23.75"/>
              <p:cNvSpPr/>
              <p:nvPr/>
            </p:nvSpPr>
            <p:spPr>
              <a:xfrm>
                <a:off x="2665666" y="5357233"/>
                <a:ext cx="4228021" cy="301625"/>
              </a:xfrm>
              <a:prstGeom prst="rect">
                <a:avLst/>
              </a:prstGeom>
              <a:noFill/>
            </p:spPr>
            <p:txBody>
              <a:bodyPr wrap="none" lIns="0" tIns="0" rIns="0" bIns="0" rtlCol="0" anchor="t"/>
              <a:lstStyle/>
              <a:p>
                <a:pPr algn="ctr" latinLnBrk="1">
                  <a:lnSpc>
                    <a:spcPts val="2400"/>
                  </a:lnSpc>
                </a:pP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HSO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Sup>
                      <m:sSub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4" name="QB_5_AN.334_1#c33d2e413.blank?vop=1&amp;pid=f605f682a&amp;color=0,0,0&amp;vpa=163&amp;vtp=1&amp;bbb=1&amp;rh=23.75"/>
              <p:cNvSpPr>
                <a:spLocks noRot="1" noChangeAspect="1" noMove="1" noResize="1" noEditPoints="1" noAdjustHandles="1" noChangeArrowheads="1" noChangeShapeType="1" noTextEdit="1"/>
              </p:cNvSpPr>
              <p:nvPr/>
            </p:nvSpPr>
            <p:spPr>
              <a:xfrm>
                <a:off x="2665666" y="5357233"/>
                <a:ext cx="4228021" cy="301625"/>
              </a:xfrm>
              <a:prstGeom prst="rect">
                <a:avLst/>
              </a:prstGeom>
              <a:blipFill rotWithShape="1">
                <a:blip r:embed="rId8"/>
                <a:stretch>
                  <a:fillRect l="-14" t="-31071" r="3" b="-19876"/>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 calcmode="lin" valueType="num">
                                      <p:cBhvr additive="base">
                                        <p:cTn id="23"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4" dur="500" fill="hold"/>
                                        <p:tgtEl>
                                          <p:spTgt spid="8">
                                            <p:bg/>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 calcmode="lin" valueType="num">
                                      <p:cBhvr additive="base">
                                        <p:cTn id="2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0">
                                            <p:bg/>
                                          </p:spTgt>
                                        </p:tgtEl>
                                        <p:attrNameLst>
                                          <p:attrName>style.visibility</p:attrName>
                                        </p:attrNameLst>
                                      </p:cBhvr>
                                      <p:to>
                                        <p:strVal val="visible"/>
                                      </p:to>
                                    </p:set>
                                    <p:anim calcmode="lin" valueType="num">
                                      <p:cBhvr additive="base">
                                        <p:cTn id="33"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34" dur="500" fill="hold"/>
                                        <p:tgtEl>
                                          <p:spTgt spid="10">
                                            <p:bg/>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 calcmode="lin" valueType="num">
                                      <p:cBhvr additive="base">
                                        <p:cTn id="3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bg/>
                                          </p:spTgt>
                                        </p:tgtEl>
                                        <p:attrNameLst>
                                          <p:attrName>style.visibility</p:attrName>
                                        </p:attrNameLst>
                                      </p:cBhvr>
                                      <p:to>
                                        <p:strVal val="visible"/>
                                      </p:to>
                                    </p:set>
                                    <p:anim calcmode="lin" valueType="num">
                                      <p:cBhvr additive="base">
                                        <p:cTn id="43"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44" dur="500" fill="hold"/>
                                        <p:tgtEl>
                                          <p:spTgt spid="12">
                                            <p:bg/>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xEl>
                                              <p:pRg st="0" end="0"/>
                                            </p:txEl>
                                          </p:spTgt>
                                        </p:tgtEl>
                                        <p:attrNameLst>
                                          <p:attrName>style.visibility</p:attrName>
                                        </p:attrNameLst>
                                      </p:cBhvr>
                                      <p:to>
                                        <p:strVal val="visible"/>
                                      </p:to>
                                    </p:set>
                                    <p:anim calcmode="lin" valueType="num">
                                      <p:cBhvr additive="base">
                                        <p:cTn id="4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4">
                                            <p:bg/>
                                          </p:spTgt>
                                        </p:tgtEl>
                                        <p:attrNameLst>
                                          <p:attrName>style.visibility</p:attrName>
                                        </p:attrNameLst>
                                      </p:cBhvr>
                                      <p:to>
                                        <p:strVal val="visible"/>
                                      </p:to>
                                    </p:set>
                                    <p:anim calcmode="lin" valueType="num">
                                      <p:cBhvr additive="base">
                                        <p:cTn id="53"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54" dur="500" fill="hold"/>
                                        <p:tgtEl>
                                          <p:spTgt spid="14">
                                            <p:bg/>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
                                            <p:txEl>
                                              <p:pRg st="0" end="0"/>
                                            </p:txEl>
                                          </p:spTgt>
                                        </p:tgtEl>
                                        <p:attrNameLst>
                                          <p:attrName>style.visibility</p:attrName>
                                        </p:attrNameLst>
                                      </p:cBhvr>
                                      <p:to>
                                        <p:strVal val="visible"/>
                                      </p:to>
                                    </p:set>
                                    <p:anim calcmode="lin" valueType="num">
                                      <p:cBhvr additive="base">
                                        <p:cTn id="5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8" grpId="0" animBg="1" build="p"/>
      <p:bldP spid="10" grpId="0" animBg="1" build="p"/>
      <p:bldP spid="12" grpId="0" animBg="1" build="p"/>
      <p:bldP spid="14" grpId="0" animBg="1"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35_1#cca551c4e?sp=1&amp;vop=1&amp;pid=d6a5e3b69&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为原子序数依次增大的短周期主族元素</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Ne</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原子的电子层结构相同，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在元素</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周期表中的相对位置如表所示</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下列有关叙述中不正确的是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2" name="QC_4_BD.335_1#cca551c4e?sp=1&amp;vop=1&amp;pid=d6a5e3b69&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354" b="6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09" name="QC_4_BD.335_2#cca551c4e?colgroup=13,13,13,13&amp;vop=1&amp;pid=d6a5e3b69&amp;color=0,0,0&amp;vtp=1&amp;bbb=1"/>
              <p:cNvGraphicFramePr>
                <a:graphicFrameLocks noGrp="1"/>
              </p:cNvGraphicFramePr>
              <p:nvPr/>
            </p:nvGraphicFramePr>
            <p:xfrm>
              <a:off x="832104" y="2041644"/>
              <a:ext cx="10488168" cy="669036"/>
            </p:xfrm>
            <a:graphic>
              <a:graphicData uri="http://schemas.openxmlformats.org/drawingml/2006/table">
                <a:tbl>
                  <a:tblPr/>
                  <a:tblGrid>
                    <a:gridCol w="2642616"/>
                    <a:gridCol w="2615184"/>
                    <a:gridCol w="2615184"/>
                    <a:gridCol w="2615184"/>
                  </a:tblGrid>
                  <a:tr h="334518">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34518">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109" name="QC_4_BD.335_2#cca551c4e?colgroup=13,13,13,13&amp;vop=1&amp;pid=d6a5e3b69&amp;color=0,0,0&amp;vtp=1&amp;bbb=1"/>
              <p:cNvGraphicFramePr>
                <a:graphicFrameLocks noGrp="1"/>
              </p:cNvGraphicFramePr>
              <p:nvPr/>
            </p:nvGraphicFramePr>
            <p:xfrm>
              <a:off x="832104" y="2041644"/>
              <a:ext cx="10488168" cy="669036"/>
            </p:xfrm>
            <a:graphic>
              <a:graphicData uri="http://schemas.openxmlformats.org/drawingml/2006/table">
                <a:tbl>
                  <a:tblPr/>
                  <a:tblGrid>
                    <a:gridCol w="2642616"/>
                    <a:gridCol w="2615184"/>
                    <a:gridCol w="2615184"/>
                    <a:gridCol w="2615184"/>
                  </a:tblGrid>
                  <a:tr h="334645">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33464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bl>
              </a:graphicData>
            </a:graphic>
          </p:graphicFrame>
        </mc:Fallback>
      </mc:AlternateContent>
      <p:sp>
        <p:nvSpPr>
          <p:cNvPr id="4" name="QC_4_AN.336_1#cca551c4e.bracket?vop=1&amp;pid=d6a5e3b69&amp;color=0,0,0&amp;vpa=164&amp;vtp=1"/>
          <p:cNvSpPr/>
          <p:nvPr/>
        </p:nvSpPr>
        <p:spPr>
          <a:xfrm>
            <a:off x="6959060" y="15067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5" name="QC_4_BD.335_3#cca551c4e.choices?vop=1&amp;pid=d6a5e3b69&amp;color=0,0,0&amp;vtp=1&amp;bbb=1"/>
              <p:cNvSpPr/>
              <p:nvPr/>
            </p:nvSpPr>
            <p:spPr>
              <a:xfrm>
                <a:off x="832104" y="2841744"/>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一种含元素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的盐，可用于净水</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形成的化合物与水反应生成的不一定是强酸</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形成的简单阴离子的电子层数不相同</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形成的化合物可用于制造耐高温材料</a:t>
                </a:r>
                <a:endParaRPr lang="en-US" altLang="zh-CN" sz="1800" dirty="0"/>
              </a:p>
            </p:txBody>
          </p:sp>
        </mc:Choice>
        <mc:Fallback>
          <p:sp>
            <p:nvSpPr>
              <p:cNvPr id="5" name="QC_4_BD.335_3#cca551c4e.choices?vop=1&amp;pid=d6a5e3b69&amp;color=0,0,0&amp;vtp=1&amp;bbb=1"/>
              <p:cNvSpPr>
                <a:spLocks noRot="1" noChangeAspect="1" noMove="1" noResize="1" noEditPoints="1" noAdjustHandles="1" noChangeArrowheads="1" noChangeShapeType="1" noTextEdit="1"/>
              </p:cNvSpPr>
              <p:nvPr/>
            </p:nvSpPr>
            <p:spPr>
              <a:xfrm>
                <a:off x="832104" y="2841744"/>
                <a:ext cx="10533888" cy="1676400"/>
              </a:xfrm>
              <a:prstGeom prst="rect">
                <a:avLst/>
              </a:prstGeom>
              <a:blipFill rotWithShape="1">
                <a:blip r:embed="rId3"/>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37_1#b8d5ee348?sp=1&amp;vop=1&amp;pid=d6a5e3b69&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短周期元素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在周期表中的相对位置如图所示，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下列判断正确的是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4_BD.337_1#b8d5ee348?sp=1&amp;vop=1&amp;pid=d6a5e3b69&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10" name="QC_4_BD.337_2#b8d5ee348?colgroup=18,18,18&amp;vop=1&amp;pid=d6a5e3b69&amp;color=0,0,0&amp;vtp=1&amp;bbb=1"/>
              <p:cNvGraphicFramePr>
                <a:graphicFrameLocks noGrp="1"/>
              </p:cNvGraphicFramePr>
              <p:nvPr/>
            </p:nvGraphicFramePr>
            <p:xfrm>
              <a:off x="832104" y="1622425"/>
              <a:ext cx="10506456" cy="1003554"/>
            </p:xfrm>
            <a:graphic>
              <a:graphicData uri="http://schemas.openxmlformats.org/drawingml/2006/table">
                <a:tbl>
                  <a:tblPr/>
                  <a:tblGrid>
                    <a:gridCol w="3575304"/>
                    <a:gridCol w="3465576"/>
                    <a:gridCol w="3465576"/>
                  </a:tblGrid>
                  <a:tr h="334518">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34518">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34518">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110" name="QC_4_BD.337_2#b8d5ee348?colgroup=18,18,18&amp;vop=1&amp;pid=d6a5e3b69&amp;color=0,0,0&amp;vtp=1&amp;bbb=1"/>
              <p:cNvGraphicFramePr>
                <a:graphicFrameLocks noGrp="1"/>
              </p:cNvGraphicFramePr>
              <p:nvPr/>
            </p:nvGraphicFramePr>
            <p:xfrm>
              <a:off x="832104" y="1622425"/>
              <a:ext cx="10506456" cy="1003554"/>
            </p:xfrm>
            <a:graphic>
              <a:graphicData uri="http://schemas.openxmlformats.org/drawingml/2006/table">
                <a:tbl>
                  <a:tblPr/>
                  <a:tblGrid>
                    <a:gridCol w="3575304"/>
                    <a:gridCol w="3465576"/>
                    <a:gridCol w="3465576"/>
                  </a:tblGrid>
                  <a:tr h="334645">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334645">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3401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C_4_AN.338_1#b8d5ee348.bracket?vop=1&amp;pid=d6a5e3b69&amp;color=0,0,0&amp;vpa=165&amp;vtp=1"/>
          <p:cNvSpPr/>
          <p:nvPr/>
        </p:nvSpPr>
        <p:spPr>
          <a:xfrm>
            <a:off x="8256047"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5" name="QC_4_BD.337_3#b8d5ee348.choices?vop=1&amp;pid=d6a5e3b69&amp;color=0,0,0&amp;vtp=1&amp;bbb=1"/>
              <p:cNvSpPr/>
              <p:nvPr/>
            </p:nvSpPr>
            <p:spPr>
              <a:xfrm>
                <a:off x="832104" y="2765425"/>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是最活泼的非金属元素</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的最高化合价为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原子的最外层电子数是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3种元素的单质分子都是双原子分子</a:t>
                </a:r>
                <a:endParaRPr lang="en-US" altLang="zh-CN" sz="1800" dirty="0"/>
              </a:p>
            </p:txBody>
          </p:sp>
        </mc:Choice>
        <mc:Fallback>
          <p:sp>
            <p:nvSpPr>
              <p:cNvPr id="5" name="QC_4_BD.337_3#b8d5ee348.choices?vop=1&amp;pid=d6a5e3b69&amp;color=0,0,0&amp;vtp=1&amp;bbb=1"/>
              <p:cNvSpPr>
                <a:spLocks noRot="1" noChangeAspect="1" noMove="1" noResize="1" noEditPoints="1" noAdjustHandles="1" noChangeArrowheads="1" noChangeShapeType="1" noTextEdit="1"/>
              </p:cNvSpPr>
              <p:nvPr/>
            </p:nvSpPr>
            <p:spPr>
              <a:xfrm>
                <a:off x="832104" y="2765425"/>
                <a:ext cx="10533888" cy="838200"/>
              </a:xfrm>
              <a:prstGeom prst="rect">
                <a:avLst/>
              </a:prstGeom>
              <a:blipFill rotWithShape="1">
                <a:blip r:embed="rId3"/>
                <a:stretch>
                  <a:fillRect l="-2" r="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9_1#e0714c0df?vop=1&amp;pid=8e34e0333&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下列关于元素周期表的说法正确的是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20_1#e0714c0df.bracket?vop=1&amp;pid=8e34e0333&amp;color=0,0,0&amp;vpa=10&amp;vtp=1"/>
          <p:cNvSpPr/>
          <p:nvPr/>
        </p:nvSpPr>
        <p:spPr>
          <a:xfrm>
            <a:off x="46730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6_BD.19_2#e0714c0df.choices?vop=1&amp;pid=8e34e0333&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原子序数之差为2的两种元素不可能位于同一主族</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元素周期表中只有第二列元素原子的最外层电子数为2</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核外有36个电子，则元素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位于第四周期第ⅡA族</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若某第ⅡA族元素原子序数为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，那么与其同周期的第ⅢA族元素原子序数可能为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19_2#e0714c0df.choices?vop=1&amp;pid=8e34e0333&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339_1#6661bee49?htil=21&amp;vop=1&amp;pid=d6a5e3b6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799664" y="1171440"/>
            <a:ext cx="2423160" cy="174650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4_BD.339_2#6661bee49?htil=21&amp;sp=1&amp;vop=1&amp;pid=d6a5e3b69&amp;color=0,0,0&amp;vtp=1&amp;bt=1&amp;bbb=1&amp;hb=1"/>
              <p:cNvSpPr/>
              <p:nvPr/>
            </p:nvSpPr>
            <p:spPr>
              <a:xfrm>
                <a:off x="832104" y="1080000"/>
                <a:ext cx="7982712"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图中曲线表示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号部分元素的原子序数（按递增顺序连续排列</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与常见最</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高化合价之间的关系</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下列叙述不正确的是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3" name="QC_4_BD.339_2#6661bee49?htil=21&amp;sp=1&amp;vop=1&amp;pid=d6a5e3b69&amp;color=0,0,0&amp;vtp=1&amp;bt=1&amp;bbb=1&amp;hb=1"/>
              <p:cNvSpPr>
                <a:spLocks noRot="1" noChangeAspect="1" noMove="1" noResize="1" noEditPoints="1" noAdjustHandles="1" noChangeArrowheads="1" noChangeShapeType="1" noTextEdit="1"/>
              </p:cNvSpPr>
              <p:nvPr/>
            </p:nvSpPr>
            <p:spPr>
              <a:xfrm>
                <a:off x="832104" y="1080000"/>
                <a:ext cx="7982712" cy="838200"/>
              </a:xfrm>
              <a:prstGeom prst="rect">
                <a:avLst/>
              </a:prstGeom>
              <a:blipFill rotWithShape="1">
                <a:blip r:embed="rId2"/>
                <a:stretch>
                  <a:fillRect l="-3" t="-60" r="5" b="60"/>
                </a:stretch>
              </a:blipFill>
            </p:spPr>
            <p:txBody>
              <a:bodyPr/>
              <a:lstStyle/>
              <a:p>
                <a:r>
                  <a:rPr lang="zh-CN" altLang="en-US">
                    <a:noFill/>
                  </a:rPr>
                  <a:t> </a:t>
                </a:r>
              </a:p>
            </p:txBody>
          </p:sp>
        </mc:Fallback>
      </mc:AlternateContent>
      <p:sp>
        <p:nvSpPr>
          <p:cNvPr id="4" name="QC_4_AN.340_1#6661bee49.bracket?vop=1&amp;pid=d6a5e3b69&amp;color=0,0,0&amp;vpa=166&amp;vtp=1"/>
          <p:cNvSpPr/>
          <p:nvPr/>
        </p:nvSpPr>
        <p:spPr>
          <a:xfrm>
            <a:off x="5358860" y="15067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5" name="QC_4_BD.339_3#6661bee49.choices?htil=21&amp;vop=1&amp;pid=d6a5e3b69&amp;color=0,0,0&amp;vtp=1&amp;bbb=1"/>
              <p:cNvSpPr/>
              <p:nvPr/>
            </p:nvSpPr>
            <p:spPr>
              <a:xfrm>
                <a:off x="832104" y="1948990"/>
                <a:ext cx="7982712"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①②形成的化合物的摩尔质量可能是</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①③可以按原子个数比</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形成化合物</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②③形成的化合物能溶于稀盐酸</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简单离子半径大小为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②</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③</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5" name="QC_4_BD.339_3#6661bee49.choices?htil=21&amp;vop=1&amp;pid=d6a5e3b69&amp;color=0,0,0&amp;vtp=1&amp;bbb=1"/>
              <p:cNvSpPr>
                <a:spLocks noRot="1" noChangeAspect="1" noMove="1" noResize="1" noEditPoints="1" noAdjustHandles="1" noChangeArrowheads="1" noChangeShapeType="1" noTextEdit="1"/>
              </p:cNvSpPr>
              <p:nvPr/>
            </p:nvSpPr>
            <p:spPr>
              <a:xfrm>
                <a:off x="832104" y="1948990"/>
                <a:ext cx="7982712" cy="1676400"/>
              </a:xfrm>
              <a:prstGeom prst="rect">
                <a:avLst/>
              </a:prstGeom>
              <a:blipFill rotWithShape="1">
                <a:blip r:embed="rId3"/>
                <a:stretch>
                  <a:fillRect l="-3" t="-10" r="5"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341_1#55b253c8f?htil=22&amp;vop=1&amp;pid=d6a5e3b6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162888" y="1171440"/>
            <a:ext cx="4096512" cy="272491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4_BD.341_2#55b253c8f?htil=22&amp;sp=1&amp;vop=1&amp;pid=d6a5e3b69&amp;color=0,0,0&amp;vtp=1&amp;bt=1&amp;bbb=1&amp;hb=1"/>
              <p:cNvSpPr/>
              <p:nvPr/>
            </p:nvSpPr>
            <p:spPr>
              <a:xfrm>
                <a:off x="832104" y="1080000"/>
                <a:ext cx="6300216"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号部分元素化合价与原子序数的关系图</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法正确的是(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3" name="QC_4_BD.341_2#55b253c8f?htil=22&amp;sp=1&amp;vop=1&amp;pid=d6a5e3b69&amp;color=0,0,0&amp;vtp=1&amp;bt=1&amp;bbb=1&amp;hb=1"/>
              <p:cNvSpPr>
                <a:spLocks noRot="1" noChangeAspect="1" noMove="1" noResize="1" noEditPoints="1" noAdjustHandles="1" noChangeArrowheads="1" noChangeShapeType="1" noTextEdit="1"/>
              </p:cNvSpPr>
              <p:nvPr/>
            </p:nvSpPr>
            <p:spPr>
              <a:xfrm>
                <a:off x="832104" y="1080000"/>
                <a:ext cx="6300216" cy="838200"/>
              </a:xfrm>
              <a:prstGeom prst="rect">
                <a:avLst/>
              </a:prstGeom>
              <a:blipFill rotWithShape="1">
                <a:blip r:embed="rId2"/>
                <a:stretch>
                  <a:fillRect l="-4" t="-60" b="60"/>
                </a:stretch>
              </a:blipFill>
            </p:spPr>
            <p:txBody>
              <a:bodyPr/>
              <a:lstStyle/>
              <a:p>
                <a:r>
                  <a:rPr lang="zh-CN" altLang="en-US">
                    <a:noFill/>
                  </a:rPr>
                  <a:t> </a:t>
                </a:r>
              </a:p>
            </p:txBody>
          </p:sp>
        </mc:Fallback>
      </mc:AlternateContent>
      <p:sp>
        <p:nvSpPr>
          <p:cNvPr id="4" name="QC_4_AN.342_1#55b253c8f.bracket?vop=1&amp;pid=d6a5e3b69&amp;color=0,0,0&amp;vpa=167&amp;vtp=1"/>
          <p:cNvSpPr/>
          <p:nvPr/>
        </p:nvSpPr>
        <p:spPr>
          <a:xfrm>
            <a:off x="2158460" y="15067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5" name="QC_4_BD.341_3#55b253c8f.choices?htil=22&amp;vop=1&amp;pid=d6a5e3b69&amp;color=0,0,0&amp;vtp=1&amp;bbb=1"/>
              <p:cNvSpPr/>
              <p:nvPr/>
            </p:nvSpPr>
            <p:spPr>
              <a:xfrm>
                <a:off x="832104" y="1948990"/>
                <a:ext cx="6300216"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原子半径：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离子半径：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的最高正化合价和最低负化合价的代数和为6</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的最高价氧化物对应的水化物不能反应</a:t>
                </a:r>
                <a:endParaRPr lang="en-US" altLang="zh-CN" sz="1800" dirty="0"/>
              </a:p>
            </p:txBody>
          </p:sp>
        </mc:Choice>
        <mc:Fallback>
          <p:sp>
            <p:nvSpPr>
              <p:cNvPr id="5" name="QC_4_BD.341_3#55b253c8f.choices?htil=22&amp;vop=1&amp;pid=d6a5e3b69&amp;color=0,0,0&amp;vtp=1&amp;bbb=1"/>
              <p:cNvSpPr>
                <a:spLocks noRot="1" noChangeAspect="1" noMove="1" noResize="1" noEditPoints="1" noAdjustHandles="1" noChangeArrowheads="1" noChangeShapeType="1" noTextEdit="1"/>
              </p:cNvSpPr>
              <p:nvPr/>
            </p:nvSpPr>
            <p:spPr>
              <a:xfrm>
                <a:off x="832104" y="1948990"/>
                <a:ext cx="6300216" cy="1676400"/>
              </a:xfrm>
              <a:prstGeom prst="rect">
                <a:avLst/>
              </a:prstGeom>
              <a:blipFill rotWithShape="1">
                <a:blip r:embed="rId3"/>
                <a:stretch>
                  <a:fillRect l="-4" t="-10"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43_1#da3aa6f4d?sp=1&amp;vop=1&amp;pid=c8f45f764&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短周期主族元素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原子序数依次增大，形成的化合物是一种重要的食品添加剂</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结构如</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核外最外层电子数与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核外电子总数相等，</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的原子半径在元素周期表中最小</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下列有关叙述正确的</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343_1#da3aa6f4d?sp=1&amp;vop=1&amp;pid=c8f45f764&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993" b="40"/>
                </a:stretch>
              </a:blipFill>
            </p:spPr>
            <p:txBody>
              <a:bodyPr/>
              <a:lstStyle/>
              <a:p>
                <a:r>
                  <a:rPr lang="zh-CN" altLang="en-US">
                    <a:noFill/>
                  </a:rPr>
                  <a:t> </a:t>
                </a:r>
              </a:p>
            </p:txBody>
          </p:sp>
        </mc:Fallback>
      </mc:AlternateContent>
      <p:sp>
        <p:nvSpPr>
          <p:cNvPr id="3" name="QC_4_AN.344_1#da3aa6f4d.bracket?vop=1&amp;pid=c8f45f764&amp;color=0,0,0&amp;vpa=168&amp;vtp=1"/>
          <p:cNvSpPr/>
          <p:nvPr/>
        </p:nvSpPr>
        <p:spPr>
          <a:xfrm>
            <a:off x="1244060" y="19258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pic>
        <p:nvPicPr>
          <p:cNvPr id="4" name="QC_4_BD.343_2#da3aa6f4d?htil=23&amp;vop=1&amp;pid=c8f45f76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363101" y="2448044"/>
            <a:ext cx="1536192" cy="76809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4_BD.343_3#da3aa6f4d.choices?htil=23&amp;vop=1&amp;pid=c8f45f764&amp;color=0,0,0&amp;vtp=1&amp;bbb=1"/>
              <p:cNvSpPr/>
              <p:nvPr/>
            </p:nvSpPr>
            <p:spPr>
              <a:xfrm>
                <a:off x="832104" y="2355390"/>
                <a:ext cx="8869680"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原子半径大小：</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三种元素不能形成离子化合物</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该化合物中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原子均满足最外层8电子稳定结构</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形成的相对分子质量最小的化合物的空间结构是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V</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a:t>
                </a:r>
                <a:endParaRPr lang="en-US" altLang="zh-CN" sz="1800" dirty="0"/>
              </a:p>
            </p:txBody>
          </p:sp>
        </mc:Choice>
        <mc:Fallback>
          <p:sp>
            <p:nvSpPr>
              <p:cNvPr id="5" name="QC_4_BD.343_3#da3aa6f4d.choices?htil=23&amp;vop=1&amp;pid=c8f45f764&amp;color=0,0,0&amp;vtp=1&amp;bbb=1"/>
              <p:cNvSpPr>
                <a:spLocks noRot="1" noChangeAspect="1" noMove="1" noResize="1" noEditPoints="1" noAdjustHandles="1" noChangeArrowheads="1" noChangeShapeType="1" noTextEdit="1"/>
              </p:cNvSpPr>
              <p:nvPr/>
            </p:nvSpPr>
            <p:spPr>
              <a:xfrm>
                <a:off x="832104" y="2355390"/>
                <a:ext cx="8869680" cy="1676400"/>
              </a:xfrm>
              <a:prstGeom prst="rect">
                <a:avLst/>
              </a:prstGeom>
              <a:blipFill rotWithShape="1">
                <a:blip r:embed="rId3"/>
                <a:stretch>
                  <a:fillRect l="-3" t="-10" r="3"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345_1#bed1f44f6?htil=24&amp;vop=1&amp;pid=c8f45f764&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184918" y="1171440"/>
            <a:ext cx="2093976" cy="91440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4_BD.345_2#bed1f44f6?htil=24&amp;sp=1&amp;vop=1&amp;pid=c8f45f764&amp;color=0,0,0&amp;vtp=1&amp;bt=1&amp;bbb=1&amp;hb=1&amp;hs=1"/>
              <p:cNvSpPr/>
              <p:nvPr/>
            </p:nvSpPr>
            <p:spPr>
              <a:xfrm>
                <a:off x="832104" y="1080000"/>
                <a:ext cx="8311896"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一种具有强配位能力的试剂的结构如图所示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其常用于萃取溶液中的过渡金属离</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子</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是原子序数依次递增的五种短周期主族元素，其中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同主</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族</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的最外层电子数等于</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的最外层电子数之和。</a:t>
                </a:r>
                <a:endParaRPr lang="en-US" altLang="zh-CN" dirty="0"/>
              </a:p>
            </p:txBody>
          </p:sp>
        </mc:Choice>
        <mc:Fallback>
          <p:sp>
            <p:nvSpPr>
              <p:cNvPr id="3" name="QC_4_BD.345_2#bed1f44f6?htil=24&amp;sp=1&amp;vop=1&amp;pid=c8f45f764&amp;color=0,0,0&amp;vtp=1&amp;bt=1&amp;bbb=1&amp;hb=1&amp;hs=1"/>
              <p:cNvSpPr>
                <a:spLocks noRot="1" noChangeAspect="1" noMove="1" noResize="1" noEditPoints="1" noAdjustHandles="1" noChangeArrowheads="1" noChangeShapeType="1" noTextEdit="1"/>
              </p:cNvSpPr>
              <p:nvPr/>
            </p:nvSpPr>
            <p:spPr>
              <a:xfrm>
                <a:off x="832104" y="1080000"/>
                <a:ext cx="8311896" cy="1257300"/>
              </a:xfrm>
              <a:prstGeom prst="rect">
                <a:avLst/>
              </a:prstGeom>
              <a:blipFill rotWithShape="1">
                <a:blip r:embed="rId2"/>
                <a:stretch>
                  <a:fillRect l="-3" t="-40" r="-69" b="40"/>
                </a:stretch>
              </a:blipFill>
            </p:spPr>
            <p:txBody>
              <a:bodyPr/>
              <a:lstStyle/>
              <a:p>
                <a:r>
                  <a:rPr lang="zh-CN" altLang="en-US">
                    <a:noFill/>
                  </a:rPr>
                  <a:t> </a:t>
                </a:r>
              </a:p>
            </p:txBody>
          </p:sp>
        </mc:Fallback>
      </mc:AlternateContent>
      <p:sp>
        <p:nvSpPr>
          <p:cNvPr id="4" name="QC_4_BD.345_3#bed1f44f6?vop=1&amp;pid=c8f45f764&amp;color=0,0,0&amp;vtp=1&amp;bbb=1&amp;hs=1"/>
          <p:cNvSpPr/>
          <p:nvPr/>
        </p:nvSpPr>
        <p:spPr>
          <a:xfrm>
            <a:off x="832104" y="2314440"/>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5" name="QC_4_AN.346_1#bed1f44f6.bracket?vop=1&amp;pid=c8f45f764&amp;color=0,0,0&amp;vpa=169&amp;vtp=1"/>
          <p:cNvSpPr/>
          <p:nvPr/>
        </p:nvSpPr>
        <p:spPr>
          <a:xfrm>
            <a:off x="2844260" y="2311265"/>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6" name="QC_4_BD.345_4#bed1f44f6.choices?vop=1&amp;pid=c8f45f764&amp;color=0,0,0&amp;vtp=1&amp;bbb=1"/>
              <p:cNvSpPr/>
              <p:nvPr/>
            </p:nvSpPr>
            <p:spPr>
              <a:xfrm>
                <a:off x="832104" y="276471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氢化物的沸点：</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原子半径：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含氧酸的酸性：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常见单质的稳定性：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6" name="QC_4_BD.345_4#bed1f44f6.choices?vop=1&amp;pid=c8f45f764&amp;color=0,0,0&amp;vtp=1&amp;bbb=1"/>
              <p:cNvSpPr>
                <a:spLocks noRot="1" noChangeAspect="1" noMove="1" noResize="1" noEditPoints="1" noAdjustHandles="1" noChangeArrowheads="1" noChangeShapeType="1" noTextEdit="1"/>
              </p:cNvSpPr>
              <p:nvPr/>
            </p:nvSpPr>
            <p:spPr>
              <a:xfrm>
                <a:off x="832104" y="2764711"/>
                <a:ext cx="10533888" cy="838200"/>
              </a:xfrm>
              <a:prstGeom prst="rect">
                <a:avLst/>
              </a:prstGeom>
              <a:blipFill rotWithShape="1">
                <a:blip r:embed="rId3"/>
                <a:stretch>
                  <a:fillRect l="-2" t="-66" r="1" b="66"/>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47_1#099a30a82?sp=1&amp;vop=1&amp;pid=c8f45f764&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某多孔储氢材料前驱体结构如图，</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五种短周期元素原子序数依次增大，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原子最外层电子</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数是其电子层数的</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3倍。</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347_1#099a30a82?sp=1&amp;vop=1&amp;pid=c8f45f764&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831" b="60"/>
                </a:stretch>
              </a:blipFill>
            </p:spPr>
            <p:txBody>
              <a:bodyPr/>
              <a:lstStyle/>
              <a:p>
                <a:r>
                  <a:rPr lang="zh-CN" altLang="en-US">
                    <a:noFill/>
                  </a:rPr>
                  <a:t> </a:t>
                </a:r>
              </a:p>
            </p:txBody>
          </p:sp>
        </mc:Fallback>
      </mc:AlternateContent>
      <p:sp>
        <p:nvSpPr>
          <p:cNvPr id="3" name="QC_4_AN.348_1#099a30a82.bracket?vop=1&amp;pid=c8f45f764&amp;color=0,0,0&amp;vpa=170&amp;vtp=1"/>
          <p:cNvSpPr/>
          <p:nvPr/>
        </p:nvSpPr>
        <p:spPr>
          <a:xfrm>
            <a:off x="5263610" y="15067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pic>
        <p:nvPicPr>
          <p:cNvPr id="4" name="QC_4_BD.347_2#099a30a82?htil=25&amp;vop=1&amp;pid=c8f45f76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375072" y="2041644"/>
            <a:ext cx="2459736" cy="75895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4_BD.347_3#099a30a82.choices?htil=25&amp;vop=1&amp;pid=c8f45f764&amp;color=0,0,0&amp;vtp=1&amp;bbb=1"/>
              <p:cNvSpPr/>
              <p:nvPr/>
            </p:nvSpPr>
            <p:spPr>
              <a:xfrm>
                <a:off x="832104" y="1948990"/>
                <a:ext cx="7936992"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的氢化物一定只含极性键</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原子半径：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简单氢化物的稳定性：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形成的最高价氧化物对应水化物的酸性弱于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5" name="QC_4_BD.347_3#099a30a82.choices?htil=25&amp;vop=1&amp;pid=c8f45f764&amp;color=0,0,0&amp;vtp=1&amp;bbb=1"/>
              <p:cNvSpPr>
                <a:spLocks noRot="1" noChangeAspect="1" noMove="1" noResize="1" noEditPoints="1" noAdjustHandles="1" noChangeArrowheads="1" noChangeShapeType="1" noTextEdit="1"/>
              </p:cNvSpPr>
              <p:nvPr/>
            </p:nvSpPr>
            <p:spPr>
              <a:xfrm>
                <a:off x="832104" y="1948990"/>
                <a:ext cx="7936992" cy="1676400"/>
              </a:xfrm>
              <a:prstGeom prst="rect">
                <a:avLst/>
              </a:prstGeom>
              <a:blipFill rotWithShape="1">
                <a:blip r:embed="rId3"/>
                <a:stretch>
                  <a:fillRect l="-3" t="-10" r="5"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3_BD.349_1#bc9871eed?vop=1&amp;pid=19fb586f6&amp;color=0,0,0&amp;vtp=1&amp;bt=1&amp;bbb=1"/>
          <p:cNvSpPr/>
          <p:nvPr/>
        </p:nvSpPr>
        <p:spPr>
          <a:xfrm>
            <a:off x="832104" y="1078992"/>
            <a:ext cx="106695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结合元素周期律可以帮助我们预测一些熟悉的元素的单质及化合物的性质。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下列预测中不正确的是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3_AN.350_1#bc9871eed.bracket?vop=1&amp;pid=19fb586f6&amp;color=0,0,0&amp;vpa=171&amp;vtp=1"/>
          <p:cNvSpPr/>
          <p:nvPr/>
        </p:nvSpPr>
        <p:spPr>
          <a:xfrm>
            <a:off x="108452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3_BD.349_2#bc9871eed.choices?vop=1&amp;pid=19fb586f6&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在氧气中剧烈燃烧</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常温下，硫酸锶</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SrSO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是难溶于水的白色固体</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硒化氢</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Se</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是无色、有毒的气体</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稳定性弱于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砹</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单质在常温常压下为有色固体，且在常温下，</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AgAt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难溶于水</a:t>
                </a:r>
                <a:endParaRPr lang="en-US" altLang="zh-CN" sz="1800" dirty="0"/>
              </a:p>
            </p:txBody>
          </p:sp>
        </mc:Choice>
        <mc:Fallback>
          <p:sp>
            <p:nvSpPr>
              <p:cNvPr id="4" name="QC_3_BD.349_2#bc9871eed.choices?vop=1&amp;pid=19fb586f6&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3_BD.351_1#b436af99a?htil=26&amp;vop=1&amp;pid=19fb586f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170031" y="1171440"/>
            <a:ext cx="4096512" cy="277977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3_BD.351_2#b436af99a?htil=26&amp;sp=1&amp;vop=1&amp;pid=19fb586f6&amp;color=0,0,0&amp;vtp=1&amp;bt=1&amp;bbb=1&amp;hb=1"/>
          <p:cNvSpPr/>
          <p:nvPr/>
        </p:nvSpPr>
        <p:spPr>
          <a:xfrm>
            <a:off x="832104" y="1080000"/>
            <a:ext cx="6300216"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某天然气电厂对废气进行回收利用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并将在催化剂作用下重新</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合成的天然气作为燃料再利用</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，反应机理如图所示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4" name="QC_3_AN.352_1#b436af99a.bracket?vop=1&amp;pid=19fb586f6&amp;color=0,0,0&amp;vpa=172&amp;vtp=1"/>
          <p:cNvSpPr/>
          <p:nvPr/>
        </p:nvSpPr>
        <p:spPr>
          <a:xfrm>
            <a:off x="1929861" y="19258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5" name="QC_3_BD.351_3#b436af99a.choices?htil=26&amp;vop=1&amp;pid=19fb586f6&amp;color=0,0,0&amp;vtp=1&amp;bbb=1"/>
              <p:cNvSpPr/>
              <p:nvPr/>
            </p:nvSpPr>
            <p:spPr>
              <a:xfrm>
                <a:off x="832104" y="2355390"/>
                <a:ext cx="6300216"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步骤Ⅱ</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中存在极性键的断裂、Ⅱ</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中存在非极性键断裂</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步骤Ⅱ</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存在极性键生成</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当消耗</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，转移</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电子</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分子中各原子均满足</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8电子稳定结构</a:t>
                </a:r>
                <a:endParaRPr lang="en-US" altLang="zh-CN" sz="1800" dirty="0"/>
              </a:p>
            </p:txBody>
          </p:sp>
        </mc:Choice>
        <mc:Fallback>
          <p:sp>
            <p:nvSpPr>
              <p:cNvPr id="5" name="QC_3_BD.351_3#b436af99a.choices?htil=26&amp;vop=1&amp;pid=19fb586f6&amp;color=0,0,0&amp;vtp=1&amp;bbb=1"/>
              <p:cNvSpPr>
                <a:spLocks noRot="1" noChangeAspect="1" noMove="1" noResize="1" noEditPoints="1" noAdjustHandles="1" noChangeArrowheads="1" noChangeShapeType="1" noTextEdit="1"/>
              </p:cNvSpPr>
              <p:nvPr/>
            </p:nvSpPr>
            <p:spPr>
              <a:xfrm>
                <a:off x="832104" y="2355390"/>
                <a:ext cx="6300216" cy="1676400"/>
              </a:xfrm>
              <a:prstGeom prst="rect">
                <a:avLst/>
              </a:prstGeom>
              <a:blipFill rotWithShape="1">
                <a:blip r:embed="rId2"/>
                <a:stretch>
                  <a:fillRect l="-4" t="-10"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3_BD.353_1#fc0f03324?sp=1&amp;vop=1&amp;pid=19fb586f6&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在元素周期表中，某些主族元素与其右下方的主族元素（如图所示）的有些性质是相似的</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如锂和镁在过</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量的氧气中燃烧均生成正常氧化物</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，而不是过氧化物），这种相似性被称为对角线规则</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3" name="QC_3_AN.354_1#fc0f03324.bracket?vop=1&amp;pid=19fb586f6&amp;color=0,0,0&amp;vpa=173&amp;vtp=1"/>
          <p:cNvSpPr/>
          <p:nvPr/>
        </p:nvSpPr>
        <p:spPr>
          <a:xfrm>
            <a:off x="1244060" y="19258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pic>
        <p:nvPicPr>
          <p:cNvPr id="4" name="QC_3_BD.353_2#fc0f03324?vop=1&amp;pid=19fb586f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5138928" y="2448044"/>
            <a:ext cx="1920240" cy="104241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3_BD.353_3#fc0f03324.choices?vop=1&amp;pid=19fb586f6&amp;color=0,0,0&amp;vtp=1&amp;bbb=1"/>
              <p:cNvSpPr/>
              <p:nvPr/>
            </p:nvSpPr>
            <p:spPr>
              <a:xfrm>
                <a:off x="832104" y="3629144"/>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镁在空气中燃烧生成的氧化镁中含有少量的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则换成锂燃烧</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生成物中也可能含有</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铍最高价氧化物为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BeO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BeO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属于两性氧化物</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Be</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溶于氢氧化钠溶液时的离子反应为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Be</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Be</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这种规则是不符合元素周期律的一种特例</a:t>
                </a:r>
                <a:endParaRPr lang="en-US" altLang="zh-CN" sz="1800" dirty="0"/>
              </a:p>
            </p:txBody>
          </p:sp>
        </mc:Choice>
        <mc:Fallback>
          <p:sp>
            <p:nvSpPr>
              <p:cNvPr id="5" name="QC_3_BD.353_3#fc0f03324.choices?vop=1&amp;pid=19fb586f6&amp;color=0,0,0&amp;vtp=1&amp;bbb=1"/>
              <p:cNvSpPr>
                <a:spLocks noRot="1" noChangeAspect="1" noMove="1" noResize="1" noEditPoints="1" noAdjustHandles="1" noChangeArrowheads="1" noChangeShapeType="1" noTextEdit="1"/>
              </p:cNvSpPr>
              <p:nvPr/>
            </p:nvSpPr>
            <p:spPr>
              <a:xfrm>
                <a:off x="832104" y="3629144"/>
                <a:ext cx="10533888" cy="1676400"/>
              </a:xfrm>
              <a:prstGeom prst="rect">
                <a:avLst/>
              </a:prstGeom>
              <a:blipFill rotWithShape="1">
                <a:blip r:embed="rId2"/>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3_BD.355_1#448e3a073?sp=1&amp;vop=1&amp;pid=19fb586f6&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元素的性质随着原子序数的递增而呈周期性变化，某同学利用如图所示实验验证金属的金属性</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graphicFrame>
        <p:nvGraphicFramePr>
          <p:cNvPr id="119" name="QC_3_BD.355_2#448e3a073?colgroup=7,16,10,19&amp;vop=1&amp;pid=19fb586f6&amp;color=0,0,0&amp;vtp=1&amp;bbb=1"/>
          <p:cNvGraphicFramePr>
            <a:graphicFrameLocks noGrp="1"/>
          </p:cNvGraphicFramePr>
          <p:nvPr/>
        </p:nvGraphicFramePr>
        <p:xfrm>
          <a:off x="832104" y="2041644"/>
          <a:ext cx="10497312" cy="2144268"/>
        </p:xfrm>
        <a:graphic>
          <a:graphicData uri="http://schemas.openxmlformats.org/drawingml/2006/table">
            <a:tbl>
              <a:tblPr/>
              <a:tblGrid>
                <a:gridCol w="1572768"/>
                <a:gridCol w="3154680"/>
                <a:gridCol w="2093976"/>
                <a:gridCol w="3675888"/>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462532">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8200"/>
                        </a:lnSpc>
                      </a:pPr>
                      <a:r>
                        <a:rPr lang="en-US" altLang="zh-CN" sz="46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8600"/>
                        </a:lnSpc>
                      </a:pPr>
                      <a:r>
                        <a:rPr lang="en-US" altLang="zh-CN" sz="48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800"/>
                        </a:lnSpc>
                      </a:pPr>
                      <a:r>
                        <a:rPr lang="en-US" altLang="zh-CN" sz="6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钠块熔成光亮小球</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在水面四处游动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钾块表面出现小火球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左侧试管无明显现象</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右侧试管中溶液变红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pic>
        <p:nvPicPr>
          <p:cNvPr id="4" name="QC_3_BD.355_3#448e3a073.table_image?tii=5&amp;vop=1&amp;pid=19fb586f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287268" y="2652006"/>
            <a:ext cx="1389888" cy="92354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3_BD.355_4#448e3a073.table_image?tii=6&amp;vop=1&amp;pid=19fb586f6&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5929884" y="2629146"/>
            <a:ext cx="1353312" cy="96926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3_BD.355_5#448e3a073.table_image?tii=7&amp;vop=1&amp;pid=19fb586f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41664" y="2501130"/>
            <a:ext cx="1499616" cy="122529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QC_3_AN.356_1#448e3a073.bracket?vop=1&amp;pid=19fb586f6&amp;color=0,0,0&amp;vpa=174&amp;vtp=1"/>
          <p:cNvSpPr/>
          <p:nvPr/>
        </p:nvSpPr>
        <p:spPr>
          <a:xfrm>
            <a:off x="1929860"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8" name="QC_3_BD.355_6#448e3a073.choices?vop=1&amp;pid=19fb586f6&amp;color=0,0,0&amp;vtp=1&amp;bbb=1"/>
              <p:cNvSpPr/>
              <p:nvPr/>
            </p:nvSpPr>
            <p:spPr>
              <a:xfrm>
                <a:off x="832104" y="4314944"/>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对比实验①②现象可知金属性：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中发生反应的离子方程式为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对比实验①③，镁置换出氢的能力比钠弱，故金属性：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实验①②中滴有酚酞溶液的溶液最终均呈红色</a:t>
                </a:r>
                <a:endParaRPr lang="en-US" altLang="zh-CN" sz="1800" dirty="0"/>
              </a:p>
            </p:txBody>
          </p:sp>
        </mc:Choice>
        <mc:Fallback>
          <p:sp>
            <p:nvSpPr>
              <p:cNvPr id="8" name="QC_3_BD.355_6#448e3a073.choices?vop=1&amp;pid=19fb586f6&amp;color=0,0,0&amp;vtp=1&amp;bbb=1"/>
              <p:cNvSpPr>
                <a:spLocks noRot="1" noChangeAspect="1" noMove="1" noResize="1" noEditPoints="1" noAdjustHandles="1" noChangeArrowheads="1" noChangeShapeType="1" noTextEdit="1"/>
              </p:cNvSpPr>
              <p:nvPr/>
            </p:nvSpPr>
            <p:spPr>
              <a:xfrm>
                <a:off x="832104" y="4314944"/>
                <a:ext cx="10533888" cy="1676400"/>
              </a:xfrm>
              <a:prstGeom prst="rect">
                <a:avLst/>
              </a:prstGeom>
              <a:blipFill rotWithShape="1">
                <a:blip r:embed="rId4"/>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7">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build="p"/>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357_1#4ae6efea9?sp=1&amp;vop=1&amp;pid=19fb586f6&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双选</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）一种用作锂离子电池电解液的锂盐的阴离子结构如图所示，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为原子序数依次增大的</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短周期主族元素</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元素的化合物可用作化肥。</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3_BD.357_1#4ae6efea9?sp=1&amp;vop=1&amp;pid=19fb586f6&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59" b="60"/>
                </a:stretch>
              </a:blipFill>
            </p:spPr>
            <p:txBody>
              <a:bodyPr/>
              <a:lstStyle/>
              <a:p>
                <a:r>
                  <a:rPr lang="zh-CN" altLang="en-US">
                    <a:noFill/>
                  </a:rPr>
                  <a:t> </a:t>
                </a:r>
              </a:p>
            </p:txBody>
          </p:sp>
        </mc:Fallback>
      </mc:AlternateContent>
      <p:sp>
        <p:nvSpPr>
          <p:cNvPr id="3" name="QC_3_AN.358_1#4ae6efea9.bracket?vop=1&amp;pid=19fb586f6&amp;color=0,0,0&amp;vpa=175&amp;vtp=1&amp;bbb=1"/>
          <p:cNvSpPr/>
          <p:nvPr/>
        </p:nvSpPr>
        <p:spPr>
          <a:xfrm>
            <a:off x="7843297" y="1506720"/>
            <a:ext cx="4778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BC</a:t>
            </a:r>
            <a:endParaRPr lang="en-US" altLang="zh-CN" dirty="0"/>
          </a:p>
        </p:txBody>
      </p:sp>
      <p:pic>
        <p:nvPicPr>
          <p:cNvPr id="4" name="QC_3_BD.357_2#4ae6efea9?vop=1&amp;pid=19fb586f6&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965192" y="2041644"/>
            <a:ext cx="2249424" cy="118872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3_BD.357_3#4ae6efea9.choices?vop=1&amp;pid=19fb586f6&amp;color=0,0,0&amp;vtp=1&amp;bbb=1"/>
              <p:cNvSpPr/>
              <p:nvPr/>
            </p:nvSpPr>
            <p:spPr>
              <a:xfrm>
                <a:off x="832104" y="3362444"/>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元素最高价氧化物对应的水化物是强酸</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均可形成多种化合物</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的氢化物沸点可能高于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的氢化物</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该离子中所有原子最外层均为8电子结构</a:t>
                </a:r>
                <a:endParaRPr lang="en-US" altLang="zh-CN" sz="1800" dirty="0"/>
              </a:p>
            </p:txBody>
          </p:sp>
        </mc:Choice>
        <mc:Fallback>
          <p:sp>
            <p:nvSpPr>
              <p:cNvPr id="5" name="QC_3_BD.357_3#4ae6efea9.choices?vop=1&amp;pid=19fb586f6&amp;color=0,0,0&amp;vtp=1&amp;bbb=1"/>
              <p:cNvSpPr>
                <a:spLocks noRot="1" noChangeAspect="1" noMove="1" noResize="1" noEditPoints="1" noAdjustHandles="1" noChangeArrowheads="1" noChangeShapeType="1" noTextEdit="1"/>
              </p:cNvSpPr>
              <p:nvPr/>
            </p:nvSpPr>
            <p:spPr>
              <a:xfrm>
                <a:off x="832104" y="3362444"/>
                <a:ext cx="10533888" cy="838200"/>
              </a:xfrm>
              <a:prstGeom prst="rect">
                <a:avLst/>
              </a:prstGeom>
              <a:blipFill rotWithShape="1">
                <a:blip r:embed="rId3"/>
                <a:stretch>
                  <a:fillRect l="-2" t="-14" r="1" b="1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21_1#16b7153ac?vop=1&amp;pid=8e34e0333&amp;color=0,0,0&amp;vtp=1&amp;bt=1&amp;bbb=1"/>
              <p:cNvSpPr/>
              <p:nvPr/>
            </p:nvSpPr>
            <p:spPr>
              <a:xfrm>
                <a:off x="832104" y="1078992"/>
                <a:ext cx="10533888" cy="482600"/>
              </a:xfrm>
              <a:prstGeom prst="rect">
                <a:avLst/>
              </a:prstGeom>
              <a:noFill/>
            </p:spPr>
            <p:txBody>
              <a:bodyPr wrap="none" lIns="0" tIns="0" rIns="0" bIns="0" rtlCol="0" anchor="t"/>
              <a:lstStyle/>
              <a:p>
                <a:pPr algn="l" latinLnBrk="1">
                  <a:lnSpc>
                    <a:spcPts val="38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在现代医学中</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88</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223</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的放射性被用来治疗癌症。</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21_1#16b7153ac?vop=1&amp;pid=8e34e0333&amp;color=0,0,0&amp;vtp=1&amp;bt=1&amp;bbb=1"/>
              <p:cNvSpPr>
                <a:spLocks noRot="1" noChangeAspect="1" noMove="1" noResize="1" noEditPoints="1" noAdjustHandles="1" noChangeArrowheads="1" noChangeShapeType="1" noTextEdit="1"/>
              </p:cNvSpPr>
              <p:nvPr/>
            </p:nvSpPr>
            <p:spPr>
              <a:xfrm>
                <a:off x="832104" y="1078992"/>
                <a:ext cx="10533888" cy="482600"/>
              </a:xfrm>
              <a:prstGeom prst="rect">
                <a:avLst/>
              </a:prstGeom>
              <a:blipFill rotWithShape="1">
                <a:blip r:embed="rId1"/>
                <a:stretch>
                  <a:fillRect l="-2" t="-26" r="1" b="26"/>
                </a:stretch>
              </a:blipFill>
            </p:spPr>
            <p:txBody>
              <a:bodyPr/>
              <a:lstStyle/>
              <a:p>
                <a:r>
                  <a:rPr lang="zh-CN" altLang="en-US">
                    <a:noFill/>
                  </a:rPr>
                  <a:t> </a:t>
                </a:r>
              </a:p>
            </p:txBody>
          </p:sp>
        </mc:Fallback>
      </mc:AlternateContent>
      <p:sp>
        <p:nvSpPr>
          <p:cNvPr id="3" name="QC_6_AN.22_1#16b7153ac.bracket?vop=1&amp;pid=8e34e0333&amp;color=0,0,0&amp;vpa=11&amp;vtp=1"/>
          <p:cNvSpPr/>
          <p:nvPr/>
        </p:nvSpPr>
        <p:spPr>
          <a:xfrm>
            <a:off x="7968646" y="1076325"/>
            <a:ext cx="331788" cy="482600"/>
          </a:xfrm>
          <a:prstGeom prst="rect">
            <a:avLst/>
          </a:prstGeom>
          <a:noFill/>
        </p:spPr>
        <p:txBody>
          <a:bodyPr wrap="none" lIns="0" tIns="0" rIns="0" bIns="0" rtlCol="0" anchor="t"/>
          <a:lstStyle/>
          <a:p>
            <a:pPr algn="ctr" latinLnBrk="1">
              <a:lnSpc>
                <a:spcPts val="38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6_BD.21_2#16b7153ac.choices?vop=1&amp;pid=8e34e0333&amp;color=0,0,0&amp;vtp=1&amp;bbb=1"/>
              <p:cNvSpPr/>
              <p:nvPr/>
            </p:nvSpPr>
            <p:spPr>
              <a:xfrm>
                <a:off x="832104" y="1542979"/>
                <a:ext cx="10533888" cy="19177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88</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223</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含有的中子数为135</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元素位于周期表中第七周期第ⅡA族</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单质能与水剧烈反应</a:t>
                </a:r>
                <a:endParaRPr lang="en-US" altLang="zh-CN" sz="1800" dirty="0"/>
              </a:p>
              <a:p>
                <a:pPr latinLnBrk="1">
                  <a:lnSpc>
                    <a:spcPts val="5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镭的某核素衰变过程为</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88</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226</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mPr>
                      <m:mr>
                        <m:e>
                          <m:r>
                            <a:rPr lang="en-US" altLang="zh-CN" sz="1800" b="0">
                              <a:solidFill>
                                <a:srgbClr val="000000"/>
                              </a:solidFill>
                              <a:latin typeface="Cambria Math" panose="02040503050406030204" pitchFamily="18" charset="0"/>
                            </a:rPr>
                            <m:t>222</m:t>
                          </m:r>
                        </m:e>
                      </m:mr>
                      <m:mr>
                        <m:e>
                          <m:groupChr>
                            <m:groupChrPr>
                              <m:chr m:val="→"/>
                              <m:pos m:val="top"/>
                              <m:ctrlPr>
                                <a:rPr lang="en-US" altLang="zh-CN" sz="1800" b="0" i="1">
                                  <a:solidFill>
                                    <a:srgbClr val="000000"/>
                                  </a:solidFill>
                                  <a:latin typeface="Cambria Math" panose="02040503050406030204" pitchFamily="18" charset="0"/>
                                </a:rPr>
                              </m:ctrlPr>
                            </m:groupChrPr>
                            <m:e>
                              <m:r>
                                <a:rPr lang="en-US" altLang="zh-CN" sz="1800" b="0">
                                  <a:solidFill>
                                    <a:srgbClr val="000000"/>
                                  </a:solidFill>
                                  <a:latin typeface="Cambria Math" panose="02040503050406030204" pitchFamily="18" charset="0"/>
                                </a:rPr>
                                <m:t> </m:t>
                              </m:r>
                              <m:r>
                                <a:rPr lang="en-US" altLang="zh-CN" sz="1800" b="0">
                                  <a:solidFill>
                                    <a:srgbClr val="000000"/>
                                  </a:solidFill>
                                  <a:latin typeface="Cambria Math" panose="02040503050406030204" pitchFamily="18" charset="0"/>
                                </a:rPr>
                                <m:t>86</m:t>
                              </m:r>
                            </m:e>
                          </m:groupCh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Rn</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（氡）</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a:t>
                </a:r>
                <a:endParaRPr lang="en-US" altLang="zh-CN" sz="1800" dirty="0"/>
              </a:p>
            </p:txBody>
          </p:sp>
        </mc:Choice>
        <mc:Fallback>
          <p:sp>
            <p:nvSpPr>
              <p:cNvPr id="4" name="QC_6_BD.21_2#16b7153ac.choices?vop=1&amp;pid=8e34e0333&amp;color=0,0,0&amp;vtp=1&amp;bbb=1"/>
              <p:cNvSpPr>
                <a:spLocks noRot="1" noChangeAspect="1" noMove="1" noResize="1" noEditPoints="1" noAdjustHandles="1" noChangeArrowheads="1" noChangeShapeType="1" noTextEdit="1"/>
              </p:cNvSpPr>
              <p:nvPr/>
            </p:nvSpPr>
            <p:spPr>
              <a:xfrm>
                <a:off x="832104" y="1542979"/>
                <a:ext cx="10533888" cy="1917700"/>
              </a:xfrm>
              <a:prstGeom prst="rect">
                <a:avLst/>
              </a:prstGeom>
              <a:blipFill rotWithShape="1">
                <a:blip r:embed="rId2"/>
                <a:stretch>
                  <a:fillRect l="-2" t="-29" r="1" b="2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3_BD.359_1#bfed2cc4b?vop=1&amp;pid=bc9ae1744&amp;color=0,0,0&amp;mp=1&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下列有关化学用语的表述正确的是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3_AN.360_1#bfed2cc4b.bracket?vop=1&amp;pid=bc9ae1744&amp;color=0,0,0&amp;mp=1&amp;vpa=176&amp;vtp=1"/>
          <p:cNvSpPr/>
          <p:nvPr/>
        </p:nvSpPr>
        <p:spPr>
          <a:xfrm>
            <a:off x="44444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3_BD.359_2#bfed2cc4b.choices?vop=1&amp;pid=bc9ae1744&amp;color=0,0,0&amp;vtp=1&amp;bbb=1"/>
              <p:cNvSpPr/>
              <p:nvPr/>
            </p:nvSpPr>
            <p:spPr>
              <a:xfrm>
                <a:off x="832104" y="1495425"/>
                <a:ext cx="10531904" cy="774700"/>
              </a:xfrm>
              <a:prstGeom prst="rect">
                <a:avLst/>
              </a:prstGeom>
              <a:noFill/>
            </p:spPr>
            <p:txBody>
              <a:bodyPr wrap="none" lIns="0" tIns="0" rIns="0" bIns="0" rtlCol="0" anchor="t"/>
              <a:lstStyle/>
              <a:p>
                <a:pPr algn="l" latinLnBrk="1">
                  <a:lnSpc>
                    <a:spcPts val="61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的结构示意图：</a:t>
                </a:r>
                <a:r>
                  <a:rPr lang="en-US" altLang="zh-CN" sz="34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endParaRPr lang="en-US" altLang="zh-CN" sz="900" dirty="0">
                  <a:latin typeface="宋体" panose="02010600030101010101" pitchFamily="2" charset="-122"/>
                </a:endParaRPr>
              </a:p>
            </p:txBody>
          </p:sp>
        </mc:Choice>
        <mc:Fallback>
          <p:sp>
            <p:nvSpPr>
              <p:cNvPr id="4" name="QC_3_BD.359_2#bfed2cc4b.choices?vop=1&amp;pid=bc9ae1744&amp;color=0,0,0&amp;vtp=1&amp;bbb=1"/>
              <p:cNvSpPr>
                <a:spLocks noRot="1" noChangeAspect="1" noMove="1" noResize="1" noEditPoints="1" noAdjustHandles="1" noChangeArrowheads="1" noChangeShapeType="1" noTextEdit="1"/>
              </p:cNvSpPr>
              <p:nvPr/>
            </p:nvSpPr>
            <p:spPr>
              <a:xfrm>
                <a:off x="832104" y="1495425"/>
                <a:ext cx="10531904" cy="774700"/>
              </a:xfrm>
              <a:prstGeom prst="rect">
                <a:avLst/>
              </a:prstGeom>
              <a:blipFill rotWithShape="1">
                <a:blip r:embed="rId1"/>
                <a:stretch>
                  <a:fillRect l="-2"/>
                </a:stretch>
              </a:blipFill>
            </p:spPr>
            <p:txBody>
              <a:bodyPr/>
              <a:lstStyle/>
              <a:p>
                <a:r>
                  <a:rPr lang="zh-CN" altLang="en-US">
                    <a:noFill/>
                  </a:rPr>
                  <a:t> </a:t>
                </a:r>
              </a:p>
            </p:txBody>
          </p:sp>
        </mc:Fallback>
      </mc:AlternateContent>
      <p:pic>
        <p:nvPicPr>
          <p:cNvPr id="5" name="QC_3_BD.359_2#bfed2cc4b?vop=1&amp;pid=bc9ae1744&amp;color=0,0,0&amp;tib=255,255,255&amp;iip=28&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114008" y="1497711"/>
            <a:ext cx="676656" cy="78638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3_BD.359_3#bfed2cc4b.choices?vop=1&amp;pid=bc9ae1744&amp;color=0,0,0&amp;vtp=1&amp;bbb=1"/>
              <p:cNvSpPr/>
              <p:nvPr/>
            </p:nvSpPr>
            <p:spPr>
              <a:xfrm>
                <a:off x="832104" y="2192147"/>
                <a:ext cx="10533888" cy="850900"/>
              </a:xfrm>
              <a:prstGeom prst="rect">
                <a:avLst/>
              </a:prstGeom>
              <a:noFill/>
            </p:spPr>
            <p:txBody>
              <a:bodyPr wrap="none" lIns="0" tIns="0" rIns="0" bIns="0" rtlCol="0" anchor="t"/>
              <a:lstStyle/>
              <a:p>
                <a:pPr algn="l" latinLnBrk="1">
                  <a:lnSpc>
                    <a:spcPts val="34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质子数为18、中子数为22</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的氩原子</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Ar</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“氢燃烧”</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He</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𝛾</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（射线），这一过程涉及的三种核素互为同位素</a:t>
                </a:r>
                <a:endParaRPr lang="en-US" altLang="zh-CN" sz="1800" dirty="0"/>
              </a:p>
            </p:txBody>
          </p:sp>
        </mc:Choice>
        <mc:Fallback>
          <p:sp>
            <p:nvSpPr>
              <p:cNvPr id="6" name="QC_3_BD.359_3#bfed2cc4b.choices?vop=1&amp;pid=bc9ae1744&amp;color=0,0,0&amp;vtp=1&amp;bbb=1"/>
              <p:cNvSpPr>
                <a:spLocks noRot="1" noChangeAspect="1" noMove="1" noResize="1" noEditPoints="1" noAdjustHandles="1" noChangeArrowheads="1" noChangeShapeType="1" noTextEdit="1"/>
              </p:cNvSpPr>
              <p:nvPr/>
            </p:nvSpPr>
            <p:spPr>
              <a:xfrm>
                <a:off x="832104" y="2192147"/>
                <a:ext cx="10533888" cy="850900"/>
              </a:xfrm>
              <a:prstGeom prst="rect">
                <a:avLst/>
              </a:prstGeom>
              <a:blipFill rotWithShape="1">
                <a:blip r:embed="rId3"/>
                <a:stretch>
                  <a:fillRect l="-2" t="-15" r="1" b="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C_3_BD.359_4#bfed2cc4b.choices?vop=1&amp;pid=bc9ae1744&amp;color=0,0,0&amp;vtp=1&amp;bbb=1"/>
              <p:cNvSpPr/>
              <p:nvPr/>
            </p:nvSpPr>
            <p:spPr>
              <a:xfrm>
                <a:off x="832104" y="3043047"/>
                <a:ext cx="10531904" cy="533400"/>
              </a:xfrm>
              <a:prstGeom prst="rect">
                <a:avLst/>
              </a:prstGeom>
              <a:noFill/>
            </p:spPr>
            <p:txBody>
              <a:bodyPr wrap="none" lIns="0" tIns="0" rIns="0" bIns="0" rtlCol="0" anchor="t"/>
              <a:lstStyle/>
              <a:p>
                <a:pPr algn="l" latinLnBrk="1">
                  <a:lnSpc>
                    <a:spcPts val="4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a:t>
                </a:r>
                <a:r>
                  <a:rPr lang="en-US" altLang="zh-CN" sz="20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endParaRPr lang="en-US" altLang="zh-CN" sz="900" dirty="0">
                  <a:latin typeface="宋体" panose="02010600030101010101" pitchFamily="2" charset="-122"/>
                </a:endParaRPr>
              </a:p>
            </p:txBody>
          </p:sp>
        </mc:Choice>
        <mc:Fallback>
          <p:sp>
            <p:nvSpPr>
              <p:cNvPr id="7" name="QC_3_BD.359_4#bfed2cc4b.choices?vop=1&amp;pid=bc9ae1744&amp;color=0,0,0&amp;vtp=1&amp;bbb=1"/>
              <p:cNvSpPr>
                <a:spLocks noRot="1" noChangeAspect="1" noMove="1" noResize="1" noEditPoints="1" noAdjustHandles="1" noChangeArrowheads="1" noChangeShapeType="1" noTextEdit="1"/>
              </p:cNvSpPr>
              <p:nvPr/>
            </p:nvSpPr>
            <p:spPr>
              <a:xfrm>
                <a:off x="832104" y="3043047"/>
                <a:ext cx="10531904" cy="533400"/>
              </a:xfrm>
              <a:prstGeom prst="rect">
                <a:avLst/>
              </a:prstGeom>
              <a:blipFill rotWithShape="1">
                <a:blip r:embed="rId4"/>
                <a:stretch>
                  <a:fillRect l="-2" t="-24" b="24"/>
                </a:stretch>
              </a:blipFill>
            </p:spPr>
            <p:txBody>
              <a:bodyPr/>
              <a:lstStyle/>
              <a:p>
                <a:r>
                  <a:rPr lang="zh-CN" altLang="en-US">
                    <a:noFill/>
                  </a:rPr>
                  <a:t> </a:t>
                </a:r>
              </a:p>
            </p:txBody>
          </p:sp>
        </mc:Fallback>
      </mc:AlternateContent>
      <p:pic>
        <p:nvPicPr>
          <p:cNvPr id="8" name="QC_3_BD.359_4#bfed2cc4b?vop=1&amp;pid=bc9ae1744&amp;color=0,0,0&amp;tib=255,255,255&amp;iip=29&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3848957" y="3045333"/>
            <a:ext cx="2450592" cy="466344"/>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361_1#dbbd60a57?vop=1&amp;pid=bc9ae1744&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的核内有</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个中子，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原子的质量数为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𝑀</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𝑚</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含有电子的物质的量为(</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3_BD.361_1#dbbd60a57?vop=1&amp;pid=bc9ae1744&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3_AN.362_1#dbbd60a57.bracket?vop=1&amp;pid=bc9ae1744&amp;color=0,0,0&amp;vpa=177&amp;vtp=1"/>
          <p:cNvSpPr/>
          <p:nvPr/>
        </p:nvSpPr>
        <p:spPr>
          <a:xfrm>
            <a:off x="9269509" y="1075817"/>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3_BD.361_2#dbbd60a57.choices?vop=1&amp;pid=bc9ae1744&amp;color=0,0,0&amp;vtp=1&amp;bbb=1"/>
              <p:cNvSpPr/>
              <p:nvPr/>
            </p:nvSpPr>
            <p:spPr>
              <a:xfrm>
                <a:off x="832104" y="1495425"/>
                <a:ext cx="10533888" cy="444500"/>
              </a:xfrm>
              <a:prstGeom prst="rect">
                <a:avLst/>
              </a:prstGeom>
              <a:noFill/>
            </p:spPr>
            <p:txBody>
              <a:bodyPr wrap="none" lIns="0" tIns="0" rIns="0" bIns="0" rtlCol="0" anchor="t"/>
              <a:lstStyle/>
              <a:p>
                <a:pPr marL="0" marR="0" lvl="0" indent="0" defTabSz="914400" eaLnBrk="1" fontAlgn="auto" latinLnBrk="1" hangingPunct="1">
                  <a:lnSpc>
                    <a:spcPts val="3500"/>
                  </a:lnSpc>
                  <a:spcBef>
                    <a:spcPts val="0"/>
                  </a:spcBef>
                  <a:spcAft>
                    <a:spcPts val="0"/>
                  </a:spcAft>
                  <a:buClrTx/>
                  <a:buSzTx/>
                  <a:buNone/>
                  <a:tabLst>
                    <a:tab pos="2607945" algn="l"/>
                    <a:tab pos="5114290" algn="l"/>
                    <a:tab pos="7925435"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𝑚</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𝑀</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𝑀</m:t>
                        </m:r>
                      </m:den>
                    </m:f>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𝑀</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𝑀𝑚</m:t>
                        </m:r>
                      </m:den>
                    </m:f>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𝑚</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𝑀</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𝑀</m:t>
                        </m:r>
                      </m:den>
                    </m:f>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𝑚</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𝑀</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𝑀</m:t>
                        </m:r>
                      </m:den>
                    </m:f>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3_BD.361_2#dbbd60a57.choices?vop=1&amp;pid=bc9ae1744&amp;color=0,0,0&amp;vtp=1&amp;bbb=1"/>
              <p:cNvSpPr>
                <a:spLocks noRot="1" noChangeAspect="1" noMove="1" noResize="1" noEditPoints="1" noAdjustHandles="1" noChangeArrowheads="1" noChangeShapeType="1" noTextEdit="1"/>
              </p:cNvSpPr>
              <p:nvPr/>
            </p:nvSpPr>
            <p:spPr>
              <a:xfrm>
                <a:off x="832104" y="1495425"/>
                <a:ext cx="10533888" cy="444500"/>
              </a:xfrm>
              <a:prstGeom prst="rect">
                <a:avLst/>
              </a:prstGeom>
              <a:blipFill rotWithShape="1">
                <a:blip r:embed="rId2"/>
                <a:stretch>
                  <a:fillRect l="-2" r="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363_1#8c3ecca7b?vop=1&amp;pid=bc9ae1744&amp;color=0,0,0&amp;vtp=1&amp;bt=1&amp;bbb=1&amp;hb=1"/>
              <p:cNvSpPr/>
              <p:nvPr/>
            </p:nvSpPr>
            <p:spPr>
              <a:xfrm>
                <a:off x="832104" y="1080000"/>
                <a:ext cx="10533888" cy="1092200"/>
              </a:xfrm>
              <a:prstGeom prst="rect">
                <a:avLst/>
              </a:prstGeom>
              <a:noFill/>
            </p:spPr>
            <p:txBody>
              <a:bodyPr wrap="none" lIns="0" tIns="0" rIns="0" bIns="0" rtlCol="0" anchor="t"/>
              <a:lstStyle/>
              <a:p>
                <a:pPr algn="l" latinLnBrk="1">
                  <a:lnSpc>
                    <a:spcPts val="5200"/>
                  </a:lnSpc>
                </a:pP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13</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15</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的半衰期很短，自然界中不能稳定存在。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人工合成反应如下</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He</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mPr>
                      <m:mr>
                        <m:e>
                          <m:r>
                            <a:rPr lang="en-US" altLang="zh-CN" sz="1800" b="0">
                              <a:solidFill>
                                <a:srgbClr val="000000"/>
                              </a:solidFill>
                              <a:latin typeface="Cambria Math" panose="02040503050406030204" pitchFamily="18" charset="0"/>
                            </a:rPr>
                            <m:t>13</m:t>
                          </m:r>
                        </m:e>
                      </m:mr>
                      <m:mr>
                        <m:e>
                          <m:groupChr>
                            <m:groupChrPr>
                              <m:chr m:val="→"/>
                              <m:pos m:val="top"/>
                              <m:ctrlPr>
                                <a:rPr lang="en-US" altLang="zh-CN" sz="1800" b="0" i="1">
                                  <a:solidFill>
                                    <a:srgbClr val="000000"/>
                                  </a:solidFill>
                                  <a:latin typeface="Cambria Math" panose="02040503050406030204" pitchFamily="18" charset="0"/>
                                </a:rPr>
                              </m:ctrlPr>
                            </m:groupChrPr>
                            <m:e>
                              <m:r>
                                <a:rPr lang="en-US" altLang="zh-CN" sz="1800" b="0">
                                  <a:solidFill>
                                    <a:srgbClr val="000000"/>
                                  </a:solidFill>
                                  <a:latin typeface="Cambria Math" panose="02040503050406030204" pitchFamily="18" charset="0"/>
                                </a:rPr>
                                <m:t> </m:t>
                              </m:r>
                              <m:r>
                                <a:rPr lang="en-US" altLang="zh-CN" sz="1800" b="0">
                                  <a:solidFill>
                                    <a:srgbClr val="000000"/>
                                  </a:solidFill>
                                  <a:latin typeface="Cambria Math" panose="02040503050406030204" pitchFamily="18" charset="0"/>
                                </a:rPr>
                                <m:t>8</m:t>
                              </m:r>
                            </m:e>
                          </m:groupCh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14:m>
                  <m:oMath xmlns:m="http://schemas.openxmlformats.org/officeDocument/2006/math">
                    <m:d>
                      <m:dPr>
                        <m:begChr m:val=""/>
                        <m:endChr m:val=""/>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Sup>
                          <m:sSub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ub>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sup>
                        </m:sSubSup>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bSup>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He</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ub>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15</m:t>
                            </m:r>
                          </m:sup>
                        </m:sSubSup>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𝑚</m:t>
                            </m:r>
                          </m:sub>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sup>
                        </m:sSubSup>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2" name="QC_3_BD.363_1#8c3ecca7b?vop=1&amp;pid=bc9ae1744&amp;color=0,0,0&amp;vtp=1&amp;bt=1&amp;bbb=1&amp;hb=1"/>
              <p:cNvSpPr>
                <a:spLocks noRot="1" noChangeAspect="1" noMove="1" noResize="1" noEditPoints="1" noAdjustHandles="1" noChangeArrowheads="1" noChangeShapeType="1" noTextEdit="1"/>
              </p:cNvSpPr>
              <p:nvPr/>
            </p:nvSpPr>
            <p:spPr>
              <a:xfrm>
                <a:off x="832104" y="1080000"/>
                <a:ext cx="10533888" cy="1092200"/>
              </a:xfrm>
              <a:prstGeom prst="rect">
                <a:avLst/>
              </a:prstGeom>
              <a:blipFill rotWithShape="1">
                <a:blip r:embed="rId1"/>
                <a:stretch>
                  <a:fillRect l="-2" t="-46" r="1" b="46"/>
                </a:stretch>
              </a:blipFill>
            </p:spPr>
            <p:txBody>
              <a:bodyPr/>
              <a:lstStyle/>
              <a:p>
                <a:r>
                  <a:rPr lang="zh-CN" altLang="en-US">
                    <a:noFill/>
                  </a:rPr>
                  <a:t> </a:t>
                </a:r>
              </a:p>
            </p:txBody>
          </p:sp>
        </mc:Fallback>
      </mc:AlternateContent>
      <p:sp>
        <p:nvSpPr>
          <p:cNvPr id="3" name="QC_3_AN.364_1#8c3ecca7b.bracket?vop=1&amp;pid=bc9ae1744&amp;color=0,0,0&amp;vpa=178&amp;vtp=1"/>
          <p:cNvSpPr/>
          <p:nvPr/>
        </p:nvSpPr>
        <p:spPr>
          <a:xfrm>
            <a:off x="5305647" y="1744020"/>
            <a:ext cx="331788" cy="431800"/>
          </a:xfrm>
          <a:prstGeom prst="rect">
            <a:avLst/>
          </a:prstGeom>
          <a:noFill/>
        </p:spPr>
        <p:txBody>
          <a:bodyPr wrap="none" lIns="0" tIns="0" rIns="0" bIns="0" rtlCol="0" anchor="t"/>
          <a:lstStyle/>
          <a:p>
            <a:pPr algn="ctr" latinLnBrk="1">
              <a:lnSpc>
                <a:spcPts val="34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3_BD.363_2#8c3ecca7b.choices?vop=1&amp;pid=bc9ae1744&amp;color=0,0,0&amp;vtp=1&amp;bbb=1"/>
              <p:cNvSpPr/>
              <p:nvPr/>
            </p:nvSpPr>
            <p:spPr>
              <a:xfrm>
                <a:off x="832104" y="2202990"/>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的中子数为</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𝑚</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互为同位素</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13</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15</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可用于测定一些文物的年代</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15</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表示的氧原子的摩尔质量为15</a:t>
                </a:r>
                <a:endParaRPr lang="en-US" altLang="zh-CN" sz="1800" dirty="0"/>
              </a:p>
            </p:txBody>
          </p:sp>
        </mc:Choice>
        <mc:Fallback>
          <p:sp>
            <p:nvSpPr>
              <p:cNvPr id="4" name="QC_3_BD.363_2#8c3ecca7b.choices?vop=1&amp;pid=bc9ae1744&amp;color=0,0,0&amp;vtp=1&amp;bbb=1"/>
              <p:cNvSpPr>
                <a:spLocks noRot="1" noChangeAspect="1" noMove="1" noResize="1" noEditPoints="1" noAdjustHandles="1" noChangeArrowheads="1" noChangeShapeType="1" noTextEdit="1"/>
              </p:cNvSpPr>
              <p:nvPr/>
            </p:nvSpPr>
            <p:spPr>
              <a:xfrm>
                <a:off x="832104" y="2202990"/>
                <a:ext cx="10533888" cy="838200"/>
              </a:xfrm>
              <a:prstGeom prst="rect">
                <a:avLst/>
              </a:prstGeom>
              <a:blipFill rotWithShape="1">
                <a:blip r:embed="rId2"/>
                <a:stretch>
                  <a:fillRect l="-2" t="-21" r="1" b="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3_BD.365_1#4b4586faa?vop=1&amp;pid=bc9ae1744&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下列关于卤族元素性质变化规律的说法中，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3_AN.366_1#4b4586faa.bracket?vop=1&amp;pid=bc9ae1744&amp;color=0,0,0&amp;vpa=179&amp;vtp=1"/>
          <p:cNvSpPr/>
          <p:nvPr/>
        </p:nvSpPr>
        <p:spPr>
          <a:xfrm>
            <a:off x="627326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3_BD.365_2#4b4586faa.choices?vop=1&amp;pid=bc9ae1744&amp;color=0,0,0&amp;vtp=1&amp;bbb=1"/>
              <p:cNvSpPr/>
              <p:nvPr/>
            </p:nvSpPr>
            <p:spPr>
              <a:xfrm>
                <a:off x="832104" y="15297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酸性</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HBrO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HIO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氧化性</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Br</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热稳定性：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HI</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HBr</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沸点</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Br</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3_BD.365_2#4b4586faa.choices?vop=1&amp;pid=bc9ae1744&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rotWithShape="1">
                <a:blip r:embed="rId1"/>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367_1#d384a3b88?sp=1&amp;vop=1&amp;pid=bc9ae1744&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以下是在一定条件下用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捕获</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生成重要化工产品三聚氰酸的反应</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3_BD.367_1#d384a3b88?sp=1&amp;vop=1&amp;pid=bc9ae1744&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3_AN.368_1#d384a3b88.bracket?vop=1&amp;pid=bc9ae1744&amp;color=0,0,0&amp;vpa=180&amp;vtp=1"/>
          <p:cNvSpPr/>
          <p:nvPr/>
        </p:nvSpPr>
        <p:spPr>
          <a:xfrm>
            <a:off x="10276808"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pic>
        <p:nvPicPr>
          <p:cNvPr id="4" name="QC_3_BD.367_2#d384a3b88?htil=27&amp;vop=1&amp;pid=bc9ae174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424922" y="1622425"/>
            <a:ext cx="3831336" cy="160934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3_BD.367_3#d384a3b88.choices?htil=27&amp;vop=1&amp;pid=bc9ae1744&amp;color=0,0,0&amp;vtp=1&amp;bbb=1"/>
              <p:cNvSpPr/>
              <p:nvPr/>
            </p:nvSpPr>
            <p:spPr>
              <a:xfrm>
                <a:off x="832104" y="1495425"/>
                <a:ext cx="6574536" cy="482600"/>
              </a:xfrm>
              <a:prstGeom prst="rect">
                <a:avLst/>
              </a:prstGeom>
              <a:noFill/>
            </p:spPr>
            <p:txBody>
              <a:bodyPr wrap="none" lIns="0" tIns="0" rIns="0" bIns="0" rtlCol="0" anchor="t"/>
              <a:lstStyle/>
              <a:p>
                <a:pPr algn="l" latinLnBrk="1">
                  <a:lnSpc>
                    <a:spcPts val="38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分子结构模型为</a:t>
                </a:r>
                <a:r>
                  <a:rPr lang="en-US" altLang="zh-CN" sz="22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endParaRPr lang="en-US" altLang="zh-CN" sz="900" dirty="0">
                  <a:latin typeface="宋体" panose="02010600030101010101" pitchFamily="2" charset="-122"/>
                </a:endParaRPr>
              </a:p>
            </p:txBody>
          </p:sp>
        </mc:Choice>
        <mc:Fallback>
          <p:sp>
            <p:nvSpPr>
              <p:cNvPr id="5" name="QC_3_BD.367_3#d384a3b88.choices?htil=27&amp;vop=1&amp;pid=bc9ae1744&amp;color=0,0,0&amp;vtp=1&amp;bbb=1"/>
              <p:cNvSpPr>
                <a:spLocks noRot="1" noChangeAspect="1" noMove="1" noResize="1" noEditPoints="1" noAdjustHandles="1" noChangeArrowheads="1" noChangeShapeType="1" noTextEdit="1"/>
              </p:cNvSpPr>
              <p:nvPr/>
            </p:nvSpPr>
            <p:spPr>
              <a:xfrm>
                <a:off x="832104" y="1495425"/>
                <a:ext cx="6574536" cy="482600"/>
              </a:xfrm>
              <a:prstGeom prst="rect">
                <a:avLst/>
              </a:prstGeom>
              <a:blipFill rotWithShape="1">
                <a:blip r:embed="rId3"/>
                <a:stretch>
                  <a:fillRect l="-4"/>
                </a:stretch>
              </a:blipFill>
            </p:spPr>
            <p:txBody>
              <a:bodyPr/>
              <a:lstStyle/>
              <a:p>
                <a:r>
                  <a:rPr lang="zh-CN" altLang="en-US">
                    <a:noFill/>
                  </a:rPr>
                  <a:t> </a:t>
                </a:r>
              </a:p>
            </p:txBody>
          </p:sp>
        </mc:Fallback>
      </mc:AlternateContent>
      <p:pic>
        <p:nvPicPr>
          <p:cNvPr id="6" name="QC_3_BD.367_3#d384a3b88?htil=27&amp;vop=1&amp;pid=bc9ae1744&amp;color=0,0,0&amp;tib=255,255,255&amp;iip=30&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201512" y="1550289"/>
            <a:ext cx="804672" cy="44805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QC_3_BD.367_4#d384a3b88.choices?htil=27&amp;vop=1&amp;pid=bc9ae1744&amp;color=0,0,0&amp;vtp=1&amp;bbb=1"/>
              <p:cNvSpPr/>
              <p:nvPr/>
            </p:nvSpPr>
            <p:spPr>
              <a:xfrm>
                <a:off x="832104" y="1992440"/>
                <a:ext cx="6574536"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上述反应中四种物质都含有极性共价键</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元素只能形成共价化合物</a:t>
                </a:r>
                <a:endParaRPr lang="en-US" altLang="zh-CN" sz="1800" dirty="0"/>
              </a:p>
            </p:txBody>
          </p:sp>
        </mc:Choice>
        <mc:Fallback>
          <p:sp>
            <p:nvSpPr>
              <p:cNvPr id="7" name="QC_3_BD.367_4#d384a3b88.choices?htil=27&amp;vop=1&amp;pid=bc9ae1744&amp;color=0,0,0&amp;vtp=1&amp;bbb=1"/>
              <p:cNvSpPr>
                <a:spLocks noRot="1" noChangeAspect="1" noMove="1" noResize="1" noEditPoints="1" noAdjustHandles="1" noChangeArrowheads="1" noChangeShapeType="1" noTextEdit="1"/>
              </p:cNvSpPr>
              <p:nvPr/>
            </p:nvSpPr>
            <p:spPr>
              <a:xfrm>
                <a:off x="832104" y="1992440"/>
                <a:ext cx="6574536" cy="838200"/>
              </a:xfrm>
              <a:prstGeom prst="rect">
                <a:avLst/>
              </a:prstGeom>
              <a:blipFill rotWithShape="1">
                <a:blip r:embed="rId5"/>
                <a:stretch>
                  <a:fillRect l="-4" t="-53" b="5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C_3_BD.367_5#d384a3b88.choices?htil=27&amp;vop=1&amp;pid=bc9ae1744&amp;color=0,0,0&amp;vtp=1&amp;bbb=1"/>
              <p:cNvSpPr/>
              <p:nvPr/>
            </p:nvSpPr>
            <p:spPr>
              <a:xfrm>
                <a:off x="832104" y="2852286"/>
                <a:ext cx="6574536"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用电子式表示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的形成过程为</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endParaRPr lang="en-US" altLang="zh-CN" sz="900" dirty="0">
                  <a:latin typeface="宋体" panose="02010600030101010101" pitchFamily="2" charset="-122"/>
                </a:endParaRPr>
              </a:p>
            </p:txBody>
          </p:sp>
        </mc:Choice>
        <mc:Fallback>
          <p:sp>
            <p:nvSpPr>
              <p:cNvPr id="8" name="QC_3_BD.367_5#d384a3b88.choices?htil=27&amp;vop=1&amp;pid=bc9ae1744&amp;color=0,0,0&amp;vtp=1&amp;bbb=1"/>
              <p:cNvSpPr>
                <a:spLocks noRot="1" noChangeAspect="1" noMove="1" noResize="1" noEditPoints="1" noAdjustHandles="1" noChangeArrowheads="1" noChangeShapeType="1" noTextEdit="1"/>
              </p:cNvSpPr>
              <p:nvPr/>
            </p:nvSpPr>
            <p:spPr>
              <a:xfrm>
                <a:off x="832104" y="2852286"/>
                <a:ext cx="6574536" cy="469900"/>
              </a:xfrm>
              <a:prstGeom prst="rect">
                <a:avLst/>
              </a:prstGeom>
              <a:blipFill rotWithShape="1">
                <a:blip r:embed="rId6"/>
                <a:stretch>
                  <a:fillRect l="-4" t="-107" b="107"/>
                </a:stretch>
              </a:blipFill>
            </p:spPr>
            <p:txBody>
              <a:bodyPr/>
              <a:lstStyle/>
              <a:p>
                <a:r>
                  <a:rPr lang="zh-CN" altLang="en-US">
                    <a:noFill/>
                  </a:rPr>
                  <a:t> </a:t>
                </a:r>
              </a:p>
            </p:txBody>
          </p:sp>
        </mc:Fallback>
      </mc:AlternateContent>
      <p:pic>
        <p:nvPicPr>
          <p:cNvPr id="9" name="QC_3_BD.367_5#d384a3b88?htil=27&amp;vop=1&amp;pid=bc9ae1744&amp;color=0,0,0&amp;tib=255,255,255&amp;iip=31&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4290727" y="2952870"/>
            <a:ext cx="338328" cy="21031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0" name="QC_3_BD.367_5#d384a3b88?htil=27&amp;vop=1&amp;pid=bc9ae1744&amp;color=0,0,0&amp;tib=255,255,255&amp;iip=32&amp;vtp=1" descr="preencoded.png"/>
          <p:cNvPicPr>
            <a:picLocks noChangeAspect="1"/>
          </p:cNvPicPr>
          <p:nvPr/>
        </p:nvPicPr>
        <p:blipFill>
          <a:blip r:embed="rId8">
            <a:clrChange>
              <a:clrFrom>
                <a:srgbClr val="FFFFFF"/>
              </a:clrFrom>
              <a:clrTo>
                <a:srgbClr val="FFFFFF">
                  <a:alpha val="0"/>
                </a:srgbClr>
              </a:clrTo>
            </a:clrChange>
          </a:blip>
          <a:stretch>
            <a:fillRect/>
          </a:stretch>
        </p:blipFill>
        <p:spPr>
          <a:xfrm>
            <a:off x="4635913" y="2957442"/>
            <a:ext cx="676656" cy="201168"/>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3_BD.369_1#1ea2e10b0?sp=1&amp;vop=1&amp;pid=bc9ae1744&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3_AN.370_1#1ea2e10b0.bracket?vop=1&amp;pid=bc9ae1744&amp;color=0,0,0&amp;vpa=181&amp;vtp=1"/>
          <p:cNvSpPr/>
          <p:nvPr/>
        </p:nvSpPr>
        <p:spPr>
          <a:xfrm>
            <a:off x="30728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3_BD.369_2#1ea2e10b0?vop=1&amp;pid=bc9ae1744&amp;color=0,0,0&amp;vtp=1&amp;bbb=1"/>
              <p:cNvSpPr/>
              <p:nvPr/>
            </p:nvSpPr>
            <p:spPr>
              <a:xfrm>
                <a:off x="832104" y="1529771"/>
                <a:ext cx="10533888" cy="3352800"/>
              </a:xfrm>
              <a:prstGeom prst="rect">
                <a:avLst/>
              </a:prstGeom>
              <a:noFill/>
            </p:spPr>
            <p:txBody>
              <a:bodyPr wrap="none" lIns="0" tIns="0" rIns="0" bIns="0" rtlCol="0" anchor="t"/>
              <a:lstStyle/>
              <a:p>
                <a:pPr algn="l"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①</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分子中既含极性键又含非极性键</a:t>
                </a:r>
                <a:endParaRPr lang="en-US" altLang="zh-CN" sz="1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的电子层结构相同，则原子序数：</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③</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Br</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的熔点随着相对分子质量的增大而升高</a:t>
                </a:r>
                <a:endParaRPr lang="en-US" altLang="zh-CN" sz="100" dirty="0"/>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④</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CS</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分子中各原子最外层均达到</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8电子稳定结构</a:t>
                </a:r>
                <a:endParaRPr lang="en-US" altLang="zh-CN" sz="1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⑤</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固体熔化成液体的过程是物理变化，所以不会破坏化学键</a:t>
                </a:r>
                <a:endParaRPr lang="en-US" altLang="zh-CN" sz="100" dirty="0"/>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⑥</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HF</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分子很稳定是由于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HF</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分子之间能形成氢键</a:t>
                </a:r>
                <a:endParaRPr lang="en-US" altLang="zh-CN" sz="100" dirty="0"/>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⑦</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固体中的阴离子和阳离子个数比是</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⑧</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由于非金属性：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Br</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，所以酸性：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HBr</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HI</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4" name="QC_3_BD.369_2#1ea2e10b0?vop=1&amp;pid=bc9ae1744&amp;color=0,0,0&amp;vtp=1&amp;bbb=1"/>
              <p:cNvSpPr>
                <a:spLocks noRot="1" noChangeAspect="1" noMove="1" noResize="1" noEditPoints="1" noAdjustHandles="1" noChangeArrowheads="1" noChangeShapeType="1" noTextEdit="1"/>
              </p:cNvSpPr>
              <p:nvPr/>
            </p:nvSpPr>
            <p:spPr>
              <a:xfrm>
                <a:off x="832104" y="1529771"/>
                <a:ext cx="10533888" cy="3352800"/>
              </a:xfrm>
              <a:prstGeom prst="rect">
                <a:avLst/>
              </a:prstGeom>
              <a:blipFill rotWithShape="1">
                <a:blip r:embed="rId1"/>
                <a:stretch>
                  <a:fillRect l="-2" t="-2" r="1" b="2"/>
                </a:stretch>
              </a:blipFill>
            </p:spPr>
            <p:txBody>
              <a:bodyPr/>
              <a:lstStyle/>
              <a:p>
                <a:r>
                  <a:rPr lang="zh-CN" altLang="en-US">
                    <a:noFill/>
                  </a:rPr>
                  <a:t> </a:t>
                </a:r>
              </a:p>
            </p:txBody>
          </p:sp>
        </mc:Fallback>
      </mc:AlternateContent>
      <p:sp>
        <p:nvSpPr>
          <p:cNvPr id="5" name="QC_3_BD.369_3#1ea2e10b0.choices?vop=1&amp;pid=bc9ae1744&amp;color=0,0,0&amp;vtp=1&amp;bbb=1"/>
          <p:cNvSpPr/>
          <p:nvPr/>
        </p:nvSpPr>
        <p:spPr>
          <a:xfrm>
            <a:off x="832104" y="4822825"/>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63520" algn="l"/>
                <a:tab pos="5488940" algn="l"/>
                <a:tab pos="799846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②⑤⑥⑧</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①③④⑤</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②④⑤</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③⑤⑦⑧</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371_1#90ce83b7f?sp=1&amp;vop=1&amp;pid=bc9ae1744&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如图分别表示元素或物质的某种结构或性质与核电荷数的关系</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为核电荷数，</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为元素或物质的某种结构</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或性质</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3_BD.371_1#90ce83b7f?sp=1&amp;vop=1&amp;pid=bc9ae1744&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13" b="60"/>
                </a:stretch>
              </a:blipFill>
            </p:spPr>
            <p:txBody>
              <a:bodyPr/>
              <a:lstStyle/>
              <a:p>
                <a:r>
                  <a:rPr lang="zh-CN" altLang="en-US">
                    <a:noFill/>
                  </a:rPr>
                  <a:t> </a:t>
                </a:r>
              </a:p>
            </p:txBody>
          </p:sp>
        </mc:Fallback>
      </mc:AlternateContent>
      <p:sp>
        <p:nvSpPr>
          <p:cNvPr id="3" name="QC_3_AN.372_1#90ce83b7f.bracket?vop=1&amp;pid=bc9ae1744&amp;color=0,0,0&amp;vpa=182&amp;vtp=1"/>
          <p:cNvSpPr/>
          <p:nvPr/>
        </p:nvSpPr>
        <p:spPr>
          <a:xfrm>
            <a:off x="3853910" y="15067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pic>
        <p:nvPicPr>
          <p:cNvPr id="4" name="QC_3_BD.371_3#90ce83b7f?htil=1&amp;vop=1&amp;pid=bc9ae174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837944" y="2059932"/>
            <a:ext cx="612648" cy="89611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3_BD.371_4#90ce83b7f?htil=1&amp;vop=1&amp;pid=bc9ae174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471416" y="2059932"/>
            <a:ext cx="612648" cy="89611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3_BD.371_5#90ce83b7f?htil=1&amp;vop=1&amp;pid=bc9ae1744&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095744" y="2041644"/>
            <a:ext cx="630936" cy="90525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3_BD.371_6#90ce83b7f?htil=1&amp;vop=1&amp;pid=bc9ae1744&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9738360" y="2059932"/>
            <a:ext cx="612648" cy="89611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8" name="QC_3_BD.371_7#90ce83b7f.choices?vop=1&amp;pid=bc9ae1744&amp;color=0,0,0&amp;vtp=1&amp;bbb=1"/>
              <p:cNvSpPr/>
              <p:nvPr/>
            </p:nvSpPr>
            <p:spPr>
              <a:xfrm>
                <a:off x="832104" y="3095744"/>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甲图表示</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的离子半径变化规律</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乙图表示卤族元素原子的电子层数</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丙图表示碱金属单质密度的变化规律</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丁图表示第三周期五种主族元素的最高化合价</a:t>
                </a:r>
                <a:endParaRPr lang="en-US" altLang="zh-CN" sz="1800" dirty="0"/>
              </a:p>
            </p:txBody>
          </p:sp>
        </mc:Choice>
        <mc:Fallback>
          <p:sp>
            <p:nvSpPr>
              <p:cNvPr id="8" name="QC_3_BD.371_7#90ce83b7f.choices?vop=1&amp;pid=bc9ae1744&amp;color=0,0,0&amp;vtp=1&amp;bbb=1"/>
              <p:cNvSpPr>
                <a:spLocks noRot="1" noChangeAspect="1" noMove="1" noResize="1" noEditPoints="1" noAdjustHandles="1" noChangeArrowheads="1" noChangeShapeType="1" noTextEdit="1"/>
              </p:cNvSpPr>
              <p:nvPr/>
            </p:nvSpPr>
            <p:spPr>
              <a:xfrm>
                <a:off x="832104" y="3095744"/>
                <a:ext cx="10533888" cy="1676400"/>
              </a:xfrm>
              <a:prstGeom prst="rect">
                <a:avLst/>
              </a:prstGeom>
              <a:blipFill rotWithShape="1">
                <a:blip r:embed="rId6"/>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3_BD.373_1#27eefc3fb?sp=1&amp;vop=1&amp;pid=bc9ae1744&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根据元素周期律，由下列事实进行归纳推测，</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推测错误的是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AlternateContent xmlns:mc="http://schemas.openxmlformats.org/markup-compatibility/2006" xmlns:a14="http://schemas.microsoft.com/office/drawing/2010/main">
        <mc:Choice Requires="a14">
          <p:graphicFrame>
            <p:nvGraphicFramePr>
              <p:cNvPr id="128" name="QB_3_BD.373_2#27eefc3fb?colgroup=6,26,22&amp;vop=1&amp;pid=bc9ae1744&amp;color=0,0,0&amp;vtp=1&amp;bbb=1"/>
              <p:cNvGraphicFramePr>
                <a:graphicFrameLocks noGrp="1"/>
              </p:cNvGraphicFramePr>
              <p:nvPr/>
            </p:nvGraphicFramePr>
            <p:xfrm>
              <a:off x="832104" y="1622425"/>
              <a:ext cx="10497312" cy="1704340"/>
            </p:xfrm>
            <a:graphic>
              <a:graphicData uri="http://schemas.openxmlformats.org/drawingml/2006/table">
                <a:tbl>
                  <a:tblPr/>
                  <a:tblGrid>
                    <a:gridCol w="1243584"/>
                    <a:gridCol w="4946904"/>
                    <a:gridCol w="4306824"/>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事实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与水反应比</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剧烈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与水反应更剧烈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MgSO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能溶于水</a:t>
                          </a:r>
                          <a:r>
                            <a:rPr lang="en-US" altLang="zh-CN" sz="1400" b="0" i="0" spc="-1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CaSO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微溶于水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SrSO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400" b="0" i="0" spc="-1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BaSO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难溶于水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500</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时分解</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HI</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230</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时分解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HBr</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的分解温度介于二者之间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m:t>
                              </m:r>
                            </m:oMath>
                          </a14:m>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是半导体材料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Sn</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也是半导体材料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128" name="QB_3_BD.373_2#27eefc3fb?colgroup=6,26,22&amp;vop=1&amp;pid=bc9ae1744&amp;color=0,0,0&amp;vtp=1&amp;bbb=1"/>
              <p:cNvGraphicFramePr>
                <a:graphicFrameLocks noGrp="1"/>
              </p:cNvGraphicFramePr>
              <p:nvPr/>
            </p:nvGraphicFramePr>
            <p:xfrm>
              <a:off x="832104" y="1622425"/>
              <a:ext cx="10497312" cy="1704340"/>
            </p:xfrm>
            <a:graphic>
              <a:graphicData uri="http://schemas.openxmlformats.org/drawingml/2006/table">
                <a:tbl>
                  <a:tblPr/>
                  <a:tblGrid>
                    <a:gridCol w="1243584"/>
                    <a:gridCol w="4946904"/>
                    <a:gridCol w="4306824"/>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事实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360">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bl>
              </a:graphicData>
            </a:graphic>
          </p:graphicFrame>
        </mc:Fallback>
      </mc:AlternateContent>
      <p:sp>
        <p:nvSpPr>
          <p:cNvPr id="4" name="QB_3_AN.374_1#27eefc3fb.bracket?vop=1&amp;pid=bc9ae1744&amp;color=0,0,0&amp;vpa=183&amp;vtp=1"/>
          <p:cNvSpPr/>
          <p:nvPr/>
        </p:nvSpPr>
        <p:spPr>
          <a:xfrm>
            <a:off x="6832060" y="1075817"/>
            <a:ext cx="341313" cy="469900"/>
          </a:xfrm>
          <a:prstGeom prst="rect">
            <a:avLst/>
          </a:prstGeom>
          <a:noFill/>
        </p:spPr>
        <p:txBody>
          <a:bodyPr wrap="none" lIns="0" tIns="0" rIns="0" bIns="0" rtlCol="0" anchor="t"/>
          <a:lstStyle/>
          <a:p>
            <a:pPr algn="ctr" latinLnBrk="1">
              <a:lnSpc>
                <a:spcPts val="37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375_1#8a58c0f2d?sp=1&amp;vop=1&amp;pid=bc9ae1744&amp;color=0,0,0&amp;vtp=1&amp;bt=1&amp;bbb=1&amp;hb=1"/>
              <p:cNvSpPr/>
              <p:nvPr/>
            </p:nvSpPr>
            <p:spPr>
              <a:xfrm>
                <a:off x="832104" y="108000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如图是一种四面体“金字塔”魔方。若魔方的四个面分别代表短周期中原子序数依次增大的四种元素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，且每个顶点代表由三个面的元素形成的一种化合物。其中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分别是短周期主族元素中原子</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半径最小和最大的元素</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的氢化物与其最高价氧化物对应的水化物能反应生成盐，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的最外层电子数是</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其电子层数的</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3倍。</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3_BD.375_1#8a58c0f2d?sp=1&amp;vop=1&amp;pid=bc9ae1744&amp;color=0,0,0&amp;vtp=1&amp;bt=1&amp;bbb=1&amp;hb=1"/>
              <p:cNvSpPr>
                <a:spLocks noRot="1" noChangeAspect="1" noMove="1" noResize="1" noEditPoints="1" noAdjustHandles="1" noChangeArrowheads="1" noChangeShapeType="1" noTextEdit="1"/>
              </p:cNvSpPr>
              <p:nvPr/>
            </p:nvSpPr>
            <p:spPr>
              <a:xfrm>
                <a:off x="832104" y="1080000"/>
                <a:ext cx="10533888" cy="1676400"/>
              </a:xfrm>
              <a:prstGeom prst="rect">
                <a:avLst/>
              </a:prstGeom>
              <a:blipFill rotWithShape="1">
                <a:blip r:embed="rId1"/>
                <a:stretch>
                  <a:fillRect l="-2" t="-30" r="-752" b="30"/>
                </a:stretch>
              </a:blipFill>
            </p:spPr>
            <p:txBody>
              <a:bodyPr/>
              <a:lstStyle/>
              <a:p>
                <a:r>
                  <a:rPr lang="zh-CN" altLang="en-US">
                    <a:noFill/>
                  </a:rPr>
                  <a:t> </a:t>
                </a:r>
              </a:p>
            </p:txBody>
          </p:sp>
        </mc:Fallback>
      </mc:AlternateContent>
      <p:sp>
        <p:nvSpPr>
          <p:cNvPr id="3" name="QC_3_AN.376_1#8a58c0f2d.bracket?vop=1&amp;pid=bc9ae1744&amp;color=0,0,0&amp;vpa=184&amp;vtp=1"/>
          <p:cNvSpPr/>
          <p:nvPr/>
        </p:nvSpPr>
        <p:spPr>
          <a:xfrm>
            <a:off x="4806410" y="23449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pic>
        <p:nvPicPr>
          <p:cNvPr id="4" name="QC_3_BD.375_2#8a58c0f2d?htil=29&amp;vop=1&amp;pid=bc9ae174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117197" y="2854444"/>
            <a:ext cx="1051560" cy="110642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3_BD.375_3#8a58c0f2d.choices?htil=29&amp;vop=1&amp;pid=bc9ae1744&amp;color=0,0,0&amp;vtp=1&amp;bbb=1"/>
              <p:cNvSpPr/>
              <p:nvPr/>
            </p:nvSpPr>
            <p:spPr>
              <a:xfrm>
                <a:off x="832104" y="2761790"/>
                <a:ext cx="9354312"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的简单氢化物的沸点：</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的原子半径大小顺序：</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在一定条件下能发生氧化还原反应</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四种化合物中只有酸和碱，没有盐类物质</a:t>
                </a:r>
                <a:endParaRPr lang="en-US" altLang="zh-CN" sz="1800" dirty="0"/>
              </a:p>
            </p:txBody>
          </p:sp>
        </mc:Choice>
        <mc:Fallback>
          <p:sp>
            <p:nvSpPr>
              <p:cNvPr id="5" name="QC_3_BD.375_3#8a58c0f2d.choices?htil=29&amp;vop=1&amp;pid=bc9ae1744&amp;color=0,0,0&amp;vtp=1&amp;bbb=1"/>
              <p:cNvSpPr>
                <a:spLocks noRot="1" noChangeAspect="1" noMove="1" noResize="1" noEditPoints="1" noAdjustHandles="1" noChangeArrowheads="1" noChangeShapeType="1" noTextEdit="1"/>
              </p:cNvSpPr>
              <p:nvPr/>
            </p:nvSpPr>
            <p:spPr>
              <a:xfrm>
                <a:off x="832104" y="2761790"/>
                <a:ext cx="9354312" cy="1676400"/>
              </a:xfrm>
              <a:prstGeom prst="rect">
                <a:avLst/>
              </a:prstGeom>
              <a:blipFill rotWithShape="1">
                <a:blip r:embed="rId3"/>
                <a:stretch>
                  <a:fillRect l="-3" t="-10" r="4"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377_1#9f7be3785?sp=1&amp;vop=1&amp;pid=bc9ae1744&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CF</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1107</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是一种离子液体，由于其不含金属离子和卤素离子，且有良好的光学性能，是半导体</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显示行业</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的理想材料</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。其阴离子的结构如图所示，由</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五种原子序数依次增大的短周期元素组成</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位于同周期，</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位于同主族，</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2" name="QC_3_BD.377_1#9f7be3785?sp=1&amp;vop=1&amp;pid=bc9ae1744&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1" b="40"/>
                </a:stretch>
              </a:blipFill>
            </p:spPr>
            <p:txBody>
              <a:bodyPr/>
              <a:lstStyle/>
              <a:p>
                <a:r>
                  <a:rPr lang="zh-CN" altLang="en-US">
                    <a:noFill/>
                  </a:rPr>
                  <a:t> </a:t>
                </a:r>
              </a:p>
            </p:txBody>
          </p:sp>
        </mc:Fallback>
      </mc:AlternateContent>
      <p:sp>
        <p:nvSpPr>
          <p:cNvPr id="3" name="QC_3_AN.378_1#9f7be3785.bracket?vop=1&amp;pid=bc9ae1744&amp;color=0,0,0&amp;vpa=185&amp;vtp=1"/>
          <p:cNvSpPr/>
          <p:nvPr/>
        </p:nvSpPr>
        <p:spPr>
          <a:xfrm>
            <a:off x="8317960" y="19258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pic>
        <p:nvPicPr>
          <p:cNvPr id="4" name="QC_3_BD.377_2#9f7be3785?htil=30&amp;vop=1&amp;pid=bc9ae174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957336" y="2448044"/>
            <a:ext cx="1947672" cy="84124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3_BD.377_3#9f7be3785.choices?htil=30&amp;vop=1&amp;pid=bc9ae1744&amp;color=0,0,0&amp;vtp=1&amp;bbb=1"/>
              <p:cNvSpPr/>
              <p:nvPr/>
            </p:nvSpPr>
            <p:spPr>
              <a:xfrm>
                <a:off x="832104" y="2355390"/>
                <a:ext cx="8449056"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最高正价：</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含氧酸的酸性：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一定条件下，</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的单质能置换出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的单质</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元素组成的常见化合物均能使品红溶液褪色</a:t>
                </a:r>
                <a:endParaRPr lang="en-US" altLang="zh-CN" sz="1800" dirty="0"/>
              </a:p>
            </p:txBody>
          </p:sp>
        </mc:Choice>
        <mc:Fallback>
          <p:sp>
            <p:nvSpPr>
              <p:cNvPr id="5" name="QC_3_BD.377_3#9f7be3785.choices?htil=30&amp;vop=1&amp;pid=bc9ae1744&amp;color=0,0,0&amp;vtp=1&amp;bbb=1"/>
              <p:cNvSpPr>
                <a:spLocks noRot="1" noChangeAspect="1" noMove="1" noResize="1" noEditPoints="1" noAdjustHandles="1" noChangeArrowheads="1" noChangeShapeType="1" noTextEdit="1"/>
              </p:cNvSpPr>
              <p:nvPr/>
            </p:nvSpPr>
            <p:spPr>
              <a:xfrm>
                <a:off x="832104" y="2355390"/>
                <a:ext cx="8449056" cy="1676400"/>
              </a:xfrm>
              <a:prstGeom prst="rect">
                <a:avLst/>
              </a:prstGeom>
              <a:blipFill rotWithShape="1">
                <a:blip r:embed="rId3"/>
                <a:stretch>
                  <a:fillRect l="-3" t="-10"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23_1#79bca5dda?htil=4&amp;vop=1&amp;pid=8e34e0333&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0391101" y="1171440"/>
            <a:ext cx="841248" cy="89611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6_BD.23_2#79bca5dda?htil=4&amp;sp=1&amp;vop=1&amp;pid=8e34e0333&amp;color=0,0,0&amp;vtp=1&amp;bt=1&amp;bbb=1&amp;hb=1"/>
              <p:cNvSpPr/>
              <p:nvPr/>
            </p:nvSpPr>
            <p:spPr>
              <a:xfrm>
                <a:off x="832104" y="1080000"/>
                <a:ext cx="9564624"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三种主族元素在周期表中的位置如图所示，设</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的原子序数为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的原子序</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数之和不可能为(</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3" name="QC_6_BD.23_2#79bca5dda?htil=4&amp;sp=1&amp;vop=1&amp;pid=8e34e0333&amp;color=0,0,0&amp;vtp=1&amp;bt=1&amp;bbb=1&amp;hb=1"/>
              <p:cNvSpPr>
                <a:spLocks noRot="1" noChangeAspect="1" noMove="1" noResize="1" noEditPoints="1" noAdjustHandles="1" noChangeArrowheads="1" noChangeShapeType="1" noTextEdit="1"/>
              </p:cNvSpPr>
              <p:nvPr/>
            </p:nvSpPr>
            <p:spPr>
              <a:xfrm>
                <a:off x="832104" y="1080000"/>
                <a:ext cx="9564624" cy="838200"/>
              </a:xfrm>
              <a:prstGeom prst="rect">
                <a:avLst/>
              </a:prstGeom>
              <a:blipFill rotWithShape="1">
                <a:blip r:embed="rId2"/>
                <a:stretch>
                  <a:fillRect l="-3" t="-60" r="5" b="60"/>
                </a:stretch>
              </a:blipFill>
            </p:spPr>
            <p:txBody>
              <a:bodyPr/>
              <a:lstStyle/>
              <a:p>
                <a:r>
                  <a:rPr lang="zh-CN" altLang="en-US">
                    <a:noFill/>
                  </a:rPr>
                  <a:t> </a:t>
                </a:r>
              </a:p>
            </p:txBody>
          </p:sp>
        </mc:Fallback>
      </mc:AlternateContent>
      <p:sp>
        <p:nvSpPr>
          <p:cNvPr id="4" name="QC_6_AN.24_1#79bca5dda.bracket?vop=1&amp;pid=8e34e0333&amp;color=0,0,0&amp;vpa=12&amp;vtp=1"/>
          <p:cNvSpPr/>
          <p:nvPr/>
        </p:nvSpPr>
        <p:spPr>
          <a:xfrm>
            <a:off x="2615660" y="15067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5" name="QC_6_BD.23_3#79bca5dda.choices?htil=4&amp;vop=1&amp;pid=8e34e0333&amp;color=0,0,0&amp;vtp=1&amp;bbb=1"/>
              <p:cNvSpPr/>
              <p:nvPr/>
            </p:nvSpPr>
            <p:spPr>
              <a:xfrm>
                <a:off x="832104" y="1948990"/>
                <a:ext cx="9564624"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593975" algn="l"/>
                    <a:tab pos="5150485" algn="l"/>
                    <a:tab pos="771906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5" name="QC_6_BD.23_3#79bca5dda.choices?htil=4&amp;vop=1&amp;pid=8e34e0333&amp;color=0,0,0&amp;vtp=1&amp;bbb=1"/>
              <p:cNvSpPr>
                <a:spLocks noRot="1" noChangeAspect="1" noMove="1" noResize="1" noEditPoints="1" noAdjustHandles="1" noChangeArrowheads="1" noChangeShapeType="1" noTextEdit="1"/>
              </p:cNvSpPr>
              <p:nvPr/>
            </p:nvSpPr>
            <p:spPr>
              <a:xfrm>
                <a:off x="832104" y="1948990"/>
                <a:ext cx="9564624" cy="469900"/>
              </a:xfrm>
              <a:prstGeom prst="rect">
                <a:avLst/>
              </a:prstGeom>
              <a:blipFill rotWithShape="1">
                <a:blip r:embed="rId3"/>
                <a:stretch>
                  <a:fillRect l="-3" t="-37" r="5" b="3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3_BD.379_1#7d366d56c?sp=1&amp;vop=1&amp;pid=bc9ae1744&amp;color=0,0,0&amp;vtp=1&amp;bt=1&amp;bbb=1"/>
          <p:cNvSpPr/>
          <p:nvPr/>
        </p:nvSpPr>
        <p:spPr>
          <a:xfrm>
            <a:off x="832104" y="1080000"/>
            <a:ext cx="10795000"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下表是元素周期表的一部分，表中所列的数字分别代表某一种元素。针对表中①~⑧号元素回答下列问题。</a:t>
            </a:r>
            <a:endParaRPr lang="en-US" altLang="zh-CN" sz="1800" dirty="0">
              <a:solidFill>
                <a:srgbClr val="000000"/>
              </a:solidFill>
            </a:endParaRPr>
          </a:p>
        </p:txBody>
      </p:sp>
      <p:pic>
        <p:nvPicPr>
          <p:cNvPr id="3" name="QO_3_BD.379_2#7d366d56c?vop=1&amp;pid=bc9ae1744&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858768" y="1622544"/>
            <a:ext cx="4471416" cy="134416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B_4_BD.380_1#1cb3624c0?vop=1&amp;pid=7d366d56c&amp;color=0,0,0&amp;vtp=1&amp;bbb=1"/>
          <p:cNvSpPr/>
          <p:nvPr/>
        </p:nvSpPr>
        <p:spPr>
          <a:xfrm>
            <a:off x="832104" y="3095744"/>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（1）元素①在自然界中有三种同位素</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用具体符号表示，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下同</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（2）利用元素②的一种中子数为8的核素即</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可测定文物的年代。</a:t>
            </a:r>
            <a:endParaRPr lang="en-US" altLang="zh-CN">
              <a:solidFill>
                <a:srgbClr val="000000"/>
              </a:solidFill>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（3）元素③和④分别与①形成的简单化合物的热稳定性较强的是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填化学式）。</a:t>
            </a:r>
            <a:endParaRPr lang="en-US" altLang="zh-CN">
              <a:solidFill>
                <a:srgbClr val="000000"/>
              </a:solidFill>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（4）元素②和元素⑥的最高价氧化物对应的水化物中，酸性更强的是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填化学式）。</a:t>
            </a:r>
            <a:endParaRPr lang="en-US" altLang="zh-CN">
              <a:solidFill>
                <a:srgbClr val="000000"/>
              </a:solidFill>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（5）元素④⑤⑧的简单离子中半径最大的是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填离子符号</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5" name="QB_4_AN.381_1#1cb3624c0.blank?vop=1&amp;pid=7d366d56c&amp;color=0,0,0&amp;vpa=186&amp;vtp=1&amp;bbb=1"/>
              <p:cNvSpPr/>
              <p:nvPr/>
            </p:nvSpPr>
            <p:spPr>
              <a:xfrm>
                <a:off x="5542216" y="3136892"/>
                <a:ext cx="1360170" cy="292100"/>
              </a:xfrm>
              <a:prstGeom prst="rect">
                <a:avLst/>
              </a:prstGeom>
              <a:noFill/>
            </p:spPr>
            <p:txBody>
              <a:bodyPr wrap="none" lIns="0" tIns="0" rIns="0" bIns="0" rtlCol="0" anchor="t"/>
              <a:lstStyle/>
              <a:p>
                <a:pPr algn="ctr" latinLnBrk="1">
                  <a:lnSpc>
                    <a:spcPts val="23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m:t>
                        </m:r>
                      </m:sup>
                    </m:sSup>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p>
                    </m:sSup>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p>
                    </m:sSup>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5" name="QB_4_AN.381_1#1cb3624c0.blank?vop=1&amp;pid=7d366d56c&amp;color=0,0,0&amp;vpa=186&amp;vtp=1&amp;bbb=1"/>
              <p:cNvSpPr>
                <a:spLocks noRot="1" noChangeAspect="1" noMove="1" noResize="1" noEditPoints="1" noAdjustHandles="1" noChangeArrowheads="1" noChangeShapeType="1" noTextEdit="1"/>
              </p:cNvSpPr>
              <p:nvPr/>
            </p:nvSpPr>
            <p:spPr>
              <a:xfrm>
                <a:off x="5542216" y="3136892"/>
                <a:ext cx="1360170" cy="292100"/>
              </a:xfrm>
              <a:prstGeom prst="rect">
                <a:avLst/>
              </a:prstGeom>
              <a:blipFill rotWithShape="1">
                <a:blip r:embed="rId2"/>
                <a:stretch>
                  <a:fillRect l="-42" t="-3041" r="42" b="2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4_AN.383_1#1cb3624c0.blank?vop=1&amp;pid=7d366d56c&amp;color=0,0,0&amp;vpa=187&amp;vtp=1&amp;bbb=1&amp;rh=21.98"/>
              <p:cNvSpPr/>
              <p:nvPr/>
            </p:nvSpPr>
            <p:spPr>
              <a:xfrm>
                <a:off x="5231066" y="3558024"/>
                <a:ext cx="444310" cy="279146"/>
              </a:xfrm>
              <a:prstGeom prst="rect">
                <a:avLst/>
              </a:prstGeom>
              <a:noFill/>
            </p:spPr>
            <p:txBody>
              <a:bodyPr wrap="none" lIns="0" tIns="0" rIns="0" bIns="0" rtlCol="0" anchor="t"/>
              <a:lstStyle/>
              <a:p>
                <a:pPr algn="ctr" latinLnBrk="1">
                  <a:lnSpc>
                    <a:spcPts val="2300"/>
                  </a:lnSpc>
                </a:pP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6</m:t>
                        </m:r>
                      </m:sub>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14</m:t>
                        </m:r>
                      </m:sup>
                    </m:sSubSup>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7" name="QB_4_AN.383_1#1cb3624c0.blank?vop=1&amp;pid=7d366d56c&amp;color=0,0,0&amp;vpa=187&amp;vtp=1&amp;bbb=1&amp;rh=21.98"/>
              <p:cNvSpPr>
                <a:spLocks noRot="1" noChangeAspect="1" noMove="1" noResize="1" noEditPoints="1" noAdjustHandles="1" noChangeArrowheads="1" noChangeShapeType="1" noTextEdit="1"/>
              </p:cNvSpPr>
              <p:nvPr/>
            </p:nvSpPr>
            <p:spPr>
              <a:xfrm>
                <a:off x="5231066" y="3558024"/>
                <a:ext cx="444310" cy="279146"/>
              </a:xfrm>
              <a:prstGeom prst="rect">
                <a:avLst/>
              </a:prstGeom>
              <a:blipFill rotWithShape="1">
                <a:blip r:embed="rId3"/>
                <a:stretch>
                  <a:fillRect l="-129" t="-43" r="86" b="-459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4_AN.385_1#1cb3624c0.blank?vop=1&amp;pid=7d366d56c&amp;color=0,0,0&amp;vpa=188&amp;vtp=1&amp;bbb=1"/>
              <p:cNvSpPr/>
              <p:nvPr/>
            </p:nvSpPr>
            <p:spPr>
              <a:xfrm>
                <a:off x="7396417" y="3981378"/>
                <a:ext cx="396875"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HF</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9" name="QB_4_AN.385_1#1cb3624c0.blank?vop=1&amp;pid=7d366d56c&amp;color=0,0,0&amp;vpa=188&amp;vtp=1&amp;bbb=1"/>
              <p:cNvSpPr>
                <a:spLocks noRot="1" noChangeAspect="1" noMove="1" noResize="1" noEditPoints="1" noAdjustHandles="1" noChangeArrowheads="1" noChangeShapeType="1" noTextEdit="1"/>
              </p:cNvSpPr>
              <p:nvPr/>
            </p:nvSpPr>
            <p:spPr>
              <a:xfrm>
                <a:off x="7396417" y="3981378"/>
                <a:ext cx="396875" cy="279400"/>
              </a:xfrm>
              <a:prstGeom prst="rect">
                <a:avLst/>
              </a:prstGeom>
              <a:blipFill rotWithShape="1">
                <a:blip r:embed="rId4"/>
                <a:stretch>
                  <a:fillRect l="-144" t="-202" r="144" b="20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B_4_AN.387_1#1cb3624c0.blank?vop=1&amp;pid=7d366d56c&amp;color=0,0,0&amp;vpa=189&amp;vtp=1&amp;bbb=1"/>
              <p:cNvSpPr/>
              <p:nvPr/>
            </p:nvSpPr>
            <p:spPr>
              <a:xfrm>
                <a:off x="7840917" y="4407336"/>
                <a:ext cx="765048" cy="279400"/>
              </a:xfrm>
              <a:prstGeom prst="rect">
                <a:avLst/>
              </a:prstGeom>
              <a:noFill/>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1" name="QB_4_AN.387_1#1cb3624c0.blank?vop=1&amp;pid=7d366d56c&amp;color=0,0,0&amp;vpa=189&amp;vtp=1&amp;bbb=1"/>
              <p:cNvSpPr>
                <a:spLocks noRot="1" noChangeAspect="1" noMove="1" noResize="1" noEditPoints="1" noAdjustHandles="1" noChangeArrowheads="1" noChangeShapeType="1" noTextEdit="1"/>
              </p:cNvSpPr>
              <p:nvPr/>
            </p:nvSpPr>
            <p:spPr>
              <a:xfrm>
                <a:off x="7840917" y="4407336"/>
                <a:ext cx="765048" cy="279400"/>
              </a:xfrm>
              <a:prstGeom prst="rect">
                <a:avLst/>
              </a:prstGeom>
              <a:blipFill rotWithShape="1">
                <a:blip r:embed="rId5"/>
                <a:stretch>
                  <a:fillRect l="-75" t="-156" r="58" b="15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QB_4_AN.389_1#1cb3624c0.blank?vop=1&amp;pid=7d366d56c&amp;color=0,0,0&amp;vpa=190&amp;vtp=1&amp;bbb=1"/>
              <p:cNvSpPr/>
              <p:nvPr/>
            </p:nvSpPr>
            <p:spPr>
              <a:xfrm>
                <a:off x="5326316" y="4819578"/>
                <a:ext cx="438087" cy="279400"/>
              </a:xfrm>
              <a:prstGeom prst="rect">
                <a:avLst/>
              </a:prstGeom>
              <a:noFill/>
            </p:spPr>
            <p:txBody>
              <a:bodyPr wrap="none" lIns="0" tIns="0" rIns="0" bIns="0" rtlCol="0" anchor="t"/>
              <a:lstStyle/>
              <a:p>
                <a:pPr algn="ctr" latinLnBrk="1">
                  <a:lnSpc>
                    <a:spcPts val="22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3" name="QB_4_AN.389_1#1cb3624c0.blank?vop=1&amp;pid=7d366d56c&amp;color=0,0,0&amp;vpa=190&amp;vtp=1&amp;bbb=1"/>
              <p:cNvSpPr>
                <a:spLocks noRot="1" noChangeAspect="1" noMove="1" noResize="1" noEditPoints="1" noAdjustHandles="1" noChangeArrowheads="1" noChangeShapeType="1" noTextEdit="1"/>
              </p:cNvSpPr>
              <p:nvPr/>
            </p:nvSpPr>
            <p:spPr>
              <a:xfrm>
                <a:off x="5326316" y="4819578"/>
                <a:ext cx="438087" cy="279400"/>
              </a:xfrm>
              <a:prstGeom prst="rect">
                <a:avLst/>
              </a:prstGeom>
              <a:blipFill rotWithShape="1">
                <a:blip r:embed="rId6"/>
                <a:stretch>
                  <a:fillRect l="-130" t="-202" r="116" b="20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additive="base">
                                        <p:cTn id="2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bg/>
                                          </p:spTgt>
                                        </p:tgtEl>
                                        <p:attrNameLst>
                                          <p:attrName>style.visibility</p:attrName>
                                        </p:attrNameLst>
                                      </p:cBhvr>
                                      <p:to>
                                        <p:strVal val="visible"/>
                                      </p:to>
                                    </p:set>
                                    <p:anim calcmode="lin" valueType="num">
                                      <p:cBhvr additive="base">
                                        <p:cTn id="3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3">
                                            <p:bg/>
                                          </p:spTgt>
                                        </p:tgtEl>
                                        <p:attrNameLst>
                                          <p:attrName>style.visibility</p:attrName>
                                        </p:attrNameLst>
                                      </p:cBhvr>
                                      <p:to>
                                        <p:strVal val="visible"/>
                                      </p:to>
                                    </p:set>
                                    <p:anim calcmode="lin" valueType="num">
                                      <p:cBhvr additive="base">
                                        <p:cTn id="4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3">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xEl>
                                              <p:pRg st="0" end="0"/>
                                            </p:txEl>
                                          </p:spTgt>
                                        </p:tgtEl>
                                        <p:attrNameLst>
                                          <p:attrName>style.visibility</p:attrName>
                                        </p:attrNameLst>
                                      </p:cBhvr>
                                      <p:to>
                                        <p:strVal val="visible"/>
                                      </p:to>
                                    </p:set>
                                    <p:anim calcmode="lin" valueType="num">
                                      <p:cBhvr additive="base">
                                        <p:cTn id="5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7" grpId="0" animBg="1" build="p"/>
      <p:bldP spid="9" grpId="0" animBg="1" build="p"/>
      <p:bldP spid="11" grpId="0" animBg="1" build="p"/>
      <p:bldP spid="13" grpId="0" animBg="1" build="p"/>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4_BD.390_1#48ceb2cf7?vop=1&amp;pid=7d366d56c&amp;color=0,0,0&amp;mp=1&amp;vtp=1&amp;bt=1&amp;bbb=1&amp;hb=1"/>
          <p:cNvSpPr/>
          <p:nvPr/>
        </p:nvSpPr>
        <p:spPr>
          <a:xfrm>
            <a:off x="832104" y="1078992"/>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（6）可利用一个化学反应比较⑦⑧非金属性的强弱</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该反应的化学方程式为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AlternateContent xmlns:mc="http://schemas.openxmlformats.org/markup-compatibility/2006">
        <mc:Choice xmlns:a14="http://schemas.microsoft.com/office/drawing/2010/main" Requires="a14">
          <p:sp>
            <p:nvSpPr>
              <p:cNvPr id="3" name="QB_4_AN.391_1#48ceb2cf7.blank?vop=1&amp;pid=7d366d56c&amp;color=0,0,0&amp;mp=1&amp;vpa=191&amp;vtp=1&amp;bbb=1&amp;rh=18.75&amp;hb=1"/>
              <p:cNvSpPr/>
              <p:nvPr/>
            </p:nvSpPr>
            <p:spPr>
              <a:xfrm>
                <a:off x="832104" y="1040892"/>
                <a:ext cx="10531904" cy="812800"/>
              </a:xfrm>
              <a:prstGeom prst="rect">
                <a:avLst/>
              </a:prstGeom>
              <a:noFill/>
            </p:spPr>
            <p:txBody>
              <a:bodyPr wrap="square" lIns="0" tIns="0" rIns="0" bIns="0" rtlCol="0" anchor="t"/>
              <a:lstStyle/>
              <a:p>
                <a:pPr latinLnBrk="1">
                  <a:lnSpc>
                    <a:spcPts val="3230"/>
                  </a:lnSpc>
                </a:pPr>
                <a:r>
                  <a:rPr lang="en-US" altLang="zh-CN"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NaCl</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30"/>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（或</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HCl</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solidFill>
                    <a:srgbClr val="FF0000"/>
                  </a:solidFill>
                </a:endParaRPr>
              </a:p>
            </p:txBody>
          </p:sp>
        </mc:Choice>
        <mc:Fallback>
          <p:sp>
            <p:nvSpPr>
              <p:cNvPr id="3" name="QB_4_AN.391_1#48ceb2cf7.blank?vop=1&amp;pid=7d366d56c&amp;color=0,0,0&amp;mp=1&amp;vpa=191&amp;vtp=1&amp;bbb=1&amp;rh=18.75&amp;hb=1"/>
              <p:cNvSpPr>
                <a:spLocks noRot="1" noChangeAspect="1" noMove="1" noResize="1" noEditPoints="1" noAdjustHandles="1" noChangeArrowheads="1" noChangeShapeType="1" noTextEdit="1"/>
              </p:cNvSpPr>
              <p:nvPr/>
            </p:nvSpPr>
            <p:spPr>
              <a:xfrm>
                <a:off x="832104" y="1040892"/>
                <a:ext cx="10531904" cy="812800"/>
              </a:xfrm>
              <a:prstGeom prst="rect">
                <a:avLst/>
              </a:prstGeom>
              <a:blipFill rotWithShape="1">
                <a:blip r:embed="rId1"/>
                <a:stretch>
                  <a:fillRect l="-2" t="-3688" b="-795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4_BD.392_1#ab51751f3?sp=1&amp;vop=1&amp;pid=7d366d56c&amp;color=0,0,0&amp;vtp=1&amp;bbb=1&amp;hb=1"/>
              <p:cNvSpPr/>
              <p:nvPr/>
            </p:nvSpPr>
            <p:spPr>
              <a:xfrm>
                <a:off x="832104" y="1939346"/>
                <a:ext cx="10533888" cy="25146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（7）锗位于第四周期，与硅同主族，根据元素周期律推测其单质、化合物的性质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下列正确的是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a:t>
                </a:r>
                <a:endParaRPr lang="en-US" altLang="zh-CN" sz="1800" dirty="0">
                  <a:solidFill>
                    <a:srgbClr val="000000"/>
                  </a:solidFill>
                </a:endParaRPr>
              </a:p>
              <a:p>
                <a:pPr latinLnBrk="1">
                  <a:lnSpc>
                    <a:spcPts val="33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.锗的金属性比⑤强</a:t>
                </a:r>
                <a:endParaRPr lang="en-US" altLang="zh-CN" sz="1800" dirty="0">
                  <a:solidFill>
                    <a:srgbClr val="000000"/>
                  </a:solidFill>
                </a:endParaRPr>
              </a:p>
              <a:p>
                <a:pPr latinLnBrk="1">
                  <a:lnSpc>
                    <a:spcPts val="33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.锗的原子半径比②大</a:t>
                </a:r>
                <a:endParaRPr lang="en-US" altLang="zh-CN" sz="1800" dirty="0">
                  <a:solidFill>
                    <a:srgbClr val="000000"/>
                  </a:solidFill>
                </a:endParaRPr>
              </a:p>
              <a:p>
                <a:pPr latinLnBrk="1">
                  <a:lnSpc>
                    <a:spcPts val="33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.锗的单质可用于制半导体</a:t>
                </a:r>
                <a:endParaRPr lang="en-US" altLang="zh-CN" sz="1800" dirty="0">
                  <a:solidFill>
                    <a:srgbClr val="000000"/>
                  </a:solidFill>
                </a:endParaRPr>
              </a:p>
              <a:p>
                <a:pPr latinLnBrk="1">
                  <a:lnSpc>
                    <a:spcPts val="3300"/>
                  </a:lnSpc>
                </a:pP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.锗的最高正化合价为</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dirty="0"/>
              </a:p>
            </p:txBody>
          </p:sp>
        </mc:Choice>
        <mc:Fallback>
          <p:sp>
            <p:nvSpPr>
              <p:cNvPr id="4" name="QB_4_BD.392_1#ab51751f3?sp=1&amp;vop=1&amp;pid=7d366d56c&amp;color=0,0,0&amp;vtp=1&amp;bbb=1&amp;hb=1"/>
              <p:cNvSpPr>
                <a:spLocks noRot="1" noChangeAspect="1" noMove="1" noResize="1" noEditPoints="1" noAdjustHandles="1" noChangeArrowheads="1" noChangeShapeType="1" noTextEdit="1"/>
              </p:cNvSpPr>
              <p:nvPr/>
            </p:nvSpPr>
            <p:spPr>
              <a:xfrm>
                <a:off x="832104" y="1939346"/>
                <a:ext cx="10533888" cy="2514600"/>
              </a:xfrm>
              <a:prstGeom prst="rect">
                <a:avLst/>
              </a:prstGeom>
              <a:blipFill rotWithShape="1">
                <a:blip r:embed="rId2"/>
                <a:stretch>
                  <a:fillRect l="-2" t="-2" r="1" b="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4_AN.393_1#ab51751f3.blank?vop=1&amp;pid=7d366d56c&amp;color=0,0,0&amp;vpa=192&amp;vtp=1&amp;bbb=1"/>
              <p:cNvSpPr/>
              <p:nvPr/>
            </p:nvSpPr>
            <p:spPr>
              <a:xfrm>
                <a:off x="10571417" y="1990026"/>
                <a:ext cx="342900"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bc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5" name="QB_4_AN.393_1#ab51751f3.blank?vop=1&amp;pid=7d366d56c&amp;color=0,0,0&amp;vpa=192&amp;vtp=1&amp;bbb=1"/>
              <p:cNvSpPr>
                <a:spLocks noRot="1" noChangeAspect="1" noMove="1" noResize="1" noEditPoints="1" noAdjustHandles="1" noChangeArrowheads="1" noChangeShapeType="1" noTextEdit="1"/>
              </p:cNvSpPr>
              <p:nvPr/>
            </p:nvSpPr>
            <p:spPr>
              <a:xfrm>
                <a:off x="10571417" y="1990026"/>
                <a:ext cx="342900" cy="279400"/>
              </a:xfrm>
              <a:prstGeom prst="rect">
                <a:avLst/>
              </a:prstGeom>
              <a:blipFill rotWithShape="1">
                <a:blip r:embed="rId3"/>
                <a:stretch>
                  <a:fillRect l="-167" t="-204" r="167" b="20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additive="base">
                                        <p:cTn id="1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bg/>
                                          </p:spTgt>
                                        </p:tgtEl>
                                        <p:attrNameLst>
                                          <p:attrName>style.visibility</p:attrName>
                                        </p:attrNameLst>
                                      </p:cBhvr>
                                      <p:to>
                                        <p:strVal val="visible"/>
                                      </p:to>
                                    </p:set>
                                    <p:anim calcmode="lin" valueType="num">
                                      <p:cBhvr additive="base">
                                        <p:cTn id="21" dur="500" fill="hold"/>
                                        <p:tgtEl>
                                          <p:spTgt spid="5">
                                            <p:bg/>
                                          </p:spTgt>
                                        </p:tgtEl>
                                        <p:attrNameLst>
                                          <p:attrName>ppt_x</p:attrName>
                                        </p:attrNameLst>
                                      </p:cBhvr>
                                      <p:tavLst>
                                        <p:tav tm="0">
                                          <p:val>
                                            <p:strVal val="#ppt_x"/>
                                          </p:val>
                                        </p:tav>
                                        <p:tav tm="100000">
                                          <p:val>
                                            <p:strVal val="#ppt_x"/>
                                          </p:val>
                                        </p:tav>
                                      </p:tavLst>
                                    </p:anim>
                                    <p:anim calcmode="lin" valueType="num">
                                      <p:cBhvr additive="base">
                                        <p:cTn id="22" dur="500" fill="hold"/>
                                        <p:tgtEl>
                                          <p:spTgt spid="5">
                                            <p:bg/>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3_BD.394_1#f5e1e56fd?sp=1&amp;vop=1&amp;pid=bc9ae1744&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随原子序数递增，八种短周期元素（分别用字母</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表示）原子半径的相对大小</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高正化合价或最低负化合价的变化如图所示。</a:t>
                </a:r>
                <a:endParaRPr lang="zh-CN" altLang="en-US"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zh-CN" altLang="en-US"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dirty="0">
                  <a:solidFill>
                    <a:srgbClr val="000000"/>
                  </a:solidFill>
                </a:endParaRPr>
              </a:p>
            </p:txBody>
          </p:sp>
        </mc:Choice>
        <mc:Fallback>
          <p:sp>
            <p:nvSpPr>
              <p:cNvPr id="2" name="QO_3_BD.394_1#f5e1e56fd?sp=1&amp;vop=1&amp;pid=bc9ae1744&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565" b="40"/>
                </a:stretch>
              </a:blipFill>
            </p:spPr>
            <p:txBody>
              <a:bodyPr/>
              <a:lstStyle/>
              <a:p>
                <a:r>
                  <a:rPr lang="zh-CN" altLang="en-US">
                    <a:noFill/>
                  </a:rPr>
                  <a:t> </a:t>
                </a:r>
              </a:p>
            </p:txBody>
          </p:sp>
        </mc:Fallback>
      </mc:AlternateContent>
      <p:pic>
        <p:nvPicPr>
          <p:cNvPr id="3" name="QO_3_BD.394_2#f5e1e56fd?vop=1&amp;pid=bc9ae174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242816" y="2448044"/>
            <a:ext cx="3694176" cy="126187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B_4_BD.395_1#86ba62c0c?vop=1&amp;pid=f5e1e56fd&amp;color=0,0,0&amp;vtp=1&amp;bbb=1"/>
              <p:cNvSpPr/>
              <p:nvPr/>
            </p:nvSpPr>
            <p:spPr>
              <a:xfrm>
                <a:off x="832104" y="3845044"/>
                <a:ext cx="10533888" cy="1346200"/>
              </a:xfrm>
              <a:prstGeom prst="rect">
                <a:avLst/>
              </a:prstGeom>
              <a:noFill/>
            </p:spPr>
            <p:txBody>
              <a:bodyPr wrap="none" lIns="0" tIns="0" rIns="0" bIns="0" rtlCol="0" anchor="t"/>
              <a:lstStyle/>
              <a:p>
                <a:pPr algn="l" fontAlgn="b" latinLnBrk="1">
                  <a:lnSpc>
                    <a:spcPts val="7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（1）元素</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在周期表中的位置是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的简单离子结构示意图为</a:t>
                </a:r>
                <a:r>
                  <a:rPr lang="en-US" altLang="zh-CN"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_</a:t>
                </a:r>
                <a:r>
                  <a:rPr lang="en-US" altLang="zh-CN" sz="4050" b="0" i="0" u="sng" kern="0" spc="-99900" smtClean="0">
                    <a:solidFill>
                      <a:srgbClr val="FF00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（2）元素</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的简单离子半径由大到小的顺序为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用离子符号表示</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5" name="QB_4_BD.395_1#86ba62c0c?vop=1&amp;pid=f5e1e56fd&amp;color=0,0,0&amp;vtp=1&amp;bbb=1"/>
              <p:cNvSpPr>
                <a:spLocks noRot="1" noChangeAspect="1" noMove="1" noResize="1" noEditPoints="1" noAdjustHandles="1" noChangeArrowheads="1" noChangeShapeType="1" noTextEdit="1"/>
              </p:cNvSpPr>
              <p:nvPr/>
            </p:nvSpPr>
            <p:spPr>
              <a:xfrm>
                <a:off x="832104" y="3845044"/>
                <a:ext cx="10533888" cy="1346200"/>
              </a:xfrm>
              <a:prstGeom prst="rect">
                <a:avLst/>
              </a:prstGeom>
              <a:blipFill rotWithShape="1">
                <a:blip r:embed="rId3"/>
                <a:stretch>
                  <a:fillRect l="-2" t="-9" r="-168" b="9"/>
                </a:stretch>
              </a:blipFill>
            </p:spPr>
            <p:txBody>
              <a:bodyPr/>
              <a:lstStyle/>
              <a:p>
                <a:r>
                  <a:rPr lang="zh-CN" altLang="en-US">
                    <a:noFill/>
                  </a:rPr>
                  <a:t> </a:t>
                </a:r>
              </a:p>
            </p:txBody>
          </p:sp>
        </mc:Fallback>
      </mc:AlternateContent>
      <p:sp>
        <p:nvSpPr>
          <p:cNvPr id="6" name="QB_4_AN.396_1#86ba62c0c.blank?vop=1&amp;pid=f5e1e56fd&amp;color=0,0,0&amp;vpa=193&amp;vtp=1&amp;bbb=1"/>
          <p:cNvSpPr/>
          <p:nvPr/>
        </p:nvSpPr>
        <p:spPr>
          <a:xfrm>
            <a:off x="4033299" y="4255254"/>
            <a:ext cx="1927225" cy="279400"/>
          </a:xfrm>
          <a:prstGeom prst="rect">
            <a:avLst/>
          </a:prstGeom>
          <a:noFill/>
        </p:spPr>
        <p:txBody>
          <a:bodyPr wrap="none" lIns="0" tIns="0" rIns="0" bIns="0" rtlCol="0" anchor="t"/>
          <a:lstStyle/>
          <a:p>
            <a:pPr algn="ctr" latinLnBrk="1">
              <a:lnSpc>
                <a:spcPts val="22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第二周期第ⅤA族</a:t>
            </a:r>
            <a:endParaRPr lang="en-US" altLang="zh-CN" dirty="0">
              <a:solidFill>
                <a:srgbClr val="FF0000"/>
              </a:solidFill>
            </a:endParaRPr>
          </a:p>
        </p:txBody>
      </p:sp>
      <p:pic>
        <p:nvPicPr>
          <p:cNvPr id="8" name="QB_4_AN.398_1#86ba62c0c?vop=1&amp;pid=f5e1e56fd&amp;color=0,0,0&amp;tib=255,255,255&amp;iip=33&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915654" y="3751064"/>
            <a:ext cx="649224" cy="77724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10" name="QB_4_AN.400_1#86ba62c0c.blank?vop=1&amp;pid=f5e1e56fd&amp;color=0,0,0&amp;vpa=195&amp;vtp=1&amp;bbb=1"/>
              <p:cNvSpPr/>
              <p:nvPr/>
            </p:nvSpPr>
            <p:spPr>
              <a:xfrm>
                <a:off x="6458204" y="4812339"/>
                <a:ext cx="2564448" cy="292100"/>
              </a:xfrm>
              <a:prstGeom prst="rect">
                <a:avLst/>
              </a:prstGeom>
              <a:noFill/>
            </p:spPr>
            <p:txBody>
              <a:bodyPr wrap="none" lIns="0" tIns="0" rIns="0" bIns="0" rtlCol="0" anchor="t"/>
              <a:lstStyle/>
              <a:p>
                <a:pPr algn="ctr" latinLnBrk="1">
                  <a:lnSpc>
                    <a:spcPts val="23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&gt;</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&gt;</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&gt;</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Al</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0" name="QB_4_AN.400_1#86ba62c0c.blank?vop=1&amp;pid=f5e1e56fd&amp;color=0,0,0&amp;vpa=195&amp;vtp=1&amp;bbb=1"/>
              <p:cNvSpPr>
                <a:spLocks noRot="1" noChangeAspect="1" noMove="1" noResize="1" noEditPoints="1" noAdjustHandles="1" noChangeArrowheads="1" noChangeShapeType="1" noTextEdit="1"/>
              </p:cNvSpPr>
              <p:nvPr/>
            </p:nvSpPr>
            <p:spPr>
              <a:xfrm>
                <a:off x="6458204" y="4812339"/>
                <a:ext cx="2564448" cy="292100"/>
              </a:xfrm>
              <a:prstGeom prst="rect">
                <a:avLst/>
              </a:prstGeom>
              <a:blipFill rotWithShape="1">
                <a:blip r:embed="rId5"/>
                <a:stretch>
                  <a:fillRect l="-10" t="-106" r="22" b="106"/>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bg/>
                                          </p:spTgt>
                                        </p:tgtEl>
                                        <p:attrNameLst>
                                          <p:attrName>style.visibility</p:attrName>
                                        </p:attrNameLst>
                                      </p:cBhvr>
                                      <p:to>
                                        <p:strVal val="visible"/>
                                      </p:to>
                                    </p:set>
                                    <p:anim calcmode="lin" valueType="num">
                                      <p:cBhvr additive="base">
                                        <p:cTn id="23"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24" dur="500" fill="hold"/>
                                        <p:tgtEl>
                                          <p:spTgt spid="10">
                                            <p:bg/>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 calcmode="lin" valueType="num">
                                      <p:cBhvr additive="base">
                                        <p:cTn id="2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10" grpId="0" animBg="1" build="p"/>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4_BD.401_1#a8c5ed38d?sp=1&amp;vop=1&amp;pid=f5e1e56fd&amp;color=0,0,0&amp;vtp=1&amp;bt=1&amp;bbb=1"/>
              <p:cNvSpPr/>
              <p:nvPr/>
            </p:nvSpPr>
            <p:spPr>
              <a:xfrm>
                <a:off x="832104" y="1078992"/>
                <a:ext cx="10533888" cy="29337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下列各项比较正确的是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简单氢化物的沸点：</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氧化物对应的水化物酸性：</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简单气态氢化物稳定性：</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稳定</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简单阳离子的氧化性：</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⑤</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与水反应的剧烈程度：</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⑥</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简单氢化物的还原性：</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2" name="QB_4_BD.401_1#a8c5ed38d?sp=1&amp;vop=1&amp;pid=f5e1e56fd&amp;color=0,0,0&amp;vtp=1&amp;bt=1&amp;bbb=1"/>
              <p:cNvSpPr>
                <a:spLocks noRot="1" noChangeAspect="1" noMove="1" noResize="1" noEditPoints="1" noAdjustHandles="1" noChangeArrowheads="1" noChangeShapeType="1" noTextEdit="1"/>
              </p:cNvSpPr>
              <p:nvPr/>
            </p:nvSpPr>
            <p:spPr>
              <a:xfrm>
                <a:off x="832104" y="1078992"/>
                <a:ext cx="10533888" cy="2933700"/>
              </a:xfrm>
              <a:prstGeom prst="rect">
                <a:avLst/>
              </a:prstGeom>
              <a:blipFill rotWithShape="1">
                <a:blip r:embed="rId1"/>
                <a:stretch>
                  <a:fillRect l="-2" t="-4" r="1" b="4"/>
                </a:stretch>
              </a:blipFill>
            </p:spPr>
            <p:txBody>
              <a:bodyPr/>
              <a:lstStyle/>
              <a:p>
                <a:r>
                  <a:rPr lang="zh-CN" altLang="en-US">
                    <a:noFill/>
                  </a:rPr>
                  <a:t> </a:t>
                </a:r>
              </a:p>
            </p:txBody>
          </p:sp>
        </mc:Fallback>
      </mc:AlternateContent>
      <p:sp>
        <p:nvSpPr>
          <p:cNvPr id="3" name="QB_4_AN.402_1#a8c5ed38d.blank?vop=1&amp;pid=f5e1e56fd&amp;color=0,0,0&amp;vpa=196&amp;vtp=1&amp;bbb=1"/>
          <p:cNvSpPr/>
          <p:nvPr/>
        </p:nvSpPr>
        <p:spPr>
          <a:xfrm>
            <a:off x="3714210" y="1048512"/>
            <a:ext cx="8524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①⑤⑥</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4" name="QB_4_BD.403_1#a97c41324?vop=1&amp;pid=f5e1e56fd&amp;color=0,0,0&amp;vtp=1&amp;bbb=1&amp;hb=1"/>
              <p:cNvSpPr/>
              <p:nvPr/>
            </p:nvSpPr>
            <p:spPr>
              <a:xfrm>
                <a:off x="832104" y="3996746"/>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的单质与</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的最高价氧化物对应的水化物反应的化学方程式为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的最高价氧化物对应的水化物的溶液和</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的最高价氧化物对应的水化物反应的离子方程式为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vl="0"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4" name="QB_4_BD.403_1#a97c41324?vop=1&amp;pid=f5e1e56fd&amp;color=0,0,0&amp;vtp=1&amp;bbb=1&amp;hb=1"/>
              <p:cNvSpPr>
                <a:spLocks noRot="1" noChangeAspect="1" noMove="1" noResize="1" noEditPoints="1" noAdjustHandles="1" noChangeArrowheads="1" noChangeShapeType="1" noTextEdit="1"/>
              </p:cNvSpPr>
              <p:nvPr/>
            </p:nvSpPr>
            <p:spPr>
              <a:xfrm>
                <a:off x="832104" y="3996746"/>
                <a:ext cx="10533888" cy="1676400"/>
              </a:xfrm>
              <a:prstGeom prst="rect">
                <a:avLst/>
              </a:prstGeom>
              <a:blipFill rotWithShape="1">
                <a:blip r:embed="rId2"/>
                <a:stretch>
                  <a:fillRect l="-2" t="-3" r="-3091" b="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4_AN.404_1#a97c41324.blank?vop=1&amp;pid=f5e1e56fd&amp;color=0,0,0&amp;vpa=197&amp;vtp=1&amp;bbb=1&amp;rh=23.75&amp;hb=1"/>
              <p:cNvSpPr/>
              <p:nvPr/>
            </p:nvSpPr>
            <p:spPr>
              <a:xfrm>
                <a:off x="832104" y="3958646"/>
                <a:ext cx="10531904" cy="838200"/>
              </a:xfrm>
              <a:prstGeom prst="rect">
                <a:avLst/>
              </a:prstGeom>
              <a:noFill/>
            </p:spPr>
            <p:txBody>
              <a:bodyPr wrap="square" lIns="0" tIns="0" rIns="0" bIns="0" rtlCol="0" anchor="t"/>
              <a:lstStyle/>
              <a:p>
                <a:pPr latinLnBrk="1">
                  <a:lnSpc>
                    <a:spcPts val="3265"/>
                  </a:lnSpc>
                </a:pPr>
                <a:r>
                  <a:rPr lang="en-US" altLang="zh-CN"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Al</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6</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NaOH</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Al</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5" name="QB_4_AN.404_1#a97c41324.blank?vop=1&amp;pid=f5e1e56fd&amp;color=0,0,0&amp;vpa=197&amp;vtp=1&amp;bbb=1&amp;rh=23.75&amp;hb=1"/>
              <p:cNvSpPr>
                <a:spLocks noRot="1" noChangeAspect="1" noMove="1" noResize="1" noEditPoints="1" noAdjustHandles="1" noChangeArrowheads="1" noChangeShapeType="1" noTextEdit="1"/>
              </p:cNvSpPr>
              <p:nvPr/>
            </p:nvSpPr>
            <p:spPr>
              <a:xfrm>
                <a:off x="832104" y="3958646"/>
                <a:ext cx="10531904" cy="838200"/>
              </a:xfrm>
              <a:prstGeom prst="rect">
                <a:avLst/>
              </a:prstGeom>
              <a:blipFill rotWithShape="1">
                <a:blip r:embed="rId3"/>
                <a:stretch>
                  <a:fillRect l="-2" t="-7" b="-575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4_AN.406_1#a97c41324.blank?vop=1&amp;pid=f5e1e56fd&amp;color=0,0,0&amp;vpa=198&amp;vtp=1&amp;bbb=1&amp;rh=23.75&amp;hb=1"/>
              <p:cNvSpPr/>
              <p:nvPr/>
            </p:nvSpPr>
            <p:spPr>
              <a:xfrm>
                <a:off x="832104" y="4796846"/>
                <a:ext cx="10531904" cy="812800"/>
              </a:xfrm>
              <a:prstGeom prst="rect">
                <a:avLst/>
              </a:prstGeom>
              <a:noFill/>
            </p:spPr>
            <p:txBody>
              <a:bodyPr wrap="square" lIns="0" tIns="0" rIns="0" bIns="0" rtlCol="0" anchor="t"/>
              <a:lstStyle/>
              <a:p>
                <a:pPr latinLnBrk="1">
                  <a:lnSpc>
                    <a:spcPts val="3175"/>
                  </a:lnSpc>
                </a:pPr>
                <a:r>
                  <a:rPr lang="en-US" altLang="zh-CN"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OH</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7" name="QB_4_AN.406_1#a97c41324.blank?vop=1&amp;pid=f5e1e56fd&amp;color=0,0,0&amp;vpa=198&amp;vtp=1&amp;bbb=1&amp;rh=23.75&amp;hb=1"/>
              <p:cNvSpPr>
                <a:spLocks noRot="1" noChangeAspect="1" noMove="1" noResize="1" noEditPoints="1" noAdjustHandles="1" noChangeArrowheads="1" noChangeShapeType="1" noTextEdit="1"/>
              </p:cNvSpPr>
              <p:nvPr/>
            </p:nvSpPr>
            <p:spPr>
              <a:xfrm>
                <a:off x="832104" y="4796846"/>
                <a:ext cx="10531904" cy="812800"/>
              </a:xfrm>
              <a:prstGeom prst="rect">
                <a:avLst/>
              </a:prstGeom>
              <a:blipFill rotWithShape="1">
                <a:blip r:embed="rId4"/>
                <a:stretch>
                  <a:fillRect l="-2" t="-7" b="-624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 calcmode="lin" valueType="num">
                                      <p:cBhvr additive="base">
                                        <p:cTn id="2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7">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P spid="7" grpId="0" animBg="1" build="p"/>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4_BD.407_1#74ac3a634?vop=1&amp;pid=f5e1e56fd&amp;color=0,0,0&amp;mp=1&amp;vtp=1&amp;bt=1&amp;bbb=1&amp;hb=1"/>
              <p:cNvSpPr/>
              <p:nvPr/>
            </p:nvSpPr>
            <p:spPr>
              <a:xfrm>
                <a:off x="832104" y="1078992"/>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（6）元素</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的单质的氧化性强于元素</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的单质的氧化性的事实是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（用离子方程式</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2" name="QB_4_BD.407_1#74ac3a634?vop=1&amp;pid=f5e1e56fd&amp;color=0,0,0&amp;mp=1&amp;vtp=1&amp;bt=1&amp;bbb=1&amp;hb=1"/>
              <p:cNvSpPr>
                <a:spLocks noRot="1" noChangeAspect="1" noMove="1" noResize="1" noEditPoints="1" noAdjustHandles="1" noChangeArrowheads="1" noChangeShapeType="1" noTextEdit="1"/>
              </p:cNvSpPr>
              <p:nvPr/>
            </p:nvSpPr>
            <p:spPr>
              <a:xfrm>
                <a:off x="832104" y="1078992"/>
                <a:ext cx="10533888" cy="838200"/>
              </a:xfrm>
              <a:prstGeom prst="rect">
                <a:avLst/>
              </a:prstGeom>
              <a:blipFill rotWithShape="1">
                <a:blip r:embed="rId1"/>
                <a:stretch>
                  <a:fillRect l="-2" t="-15" r="-125" b="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4_AN.408_1#74ac3a634.blank?vop=1&amp;pid=f5e1e56fd&amp;color=0,0,0&amp;mp=1&amp;vpa=199&amp;vtp=1&amp;bbb=1&amp;rh=23.75"/>
              <p:cNvSpPr/>
              <p:nvPr/>
            </p:nvSpPr>
            <p:spPr>
              <a:xfrm>
                <a:off x="7190042" y="1092327"/>
                <a:ext cx="2439099" cy="301625"/>
              </a:xfrm>
              <a:prstGeom prst="rect">
                <a:avLst/>
              </a:prstGeom>
              <a:noFill/>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3" name="QB_4_AN.408_1#74ac3a634.blank?vop=1&amp;pid=f5e1e56fd&amp;color=0,0,0&amp;mp=1&amp;vpa=199&amp;vtp=1&amp;bbb=1&amp;rh=23.75"/>
              <p:cNvSpPr>
                <a:spLocks noRot="1" noChangeAspect="1" noMove="1" noResize="1" noEditPoints="1" noAdjustHandles="1" noChangeArrowheads="1" noChangeShapeType="1" noTextEdit="1"/>
              </p:cNvSpPr>
              <p:nvPr/>
            </p:nvSpPr>
            <p:spPr>
              <a:xfrm>
                <a:off x="7190042" y="1092327"/>
                <a:ext cx="2439099" cy="301625"/>
              </a:xfrm>
              <a:prstGeom prst="rect">
                <a:avLst/>
              </a:prstGeom>
              <a:blipFill rotWithShape="1">
                <a:blip r:embed="rId2"/>
                <a:stretch>
                  <a:fillRect l="-23" t="-30989" b="-1995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4_BD.409_1#038fb361b?vop=1&amp;pid=f5e1e56fd&amp;color=0,0,0&amp;vtp=1&amp;bbb=1&amp;hb=1"/>
              <p:cNvSpPr/>
              <p:nvPr/>
            </p:nvSpPr>
            <p:spPr>
              <a:xfrm>
                <a:off x="832104" y="1939346"/>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（7）配制</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的最高价氧化物对应的水化物的稀溶液，需要用质量分数为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98</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密度为</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84</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的浓溶液</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精确到小数点后一位）</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。需要用到的玻璃仪器有烧杯、玻璃棒</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胶头滴</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管、</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。配制过程中未冷却溶解液就移液会导致所配溶液浓度</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填“偏大</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偏小”，下同</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定容时仰视液面会导致所配溶液浓度</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4" name="QB_4_BD.409_1#038fb361b?vop=1&amp;pid=f5e1e56fd&amp;color=0,0,0&amp;vtp=1&amp;bbb=1&amp;hb=1"/>
              <p:cNvSpPr>
                <a:spLocks noRot="1" noChangeAspect="1" noMove="1" noResize="1" noEditPoints="1" noAdjustHandles="1" noChangeArrowheads="1" noChangeShapeType="1" noTextEdit="1"/>
              </p:cNvSpPr>
              <p:nvPr/>
            </p:nvSpPr>
            <p:spPr>
              <a:xfrm>
                <a:off x="832104" y="1939346"/>
                <a:ext cx="10533888" cy="1676400"/>
              </a:xfrm>
              <a:prstGeom prst="rect">
                <a:avLst/>
              </a:prstGeom>
              <a:blipFill rotWithShape="1">
                <a:blip r:embed="rId3"/>
                <a:stretch>
                  <a:fillRect l="-2" t="-3" r="-921" b="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4_AN.410_1#038fb361b.blank?vop=1&amp;pid=f5e1e56fd&amp;color=0,0,0&amp;vpa=200&amp;vtp=1&amp;bbb=1"/>
              <p:cNvSpPr/>
              <p:nvPr/>
            </p:nvSpPr>
            <p:spPr>
              <a:xfrm>
                <a:off x="3078354" y="2415984"/>
                <a:ext cx="596900" cy="279400"/>
              </a:xfrm>
              <a:prstGeom prst="rect">
                <a:avLst/>
              </a:prstGeom>
              <a:noFill/>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13</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5" name="QB_4_AN.410_1#038fb361b.blank?vop=1&amp;pid=f5e1e56fd&amp;color=0,0,0&amp;vpa=200&amp;vtp=1&amp;bbb=1"/>
              <p:cNvSpPr>
                <a:spLocks noRot="1" noChangeAspect="1" noMove="1" noResize="1" noEditPoints="1" noAdjustHandles="1" noChangeArrowheads="1" noChangeShapeType="1" noTextEdit="1"/>
              </p:cNvSpPr>
              <p:nvPr/>
            </p:nvSpPr>
            <p:spPr>
              <a:xfrm>
                <a:off x="3078354" y="2415984"/>
                <a:ext cx="596900" cy="279400"/>
              </a:xfrm>
              <a:prstGeom prst="rect">
                <a:avLst/>
              </a:prstGeom>
              <a:blipFill rotWithShape="1">
                <a:blip r:embed="rId4"/>
                <a:stretch>
                  <a:fillRect l="-85" t="-159" r="85" b="15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4_AN.411_1#038fb361b.blank?vop=1&amp;pid=f5e1e56fd&amp;color=0,0,0&amp;vpa=201&amp;vtp=1&amp;bbb=1"/>
              <p:cNvSpPr/>
              <p:nvPr/>
            </p:nvSpPr>
            <p:spPr>
              <a:xfrm>
                <a:off x="1269460" y="2821940"/>
                <a:ext cx="2282825" cy="279400"/>
              </a:xfrm>
              <a:prstGeom prst="rect">
                <a:avLst/>
              </a:prstGeom>
              <a:noFill/>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250</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容量瓶、量筒</a:t>
                </a:r>
                <a:endParaRPr lang="en-US" altLang="zh-CN" sz="100" dirty="0">
                  <a:solidFill>
                    <a:srgbClr val="FF0000"/>
                  </a:solidFill>
                </a:endParaRPr>
              </a:p>
            </p:txBody>
          </p:sp>
        </mc:Choice>
        <mc:Fallback>
          <p:sp>
            <p:nvSpPr>
              <p:cNvPr id="6" name="QB_4_AN.411_1#038fb361b.blank?vop=1&amp;pid=f5e1e56fd&amp;color=0,0,0&amp;vpa=201&amp;vtp=1&amp;bbb=1"/>
              <p:cNvSpPr>
                <a:spLocks noRot="1" noChangeAspect="1" noMove="1" noResize="1" noEditPoints="1" noAdjustHandles="1" noChangeArrowheads="1" noChangeShapeType="1" noTextEdit="1"/>
              </p:cNvSpPr>
              <p:nvPr/>
            </p:nvSpPr>
            <p:spPr>
              <a:xfrm>
                <a:off x="1269460" y="2821940"/>
                <a:ext cx="2282825" cy="279400"/>
              </a:xfrm>
              <a:prstGeom prst="rect">
                <a:avLst/>
              </a:prstGeom>
              <a:blipFill rotWithShape="1">
                <a:blip r:embed="rId5"/>
                <a:stretch>
                  <a:fillRect l="-4" t="-5455" r="4"/>
                </a:stretch>
              </a:blipFill>
            </p:spPr>
            <p:txBody>
              <a:bodyPr/>
              <a:lstStyle/>
              <a:p>
                <a:r>
                  <a:rPr lang="zh-CN" altLang="en-US">
                    <a:noFill/>
                  </a:rPr>
                  <a:t> </a:t>
                </a:r>
              </a:p>
            </p:txBody>
          </p:sp>
        </mc:Fallback>
      </mc:AlternateContent>
      <p:sp>
        <p:nvSpPr>
          <p:cNvPr id="7" name="QB_4_AN.412_1#038fb361b.blank?vop=1&amp;pid=f5e1e56fd&amp;color=0,0,0&amp;vpa=202&amp;vtp=1&amp;bbb=1"/>
          <p:cNvSpPr/>
          <p:nvPr/>
        </p:nvSpPr>
        <p:spPr>
          <a:xfrm>
            <a:off x="9067260" y="2747066"/>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偏大</a:t>
            </a:r>
            <a:endParaRPr lang="en-US" altLang="zh-CN" dirty="0">
              <a:solidFill>
                <a:srgbClr val="FF0000"/>
              </a:solidFill>
            </a:endParaRPr>
          </a:p>
        </p:txBody>
      </p:sp>
      <p:sp>
        <p:nvSpPr>
          <p:cNvPr id="8" name="QB_4_AN.413_1#038fb361b.blank?vop=1&amp;pid=f5e1e56fd&amp;color=0,0,0&amp;vpa=203&amp;vtp=1&amp;bbb=1"/>
          <p:cNvSpPr/>
          <p:nvPr/>
        </p:nvSpPr>
        <p:spPr>
          <a:xfrm>
            <a:off x="6552660" y="3166166"/>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偏小</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9" name="QB_4_BD.414_1#77fb27d28?vop=1&amp;pid=f5e1e56fd&amp;color=0,0,0&amp;vtp=1&amp;bbb=1&amp;hb=1"/>
              <p:cNvSpPr/>
              <p:nvPr/>
            </p:nvSpPr>
            <p:spPr>
              <a:xfrm>
                <a:off x="832104" y="3628446"/>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实验室保存</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溶液时经常在试剂瓶中加入少量</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防止其被氧化</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的简单氢化物的水溶液</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加到新制</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溶液中会观察到</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，是因为发</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生了</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用化学方程式表达，下同</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9" name="QB_4_BD.414_1#77fb27d28?vop=1&amp;pid=f5e1e56fd&amp;color=0,0,0&amp;vtp=1&amp;bbb=1&amp;hb=1"/>
              <p:cNvSpPr>
                <a:spLocks noRot="1" noChangeAspect="1" noMove="1" noResize="1" noEditPoints="1" noAdjustHandles="1" noChangeArrowheads="1" noChangeShapeType="1" noTextEdit="1"/>
              </p:cNvSpPr>
              <p:nvPr/>
            </p:nvSpPr>
            <p:spPr>
              <a:xfrm>
                <a:off x="832104" y="3628446"/>
                <a:ext cx="10533888" cy="1676400"/>
              </a:xfrm>
              <a:prstGeom prst="rect">
                <a:avLst/>
              </a:prstGeom>
              <a:blipFill rotWithShape="1">
                <a:blip r:embed="rId6"/>
                <a:stretch>
                  <a:fillRect l="-2" t="-3" r="-909" b="3"/>
                </a:stretch>
              </a:blipFill>
            </p:spPr>
            <p:txBody>
              <a:bodyPr/>
              <a:lstStyle/>
              <a:p>
                <a:r>
                  <a:rPr lang="zh-CN" altLang="en-US">
                    <a:noFill/>
                  </a:rPr>
                  <a:t> </a:t>
                </a:r>
              </a:p>
            </p:txBody>
          </p:sp>
        </mc:Fallback>
      </mc:AlternateContent>
      <p:sp>
        <p:nvSpPr>
          <p:cNvPr id="10" name="QB_4_AN.415_1#77fb27d28.blank?vop=1&amp;pid=f5e1e56fd&amp;color=0,0,0&amp;vpa=204&amp;vtp=1&amp;bbb=1"/>
          <p:cNvSpPr/>
          <p:nvPr/>
        </p:nvSpPr>
        <p:spPr>
          <a:xfrm>
            <a:off x="6373209" y="3597966"/>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铁粉</a:t>
            </a:r>
            <a:endParaRPr lang="en-US" altLang="zh-CN" dirty="0">
              <a:solidFill>
                <a:srgbClr val="FF0000"/>
              </a:solidFill>
            </a:endParaRPr>
          </a:p>
        </p:txBody>
      </p:sp>
      <p:sp>
        <p:nvSpPr>
          <p:cNvPr id="11" name="QB_4_AN.416_1#77fb27d28.blank?vop=1&amp;pid=f5e1e56fd&amp;color=0,0,0&amp;vpa=205&amp;vtp=1&amp;bbb=1"/>
          <p:cNvSpPr/>
          <p:nvPr/>
        </p:nvSpPr>
        <p:spPr>
          <a:xfrm>
            <a:off x="3953859" y="4017066"/>
            <a:ext cx="61102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产生白色沉淀，白色沉淀迅速变为灰绿色，最后变为红褐色</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2" name="QB_4_AN.417_1#77fb27d28.blank?vop=1&amp;pid=f5e1e56fd&amp;color=0,0,0&amp;vpa=206&amp;vtp=1&amp;bbb=1&amp;rh=23.75"/>
              <p:cNvSpPr/>
              <p:nvPr/>
            </p:nvSpPr>
            <p:spPr>
              <a:xfrm>
                <a:off x="1306766" y="4481703"/>
                <a:ext cx="4895406" cy="301625"/>
              </a:xfrm>
              <a:prstGeom prst="rect">
                <a:avLst/>
              </a:prstGeom>
              <a:noFill/>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FeSO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Fe</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ub>
                        </m:sSub>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2" name="QB_4_AN.417_1#77fb27d28.blank?vop=1&amp;pid=f5e1e56fd&amp;color=0,0,0&amp;vpa=206&amp;vtp=1&amp;bbb=1&amp;rh=23.75"/>
              <p:cNvSpPr>
                <a:spLocks noRot="1" noChangeAspect="1" noMove="1" noResize="1" noEditPoints="1" noAdjustHandles="1" noChangeArrowheads="1" noChangeShapeType="1" noTextEdit="1"/>
              </p:cNvSpPr>
              <p:nvPr/>
            </p:nvSpPr>
            <p:spPr>
              <a:xfrm>
                <a:off x="1306766" y="4481703"/>
                <a:ext cx="4895406" cy="301625"/>
              </a:xfrm>
              <a:prstGeom prst="rect">
                <a:avLst/>
              </a:prstGeom>
              <a:blipFill rotWithShape="1">
                <a:blip r:embed="rId7"/>
                <a:stretch>
                  <a:fillRect l="-12" t="-31116" r="3" b="-1983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QB_4_AN.418_1#77fb27d28.blank?vop=1&amp;pid=f5e1e56fd&amp;color=0,0,0&amp;vpa=207&amp;vtp=1&amp;bbb=1&amp;hb=1"/>
              <p:cNvSpPr/>
              <p:nvPr/>
            </p:nvSpPr>
            <p:spPr>
              <a:xfrm>
                <a:off x="832104" y="4428546"/>
                <a:ext cx="10531904" cy="889000"/>
              </a:xfrm>
              <a:prstGeom prst="rect">
                <a:avLst/>
              </a:prstGeom>
              <a:noFill/>
            </p:spPr>
            <p:txBody>
              <a:bodyPr wrap="square" lIns="0" tIns="0" rIns="0" bIns="0" rtlCol="0" anchor="t"/>
              <a:lstStyle/>
              <a:p>
                <a:pPr latinLnBrk="1">
                  <a:lnSpc>
                    <a:spcPts val="3485"/>
                  </a:lnSpc>
                </a:pPr>
                <a:r>
                  <a:rPr lang="en-US" altLang="zh-CN"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Fe</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Fe</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3" name="QB_4_AN.418_1#77fb27d28.blank?vop=1&amp;pid=f5e1e56fd&amp;color=0,0,0&amp;vpa=207&amp;vtp=1&amp;bbb=1&amp;hb=1"/>
              <p:cNvSpPr>
                <a:spLocks noRot="1" noChangeAspect="1" noMove="1" noResize="1" noEditPoints="1" noAdjustHandles="1" noChangeArrowheads="1" noChangeShapeType="1" noTextEdit="1"/>
              </p:cNvSpPr>
              <p:nvPr/>
            </p:nvSpPr>
            <p:spPr>
              <a:xfrm>
                <a:off x="832104" y="4428546"/>
                <a:ext cx="10531904" cy="889000"/>
              </a:xfrm>
              <a:prstGeom prst="rect">
                <a:avLst/>
              </a:prstGeom>
              <a:blipFill rotWithShape="1">
                <a:blip r:embed="rId8"/>
                <a:stretch>
                  <a:fillRect l="-2" t="-6" b="-599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bg/>
                                          </p:spTgt>
                                        </p:tgtEl>
                                        <p:attrNameLst>
                                          <p:attrName>style.visibility</p:attrName>
                                        </p:attrNameLst>
                                      </p:cBhvr>
                                      <p:to>
                                        <p:strVal val="visible"/>
                                      </p:to>
                                    </p:set>
                                    <p:anim calcmode="lin" valueType="num">
                                      <p:cBhvr additive="base">
                                        <p:cTn id="2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6">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bg/>
                                          </p:spTgt>
                                        </p:tgtEl>
                                        <p:attrNameLst>
                                          <p:attrName>style.visibility</p:attrName>
                                        </p:attrNameLst>
                                      </p:cBhvr>
                                      <p:to>
                                        <p:strVal val="visible"/>
                                      </p:to>
                                    </p:set>
                                    <p:anim calcmode="lin" valueType="num">
                                      <p:cBhvr additive="base">
                                        <p:cTn id="3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7">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
                                            <p:txEl>
                                              <p:pRg st="0" end="0"/>
                                            </p:txEl>
                                          </p:spTgt>
                                        </p:tgtEl>
                                        <p:attrNameLst>
                                          <p:attrName>style.visibility</p:attrName>
                                        </p:attrNameLst>
                                      </p:cBhvr>
                                      <p:to>
                                        <p:strVal val="visible"/>
                                      </p:to>
                                    </p:set>
                                    <p:anim calcmode="lin" valueType="num">
                                      <p:cBhvr additive="base">
                                        <p:cTn id="4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bg/>
                                          </p:spTgt>
                                        </p:tgtEl>
                                        <p:attrNameLst>
                                          <p:attrName>style.visibility</p:attrName>
                                        </p:attrNameLst>
                                      </p:cBhvr>
                                      <p:to>
                                        <p:strVal val="visible"/>
                                      </p:to>
                                    </p:set>
                                    <p:anim calcmode="lin" valueType="num">
                                      <p:cBhvr additive="base">
                                        <p:cTn id="4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8">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8">
                                            <p:txEl>
                                              <p:pRg st="0" end="0"/>
                                            </p:txEl>
                                          </p:spTgt>
                                        </p:tgtEl>
                                        <p:attrNameLst>
                                          <p:attrName>style.visibility</p:attrName>
                                        </p:attrNameLst>
                                      </p:cBhvr>
                                      <p:to>
                                        <p:strVal val="visible"/>
                                      </p:to>
                                    </p:set>
                                    <p:anim calcmode="lin" valueType="num">
                                      <p:cBhvr additive="base">
                                        <p:cTn id="5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0">
                                            <p:bg/>
                                          </p:spTgt>
                                        </p:tgtEl>
                                        <p:attrNameLst>
                                          <p:attrName>style.visibility</p:attrName>
                                        </p:attrNameLst>
                                      </p:cBhvr>
                                      <p:to>
                                        <p:strVal val="visible"/>
                                      </p:to>
                                    </p:set>
                                    <p:anim calcmode="lin" valueType="num">
                                      <p:cBhvr additive="base">
                                        <p:cTn id="5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10">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0">
                                            <p:txEl>
                                              <p:pRg st="0" end="0"/>
                                            </p:txEl>
                                          </p:spTgt>
                                        </p:tgtEl>
                                        <p:attrNameLst>
                                          <p:attrName>style.visibility</p:attrName>
                                        </p:attrNameLst>
                                      </p:cBhvr>
                                      <p:to>
                                        <p:strVal val="visible"/>
                                      </p:to>
                                    </p:set>
                                    <p:anim calcmode="lin" valueType="num">
                                      <p:cBhvr additive="base">
                                        <p:cTn id="6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1">
                                            <p:bg/>
                                          </p:spTgt>
                                        </p:tgtEl>
                                        <p:attrNameLst>
                                          <p:attrName>style.visibility</p:attrName>
                                        </p:attrNameLst>
                                      </p:cBhvr>
                                      <p:to>
                                        <p:strVal val="visible"/>
                                      </p:to>
                                    </p:set>
                                    <p:anim calcmode="lin" valueType="num">
                                      <p:cBhvr additive="base">
                                        <p:cTn id="6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68" dur="500" fill="hold"/>
                                        <p:tgtEl>
                                          <p:spTgt spid="11">
                                            <p:bg/>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1">
                                            <p:txEl>
                                              <p:pRg st="0" end="0"/>
                                            </p:txEl>
                                          </p:spTgt>
                                        </p:tgtEl>
                                        <p:attrNameLst>
                                          <p:attrName>style.visibility</p:attrName>
                                        </p:attrNameLst>
                                      </p:cBhvr>
                                      <p:to>
                                        <p:strVal val="visible"/>
                                      </p:to>
                                    </p:set>
                                    <p:anim calcmode="lin" valueType="num">
                                      <p:cBhvr additive="base">
                                        <p:cTn id="7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2">
                                            <p:bg/>
                                          </p:spTgt>
                                        </p:tgtEl>
                                        <p:attrNameLst>
                                          <p:attrName>style.visibility</p:attrName>
                                        </p:attrNameLst>
                                      </p:cBhvr>
                                      <p:to>
                                        <p:strVal val="visible"/>
                                      </p:to>
                                    </p:set>
                                    <p:anim calcmode="lin" valueType="num">
                                      <p:cBhvr additive="base">
                                        <p:cTn id="7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78" dur="500" fill="hold"/>
                                        <p:tgtEl>
                                          <p:spTgt spid="12">
                                            <p:bg/>
                                          </p:spTgt>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2">
                                            <p:txEl>
                                              <p:pRg st="0" end="0"/>
                                            </p:txEl>
                                          </p:spTgt>
                                        </p:tgtEl>
                                        <p:attrNameLst>
                                          <p:attrName>style.visibility</p:attrName>
                                        </p:attrNameLst>
                                      </p:cBhvr>
                                      <p:to>
                                        <p:strVal val="visible"/>
                                      </p:to>
                                    </p:set>
                                    <p:anim calcmode="lin" valueType="num">
                                      <p:cBhvr additive="base">
                                        <p:cTn id="8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13">
                                            <p:bg/>
                                          </p:spTgt>
                                        </p:tgtEl>
                                        <p:attrNameLst>
                                          <p:attrName>style.visibility</p:attrName>
                                        </p:attrNameLst>
                                      </p:cBhvr>
                                      <p:to>
                                        <p:strVal val="visible"/>
                                      </p:to>
                                    </p:set>
                                    <p:anim calcmode="lin" valueType="num">
                                      <p:cBhvr additive="base">
                                        <p:cTn id="8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88" dur="500" fill="hold"/>
                                        <p:tgtEl>
                                          <p:spTgt spid="13">
                                            <p:bg/>
                                          </p:spTgt>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3">
                                            <p:txEl>
                                              <p:pRg st="0" end="0"/>
                                            </p:txEl>
                                          </p:spTgt>
                                        </p:tgtEl>
                                        <p:attrNameLst>
                                          <p:attrName>style.visibility</p:attrName>
                                        </p:attrNameLst>
                                      </p:cBhvr>
                                      <p:to>
                                        <p:strVal val="visible"/>
                                      </p:to>
                                    </p:set>
                                    <p:anim calcmode="lin" valueType="num">
                                      <p:cBhvr additive="base">
                                        <p:cTn id="9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P spid="6" grpId="0" animBg="1" build="p"/>
      <p:bldP spid="7" grpId="0" animBg="1" build="p"/>
      <p:bldP spid="8" grpId="0" animBg="1" build="p"/>
      <p:bldP spid="10" grpId="0" animBg="1" build="p"/>
      <p:bldP spid="11" grpId="0" animBg="1" build="p"/>
      <p:bldP spid="12" grpId="0" animBg="1" build="p"/>
      <p:bldP spid="13" grpId="0" animBg="1" build="p"/>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3_BD.419_1#58b2a1f9a?htil=31&amp;vop=1&amp;pid=bc9ae1744&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258168" y="1171440"/>
            <a:ext cx="3063240" cy="214884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O_3_BD.419_2#58b2a1f9a?htil=31&amp;sp=1&amp;vop=1&amp;pid=bc9ae1744&amp;color=0,0,0&amp;vtp=1&amp;bt=1&amp;bbb=1&amp;hb=1&amp;hs=1"/>
          <p:cNvSpPr/>
          <p:nvPr/>
        </p:nvSpPr>
        <p:spPr>
          <a:xfrm>
            <a:off x="832104" y="1080000"/>
            <a:ext cx="7342632"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家中的食品、调味品、洗涤剂和药品等都含有化学物质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以下是铝镁咀嚼</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片和加碘食盐的标签</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dirty="0">
              <a:solidFill>
                <a:srgbClr val="000000"/>
              </a:solidFill>
            </a:endParaRPr>
          </a:p>
        </p:txBody>
      </p:sp>
      <mc:AlternateContent xmlns:mc="http://schemas.openxmlformats.org/markup-compatibility/2006">
        <mc:Choice xmlns:a14="http://schemas.microsoft.com/office/drawing/2010/main" Requires="a14">
          <p:sp>
            <p:nvSpPr>
              <p:cNvPr id="4" name="QB_4_BD.420_1#a2ce1f0b0?htil=31&amp;vop=1&amp;pid=58b2a1f9a&amp;color=0,0,0&amp;vtp=1&amp;bbb=1&amp;hb=1&amp;hs=1"/>
              <p:cNvSpPr/>
              <p:nvPr/>
            </p:nvSpPr>
            <p:spPr>
              <a:xfrm>
                <a:off x="832104" y="1948990"/>
                <a:ext cx="7342632" cy="19431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（1）标签中涉及的金属元素有</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非金属元素有</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endParaRPr lang="en-US" altLang="zh-CN" sz="1800" i="0" dirty="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填元素符号，</a:t>
                </a:r>
                <a:r>
                  <a:rPr lang="en-US" altLang="zh-CN" sz="1800" b="0" i="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下同</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err="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在元素周期表中的位置</a:t>
                </a:r>
                <a:endPar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fontAlgn="b" latinLnBrk="1">
                  <a:lnSpc>
                    <a:spcPts val="87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原子结构示意图为</a:t>
                </a:r>
                <a:r>
                  <a:rPr lang="en-US" altLang="zh-CN"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_</a:t>
                </a:r>
                <a:r>
                  <a:rPr lang="en-US" altLang="zh-CN" sz="4800" b="0" i="0" u="sng" kern="0" spc="-99900" smtClean="0">
                    <a:solidFill>
                      <a:srgbClr val="FF00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i="0" dirty="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4" name="QB_4_BD.420_1#a2ce1f0b0?htil=31&amp;vop=1&amp;pid=58b2a1f9a&amp;color=0,0,0&amp;vtp=1&amp;bbb=1&amp;hb=1&amp;hs=1"/>
              <p:cNvSpPr>
                <a:spLocks noRot="1" noChangeAspect="1" noMove="1" noResize="1" noEditPoints="1" noAdjustHandles="1" noChangeArrowheads="1" noChangeShapeType="1" noTextEdit="1"/>
              </p:cNvSpPr>
              <p:nvPr/>
            </p:nvSpPr>
            <p:spPr>
              <a:xfrm>
                <a:off x="832104" y="1948990"/>
                <a:ext cx="7342632" cy="1943100"/>
              </a:xfrm>
              <a:prstGeom prst="rect">
                <a:avLst/>
              </a:prstGeom>
              <a:blipFill rotWithShape="1">
                <a:blip r:embed="rId2"/>
                <a:stretch>
                  <a:fillRect l="-3" t="-9" r="5" b="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4_AN.421_1#a2ce1f0b0.blank?vop=1&amp;pid=58b2a1f9a&amp;color=0,0,0&amp;vpa=208&amp;vtp=1&amp;bbb=1"/>
              <p:cNvSpPr/>
              <p:nvPr/>
            </p:nvSpPr>
            <p:spPr>
              <a:xfrm>
                <a:off x="7155117" y="1997892"/>
                <a:ext cx="325438"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5" name="QB_4_AN.421_1#a2ce1f0b0.blank?vop=1&amp;pid=58b2a1f9a&amp;color=0,0,0&amp;vpa=208&amp;vtp=1&amp;bbb=1"/>
              <p:cNvSpPr>
                <a:spLocks noRot="1" noChangeAspect="1" noMove="1" noResize="1" noEditPoints="1" noAdjustHandles="1" noChangeArrowheads="1" noChangeShapeType="1" noTextEdit="1"/>
              </p:cNvSpPr>
              <p:nvPr/>
            </p:nvSpPr>
            <p:spPr>
              <a:xfrm>
                <a:off x="7155117" y="1997892"/>
                <a:ext cx="325438" cy="279400"/>
              </a:xfrm>
              <a:prstGeom prst="rect">
                <a:avLst/>
              </a:prstGeom>
              <a:blipFill rotWithShape="1">
                <a:blip r:embed="rId3"/>
                <a:stretch>
                  <a:fillRect l="-176" t="-65" r="78" b="6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4_AN.422_1#a2ce1f0b0.blank?vop=1&amp;pid=58b2a1f9a&amp;color=0,0,0&amp;vpa=209&amp;vtp=1&amp;bbb=1"/>
              <p:cNvSpPr/>
              <p:nvPr/>
            </p:nvSpPr>
            <p:spPr>
              <a:xfrm>
                <a:off x="3389566" y="2423850"/>
                <a:ext cx="266700"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6" name="QB_4_AN.422_1#a2ce1f0b0.blank?vop=1&amp;pid=58b2a1f9a&amp;color=0,0,0&amp;vpa=209&amp;vtp=1&amp;bbb=1"/>
              <p:cNvSpPr>
                <a:spLocks noRot="1" noChangeAspect="1" noMove="1" noResize="1" noEditPoints="1" noAdjustHandles="1" noChangeArrowheads="1" noChangeShapeType="1" noTextEdit="1"/>
              </p:cNvSpPr>
              <p:nvPr/>
            </p:nvSpPr>
            <p:spPr>
              <a:xfrm>
                <a:off x="3389566" y="2423850"/>
                <a:ext cx="266700" cy="279400"/>
              </a:xfrm>
              <a:prstGeom prst="rect">
                <a:avLst/>
              </a:prstGeom>
              <a:blipFill rotWithShape="1">
                <a:blip r:embed="rId4"/>
                <a:stretch>
                  <a:fillRect l="-214" t="-20" r="214" b="20"/>
                </a:stretch>
              </a:blipFill>
            </p:spPr>
            <p:txBody>
              <a:bodyPr/>
              <a:lstStyle/>
              <a:p>
                <a:r>
                  <a:rPr lang="zh-CN" altLang="en-US">
                    <a:noFill/>
                  </a:rPr>
                  <a:t> </a:t>
                </a:r>
              </a:p>
            </p:txBody>
          </p:sp>
        </mc:Fallback>
      </mc:AlternateContent>
      <p:sp>
        <p:nvSpPr>
          <p:cNvPr id="7" name="QB_4_AN.423_1#a2ce1f0b0.blank?vop=1&amp;pid=58b2a1f9a&amp;color=0,0,0&amp;vpa=210&amp;vtp=1&amp;bbb=1"/>
          <p:cNvSpPr/>
          <p:nvPr/>
        </p:nvSpPr>
        <p:spPr>
          <a:xfrm>
            <a:off x="1053560" y="3337298"/>
            <a:ext cx="1927225" cy="279400"/>
          </a:xfrm>
          <a:prstGeom prst="rect">
            <a:avLst/>
          </a:prstGeom>
          <a:noFill/>
        </p:spPr>
        <p:txBody>
          <a:bodyPr wrap="none" lIns="0" tIns="0" rIns="0" bIns="0" rtlCol="0" anchor="t"/>
          <a:lstStyle/>
          <a:p>
            <a:pPr algn="ctr" latinLnBrk="1">
              <a:lnSpc>
                <a:spcPts val="2200"/>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第三周期第</a:t>
            </a: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ⅡA族</a:t>
            </a:r>
            <a:endParaRPr lang="en-US" altLang="zh-CN" dirty="0">
              <a:solidFill>
                <a:srgbClr val="FF0000"/>
              </a:solidFill>
            </a:endParaRPr>
          </a:p>
        </p:txBody>
      </p:sp>
      <p:pic>
        <p:nvPicPr>
          <p:cNvPr id="9" name="QB_4_AN.425_1#a2ce1f0b0?vop=1&amp;pid=58b2a1f9a&amp;color=0,0,0&amp;tib=255,255,255&amp;iip=34&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5269167" y="2795954"/>
            <a:ext cx="625095" cy="79280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0" name="QB_4_BD.426_1#eae4a706b?vop=1&amp;pid=58b2a1f9a&amp;color=0,0,0&amp;vtp=1&amp;bbb=1&amp;hs=1"/>
          <p:cNvSpPr/>
          <p:nvPr/>
        </p:nvSpPr>
        <p:spPr>
          <a:xfrm>
            <a:off x="832104" y="3870444"/>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以上非金属元素位于同主族的有</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填元素名称</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3）以上非金属元素分别与氧形成的共价化合物中，含有非极性共价键的是</a:t>
            </a:r>
            <a:r>
              <a:rPr lang="en-US" altLang="zh-CN" spc="-10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pc="-1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填化学式，一个即可</a:t>
            </a:r>
            <a:r>
              <a:rPr lang="en-US" altLang="zh-CN" spc="-1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p:sp>
        <p:nvSpPr>
          <p:cNvPr id="11" name="QB_4_AN.427_1#eae4a706b.blank?vop=1&amp;pid=58b2a1f9a&amp;color=0,0,0&amp;vpa=212&amp;vtp=1&amp;bbb=1"/>
          <p:cNvSpPr/>
          <p:nvPr/>
        </p:nvSpPr>
        <p:spPr>
          <a:xfrm>
            <a:off x="4628610" y="3839964"/>
            <a:ext cx="1766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碳和硅、氯和碘</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3" name="QB_4_AN.429_1#eae4a706b.blank?vop=1&amp;pid=58b2a1f9a&amp;color=0,0,0&amp;vpa=213&amp;vtp=1&amp;bbb=1"/>
              <p:cNvSpPr/>
              <p:nvPr/>
            </p:nvSpPr>
            <p:spPr>
              <a:xfrm>
                <a:off x="8082217" y="4344090"/>
                <a:ext cx="636461" cy="279400"/>
              </a:xfrm>
              <a:prstGeom prst="rect">
                <a:avLst/>
              </a:prstGeom>
              <a:noFill/>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3" name="QB_4_AN.429_1#eae4a706b.blank?vop=1&amp;pid=58b2a1f9a&amp;color=0,0,0&amp;vpa=213&amp;vtp=1&amp;bbb=1"/>
              <p:cNvSpPr>
                <a:spLocks noRot="1" noChangeAspect="1" noMove="1" noResize="1" noEditPoints="1" noAdjustHandles="1" noChangeArrowheads="1" noChangeShapeType="1" noTextEdit="1"/>
              </p:cNvSpPr>
              <p:nvPr/>
            </p:nvSpPr>
            <p:spPr>
              <a:xfrm>
                <a:off x="8082217" y="4344090"/>
                <a:ext cx="636461" cy="279400"/>
              </a:xfrm>
              <a:prstGeom prst="rect">
                <a:avLst/>
              </a:prstGeom>
              <a:blipFill rotWithShape="1">
                <a:blip r:embed="rId6"/>
                <a:stretch>
                  <a:fillRect l="-90" t="-20" r="20" b="2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 calcmode="lin" valueType="num">
                                      <p:cBhvr additive="base">
                                        <p:cTn id="2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7">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bg/>
                                          </p:spTgt>
                                        </p:tgtEl>
                                        <p:attrNameLst>
                                          <p:attrName>style.visibility</p:attrName>
                                        </p:attrNameLst>
                                      </p:cBhvr>
                                      <p:to>
                                        <p:strVal val="visible"/>
                                      </p:to>
                                    </p:set>
                                    <p:anim calcmode="lin" valueType="num">
                                      <p:cBhvr additive="base">
                                        <p:cTn id="43"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44" dur="500" fill="hold"/>
                                        <p:tgtEl>
                                          <p:spTgt spid="11">
                                            <p:bg/>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
                                            <p:txEl>
                                              <p:pRg st="0" end="0"/>
                                            </p:txEl>
                                          </p:spTgt>
                                        </p:tgtEl>
                                        <p:attrNameLst>
                                          <p:attrName>style.visibility</p:attrName>
                                        </p:attrNameLst>
                                      </p:cBhvr>
                                      <p:to>
                                        <p:strVal val="visible"/>
                                      </p:to>
                                    </p:set>
                                    <p:anim calcmode="lin" valueType="num">
                                      <p:cBhvr additive="base">
                                        <p:cTn id="4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3">
                                            <p:bg/>
                                          </p:spTgt>
                                        </p:tgtEl>
                                        <p:attrNameLst>
                                          <p:attrName>style.visibility</p:attrName>
                                        </p:attrNameLst>
                                      </p:cBhvr>
                                      <p:to>
                                        <p:strVal val="visible"/>
                                      </p:to>
                                    </p:set>
                                    <p:anim calcmode="lin" valueType="num">
                                      <p:cBhvr additive="base">
                                        <p:cTn id="53"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54" dur="500" fill="hold"/>
                                        <p:tgtEl>
                                          <p:spTgt spid="13">
                                            <p:bg/>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3">
                                            <p:txEl>
                                              <p:pRg st="0" end="0"/>
                                            </p:txEl>
                                          </p:spTgt>
                                        </p:tgtEl>
                                        <p:attrNameLst>
                                          <p:attrName>style.visibility</p:attrName>
                                        </p:attrNameLst>
                                      </p:cBhvr>
                                      <p:to>
                                        <p:strVal val="visible"/>
                                      </p:to>
                                    </p:set>
                                    <p:anim calcmode="lin" valueType="num">
                                      <p:cBhvr additive="base">
                                        <p:cTn id="5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P spid="7" grpId="0" animBg="1" build="p"/>
      <p:bldP spid="11" grpId="0" animBg="1" build="p"/>
      <p:bldP spid="13" grpId="0" animBg="1" build="p"/>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430_1#6b70eded4?vop=1&amp;pid=58b2a1f9a&amp;color=0,0,0&amp;mp=1&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（4）比较下列化合物性质，均用“</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”填空。</a:t>
                </a:r>
                <a:endParaRPr lang="en-US" altLang="zh-CN" sz="1800" dirty="0">
                  <a:solidFill>
                    <a:srgbClr val="000000"/>
                  </a:solidFill>
                </a:endParaRPr>
              </a:p>
            </p:txBody>
          </p:sp>
        </mc:Choice>
        <mc:Fallback>
          <p:sp>
            <p:nvSpPr>
              <p:cNvPr id="2" name="QO_4_BD.430_1#6b70eded4?vop=1&amp;pid=58b2a1f9a&amp;color=0,0,0&amp;mp=1&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rotWithShape="1">
                <a:blip r:embed="rId1"/>
                <a:stretch>
                  <a:fillRect l="-2" t="-106" r="1" b="10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BD.431_1#6fd58eebb?vop=1&amp;pid=6b70eded4&amp;color=0,0,0&amp;vtp=1&amp;bbb=1"/>
              <p:cNvSpPr/>
              <p:nvPr/>
            </p:nvSpPr>
            <p:spPr>
              <a:xfrm>
                <a:off x="832104" y="1526715"/>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酸性</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②还原性：</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HI</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3" name="QB_5_BD.431_1#6fd58eebb?vop=1&amp;pid=6b70eded4&amp;color=0,0,0&amp;vtp=1&amp;bbb=1"/>
              <p:cNvSpPr>
                <a:spLocks noRot="1" noChangeAspect="1" noMove="1" noResize="1" noEditPoints="1" noAdjustHandles="1" noChangeArrowheads="1" noChangeShapeType="1" noTextEdit="1"/>
              </p:cNvSpPr>
              <p:nvPr/>
            </p:nvSpPr>
            <p:spPr>
              <a:xfrm>
                <a:off x="832104" y="1526715"/>
                <a:ext cx="10533888" cy="838200"/>
              </a:xfrm>
              <a:prstGeom prst="rect">
                <a:avLst/>
              </a:prstGeom>
              <a:blipFill rotWithShape="1">
                <a:blip r:embed="rId2"/>
                <a:stretch>
                  <a:fillRect l="-2" t="-21" r="1" b="21"/>
                </a:stretch>
              </a:blipFill>
            </p:spPr>
            <p:txBody>
              <a:bodyPr/>
              <a:lstStyle/>
              <a:p>
                <a:r>
                  <a:rPr lang="zh-CN" altLang="en-US">
                    <a:noFill/>
                  </a:rPr>
                  <a:t> </a:t>
                </a:r>
              </a:p>
            </p:txBody>
          </p:sp>
        </mc:Fallback>
      </mc:AlternateContent>
      <p:sp>
        <p:nvSpPr>
          <p:cNvPr id="4" name="QB_5_AN.432_1#6fd58eebb.blank?vop=1&amp;pid=6b70eded4&amp;color=0,0,0&amp;vpa=214&amp;vtp=1"/>
          <p:cNvSpPr/>
          <p:nvPr/>
        </p:nvSpPr>
        <p:spPr>
          <a:xfrm>
            <a:off x="2374233" y="1496235"/>
            <a:ext cx="336550"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&gt;</a:t>
            </a:r>
            <a:endParaRPr lang="en-US" altLang="zh-CN" dirty="0">
              <a:solidFill>
                <a:srgbClr val="FF0000"/>
              </a:solidFill>
            </a:endParaRPr>
          </a:p>
        </p:txBody>
      </p:sp>
      <p:sp>
        <p:nvSpPr>
          <p:cNvPr id="6" name="QB_5_AN.434_1#6fd58eebb.blank?vop=1&amp;pid=6b70eded4&amp;color=0,0,0&amp;vpa=215&amp;vtp=1"/>
          <p:cNvSpPr/>
          <p:nvPr/>
        </p:nvSpPr>
        <p:spPr>
          <a:xfrm>
            <a:off x="2302923" y="1915335"/>
            <a:ext cx="336550"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&lt;</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7" name="QB_4_BD.435_1#0c19d3d3d?sp=1&amp;vop=1&amp;pid=58b2a1f9a&amp;color=0,0,0&amp;vtp=1&amp;bbb=1"/>
              <p:cNvSpPr/>
              <p:nvPr/>
            </p:nvSpPr>
            <p:spPr>
              <a:xfrm>
                <a:off x="832104" y="2390315"/>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（5）用对比实验探究</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的金属性强弱以及</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的非金属性强弱。</a:t>
                </a:r>
                <a:endParaRPr lang="en-US" altLang="zh-CN" sz="1800" dirty="0">
                  <a:solidFill>
                    <a:srgbClr val="000000"/>
                  </a:solidFill>
                </a:endParaRPr>
              </a:p>
            </p:txBody>
          </p:sp>
        </mc:Choice>
        <mc:Fallback>
          <p:sp>
            <p:nvSpPr>
              <p:cNvPr id="7" name="QB_4_BD.435_1#0c19d3d3d?sp=1&amp;vop=1&amp;pid=58b2a1f9a&amp;color=0,0,0&amp;vtp=1&amp;bbb=1"/>
              <p:cNvSpPr>
                <a:spLocks noRot="1" noChangeAspect="1" noMove="1" noResize="1" noEditPoints="1" noAdjustHandles="1" noChangeArrowheads="1" noChangeShapeType="1" noTextEdit="1"/>
              </p:cNvSpPr>
              <p:nvPr/>
            </p:nvSpPr>
            <p:spPr>
              <a:xfrm>
                <a:off x="832104" y="2390315"/>
                <a:ext cx="10533888" cy="469900"/>
              </a:xfrm>
              <a:prstGeom prst="rect">
                <a:avLst/>
              </a:prstGeom>
              <a:blipFill rotWithShape="1">
                <a:blip r:embed="rId3"/>
                <a:stretch>
                  <a:fillRect l="-2" t="-37" r="1" b="3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37" name="QB_4_BD.435_2#0c19d3d3d?colgroup=29,27&amp;vop=1&amp;pid=58b2a1f9a&amp;color=0,0,0&amp;vtp=1&amp;bbb=1&amp;hb=1"/>
              <p:cNvGraphicFramePr>
                <a:graphicFrameLocks noGrp="1"/>
              </p:cNvGraphicFramePr>
              <p:nvPr/>
            </p:nvGraphicFramePr>
            <p:xfrm>
              <a:off x="832104" y="2940169"/>
              <a:ext cx="10515600" cy="2528126"/>
            </p:xfrm>
            <a:graphic>
              <a:graphicData uri="http://schemas.openxmlformats.org/drawingml/2006/table">
                <a:tbl>
                  <a:tblPr/>
                  <a:tblGrid>
                    <a:gridCol w="5468112"/>
                    <a:gridCol w="5047488"/>
                  </a:tblGrid>
                  <a:tr h="340868">
                    <a:tc>
                      <a:txBody>
                        <a:bodyPr/>
                        <a:lstStyle/>
                        <a:p>
                          <a:pPr algn="ctr" latinLnBrk="1" hangingPunct="0">
                            <a:lnSpc>
                              <a:spcPts val="2000"/>
                            </a:lnSpc>
                          </a:pP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比较</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400" b="1"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金属性强弱</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比较</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400" b="1"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非金属性强弱</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选择的试剂：冷水</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酚酞溶液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选择的试剂：新制氯水</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淀粉</a:t>
                          </a:r>
                          <a14:m>
                            <m:oMath xmlns:m="http://schemas.openxmlformats.org/officeDocument/2006/math">
                              <m: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KI</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92392">
                    <a:tc>
                      <a:txBody>
                        <a:bodyPr/>
                        <a:lstStyle/>
                        <a:p>
                          <a:pPr marL="0" indent="0" algn="l" latinLnBrk="1" hangingPunct="0">
                            <a:lnSpc>
                              <a:spcPts val="22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①操作</a:t>
                          </a:r>
                          <a:r>
                            <a:rPr lang="en-US" altLang="zh-CN" sz="14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将打磨好的镁片和铝片</a:t>
                          </a: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a:t>
                          </a:r>
                          <a:endPar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marL="0" lvl="0" indent="0" algn="l" latinLnBrk="1" hangingPunct="0">
                            <a:lnSpc>
                              <a:spcPts val="2000"/>
                            </a:lnSpc>
                          </a:pP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操作：向盛有</a:t>
                          </a:r>
                          <a14:m>
                            <m:oMath xmlns:m="http://schemas.openxmlformats.org/officeDocument/2006/math">
                              <m: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淀粉</a:t>
                          </a:r>
                          <a14:m>
                            <m:oMath xmlns:m="http://schemas.openxmlformats.org/officeDocument/2006/math">
                              <m: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KI</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溶液的试管中加入</a:t>
                          </a:r>
                          <a14:m>
                            <m:oMath xmlns:m="http://schemas.openxmlformats.org/officeDocument/2006/math">
                              <m: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氯水</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振荡</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913130">
                    <a:tc>
                      <a:txBody>
                        <a:bodyPr/>
                        <a:lstStyle/>
                        <a:p>
                          <a:pPr marL="0" indent="0" algn="l" latinLnBrk="1" hangingPunct="0">
                            <a:lnSpc>
                              <a:spcPts val="22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现象：</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片表面逐渐产生气泡</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溶液变为浅红色</a:t>
                          </a:r>
                          <a:r>
                            <a:rPr lang="en-US" altLang="zh-CN" sz="14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铝片的表面和溶</a:t>
                          </a:r>
                          <a:endPar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latinLnBrk="1" hangingPunct="0">
                            <a:lnSpc>
                              <a:spcPts val="22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液无明显变化</a:t>
                          </a:r>
                          <a:endParaRPr lang="en-US" altLang="zh-CN" sz="1200" dirty="0">
                            <a:solidFill>
                              <a:srgbClr val="000000"/>
                            </a:solidFill>
                          </a:endParaRPr>
                        </a:p>
                        <a:p>
                          <a:pPr marL="0" lvl="0" indent="0" algn="l" latinLnBrk="1" hangingPunct="0">
                            <a:lnSpc>
                              <a:spcPts val="24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离子方程式：</a:t>
                          </a:r>
                          <a14:m>
                            <m:oMath xmlns:m="http://schemas.openxmlformats.org/officeDocument/2006/math">
                              <m:d>
                                <m:dPr>
                                  <m:begChr m:val=""/>
                                  <m:endChr m:val=""/>
                                  <m:ctrlPr>
                                    <a:rPr lang="en-US" altLang="zh-CN" sz="1400" b="0" i="1"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2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4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现象</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endParaRPr lang="en-US" altLang="zh-CN" sz="1200" dirty="0">
                            <a:solidFill>
                              <a:srgbClr val="000000"/>
                            </a:solidFill>
                          </a:endParaRPr>
                        </a:p>
                        <a:p>
                          <a:pPr algn="l" latinLnBrk="1" hangingPunct="0">
                            <a:lnSpc>
                              <a:spcPts val="21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4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离子方程式</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结论：金属性</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强于</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结论：非金属性</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强于</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137" name="QB_4_BD.435_2#0c19d3d3d?colgroup=29,27&amp;vop=1&amp;pid=58b2a1f9a&amp;color=0,0,0&amp;vtp=1&amp;bbb=1&amp;hb=1"/>
              <p:cNvGraphicFramePr>
                <a:graphicFrameLocks noGrp="1"/>
              </p:cNvGraphicFramePr>
              <p:nvPr/>
            </p:nvGraphicFramePr>
            <p:xfrm>
              <a:off x="832104" y="2940169"/>
              <a:ext cx="10515600" cy="2528126"/>
            </p:xfrm>
            <a:graphic>
              <a:graphicData uri="http://schemas.openxmlformats.org/drawingml/2006/table">
                <a:tbl>
                  <a:tblPr/>
                  <a:tblGrid>
                    <a:gridCol w="5468112"/>
                    <a:gridCol w="5047488"/>
                  </a:tblGrid>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选择的试剂：冷水</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酚酞溶液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r>
                  <a:tr h="592455">
                    <a:tc>
                      <a:txBody>
                        <a:bodyPr/>
                        <a:lstStyle/>
                        <a:p>
                          <a:pPr marL="0" indent="0" algn="l" latinLnBrk="1" hangingPunct="0">
                            <a:lnSpc>
                              <a:spcPts val="22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①操作</a:t>
                          </a:r>
                          <a:r>
                            <a:rPr lang="en-US" altLang="zh-CN" sz="14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将打磨好的镁片和铝片</a:t>
                          </a: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a:t>
                          </a:r>
                          <a:endPar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marL="0" lvl="0" indent="0" algn="l" latinLnBrk="1" hangingPunct="0">
                            <a:lnSpc>
                              <a:spcPts val="2000"/>
                            </a:lnSpc>
                          </a:pP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r>
                  <a:tr h="91313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pPr algn="l" latinLnBrk="1" hangingPunct="0">
                            <a:lnSpc>
                              <a:spcPts val="22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4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现象</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endParaRPr lang="en-US" altLang="zh-CN" sz="1200" dirty="0">
                            <a:solidFill>
                              <a:srgbClr val="000000"/>
                            </a:solidFill>
                          </a:endParaRPr>
                        </a:p>
                        <a:p>
                          <a:pPr algn="l" latinLnBrk="1" hangingPunct="0">
                            <a:lnSpc>
                              <a:spcPts val="21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4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离子方程式</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36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r>
                </a:tbl>
              </a:graphicData>
            </a:graphic>
          </p:graphicFrame>
        </mc:Fallback>
      </mc:AlternateContent>
      <p:sp>
        <p:nvSpPr>
          <p:cNvPr id="9" name="QB_4_AN.436_1#0c19d3d3d.blank?vop=1&amp;pid=58b2a1f9a&amp;color=0,0,0&amp;vpa=216&amp;vtp=1&amp;bbb=1&amp;hb=1"/>
          <p:cNvSpPr/>
          <p:nvPr/>
        </p:nvSpPr>
        <p:spPr>
          <a:xfrm>
            <a:off x="904104" y="3625334"/>
            <a:ext cx="5341112" cy="558800"/>
          </a:xfrm>
          <a:prstGeom prst="rect">
            <a:avLst/>
          </a:prstGeom>
          <a:noFill/>
        </p:spPr>
        <p:txBody>
          <a:bodyPr wrap="square" lIns="0" tIns="0" rIns="0" bIns="0" rtlCol="0" anchor="t"/>
          <a:lstStyle/>
          <a:p>
            <a:pPr latinLnBrk="1">
              <a:lnSpc>
                <a:spcPts val="2200"/>
              </a:lnSpc>
            </a:pPr>
            <a:r>
              <a:rPr lang="en-US" altLang="zh-CN" sz="1400" b="0" i="0" smtClean="0">
                <a:solidFill>
                  <a:srgbClr val="FF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400"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分别放入冷水中</a:t>
            </a:r>
            <a:r>
              <a:rPr lang="en-US" altLang="zh-CN" sz="1400" b="0" i="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并滴加两滴酚酞</a:t>
            </a:r>
            <a:endParaRPr lang="en-US" altLang="zh-CN" sz="1400"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2200"/>
              </a:lnSpc>
            </a:pPr>
            <a:r>
              <a:rPr lang="en-US" altLang="zh-CN" sz="1400"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溶液</a:t>
            </a:r>
            <a:endParaRPr lang="en-US" altLang="zh-CN" sz="1400" dirty="0">
              <a:solidFill>
                <a:srgbClr val="FF0000"/>
              </a:solidFill>
            </a:endParaRPr>
          </a:p>
        </p:txBody>
      </p:sp>
      <p:sp>
        <p:nvSpPr>
          <p:cNvPr id="10" name="QB_4_AN.437_1#0c19d3d3d.blank?vop=1&amp;pid=58b2a1f9a&amp;color=0,0,0&amp;vpa=217&amp;vtp=1&amp;bbb=1"/>
          <p:cNvSpPr/>
          <p:nvPr/>
        </p:nvSpPr>
        <p:spPr>
          <a:xfrm>
            <a:off x="7095321" y="4373332"/>
            <a:ext cx="1728788" cy="279400"/>
          </a:xfrm>
          <a:prstGeom prst="rect">
            <a:avLst/>
          </a:prstGeom>
          <a:noFill/>
        </p:spPr>
        <p:txBody>
          <a:bodyPr wrap="none" lIns="0" tIns="0" rIns="0" bIns="0" rtlCol="0" anchor="t"/>
          <a:lstStyle/>
          <a:p>
            <a:pPr algn="ctr" latinLnBrk="1">
              <a:lnSpc>
                <a:spcPts val="2200"/>
              </a:lnSpc>
            </a:pPr>
            <a:r>
              <a:rPr lang="en-US" altLang="zh-CN" sz="1400"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溶液由无色变为蓝色</a:t>
            </a:r>
            <a:endParaRPr lang="en-US" altLang="zh-CN" sz="1400" dirty="0">
              <a:solidFill>
                <a:srgbClr val="FF0000"/>
              </a:solidFill>
            </a:endParaRPr>
          </a:p>
        </p:txBody>
      </p:sp>
      <mc:AlternateContent xmlns:mc="http://schemas.openxmlformats.org/markup-compatibility/2006">
        <mc:Choice xmlns:a14="http://schemas.microsoft.com/office/drawing/2010/main" Requires="a14">
          <p:sp>
            <p:nvSpPr>
              <p:cNvPr id="11" name="QB_4_AN.438_1#0c19d3d3d.blank?vop=1&amp;pid=58b2a1f9a&amp;color=0,0,0&amp;vpa=218&amp;vtp=1&amp;bbb=1"/>
              <p:cNvSpPr/>
              <p:nvPr/>
            </p:nvSpPr>
            <p:spPr>
              <a:xfrm>
                <a:off x="7659677" y="4637841"/>
                <a:ext cx="1802829" cy="241300"/>
              </a:xfrm>
              <a:prstGeom prst="rect">
                <a:avLst/>
              </a:prstGeom>
              <a:noFill/>
            </p:spPr>
            <p:txBody>
              <a:bodyPr wrap="none" lIns="0" tIns="0" rIns="0" bIns="0" rtlCol="0" anchor="t"/>
              <a:lstStyle/>
              <a:p>
                <a:pPr algn="ctr" latinLnBrk="1">
                  <a:lnSpc>
                    <a:spcPts val="1900"/>
                  </a:lnSpc>
                </a:pPr>
                <a14:m>
                  <m:oMath xmlns:m="http://schemas.openxmlformats.org/officeDocument/2006/math">
                    <m:sSub>
                      <m:sSubPr>
                        <m:ctrlPr>
                          <a:rPr lang="en-US" altLang="zh-CN" sz="1400"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400"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sz="1400"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I</m:t>
                        </m:r>
                      </m:e>
                      <m:sup>
                        <m: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400"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sz="1400" b="0" i="1" baseline="-2000">
                                  <a:solidFill>
                                    <a:srgbClr val="FF0000"/>
                                  </a:solidFill>
                                  <a:latin typeface="Cambria Math" panose="02040503050406030204" pitchFamily="18" charset="0"/>
                                </a:rPr>
                              </m:ctrlPr>
                            </m:barPr>
                            <m:e>
                              <m:bar>
                                <m:barPr>
                                  <m:ctrlPr>
                                    <a:rPr lang="en-US" altLang="zh-CN" sz="1400" b="0" i="1" baseline="-8000">
                                      <a:solidFill>
                                        <a:srgbClr val="FF0000"/>
                                      </a:solidFill>
                                      <a:latin typeface="Cambria Math" panose="02040503050406030204" pitchFamily="18" charset="0"/>
                                    </a:rPr>
                                  </m:ctrlPr>
                                </m:barPr>
                                <m:e>
                                  <m:r>
                                    <a:rPr lang="en-US" altLang="zh-CN" sz="1400" b="0" baseline="-12000">
                                      <a:solidFill>
                                        <a:srgbClr val="FF0000"/>
                                      </a:solidFill>
                                      <a:latin typeface="Cambria Math" panose="02040503050406030204" pitchFamily="18" charset="0"/>
                                    </a:rPr>
                                    <m:t>         </m:t>
                                  </m:r>
                                </m:e>
                              </m:bar>
                            </m:e>
                          </m:bar>
                        </m:e>
                      </m:mr>
                      <m:mr>
                        <m:e>
                          <m: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400"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400"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sz="1400"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400"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400"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I</m:t>
                        </m:r>
                      </m:e>
                      <m:sub>
                        <m: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1" name="QB_4_AN.438_1#0c19d3d3d.blank?vop=1&amp;pid=58b2a1f9a&amp;color=0,0,0&amp;vpa=218&amp;vtp=1&amp;bbb=1"/>
              <p:cNvSpPr>
                <a:spLocks noRot="1" noChangeAspect="1" noMove="1" noResize="1" noEditPoints="1" noAdjustHandles="1" noChangeArrowheads="1" noChangeShapeType="1" noTextEdit="1"/>
              </p:cNvSpPr>
              <p:nvPr/>
            </p:nvSpPr>
            <p:spPr>
              <a:xfrm>
                <a:off x="7659677" y="4637841"/>
                <a:ext cx="1802829" cy="241300"/>
              </a:xfrm>
              <a:prstGeom prst="rect">
                <a:avLst/>
              </a:prstGeom>
              <a:blipFill rotWithShape="1">
                <a:blip r:embed="rId5"/>
                <a:stretch>
                  <a:fillRect l="-17" t="-29391" r="21" b="-2350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additive="base">
                                        <p:cTn id="2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xEl>
                                              <p:pRg st="1" end="1"/>
                                            </p:txEl>
                                          </p:spTgt>
                                        </p:tgtEl>
                                        <p:attrNameLst>
                                          <p:attrName>style.visibility</p:attrName>
                                        </p:attrNameLst>
                                      </p:cBhvr>
                                      <p:to>
                                        <p:strVal val="visible"/>
                                      </p:to>
                                    </p:set>
                                    <p:anim calcmode="lin" valueType="num">
                                      <p:cBhvr additive="base">
                                        <p:cTn id="35"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0">
                                            <p:bg/>
                                          </p:spTgt>
                                        </p:tgtEl>
                                        <p:attrNameLst>
                                          <p:attrName>style.visibility</p:attrName>
                                        </p:attrNameLst>
                                      </p:cBhvr>
                                      <p:to>
                                        <p:strVal val="visible"/>
                                      </p:to>
                                    </p:set>
                                    <p:anim calcmode="lin" valueType="num">
                                      <p:cBhvr additive="base">
                                        <p:cTn id="41"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42" dur="500" fill="hold"/>
                                        <p:tgtEl>
                                          <p:spTgt spid="10">
                                            <p:bg/>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0">
                                            <p:txEl>
                                              <p:pRg st="0" end="0"/>
                                            </p:txEl>
                                          </p:spTgt>
                                        </p:tgtEl>
                                        <p:attrNameLst>
                                          <p:attrName>style.visibility</p:attrName>
                                        </p:attrNameLst>
                                      </p:cBhvr>
                                      <p:to>
                                        <p:strVal val="visible"/>
                                      </p:to>
                                    </p:set>
                                    <p:anim calcmode="lin" valueType="num">
                                      <p:cBhvr additive="base">
                                        <p:cTn id="4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1">
                                            <p:bg/>
                                          </p:spTgt>
                                        </p:tgtEl>
                                        <p:attrNameLst>
                                          <p:attrName>style.visibility</p:attrName>
                                        </p:attrNameLst>
                                      </p:cBhvr>
                                      <p:to>
                                        <p:strVal val="visible"/>
                                      </p:to>
                                    </p:set>
                                    <p:anim calcmode="lin" valueType="num">
                                      <p:cBhvr additive="base">
                                        <p:cTn id="51"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52" dur="500" fill="hold"/>
                                        <p:tgtEl>
                                          <p:spTgt spid="11">
                                            <p:bg/>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1">
                                            <p:txEl>
                                              <p:pRg st="0" end="0"/>
                                            </p:txEl>
                                          </p:spTgt>
                                        </p:tgtEl>
                                        <p:attrNameLst>
                                          <p:attrName>style.visibility</p:attrName>
                                        </p:attrNameLst>
                                      </p:cBhvr>
                                      <p:to>
                                        <p:strVal val="visible"/>
                                      </p:to>
                                    </p:set>
                                    <p:anim calcmode="lin" valueType="num">
                                      <p:cBhvr additive="base">
                                        <p:cTn id="5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P spid="9" grpId="0" animBg="1" build="p"/>
      <p:bldP spid="10" grpId="0" animBg="1" build="p"/>
      <p:bldP spid="11" grpId="0" animBg="1" build="p"/>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439_1#0a94d40ae?sp=1&amp;vop=1&amp;pid=49022f49d&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我国科研人员利用激光操控方法，从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原子束流中直接俘获</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41</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实现了对同位素</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41</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的灵敏检测</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41</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的半衰期（放射性元素的原子核有半数发生衰变所需的时间）长达10万年</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的17倍</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可应用于</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地球科学与考古学</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3_BD.439_1#0a94d40ae?sp=1&amp;vop=1&amp;pid=49022f49d&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710" b="40"/>
                </a:stretch>
              </a:blipFill>
            </p:spPr>
            <p:txBody>
              <a:bodyPr/>
              <a:lstStyle/>
              <a:p>
                <a:r>
                  <a:rPr lang="zh-CN" altLang="en-US">
                    <a:noFill/>
                  </a:rPr>
                  <a:t> </a:t>
                </a:r>
              </a:p>
            </p:txBody>
          </p:sp>
        </mc:Fallback>
      </mc:AlternateContent>
      <p:sp>
        <p:nvSpPr>
          <p:cNvPr id="3" name="QC_3_AN.440_1#0a94d40ae.bracket?vop=1&amp;pid=49022f49d&amp;color=0,0,0&amp;vpa=219&amp;vtp=1"/>
          <p:cNvSpPr/>
          <p:nvPr/>
        </p:nvSpPr>
        <p:spPr>
          <a:xfrm>
            <a:off x="4901660" y="1925820"/>
            <a:ext cx="31591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p:pic>
        <p:nvPicPr>
          <p:cNvPr id="4" name="QC_3_BD.439_2#0a94d40ae?htil=32&amp;vop=1&amp;pid=49022f49d&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546966" y="2448044"/>
            <a:ext cx="914400" cy="110642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3_BD.439_3#0a94d40ae.choices?htil=32&amp;vop=1&amp;pid=49022f49d&amp;color=0,0,0&amp;vtp=1&amp;bbb=1"/>
              <p:cNvSpPr/>
              <p:nvPr/>
            </p:nvSpPr>
            <p:spPr>
              <a:xfrm>
                <a:off x="832104" y="2355390"/>
                <a:ext cx="9491472"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41</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的原子核内有21个中子</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41</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的半衰期长</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41</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难以失去电子</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41</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衰变一半所需的时间小于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衰变一半所需的时间</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原子束流中直接俘获</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41</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原子的过程属于化学变化</a:t>
                </a:r>
                <a:endParaRPr lang="en-US" altLang="zh-CN" sz="1800" dirty="0"/>
              </a:p>
            </p:txBody>
          </p:sp>
        </mc:Choice>
        <mc:Fallback>
          <p:sp>
            <p:nvSpPr>
              <p:cNvPr id="5" name="QC_3_BD.439_3#0a94d40ae.choices?htil=32&amp;vop=1&amp;pid=49022f49d&amp;color=0,0,0&amp;vtp=1&amp;bbb=1"/>
              <p:cNvSpPr>
                <a:spLocks noRot="1" noChangeAspect="1" noMove="1" noResize="1" noEditPoints="1" noAdjustHandles="1" noChangeArrowheads="1" noChangeShapeType="1" noTextEdit="1"/>
              </p:cNvSpPr>
              <p:nvPr/>
            </p:nvSpPr>
            <p:spPr>
              <a:xfrm>
                <a:off x="832104" y="2355390"/>
                <a:ext cx="9491472" cy="1676400"/>
              </a:xfrm>
              <a:prstGeom prst="rect">
                <a:avLst/>
              </a:prstGeom>
              <a:blipFill rotWithShape="1">
                <a:blip r:embed="rId3"/>
                <a:stretch>
                  <a:fillRect l="-3" t="-10" r="4"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441_1#6a866e1ea?vop=1&amp;pid=49022f49d&amp;color=0,0,0&amp;vtp=1&amp;bt=1&amp;bbb=1"/>
              <p:cNvSpPr/>
              <p:nvPr/>
            </p:nvSpPr>
            <p:spPr>
              <a:xfrm>
                <a:off x="832104" y="1078992"/>
                <a:ext cx="10533888" cy="508000"/>
              </a:xfrm>
              <a:prstGeom prst="rect">
                <a:avLst/>
              </a:prstGeom>
              <a:noFill/>
            </p:spPr>
            <p:txBody>
              <a:bodyPr wrap="none" lIns="0" tIns="0" rIns="0" bIns="0" rtlCol="0" anchor="t"/>
              <a:lstStyle/>
              <a:p>
                <a:pPr algn="l" latinLnBrk="1">
                  <a:lnSpc>
                    <a:spcPts val="4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PbS</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PbSO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可用于壁画修复。</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3_BD.441_1#6a866e1ea?vop=1&amp;pid=49022f49d&amp;color=0,0,0&amp;vtp=1&amp;bt=1&amp;bbb=1"/>
              <p:cNvSpPr>
                <a:spLocks noRot="1" noChangeAspect="1" noMove="1" noResize="1" noEditPoints="1" noAdjustHandles="1" noChangeArrowheads="1" noChangeShapeType="1" noTextEdit="1"/>
              </p:cNvSpPr>
              <p:nvPr/>
            </p:nvSpPr>
            <p:spPr>
              <a:xfrm>
                <a:off x="832104" y="1078992"/>
                <a:ext cx="10533888" cy="508000"/>
              </a:xfrm>
              <a:prstGeom prst="rect">
                <a:avLst/>
              </a:prstGeom>
              <a:blipFill rotWithShape="1">
                <a:blip r:embed="rId1"/>
                <a:stretch>
                  <a:fillRect l="-2" t="-25" r="1" b="-11225"/>
                </a:stretch>
              </a:blipFill>
            </p:spPr>
            <p:txBody>
              <a:bodyPr/>
              <a:lstStyle/>
              <a:p>
                <a:r>
                  <a:rPr lang="zh-CN" altLang="en-US">
                    <a:noFill/>
                  </a:rPr>
                  <a:t> </a:t>
                </a:r>
              </a:p>
            </p:txBody>
          </p:sp>
        </mc:Fallback>
      </mc:AlternateContent>
      <p:sp>
        <p:nvSpPr>
          <p:cNvPr id="3" name="QC_3_AN.442_1#6a866e1ea.bracket?vop=1&amp;pid=49022f49d&amp;color=0,0,0&amp;vpa=220&amp;vtp=1"/>
          <p:cNvSpPr/>
          <p:nvPr/>
        </p:nvSpPr>
        <p:spPr>
          <a:xfrm>
            <a:off x="8255795" y="1075690"/>
            <a:ext cx="331788" cy="508000"/>
          </a:xfrm>
          <a:prstGeom prst="rect">
            <a:avLst/>
          </a:prstGeom>
          <a:noFill/>
        </p:spPr>
        <p:txBody>
          <a:bodyPr wrap="none" lIns="0" tIns="0" rIns="0" bIns="0" rtlCol="0" anchor="t"/>
          <a:lstStyle/>
          <a:p>
            <a:pPr algn="ctr" latinLnBrk="1">
              <a:lnSpc>
                <a:spcPts val="40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3_BD.441_2#6a866e1ea.choices?vop=1&amp;pid=49022f49d&amp;color=0,0,0&amp;vtp=1&amp;bbb=1"/>
              <p:cNvSpPr/>
              <p:nvPr/>
            </p:nvSpPr>
            <p:spPr>
              <a:xfrm>
                <a:off x="832104" y="1533398"/>
                <a:ext cx="10531904" cy="901700"/>
              </a:xfrm>
              <a:prstGeom prst="rect">
                <a:avLst/>
              </a:prstGeom>
              <a:noFill/>
            </p:spPr>
            <p:txBody>
              <a:bodyPr wrap="none" lIns="0" tIns="0" rIns="0" bIns="0" rtlCol="0" anchor="t"/>
              <a:lstStyle/>
              <a:p>
                <a:pPr marL="0" marR="0" lvl="0" indent="0" defTabSz="914400" eaLnBrk="1" fontAlgn="auto" latinLnBrk="1" hangingPunct="1">
                  <a:lnSpc>
                    <a:spcPts val="71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的结构示意图为</a:t>
                </a:r>
                <a:r>
                  <a:rPr lang="en-US" altLang="zh-CN" sz="40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中既含离子键又含共价键</a:t>
                </a:r>
                <a:endParaRPr lang="en-US" altLang="zh-CN" sz="1800" dirty="0"/>
              </a:p>
            </p:txBody>
          </p:sp>
        </mc:Choice>
        <mc:Fallback>
          <p:sp>
            <p:nvSpPr>
              <p:cNvPr id="4" name="QC_3_BD.441_2#6a866e1ea.choices?vop=1&amp;pid=49022f49d&amp;color=0,0,0&amp;vtp=1&amp;bbb=1"/>
              <p:cNvSpPr>
                <a:spLocks noRot="1" noChangeAspect="1" noMove="1" noResize="1" noEditPoints="1" noAdjustHandles="1" noChangeArrowheads="1" noChangeShapeType="1" noTextEdit="1"/>
              </p:cNvSpPr>
              <p:nvPr/>
            </p:nvSpPr>
            <p:spPr>
              <a:xfrm>
                <a:off x="832104" y="1533398"/>
                <a:ext cx="10531904" cy="901700"/>
              </a:xfrm>
              <a:prstGeom prst="rect">
                <a:avLst/>
              </a:prstGeom>
              <a:blipFill rotWithShape="1">
                <a:blip r:embed="rId2"/>
                <a:stretch>
                  <a:fillRect l="-2" t="-56" b="56"/>
                </a:stretch>
              </a:blipFill>
            </p:spPr>
            <p:txBody>
              <a:bodyPr/>
              <a:lstStyle/>
              <a:p>
                <a:r>
                  <a:rPr lang="zh-CN" altLang="en-US">
                    <a:noFill/>
                  </a:rPr>
                  <a:t> </a:t>
                </a:r>
              </a:p>
            </p:txBody>
          </p:sp>
        </mc:Fallback>
      </mc:AlternateContent>
      <p:pic>
        <p:nvPicPr>
          <p:cNvPr id="5" name="QC_3_BD.441_2#6a866e1ea?vop=1&amp;pid=49022f49d&amp;color=0,0,0&amp;tib=255,255,255&amp;iip=3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114008" y="1533398"/>
            <a:ext cx="905256" cy="91440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3_BD.441_3#6a866e1ea.choices?vop=1&amp;pid=49022f49d&amp;color=0,0,0&amp;vtp=1&amp;bbb=1"/>
              <p:cNvSpPr/>
              <p:nvPr/>
            </p:nvSpPr>
            <p:spPr>
              <a:xfrm>
                <a:off x="832104" y="2406777"/>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元素的化合价为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的空间构型为直线形</a:t>
                </a:r>
                <a:endParaRPr lang="en-US" altLang="zh-CN" sz="1800" dirty="0"/>
              </a:p>
            </p:txBody>
          </p:sp>
        </mc:Choice>
        <mc:Fallback>
          <p:sp>
            <p:nvSpPr>
              <p:cNvPr id="6" name="QC_3_BD.441_3#6a866e1ea.choices?vop=1&amp;pid=49022f49d&amp;color=0,0,0&amp;vtp=1&amp;bbb=1"/>
              <p:cNvSpPr>
                <a:spLocks noRot="1" noChangeAspect="1" noMove="1" noResize="1" noEditPoints="1" noAdjustHandles="1" noChangeArrowheads="1" noChangeShapeType="1" noTextEdit="1"/>
              </p:cNvSpPr>
              <p:nvPr/>
            </p:nvSpPr>
            <p:spPr>
              <a:xfrm>
                <a:off x="832104" y="2406777"/>
                <a:ext cx="10533888" cy="469900"/>
              </a:xfrm>
              <a:prstGeom prst="rect">
                <a:avLst/>
              </a:prstGeom>
              <a:blipFill rotWithShape="1">
                <a:blip r:embed="rId4"/>
                <a:stretch>
                  <a:fillRect l="-2" t="-27" r="1" b="2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443_1#e412bc07d?vop=1&amp;pid=49022f49d&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为原子序数依次增大的短周期元素。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原子序数之和等于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的核外电子数</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化合物</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sSup>
                      <m:s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e>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ZY</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sub>
                    </m:sSub>
                    <m:sSup>
                      <m:s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可用作化学电源的电解质</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2" name="QC_3_BD.443_1#e412bc07d?vop=1&amp;pid=49022f49d&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C_3_AN.444_1#e412bc07d.bracket?vop=1&amp;pid=49022f49d&amp;color=0,0,0&amp;vpa=221&amp;vtp=1"/>
          <p:cNvSpPr/>
          <p:nvPr/>
        </p:nvSpPr>
        <p:spPr>
          <a:xfrm>
            <a:off x="6568471" y="1506720"/>
            <a:ext cx="31591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3_BD.443_2#e412bc07d.choices?vop=1&amp;pid=49022f49d&amp;color=0,0,0&amp;vtp=1&amp;bbb=1"/>
              <p:cNvSpPr/>
              <p:nvPr/>
            </p:nvSpPr>
            <p:spPr>
              <a:xfrm>
                <a:off x="832104" y="1948990"/>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属于同一主族</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非金属性：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气态氢化物的稳定性：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原子半径: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3_BD.443_2#e412bc07d.choices?vop=1&amp;pid=49022f49d&amp;color=0,0,0&amp;vtp=1&amp;bbb=1"/>
              <p:cNvSpPr>
                <a:spLocks noRot="1" noChangeAspect="1" noMove="1" noResize="1" noEditPoints="1" noAdjustHandles="1" noChangeArrowheads="1" noChangeShapeType="1" noTextEdit="1"/>
              </p:cNvSpPr>
              <p:nvPr/>
            </p:nvSpPr>
            <p:spPr>
              <a:xfrm>
                <a:off x="832104" y="1948990"/>
                <a:ext cx="10533888" cy="838200"/>
              </a:xfrm>
              <a:prstGeom prst="rect">
                <a:avLst/>
              </a:prstGeom>
              <a:blipFill rotWithShape="1">
                <a:blip r:embed="rId2"/>
                <a:stretch>
                  <a:fillRect l="-2" t="-21" r="1" b="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25_1#fdc00d9e8?sp=1&amp;vop=1&amp;pid=f7f117224&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为阿伏加德罗常数的值</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。下列关于元素、</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核素与同位素的表述正确的是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25_1#fdc00d9e8?sp=1&amp;vop=1&amp;pid=f7f117224&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6_AN.26_1#fdc00d9e8.bracket?vop=1&amp;pid=f7f117224&amp;color=0,0,0&amp;vpa=13&amp;vtp=1"/>
          <p:cNvSpPr/>
          <p:nvPr/>
        </p:nvSpPr>
        <p:spPr>
          <a:xfrm>
            <a:off x="860371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pic>
        <p:nvPicPr>
          <p:cNvPr id="4" name="QC_6_BD.25_3#fdc00d9e8?htil=1&amp;vop=1&amp;pid=f7f11722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194560" y="1622425"/>
            <a:ext cx="768096" cy="57607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6_BD.25_4#fdc00d9e8?htil=1&amp;vop=1&amp;pid=f7f11722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705856" y="1622425"/>
            <a:ext cx="768096" cy="57607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6_BD.25_5#fdc00d9e8?htil=1&amp;vop=1&amp;pid=f7f117224&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226296" y="1622425"/>
            <a:ext cx="768096" cy="56692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QC_6_BD.25_6#fdc00d9e8.choices?vop=1&amp;pid=f7f117224&amp;color=0,0,0&amp;vtp=1&amp;bbb=1"/>
              <p:cNvSpPr/>
              <p:nvPr/>
            </p:nvSpPr>
            <p:spPr>
              <a:xfrm>
                <a:off x="832104" y="2333625"/>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sup>
                    </m:sSup>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sup>
                    </m:sSup>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互为同位素</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15</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的核外电子数与中子数相同</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acc>
                      <m:acc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acc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acc>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原子中含有电子的数目为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7" name="QC_6_BD.25_6#fdc00d9e8.choices?vop=1&amp;pid=f7f117224&amp;color=0,0,0&amp;vtp=1&amp;bbb=1"/>
              <p:cNvSpPr>
                <a:spLocks noRot="1" noChangeAspect="1" noMove="1" noResize="1" noEditPoints="1" noAdjustHandles="1" noChangeArrowheads="1" noChangeShapeType="1" noTextEdit="1"/>
              </p:cNvSpPr>
              <p:nvPr/>
            </p:nvSpPr>
            <p:spPr>
              <a:xfrm>
                <a:off x="832104" y="2333625"/>
                <a:ext cx="10533888" cy="1257300"/>
              </a:xfrm>
              <a:prstGeom prst="rect">
                <a:avLst/>
              </a:prstGeom>
              <a:blipFill rotWithShape="1">
                <a:blip r:embed="rId5"/>
                <a:stretch>
                  <a:fillRect l="-2" r="1"/>
                </a:stretch>
              </a:blipFill>
            </p:spPr>
            <p:txBody>
              <a:bodyPr/>
              <a:lstStyle/>
              <a:p>
                <a:r>
                  <a:rPr lang="zh-CN" altLang="en-US">
                    <a:noFill/>
                  </a:rPr>
                  <a:t> </a:t>
                </a:r>
              </a:p>
            </p:txBody>
          </p:sp>
        </mc:Fallback>
      </mc:AlternateContent>
      <p:sp>
        <p:nvSpPr>
          <p:cNvPr id="8" name="QC_6_BD.25_7#fdc00d9e8.choices?vop=1&amp;pid=f7f117224&amp;color=0,0,0&amp;vtp=1&amp;bbb=1"/>
          <p:cNvSpPr/>
          <p:nvPr/>
        </p:nvSpPr>
        <p:spPr>
          <a:xfrm>
            <a:off x="832104" y="3641725"/>
            <a:ext cx="10531904"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如图是三个原子的结构简图</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表示质子或核外电子，</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表示中子</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，这三个原子属于同一种元素</a:t>
            </a:r>
            <a:endParaRPr lang="en-US" altLang="zh-CN" sz="1800" dirty="0"/>
          </a:p>
        </p:txBody>
      </p:sp>
      <p:pic>
        <p:nvPicPr>
          <p:cNvPr id="9" name="QC_6_BD.25_7#fdc00d9e8.choice_image?vop=1&amp;pid=f7f117224&amp;color=0,0,0&amp;tib=255,255,255&amp;iip=1&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4596988" y="3797173"/>
            <a:ext cx="100584" cy="10058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0" name="QC_6_BD.25_7#fdc00d9e8?vop=1&amp;pid=f7f117224&amp;color=0,0,0&amp;tib=255,255,255&amp;iip=2&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6997288" y="3797173"/>
            <a:ext cx="100584" cy="100584"/>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445_1#309182d3e?vop=1&amp;pid=49022f49d&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一种矿物由短周期元素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组成，溶于稀盐酸有无色无味气体生成。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原子序数依次增大</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简单离子</a:t>
                </a:r>
                <a14:m>
                  <m:oMath xmlns:m="http://schemas.openxmlformats.org/officeDocument/2006/math">
                    <m:sSup>
                      <m:s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e>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p>
                      <m:s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e>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具有相同的电子结构。</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3_BD.445_1#309182d3e?vop=1&amp;pid=49022f49d&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C_3_AN.446_1#309182d3e.bracket?vop=1&amp;pid=49022f49d&amp;color=0,0,0&amp;vpa=222&amp;vtp=1"/>
          <p:cNvSpPr/>
          <p:nvPr/>
        </p:nvSpPr>
        <p:spPr>
          <a:xfrm>
            <a:off x="7005414" y="1506720"/>
            <a:ext cx="31591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3_BD.445_2#309182d3e.choices?vop=1&amp;pid=49022f49d&amp;color=0,0,0&amp;vtp=1&amp;bbb=1"/>
              <p:cNvSpPr/>
              <p:nvPr/>
            </p:nvSpPr>
            <p:spPr>
              <a:xfrm>
                <a:off x="832104" y="1948990"/>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的常见化合价有</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原子半径大小为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YX</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的水合物具有两性</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单质只有4种同素异形体</a:t>
                </a:r>
                <a:endParaRPr lang="en-US" altLang="zh-CN" sz="1800" dirty="0"/>
              </a:p>
            </p:txBody>
          </p:sp>
        </mc:Choice>
        <mc:Fallback>
          <p:sp>
            <p:nvSpPr>
              <p:cNvPr id="4" name="QC_3_BD.445_2#309182d3e.choices?vop=1&amp;pid=49022f49d&amp;color=0,0,0&amp;vtp=1&amp;bbb=1"/>
              <p:cNvSpPr>
                <a:spLocks noRot="1" noChangeAspect="1" noMove="1" noResize="1" noEditPoints="1" noAdjustHandles="1" noChangeArrowheads="1" noChangeShapeType="1" noTextEdit="1"/>
              </p:cNvSpPr>
              <p:nvPr/>
            </p:nvSpPr>
            <p:spPr>
              <a:xfrm>
                <a:off x="832104" y="1948990"/>
                <a:ext cx="10533888" cy="838200"/>
              </a:xfrm>
              <a:prstGeom prst="rect">
                <a:avLst/>
              </a:prstGeom>
              <a:blipFill rotWithShape="1">
                <a:blip r:embed="rId2"/>
                <a:stretch>
                  <a:fillRect l="-2" t="-21" r="1" b="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447_1#a23148bee?vop=1&amp;pid=49022f49d&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为短周期主族元素，原子序数依次增大，最外层电子数之和为19。</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的最外层电子数与其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层</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电子数相等，</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WX</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是形成酸雨的物质之一</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2" name="QC_3_BD.447_1#a23148bee?vop=1&amp;pid=49022f49d&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867" b="60"/>
                </a:stretch>
              </a:blipFill>
            </p:spPr>
            <p:txBody>
              <a:bodyPr/>
              <a:lstStyle/>
              <a:p>
                <a:r>
                  <a:rPr lang="zh-CN" altLang="en-US">
                    <a:noFill/>
                  </a:rPr>
                  <a:t> </a:t>
                </a:r>
              </a:p>
            </p:txBody>
          </p:sp>
        </mc:Fallback>
      </mc:AlternateContent>
      <p:sp>
        <p:nvSpPr>
          <p:cNvPr id="3" name="QC_3_AN.448_1#a23148bee.bracket?vop=1&amp;pid=49022f49d&amp;color=0,0,0&amp;vpa=223&amp;vtp=1"/>
          <p:cNvSpPr/>
          <p:nvPr/>
        </p:nvSpPr>
        <p:spPr>
          <a:xfrm>
            <a:off x="7184738"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3_BD.447_2#a23148bee.choices?vop=1&amp;pid=49022f49d&amp;color=0,0,0&amp;vtp=1&amp;bbb=1"/>
              <p:cNvSpPr/>
              <p:nvPr/>
            </p:nvSpPr>
            <p:spPr>
              <a:xfrm>
                <a:off x="832104" y="1948990"/>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原子半径：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简单氢化物的沸点：</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可形成离子化合物</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的最高价含氧酸是弱酸</a:t>
                </a:r>
                <a:endParaRPr lang="en-US" altLang="zh-CN" sz="1800" dirty="0"/>
              </a:p>
            </p:txBody>
          </p:sp>
        </mc:Choice>
        <mc:Fallback>
          <p:sp>
            <p:nvSpPr>
              <p:cNvPr id="4" name="QC_3_BD.447_2#a23148bee.choices?vop=1&amp;pid=49022f49d&amp;color=0,0,0&amp;vtp=1&amp;bbb=1"/>
              <p:cNvSpPr>
                <a:spLocks noRot="1" noChangeAspect="1" noMove="1" noResize="1" noEditPoints="1" noAdjustHandles="1" noChangeArrowheads="1" noChangeShapeType="1" noTextEdit="1"/>
              </p:cNvSpPr>
              <p:nvPr/>
            </p:nvSpPr>
            <p:spPr>
              <a:xfrm>
                <a:off x="832104" y="1948990"/>
                <a:ext cx="10533888" cy="838200"/>
              </a:xfrm>
              <a:prstGeom prst="rect">
                <a:avLst/>
              </a:prstGeom>
              <a:blipFill rotWithShape="1">
                <a:blip r:embed="rId2"/>
                <a:stretch>
                  <a:fillRect l="-2" t="-21" r="1" b="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449_1#b247516c0?vop=1&amp;pid=49022f49d&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化合物</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WR</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WR</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所含元素相同，相对分子质量相差7。</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WR</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种元素位于同周期</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原子最外层电子数是</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原子核外电子数的一半。</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3_BD.449_1#b247516c0?vop=1&amp;pid=49022f49d&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036" b="60"/>
                </a:stretch>
              </a:blipFill>
            </p:spPr>
            <p:txBody>
              <a:bodyPr/>
              <a:lstStyle/>
              <a:p>
                <a:r>
                  <a:rPr lang="zh-CN" altLang="en-US">
                    <a:noFill/>
                  </a:rPr>
                  <a:t> </a:t>
                </a:r>
              </a:p>
            </p:txBody>
          </p:sp>
        </mc:Fallback>
      </mc:AlternateContent>
      <p:sp>
        <p:nvSpPr>
          <p:cNvPr id="3" name="QC_3_AN.450_1#b247516c0.bracket?vop=1&amp;pid=49022f49d&amp;color=0,0,0&amp;vpa=224&amp;vtp=1"/>
          <p:cNvSpPr/>
          <p:nvPr/>
        </p:nvSpPr>
        <p:spPr>
          <a:xfrm>
            <a:off x="9745122" y="1506720"/>
            <a:ext cx="31591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3_BD.449_2#b247516c0.choices?vop=1&amp;pid=49022f49d&amp;color=0,0,0&amp;vtp=1&amp;bbb=1"/>
              <p:cNvSpPr/>
              <p:nvPr/>
            </p:nvSpPr>
            <p:spPr>
              <a:xfrm>
                <a:off x="832104" y="1948990"/>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原子半径：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非金属性：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互为同素异形体</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常温常压下</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的单质均为固体</a:t>
                </a:r>
                <a:endParaRPr lang="en-US" altLang="zh-CN" sz="1800" dirty="0"/>
              </a:p>
            </p:txBody>
          </p:sp>
        </mc:Choice>
        <mc:Fallback>
          <p:sp>
            <p:nvSpPr>
              <p:cNvPr id="4" name="QC_3_BD.449_2#b247516c0.choices?vop=1&amp;pid=49022f49d&amp;color=0,0,0&amp;vtp=1&amp;bbb=1"/>
              <p:cNvSpPr>
                <a:spLocks noRot="1" noChangeAspect="1" noMove="1" noResize="1" noEditPoints="1" noAdjustHandles="1" noChangeArrowheads="1" noChangeShapeType="1" noTextEdit="1"/>
              </p:cNvSpPr>
              <p:nvPr/>
            </p:nvSpPr>
            <p:spPr>
              <a:xfrm>
                <a:off x="832104" y="1948990"/>
                <a:ext cx="10533888" cy="838200"/>
              </a:xfrm>
              <a:prstGeom prst="rect">
                <a:avLst/>
              </a:prstGeom>
              <a:blipFill rotWithShape="1">
                <a:blip r:embed="rId2"/>
                <a:stretch>
                  <a:fillRect l="-2" t="-21" r="1" b="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451_1#fcd35a376?sp=1&amp;vop=1&amp;pid=49022f49d&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化合物</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YW</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可用于电讯器材、高级玻璃的制造。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为短周期元素</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原子序数依次</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，且加和为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21</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YZ</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分子的总电子数为奇数</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，常温下为气体。该化合物的热重曲线如图所示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以下热分解时无刺激性气体逸出。</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3_BD.451_1#fcd35a376?sp=1&amp;vop=1&amp;pid=49022f49d&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53" b="40"/>
                </a:stretch>
              </a:blipFill>
            </p:spPr>
            <p:txBody>
              <a:bodyPr/>
              <a:lstStyle/>
              <a:p>
                <a:r>
                  <a:rPr lang="zh-CN" altLang="en-US">
                    <a:noFill/>
                  </a:rPr>
                  <a:t> </a:t>
                </a:r>
              </a:p>
            </p:txBody>
          </p:sp>
        </mc:Fallback>
      </mc:AlternateContent>
      <p:sp>
        <p:nvSpPr>
          <p:cNvPr id="3" name="QC_3_AN.452_1#fcd35a376.bracket?vop=1&amp;pid=49022f49d&amp;color=0,0,0&amp;vpa=225&amp;vtp=1"/>
          <p:cNvSpPr/>
          <p:nvPr/>
        </p:nvSpPr>
        <p:spPr>
          <a:xfrm>
            <a:off x="6911436" y="19258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pic>
        <p:nvPicPr>
          <p:cNvPr id="4" name="QC_3_BD.451_2#fcd35a376?htil=33&amp;vop=1&amp;pid=49022f49d&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099390" y="2448044"/>
            <a:ext cx="4014216" cy="249631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3_BD.451_3#fcd35a376.choices?htil=33&amp;vop=1&amp;pid=49022f49d&amp;color=0,0,0&amp;vtp=1&amp;bbb=1"/>
              <p:cNvSpPr/>
              <p:nvPr/>
            </p:nvSpPr>
            <p:spPr>
              <a:xfrm>
                <a:off x="832104" y="2355390"/>
                <a:ext cx="6391656"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的单质常温下均为气体</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最高价氧化物的水化物酸性：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阶段热分解失去</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热分解后生成固体化合物</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5" name="QC_3_BD.451_3#fcd35a376.choices?htil=33&amp;vop=1&amp;pid=49022f49d&amp;color=0,0,0&amp;vtp=1&amp;bbb=1"/>
              <p:cNvSpPr>
                <a:spLocks noRot="1" noChangeAspect="1" noMove="1" noResize="1" noEditPoints="1" noAdjustHandles="1" noChangeArrowheads="1" noChangeShapeType="1" noTextEdit="1"/>
              </p:cNvSpPr>
              <p:nvPr/>
            </p:nvSpPr>
            <p:spPr>
              <a:xfrm>
                <a:off x="832104" y="2355390"/>
                <a:ext cx="6391656" cy="1676400"/>
              </a:xfrm>
              <a:prstGeom prst="rect">
                <a:avLst/>
              </a:prstGeom>
              <a:blipFill rotWithShape="1">
                <a:blip r:embed="rId3"/>
                <a:stretch>
                  <a:fillRect l="-4" t="-10"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27_1#91ad6891f?vop=1&amp;pid=f7f117224&amp;color=0,0,0&amp;vtp=1&amp;bt=1&amp;bbb=1&amp;hb=1"/>
              <p:cNvSpPr/>
              <p:nvPr/>
            </p:nvSpPr>
            <p:spPr>
              <a:xfrm>
                <a:off x="832104" y="1080000"/>
                <a:ext cx="10533888" cy="850900"/>
              </a:xfrm>
              <a:prstGeom prst="rect">
                <a:avLst/>
              </a:prstGeom>
              <a:noFill/>
            </p:spPr>
            <p:txBody>
              <a:bodyPr wrap="none" lIns="0" tIns="0" rIns="0" bIns="0" rtlCol="0" anchor="t"/>
              <a:lstStyle/>
              <a:p>
                <a:pPr algn="l" latinLnBrk="1">
                  <a:lnSpc>
                    <a:spcPts val="34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13</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均属于碳元素</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同济大学科研团队合成了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两种全新的纯碳分子材料</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法正确的是(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6_BD.27_1#91ad6891f?vop=1&amp;pid=f7f117224&amp;color=0,0,0&amp;vtp=1&amp;bt=1&amp;bbb=1&amp;hb=1"/>
              <p:cNvSpPr>
                <a:spLocks noRot="1" noChangeAspect="1" noMove="1" noResize="1" noEditPoints="1" noAdjustHandles="1" noChangeArrowheads="1" noChangeShapeType="1" noTextEdit="1"/>
              </p:cNvSpPr>
              <p:nvPr/>
            </p:nvSpPr>
            <p:spPr>
              <a:xfrm>
                <a:off x="832104" y="1080000"/>
                <a:ext cx="10533888" cy="850900"/>
              </a:xfrm>
              <a:prstGeom prst="rect">
                <a:avLst/>
              </a:prstGeom>
              <a:blipFill rotWithShape="1">
                <a:blip r:embed="rId1"/>
                <a:stretch>
                  <a:fillRect l="-2" t="-59" r="1" b="59"/>
                </a:stretch>
              </a:blipFill>
            </p:spPr>
            <p:txBody>
              <a:bodyPr/>
              <a:lstStyle/>
              <a:p>
                <a:r>
                  <a:rPr lang="zh-CN" altLang="en-US">
                    <a:noFill/>
                  </a:rPr>
                  <a:t> </a:t>
                </a:r>
              </a:p>
            </p:txBody>
          </p:sp>
        </mc:Fallback>
      </mc:AlternateContent>
      <p:sp>
        <p:nvSpPr>
          <p:cNvPr id="3" name="QC_6_AN.28_1#91ad6891f.bracket?vop=1&amp;pid=f7f117224&amp;color=0,0,0&amp;vpa=14&amp;vtp=1"/>
          <p:cNvSpPr/>
          <p:nvPr/>
        </p:nvSpPr>
        <p:spPr>
          <a:xfrm>
            <a:off x="2158460" y="15194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6_BD.27_2#91ad6891f.choices?vop=1&amp;pid=f7f117224&amp;color=0,0,0&amp;vtp=1&amp;bbb=1"/>
              <p:cNvSpPr/>
              <p:nvPr/>
            </p:nvSpPr>
            <p:spPr>
              <a:xfrm>
                <a:off x="832104" y="1948990"/>
                <a:ext cx="10533888" cy="850900"/>
              </a:xfrm>
              <a:prstGeom prst="rect">
                <a:avLst/>
              </a:prstGeom>
              <a:noFill/>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13</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属于同一种核素</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具有不同的核外电子排布</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均为碳元素的同素异形体</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m:t>
                        </m:r>
                      </m:sup>
                    </m:sSup>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13</m:t>
                        </m:r>
                      </m:sup>
                    </m:sSup>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的化学性质有很大差异</a:t>
                </a:r>
                <a:endParaRPr lang="en-US" altLang="zh-CN" sz="1800" dirty="0"/>
              </a:p>
            </p:txBody>
          </p:sp>
        </mc:Choice>
        <mc:Fallback>
          <p:sp>
            <p:nvSpPr>
              <p:cNvPr id="4" name="QC_6_BD.27_2#91ad6891f.choices?vop=1&amp;pid=f7f117224&amp;color=0,0,0&amp;vtp=1&amp;bbb=1"/>
              <p:cNvSpPr>
                <a:spLocks noRot="1" noChangeAspect="1" noMove="1" noResize="1" noEditPoints="1" noAdjustHandles="1" noChangeArrowheads="1" noChangeShapeType="1" noTextEdit="1"/>
              </p:cNvSpPr>
              <p:nvPr/>
            </p:nvSpPr>
            <p:spPr>
              <a:xfrm>
                <a:off x="832104" y="1948990"/>
                <a:ext cx="10533888" cy="850900"/>
              </a:xfrm>
              <a:prstGeom prst="rect">
                <a:avLst/>
              </a:prstGeom>
              <a:blipFill rotWithShape="1">
                <a:blip r:embed="rId2"/>
                <a:stretch>
                  <a:fillRect l="-2" t="-21" r="1" b="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29_1#530639180?vop=1&amp;pid=f7f117224&amp;color=0,0,0&amp;vtp=1&amp;bt=1&amp;bbb=1"/>
              <p:cNvSpPr/>
              <p:nvPr/>
            </p:nvSpPr>
            <p:spPr>
              <a:xfrm>
                <a:off x="832104" y="1078992"/>
                <a:ext cx="10533888" cy="482600"/>
              </a:xfrm>
              <a:prstGeom prst="rect">
                <a:avLst/>
              </a:prstGeom>
              <a:noFill/>
            </p:spPr>
            <p:txBody>
              <a:bodyPr wrap="none" lIns="0" tIns="0" rIns="0" bIns="0" rtlCol="0" anchor="t"/>
              <a:lstStyle/>
              <a:p>
                <a:pPr algn="l" latinLnBrk="1">
                  <a:lnSpc>
                    <a:spcPts val="38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He</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原子轰击</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原子会产生质子</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其核反应为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27</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He</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30</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29_1#530639180?vop=1&amp;pid=f7f117224&amp;color=0,0,0&amp;vtp=1&amp;bt=1&amp;bbb=1"/>
              <p:cNvSpPr>
                <a:spLocks noRot="1" noChangeAspect="1" noMove="1" noResize="1" noEditPoints="1" noAdjustHandles="1" noChangeArrowheads="1" noChangeShapeType="1" noTextEdit="1"/>
              </p:cNvSpPr>
              <p:nvPr/>
            </p:nvSpPr>
            <p:spPr>
              <a:xfrm>
                <a:off x="832104" y="1078992"/>
                <a:ext cx="10533888" cy="482600"/>
              </a:xfrm>
              <a:prstGeom prst="rect">
                <a:avLst/>
              </a:prstGeom>
              <a:blipFill rotWithShape="1">
                <a:blip r:embed="rId1"/>
                <a:stretch>
                  <a:fillRect l="-2" t="-26" r="1" b="26"/>
                </a:stretch>
              </a:blipFill>
            </p:spPr>
            <p:txBody>
              <a:bodyPr/>
              <a:lstStyle/>
              <a:p>
                <a:r>
                  <a:rPr lang="zh-CN" altLang="en-US">
                    <a:noFill/>
                  </a:rPr>
                  <a:t> </a:t>
                </a:r>
              </a:p>
            </p:txBody>
          </p:sp>
        </mc:Fallback>
      </mc:AlternateContent>
      <p:sp>
        <p:nvSpPr>
          <p:cNvPr id="3" name="QC_6_AN.30_1#530639180.bracket?vop=1&amp;pid=f7f117224&amp;color=0,0,0&amp;vpa=15&amp;vtp=1"/>
          <p:cNvSpPr/>
          <p:nvPr/>
        </p:nvSpPr>
        <p:spPr>
          <a:xfrm>
            <a:off x="10416254" y="1077659"/>
            <a:ext cx="296863" cy="482600"/>
          </a:xfrm>
          <a:prstGeom prst="rect">
            <a:avLst/>
          </a:prstGeom>
          <a:noFill/>
        </p:spPr>
        <p:txBody>
          <a:bodyPr wrap="none" lIns="0" tIns="0" rIns="0" bIns="0" rtlCol="0" anchor="t"/>
          <a:lstStyle/>
          <a:p>
            <a:pPr algn="ctr" latinLnBrk="1">
              <a:lnSpc>
                <a:spcPts val="38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29_2#530639180.choices?vop=1&amp;pid=f7f117224&amp;color=0,0,0&amp;vtp=1&amp;bbb=1"/>
              <p:cNvSpPr/>
              <p:nvPr/>
            </p:nvSpPr>
            <p:spPr>
              <a:xfrm>
                <a:off x="832104" y="1544313"/>
                <a:ext cx="10533888" cy="863600"/>
              </a:xfrm>
              <a:prstGeom prst="rect">
                <a:avLst/>
              </a:prstGeom>
              <a:noFill/>
            </p:spPr>
            <p:txBody>
              <a:bodyPr wrap="none" lIns="0" tIns="0" rIns="0" bIns="0" rtlCol="0" anchor="t"/>
              <a:lstStyle/>
              <a:p>
                <a:pPr marL="0" marR="0" lvl="0" indent="0" defTabSz="914400" eaLnBrk="1" fontAlgn="auto" latinLnBrk="1" hangingPunct="1">
                  <a:lnSpc>
                    <a:spcPts val="34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30</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的中子数和质子数相等</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33</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27</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属于不同的核素</a:t>
                </a:r>
                <a:endParaRPr lang="en-US" altLang="zh-CN" sz="1800" dirty="0"/>
              </a:p>
              <a:p>
                <a:pPr marL="0" marR="0" lvl="0" indent="0" defTabSz="914400" eaLnBrk="1" fontAlgn="auto" latinLnBrk="1" hangingPunct="1">
                  <a:lnSpc>
                    <a:spcPts val="34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bSup>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p>
                    </m:sSubSup>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互为同位素</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27</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30</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层电子数不同</a:t>
                </a:r>
                <a:endParaRPr lang="en-US" altLang="zh-CN" sz="1800" dirty="0"/>
              </a:p>
            </p:txBody>
          </p:sp>
        </mc:Choice>
        <mc:Fallback>
          <p:sp>
            <p:nvSpPr>
              <p:cNvPr id="4" name="QC_6_BD.29_2#530639180.choices?vop=1&amp;pid=f7f117224&amp;color=0,0,0&amp;vtp=1&amp;bbb=1"/>
              <p:cNvSpPr>
                <a:spLocks noRot="1" noChangeAspect="1" noMove="1" noResize="1" noEditPoints="1" noAdjustHandles="1" noChangeArrowheads="1" noChangeShapeType="1" noTextEdit="1"/>
              </p:cNvSpPr>
              <p:nvPr/>
            </p:nvSpPr>
            <p:spPr>
              <a:xfrm>
                <a:off x="832104" y="1544313"/>
                <a:ext cx="10533888" cy="863600"/>
              </a:xfrm>
              <a:prstGeom prst="rect">
                <a:avLst/>
              </a:prstGeom>
              <a:blipFill rotWithShape="1">
                <a:blip r:embed="rId2"/>
                <a:stretch>
                  <a:fillRect l="-2" t="-73" r="1" b="7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1_1#ff4c82fb4?vop=1&amp;pid=e08ab4850&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已知锑有两种以上天然核素，</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760</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是按照锑的各种核素的相对原子质量与各种核素在自然界里的丰度</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某种核素在这种元素的所有天然核素中所占的比例）的乘积之和计算出来的。</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6_BD.31_1#ff4c82fb4?vop=1&amp;pid=e08ab4850&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734" b="60"/>
                </a:stretch>
              </a:blipFill>
            </p:spPr>
            <p:txBody>
              <a:bodyPr/>
              <a:lstStyle/>
              <a:p>
                <a:r>
                  <a:rPr lang="zh-CN" altLang="en-US">
                    <a:noFill/>
                  </a:rPr>
                  <a:t> </a:t>
                </a:r>
              </a:p>
            </p:txBody>
          </p:sp>
        </mc:Fallback>
      </mc:AlternateContent>
      <p:sp>
        <p:nvSpPr>
          <p:cNvPr id="3" name="QC_6_AN.32_1#ff4c82fb4.bracket?vop=1&amp;pid=e08ab4850&amp;color=0,0,0&amp;vpa=16&amp;vtp=1"/>
          <p:cNvSpPr/>
          <p:nvPr/>
        </p:nvSpPr>
        <p:spPr>
          <a:xfrm>
            <a:off x="10857960" y="1506720"/>
            <a:ext cx="29686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31_2#ff4c82fb4.choices?vop=1&amp;pid=e08ab4850&amp;color=0,0,0&amp;vtp=1&amp;bbb=1&amp;hb=1"/>
              <p:cNvSpPr/>
              <p:nvPr/>
            </p:nvSpPr>
            <p:spPr>
              <a:xfrm>
                <a:off x="832104" y="1948990"/>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种微粒中有6种核素，4种元素</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氯元素的相对原子质量为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45</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35.45</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是氯元素的质量与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原子质量的</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m:t>
                        </m:r>
                      </m:den>
                    </m:f>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的比值</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核素</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35</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的相对原子质量为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969</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34.969</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是一个</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35</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原子的质量与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原子质量的</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m:t>
                        </m:r>
                      </m:den>
                    </m:f>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的比值</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氯元素主要有两种天然核素</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35</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37</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，氯元素的近似相对原子质量为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则氯元素中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35</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的丰度</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约为</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75</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dirty="0"/>
              </a:p>
            </p:txBody>
          </p:sp>
        </mc:Choice>
        <mc:Fallback>
          <p:sp>
            <p:nvSpPr>
              <p:cNvPr id="4" name="QC_6_BD.31_2#ff4c82fb4.choices?vop=1&amp;pid=e08ab4850&amp;color=0,0,0&amp;vtp=1&amp;bbb=1&amp;hb=1"/>
              <p:cNvSpPr>
                <a:spLocks noRot="1" noChangeAspect="1" noMove="1" noResize="1" noEditPoints="1" noAdjustHandles="1" noChangeArrowheads="1" noChangeShapeType="1" noTextEdit="1"/>
              </p:cNvSpPr>
              <p:nvPr/>
            </p:nvSpPr>
            <p:spPr>
              <a:xfrm>
                <a:off x="832104" y="1948990"/>
                <a:ext cx="10533888" cy="2095500"/>
              </a:xfrm>
              <a:prstGeom prst="rect">
                <a:avLst/>
              </a:prstGeom>
              <a:blipFill rotWithShape="1">
                <a:blip r:embed="rId2"/>
                <a:stretch>
                  <a:fillRect l="-2" t="-8" r="1" b="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3_1#76676d38b?vop=1&amp;pid=773525a93&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下列关于碱金属元素及其化合物的叙述正确的是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34_1#76676d38b.bracket?vop=1&amp;pid=773525a93&amp;color=0,0,0&amp;vpa=17&amp;vtp=1"/>
          <p:cNvSpPr/>
          <p:nvPr/>
        </p:nvSpPr>
        <p:spPr>
          <a:xfrm>
            <a:off x="58160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6_BD.33_2#76676d38b.choices?vop=1&amp;pid=773525a93&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随着原子序数的递增，碱金属元素的金属性逐渐增强</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实验室中金属</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通常保存在煤油中，推知金属</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也保存在煤油中</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在空气中燃烧生成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推知金属</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在空气中燃烧也能生成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氢氧化物的碱性：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LiOH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KOH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RbOH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CsOH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33_2#76676d38b.choices?vop=1&amp;pid=773525a93&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35_1#23c9a060c?htil=6&amp;vop=1&amp;pid=773525a93&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985248" y="1171440"/>
            <a:ext cx="1353312" cy="122529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6_BD.35_2#23c9a060c?htil=6&amp;sp=1&amp;vop=1&amp;pid=773525a93&amp;color=0,0,0&amp;vtp=1&amp;bt=1&amp;bbb=1&amp;hb=1"/>
              <p:cNvSpPr/>
              <p:nvPr/>
            </p:nvSpPr>
            <p:spPr>
              <a:xfrm>
                <a:off x="832104" y="1080000"/>
                <a:ext cx="9043416"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碱金属元素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的某种性质或原子结构</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随原子序数递增呈现的变化趋势如图所示</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3" name="QC_6_BD.35_2#23c9a060c?htil=6&amp;sp=1&amp;vop=1&amp;pid=773525a93&amp;color=0,0,0&amp;vtp=1&amp;bt=1&amp;bbb=1&amp;hb=1"/>
              <p:cNvSpPr>
                <a:spLocks noRot="1" noChangeAspect="1" noMove="1" noResize="1" noEditPoints="1" noAdjustHandles="1" noChangeArrowheads="1" noChangeShapeType="1" noTextEdit="1"/>
              </p:cNvSpPr>
              <p:nvPr/>
            </p:nvSpPr>
            <p:spPr>
              <a:xfrm>
                <a:off x="832104" y="1080000"/>
                <a:ext cx="9043416" cy="838200"/>
              </a:xfrm>
              <a:prstGeom prst="rect">
                <a:avLst/>
              </a:prstGeom>
              <a:blipFill rotWithShape="1">
                <a:blip r:embed="rId2"/>
                <a:stretch>
                  <a:fillRect l="-3" t="-60" r="-3040" b="60"/>
                </a:stretch>
              </a:blipFill>
            </p:spPr>
            <p:txBody>
              <a:bodyPr/>
              <a:lstStyle/>
              <a:p>
                <a:r>
                  <a:rPr lang="zh-CN" altLang="en-US">
                    <a:noFill/>
                  </a:rPr>
                  <a:t> </a:t>
                </a:r>
              </a:p>
            </p:txBody>
          </p:sp>
        </mc:Fallback>
      </mc:AlternateContent>
      <p:sp>
        <p:nvSpPr>
          <p:cNvPr id="4" name="QC_6_AN.36_1#23c9a060c.bracket?vop=1&amp;pid=773525a93&amp;color=0,0,0&amp;vpa=18&amp;vtp=1"/>
          <p:cNvSpPr/>
          <p:nvPr/>
        </p:nvSpPr>
        <p:spPr>
          <a:xfrm>
            <a:off x="2128298" y="1506720"/>
            <a:ext cx="29686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sp>
        <p:nvSpPr>
          <p:cNvPr id="5" name="QC_6_BD.35_3#23c9a060c.choices?htil=6&amp;vop=1&amp;pid=773525a93&amp;color=0,0,0&amp;vtp=1&amp;bbb=1"/>
          <p:cNvSpPr/>
          <p:nvPr/>
        </p:nvSpPr>
        <p:spPr>
          <a:xfrm>
            <a:off x="832104" y="1914644"/>
            <a:ext cx="9043416"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219325" algn="l"/>
                <a:tab pos="4400550" algn="l"/>
                <a:tab pos="659511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原子的半径</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单质的熔点</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单质的密度</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原子的电子层数</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_1#1c7fddab9?vop=1&amp;pid=35f71e112&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下列关于指定粒子构成的几种描述中不正确的是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2_1#1c7fddab9.bracket?vop=1&amp;pid=35f71e112&amp;color=0,0,0&amp;vpa=1&amp;vtp=1"/>
          <p:cNvSpPr/>
          <p:nvPr/>
        </p:nvSpPr>
        <p:spPr>
          <a:xfrm>
            <a:off x="5828760" y="1075817"/>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1_2#1c7fddab9.choices?vop=1&amp;pid=35f71e112&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37</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39</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具有相同的中子数</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具有相同的质子数和电子数</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114</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号元素的一种核素</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114</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298</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Fl</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具有相同的最外层电子数</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具有相同的质子数和电子数</a:t>
                </a:r>
                <a:endParaRPr lang="en-US" altLang="zh-CN" sz="1800" dirty="0"/>
              </a:p>
            </p:txBody>
          </p:sp>
        </mc:Choice>
        <mc:Fallback>
          <p:sp>
            <p:nvSpPr>
              <p:cNvPr id="4" name="QC_6_BD.1_2#1c7fddab9.choices?vop=1&amp;pid=35f71e112&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7_1#76f411528?vop=1&amp;pid=928d5ec14&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关于氯、溴、碘，</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38_1#76f411528.bracket?vop=1&amp;pid=928d5ec14&amp;color=0,0,0&amp;vpa=19&amp;vtp=1"/>
          <p:cNvSpPr/>
          <p:nvPr/>
        </p:nvSpPr>
        <p:spPr>
          <a:xfrm>
            <a:off x="46730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p:sp>
        <p:nvSpPr>
          <p:cNvPr id="4" name="QC_6_BD.37_2#76f411528.choices?vop=1&amp;pid=928d5ec14&amp;color=0,0,0&amp;vtp=1&amp;bbb=1"/>
          <p:cNvSpPr/>
          <p:nvPr/>
        </p:nvSpPr>
        <p:spPr>
          <a:xfrm>
            <a:off x="832104" y="15297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单质的沸点依次升高</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单质的氧化性依次增强</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单质与氢气化合越来越容易</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阴离子的还原性依次减弱</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9_1#30481b7b6?vop=1&amp;pid=928d5ec14&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卤素间形成的化合物如</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IF</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BrCl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IBr</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等称为卤素互化物，其化学性质与卤素单质类似</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则下列关于卤素</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互化物</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IBr</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呈</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价）</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的性质的描述及反应不正确的是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6_BD.39_1#30481b7b6?vop=1&amp;pid=928d5ec14&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C_6_AN.40_1#30481b7b6.bracket?vop=1&amp;pid=928d5ec14&amp;color=0,0,0&amp;vpa=20&amp;vtp=1"/>
          <p:cNvSpPr/>
          <p:nvPr/>
        </p:nvSpPr>
        <p:spPr>
          <a:xfrm>
            <a:off x="6968585" y="1506720"/>
            <a:ext cx="29686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39_2#30481b7b6.choices?vop=1&amp;pid=928d5ec14&amp;color=0,0,0&amp;vtp=1&amp;bbb=1"/>
              <p:cNvSpPr/>
              <p:nvPr/>
            </p:nvSpPr>
            <p:spPr>
              <a:xfrm>
                <a:off x="832104" y="1914644"/>
                <a:ext cx="10533888" cy="876300"/>
              </a:xfrm>
              <a:prstGeom prst="rect">
                <a:avLst/>
              </a:prstGeom>
              <a:noFill/>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IBr</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是一种化合物</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IBr</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FeI</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FeBr</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IBr</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KI</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反应可以得到</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IBr</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溶液反应生成两种盐</a:t>
                </a:r>
                <a:endParaRPr lang="en-US" altLang="zh-CN" sz="1800" dirty="0"/>
              </a:p>
            </p:txBody>
          </p:sp>
        </mc:Choice>
        <mc:Fallback>
          <p:sp>
            <p:nvSpPr>
              <p:cNvPr id="4" name="QC_6_BD.39_2#30481b7b6.choices?vop=1&amp;pid=928d5ec14&amp;color=0,0,0&amp;vtp=1&amp;bbb=1"/>
              <p:cNvSpPr>
                <a:spLocks noRot="1" noChangeAspect="1" noMove="1" noResize="1" noEditPoints="1" noAdjustHandles="1" noChangeArrowheads="1" noChangeShapeType="1" noTextEdit="1"/>
              </p:cNvSpPr>
              <p:nvPr/>
            </p:nvSpPr>
            <p:spPr>
              <a:xfrm>
                <a:off x="832104" y="1914644"/>
                <a:ext cx="10533888" cy="876300"/>
              </a:xfrm>
              <a:prstGeom prst="rect">
                <a:avLst/>
              </a:prstGeom>
              <a:blipFill rotWithShape="1">
                <a:blip r:embed="rId2"/>
                <a:stretch>
                  <a:fillRect l="-2" t="-231" r="1" b="1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41_1#1c5ac3d47?sp=1&amp;vop=1&amp;pid=928d5ec14&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易错题如图所示是氯气的制备以及氯、溴、碘的非金属性比较实验，充分反应一段时间后，打开装置</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活塞</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，将装置D中少量溶液加入装置</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中，振荡，观察实验现象，</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6_BD.41_1#1c5ac3d47?sp=1&amp;vop=1&amp;pid=928d5ec14&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403" b="60"/>
                </a:stretch>
              </a:blipFill>
            </p:spPr>
            <p:txBody>
              <a:bodyPr/>
              <a:lstStyle/>
              <a:p>
                <a:r>
                  <a:rPr lang="zh-CN" altLang="en-US">
                    <a:noFill/>
                  </a:rPr>
                  <a:t> </a:t>
                </a:r>
              </a:p>
            </p:txBody>
          </p:sp>
        </mc:Fallback>
      </mc:AlternateContent>
      <p:sp>
        <p:nvSpPr>
          <p:cNvPr id="3" name="QC_6_AN.42_1#1c5ac3d47.bracket?vop=1&amp;pid=928d5ec14&amp;color=0,0,0&amp;vpa=21&amp;vtp=1"/>
          <p:cNvSpPr/>
          <p:nvPr/>
        </p:nvSpPr>
        <p:spPr>
          <a:xfrm>
            <a:off x="9322847"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p:pic>
        <p:nvPicPr>
          <p:cNvPr id="4" name="QC_6_BD.41_2#1c5ac3d47?htil=7&amp;vop=1&amp;pid=928d5ec1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043951" y="2041644"/>
            <a:ext cx="3977640" cy="178308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41_3#1c5ac3d47.choices?htil=7&amp;vop=1&amp;pid=928d5ec14&amp;color=0,0,0&amp;vtp=1&amp;bbb=1"/>
              <p:cNvSpPr/>
              <p:nvPr/>
            </p:nvSpPr>
            <p:spPr>
              <a:xfrm>
                <a:off x="832104" y="1948990"/>
                <a:ext cx="6428232"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溶液能吸收</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进行尾气处理</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装置B中可盛放水吸收氯气中掺杂的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气体</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中下层液体呈现紫红色</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中有机试剂层呈现紫红色，说明非金属性：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Br</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5" name="QC_6_BD.41_3#1c5ac3d47.choices?htil=7&amp;vop=1&amp;pid=928d5ec14&amp;color=0,0,0&amp;vtp=1&amp;bbb=1"/>
              <p:cNvSpPr>
                <a:spLocks noRot="1" noChangeAspect="1" noMove="1" noResize="1" noEditPoints="1" noAdjustHandles="1" noChangeArrowheads="1" noChangeShapeType="1" noTextEdit="1"/>
              </p:cNvSpPr>
              <p:nvPr/>
            </p:nvSpPr>
            <p:spPr>
              <a:xfrm>
                <a:off x="832104" y="1948990"/>
                <a:ext cx="6428232" cy="1676400"/>
              </a:xfrm>
              <a:prstGeom prst="rect">
                <a:avLst/>
              </a:prstGeom>
              <a:blipFill rotWithShape="1">
                <a:blip r:embed="rId3"/>
                <a:stretch>
                  <a:fillRect l="-4" t="-10" r="6"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3_1#2b2beea84?vop=1&amp;pid=c4c458e14&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下列关于碱金属元素和卤族元素的说法错误的是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44_1#2b2beea84.bracket?vop=1&amp;pid=c4c458e14&amp;color=0,0,0&amp;vpa=22&amp;vtp=1"/>
          <p:cNvSpPr/>
          <p:nvPr/>
        </p:nvSpPr>
        <p:spPr>
          <a:xfrm>
            <a:off x="58160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6_BD.43_2#2b2beea84.choices?vop=1&amp;pid=c4c458e14&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由于钠和钾的原子结构极为相似，所以它们对应的碱都是强碱</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通过钠与钾分别与水反应的剧烈程度可知，碱金属原子半径越大，失电子能力越强</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通过卤素单质与氢气反应所需要的反应条件，可以判断氯的非金属性比溴强</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卤族元素对应的简单氢化物的稳定性由强到弱的顺序为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HF</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HBr</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HI</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43_2#2b2beea84.choices?vop=1&amp;pid=c4c458e14&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5_1#b720a8088?vop=1&amp;pid=c4c458e14&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同主族的元素既有相似性也有递变性，</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下列有关碱金属元素和卤族元素的说法正确的是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46_1#b720a8088.bracket?vop=1&amp;pid=c4c458e14&amp;color=0,0,0&amp;vpa=23&amp;vtp=1"/>
          <p:cNvSpPr/>
          <p:nvPr/>
        </p:nvSpPr>
        <p:spPr>
          <a:xfrm>
            <a:off x="970226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6_BD.45_2#b720a8088.choices?vop=1&amp;pid=c4c458e14&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钠在氧气中加热生成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可推测</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在氧气中加热也一定生成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还原性：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，可推测</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不能把</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从其化合物中置换出来</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非金属性：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Br</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，可推测出还原性：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HBr</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HI</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HF</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不反应</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，可推测出酸性：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HF</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45_2#b720a8088.choices?vop=1&amp;pid=c4c458e14&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47_1#48cdbad34?vop=1&amp;pid=f5456d45b&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下列化学用语书写或说法正确的是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4_AN.48_1#48cdbad34.bracket?vop=1&amp;pid=f5456d45b&amp;color=0,0,0&amp;vpa=24&amp;vtp=1"/>
          <p:cNvSpPr/>
          <p:nvPr/>
        </p:nvSpPr>
        <p:spPr>
          <a:xfrm>
            <a:off x="444446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4_BD.47_2#48cdbad34.choices?vop=1&amp;pid=f5456d45b&amp;color=0,0,0&amp;vtp=1&amp;bbb=1"/>
              <p:cNvSpPr/>
              <p:nvPr/>
            </p:nvSpPr>
            <p:spPr>
              <a:xfrm>
                <a:off x="832104" y="1495425"/>
                <a:ext cx="10531904" cy="1371600"/>
              </a:xfrm>
              <a:prstGeom prst="rect">
                <a:avLst/>
              </a:prstGeom>
              <a:noFill/>
            </p:spPr>
            <p:txBody>
              <a:bodyPr wrap="none" lIns="0" tIns="0" rIns="0" bIns="0" rtlCol="0" anchor="t"/>
              <a:lstStyle/>
              <a:p>
                <a:pPr marL="0" marR="0" lvl="0" indent="0" defTabSz="914400" eaLnBrk="1" fontAlgn="auto" latinLnBrk="1" hangingPunct="1">
                  <a:lnSpc>
                    <a:spcPts val="6200"/>
                  </a:lnSpc>
                  <a:spcBef>
                    <a:spcPts val="0"/>
                  </a:spcBef>
                  <a:spcAft>
                    <a:spcPts val="0"/>
                  </a:spcAft>
                  <a:buClrTx/>
                  <a:buSzTx/>
                  <a:buNone/>
                  <a:tabLst>
                    <a:tab pos="537337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中子数为18</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的硫原子</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氯原子的结构示意图</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34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endParaRPr lang="en-US" altLang="zh-CN" sz="900" dirty="0">
                  <a:latin typeface="宋体" panose="02010600030101010101" pitchFamily="2" charset="-122"/>
                </a:endParaRPr>
              </a:p>
              <a:p>
                <a:pPr marL="0" marR="0" lvl="0" indent="0" defTabSz="914400" eaLnBrk="1" fontAlgn="auto" latinLnBrk="1" hangingPunct="1">
                  <a:lnSpc>
                    <a:spcPts val="4600"/>
                  </a:lnSpc>
                  <a:spcBef>
                    <a:spcPts val="0"/>
                  </a:spcBef>
                  <a:spcAft>
                    <a:spcPts val="0"/>
                  </a:spcAft>
                  <a:buClrTx/>
                  <a:buSzTx/>
                  <a:buNone/>
                  <a:tabLst>
                    <a:tab pos="537337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氚的原子结构模型</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5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sup>
                    </m:sSup>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sup>
                    </m:sSup>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互为同位素</a:t>
                </a:r>
                <a:endParaRPr lang="en-US" altLang="zh-CN" sz="1800" dirty="0"/>
              </a:p>
            </p:txBody>
          </p:sp>
        </mc:Choice>
        <mc:Fallback>
          <p:sp>
            <p:nvSpPr>
              <p:cNvPr id="4" name="QC_4_BD.47_2#48cdbad34.choices?vop=1&amp;pid=f5456d45b&amp;color=0,0,0&amp;vtp=1&amp;bbb=1"/>
              <p:cNvSpPr>
                <a:spLocks noRot="1" noChangeAspect="1" noMove="1" noResize="1" noEditPoints="1" noAdjustHandles="1" noChangeArrowheads="1" noChangeShapeType="1" noTextEdit="1"/>
              </p:cNvSpPr>
              <p:nvPr/>
            </p:nvSpPr>
            <p:spPr>
              <a:xfrm>
                <a:off x="832104" y="1495425"/>
                <a:ext cx="10531904" cy="1371600"/>
              </a:xfrm>
              <a:prstGeom prst="rect">
                <a:avLst/>
              </a:prstGeom>
              <a:blipFill rotWithShape="1">
                <a:blip r:embed="rId1"/>
                <a:stretch>
                  <a:fillRect l="-2"/>
                </a:stretch>
              </a:blipFill>
            </p:spPr>
            <p:txBody>
              <a:bodyPr/>
              <a:lstStyle/>
              <a:p>
                <a:r>
                  <a:rPr lang="zh-CN" altLang="en-US">
                    <a:noFill/>
                  </a:rPr>
                  <a:t> </a:t>
                </a:r>
              </a:p>
            </p:txBody>
          </p:sp>
        </mc:Fallback>
      </mc:AlternateContent>
      <p:pic>
        <p:nvPicPr>
          <p:cNvPr id="5" name="QC_4_BD.47_2#48cdbad34.choice_image?vop=1&amp;pid=f5456d45b&amp;color=0,0,0&amp;tib=255,255,255&amp;iip=3&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823167" y="1495425"/>
            <a:ext cx="649224" cy="77724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4_BD.47_2#48cdbad34.choice_image?vop=1&amp;pid=f5456d45b&amp;color=0,0,0&amp;tib=255,255,255&amp;iip=4&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233515" y="2283079"/>
            <a:ext cx="585216" cy="585216"/>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49_1#f598f6ed5?sp=1&amp;vop=1&amp;pid=f5456d45b&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元素周期表中铟的相关信息如图，</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4_AN.50_1#f598f6ed5.bracket?vop=1&amp;pid=f5456d45b&amp;color=0,0,0&amp;vpa=25&amp;vtp=1"/>
          <p:cNvSpPr/>
          <p:nvPr/>
        </p:nvSpPr>
        <p:spPr>
          <a:xfrm>
            <a:off x="627326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pic>
        <p:nvPicPr>
          <p:cNvPr id="4" name="QC_4_BD.49_2#f598f6ed5?htil=8&amp;vop=1&amp;pid=f5456d45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185206" y="1622425"/>
            <a:ext cx="932688" cy="108813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4_BD.49_3#f598f6ed5.choices?htil=8&amp;vop=1&amp;pid=f5456d45b&amp;color=0,0,0&amp;vtp=1&amp;bbb=1"/>
          <p:cNvSpPr/>
          <p:nvPr/>
        </p:nvSpPr>
        <p:spPr>
          <a:xfrm>
            <a:off x="832104" y="1529771"/>
            <a:ext cx="9473184"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铟元素的质量数是114.8</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铟元素的相对原子质量是115，中子数为66</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铟元素是一种主族元素，位于第五周期第ⅢA族</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铟原子最外层有5个电子</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51_1#8bf4ee698?vop=1&amp;pid=f5456d45b&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氟</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29</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29</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原子核与液氢靶相撞，敲除多余的质子，形成氧的一种稀有同位素——氧</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28</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28</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关说法正确的是(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51_1#8bf4ee698?vop=1&amp;pid=f5456d45b&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C_4_AN.52_1#8bf4ee698.bracket?vop=1&amp;pid=f5456d45b&amp;color=0,0,0&amp;vpa=26&amp;vtp=1"/>
          <p:cNvSpPr/>
          <p:nvPr/>
        </p:nvSpPr>
        <p:spPr>
          <a:xfrm>
            <a:off x="2615660" y="15067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4_BD.51_2#8bf4ee698.choices?vop=1&amp;pid=f5456d45b&amp;color=0,0,0&amp;vtp=1&amp;bbb=1"/>
              <p:cNvSpPr/>
              <p:nvPr/>
            </p:nvSpPr>
            <p:spPr>
              <a:xfrm>
                <a:off x="832104" y="1948990"/>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28</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的质量为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28</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28</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28</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互为同位素</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28</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的中子数与质子数之差为</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12</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上述将</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29</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转化为</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28</m:t>
                        </m:r>
                      </m:sup>
                    </m:s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的过程发生了化学变化</a:t>
                </a:r>
                <a:endParaRPr lang="en-US" altLang="zh-CN" sz="1800" dirty="0"/>
              </a:p>
            </p:txBody>
          </p:sp>
        </mc:Choice>
        <mc:Fallback>
          <p:sp>
            <p:nvSpPr>
              <p:cNvPr id="4" name="QC_4_BD.51_2#8bf4ee698.choices?vop=1&amp;pid=f5456d45b&amp;color=0,0,0&amp;vtp=1&amp;bbb=1"/>
              <p:cNvSpPr>
                <a:spLocks noRot="1" noChangeAspect="1" noMove="1" noResize="1" noEditPoints="1" noAdjustHandles="1" noChangeArrowheads="1" noChangeShapeType="1" noTextEdit="1"/>
              </p:cNvSpPr>
              <p:nvPr/>
            </p:nvSpPr>
            <p:spPr>
              <a:xfrm>
                <a:off x="832104" y="1948990"/>
                <a:ext cx="10533888" cy="838200"/>
              </a:xfrm>
              <a:prstGeom prst="rect">
                <a:avLst/>
              </a:prstGeom>
              <a:blipFill rotWithShape="1">
                <a:blip r:embed="rId2"/>
                <a:stretch>
                  <a:fillRect l="-2" t="-21" r="1" b="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53_1#8301b94db?sp=1&amp;vop=1&amp;pid=f5456d45b&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下列对碱金属的叙述正确的是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4_AN.54_1#8301b94db.bracket?vop=1&amp;pid=f5456d45b&amp;color=0,0,0&amp;vpa=27&amp;vtp=1"/>
          <p:cNvSpPr/>
          <p:nvPr/>
        </p:nvSpPr>
        <p:spPr>
          <a:xfrm>
            <a:off x="39872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4_BD.53_2#8301b94db?vop=1&amp;pid=f5456d45b&amp;color=0,0,0&amp;vtp=1&amp;bbb=1"/>
              <p:cNvSpPr/>
              <p:nvPr/>
            </p:nvSpPr>
            <p:spPr>
              <a:xfrm>
                <a:off x="832104" y="1529771"/>
                <a:ext cx="10533888" cy="12573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190490" algn="l"/>
                  </a:tabLst>
                  <a:defRPr/>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①</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通常保存在煤油中以避免与空气的接触</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碱金属常温下呈固态</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取用时可直接用手拿</a:t>
                </a:r>
                <a:endParaRPr lang="en-US" altLang="zh-CN" sz="100" dirty="0"/>
              </a:p>
              <a:p>
                <a:pPr marL="0" marR="0" lvl="0" indent="0" defTabSz="914400" eaLnBrk="1" fontAlgn="auto" latinLnBrk="1" hangingPunct="1">
                  <a:lnSpc>
                    <a:spcPts val="3300"/>
                  </a:lnSpc>
                  <a:spcBef>
                    <a:spcPts val="0"/>
                  </a:spcBef>
                  <a:spcAft>
                    <a:spcPts val="0"/>
                  </a:spcAft>
                  <a:buClrTx/>
                  <a:buSzTx/>
                  <a:buNone/>
                  <a:tabLst>
                    <a:tab pos="519049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碱金属中还原性最弱的是锂</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④碱金属阳离子中氧化性最强的是</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a:p>
                <a:pPr marL="0" marR="0" lvl="0" indent="0" defTabSz="914400" eaLnBrk="1" fontAlgn="auto" latinLnBrk="1" hangingPunct="1">
                  <a:lnSpc>
                    <a:spcPts val="3300"/>
                  </a:lnSpc>
                  <a:spcBef>
                    <a:spcPts val="0"/>
                  </a:spcBef>
                  <a:spcAft>
                    <a:spcPts val="0"/>
                  </a:spcAft>
                  <a:buClrTx/>
                  <a:buSzTx/>
                  <a:buNone/>
                  <a:tabLst>
                    <a:tab pos="519049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⑤</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碱金属的原子半径随核电荷数的增大而增大</a:t>
                </a:r>
                <a:endParaRPr lang="en-US" altLang="zh-CN" sz="100" dirty="0"/>
              </a:p>
            </p:txBody>
          </p:sp>
        </mc:Choice>
        <mc:Fallback>
          <p:sp>
            <p:nvSpPr>
              <p:cNvPr id="4" name="QC_4_BD.53_2#8301b94db?vop=1&amp;pid=f5456d45b&amp;color=0,0,0&amp;vtp=1&amp;bbb=1"/>
              <p:cNvSpPr>
                <a:spLocks noRot="1" noChangeAspect="1" noMove="1" noResize="1" noEditPoints="1" noAdjustHandles="1" noChangeArrowheads="1" noChangeShapeType="1" noTextEdit="1"/>
              </p:cNvSpPr>
              <p:nvPr/>
            </p:nvSpPr>
            <p:spPr>
              <a:xfrm>
                <a:off x="832104" y="1529771"/>
                <a:ext cx="10533888" cy="1257300"/>
              </a:xfrm>
              <a:prstGeom prst="rect">
                <a:avLst/>
              </a:prstGeom>
              <a:blipFill rotWithShape="1">
                <a:blip r:embed="rId1"/>
                <a:stretch>
                  <a:fillRect l="-2" t="-4" r="1" b="4"/>
                </a:stretch>
              </a:blipFill>
            </p:spPr>
            <p:txBody>
              <a:bodyPr/>
              <a:lstStyle/>
              <a:p>
                <a:r>
                  <a:rPr lang="zh-CN" altLang="en-US">
                    <a:noFill/>
                  </a:rPr>
                  <a:t> </a:t>
                </a:r>
              </a:p>
            </p:txBody>
          </p:sp>
        </mc:Fallback>
      </mc:AlternateContent>
      <p:sp>
        <p:nvSpPr>
          <p:cNvPr id="5" name="QC_4_BD.53_3#8301b94db.choices?vop=1&amp;pid=f5456d45b&amp;color=0,0,0&amp;vtp=1&amp;bbb=1"/>
          <p:cNvSpPr/>
          <p:nvPr/>
        </p:nvSpPr>
        <p:spPr>
          <a:xfrm>
            <a:off x="832104" y="2799771"/>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63520" algn="l"/>
                <a:tab pos="5260340" algn="l"/>
                <a:tab pos="799846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①③④⑤</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②③⑤</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①②③④</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①②③⑤</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55_1#2073ee6d4?sp=1&amp;vop=1&amp;pid=f5456d45b&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氮化镓是新一代半导体材料。氮、镓的原子结构示意图和它们在元素周期表中的信息如图所示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3" name="QC_4_AN.56_1#2073ee6d4.bracket?vop=1&amp;pid=f5456d45b&amp;color=0,0,0&amp;vpa=28&amp;vtp=1"/>
          <p:cNvSpPr/>
          <p:nvPr/>
        </p:nvSpPr>
        <p:spPr>
          <a:xfrm>
            <a:off x="1929860"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p:pic>
        <p:nvPicPr>
          <p:cNvPr id="4" name="QC_4_BD.55_2#2073ee6d4?vop=1&amp;pid=f5456d45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279392" y="2041644"/>
            <a:ext cx="3639312" cy="111556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4_BD.55_3#2073ee6d4.choices?vop=1&amp;pid=f5456d45b&amp;color=0,0,0&amp;vtp=1&amp;bbb=1"/>
              <p:cNvSpPr/>
              <p:nvPr/>
            </p:nvSpPr>
            <p:spPr>
              <a:xfrm>
                <a:off x="832104" y="3286244"/>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氮化镓的化学式为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GaN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镓元素的相对原子质量是31</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氮元素和镓元素位于同一周期</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分子中含有</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7个电子</a:t>
                </a:r>
                <a:endParaRPr lang="en-US" altLang="zh-CN" sz="1800" dirty="0"/>
              </a:p>
            </p:txBody>
          </p:sp>
        </mc:Choice>
        <mc:Fallback>
          <p:sp>
            <p:nvSpPr>
              <p:cNvPr id="5" name="QC_4_BD.55_3#2073ee6d4.choices?vop=1&amp;pid=f5456d45b&amp;color=0,0,0&amp;vtp=1&amp;bbb=1"/>
              <p:cNvSpPr>
                <a:spLocks noRot="1" noChangeAspect="1" noMove="1" noResize="1" noEditPoints="1" noAdjustHandles="1" noChangeArrowheads="1" noChangeShapeType="1" noTextEdit="1"/>
              </p:cNvSpPr>
              <p:nvPr/>
            </p:nvSpPr>
            <p:spPr>
              <a:xfrm>
                <a:off x="832104" y="3286244"/>
                <a:ext cx="10533888" cy="838200"/>
              </a:xfrm>
              <a:prstGeom prst="rect">
                <a:avLst/>
              </a:prstGeom>
              <a:blipFill rotWithShape="1">
                <a:blip r:embed="rId2"/>
                <a:stretch>
                  <a:fillRect l="-2" t="-14" r="1" b="1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_1#e7f56852b?vop=1&amp;pid=35f71e112&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2016年11月，国际纯粹与应用化学联合会公布了人工合成的第113、115、117和118号元素。</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118</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号元素</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是由美国与俄罗斯科学家合作合成的，其质量数为294。</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下列关于该元素的说法正确的是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6_BD.3_1#e7f56852b?vop=1&amp;pid=35f71e112&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529" b="60"/>
                </a:stretch>
              </a:blipFill>
            </p:spPr>
            <p:txBody>
              <a:bodyPr/>
              <a:lstStyle/>
              <a:p>
                <a:r>
                  <a:rPr lang="zh-CN" altLang="en-US">
                    <a:noFill/>
                  </a:rPr>
                  <a:t> </a:t>
                </a:r>
              </a:p>
            </p:txBody>
          </p:sp>
        </mc:Fallback>
      </mc:AlternateContent>
      <p:sp>
        <p:nvSpPr>
          <p:cNvPr id="3" name="QC_6_AN.4_1#e7f56852b.bracket?vop=1&amp;pid=35f71e112&amp;color=0,0,0&amp;vpa=2&amp;vtp=1"/>
          <p:cNvSpPr/>
          <p:nvPr/>
        </p:nvSpPr>
        <p:spPr>
          <a:xfrm>
            <a:off x="10834147" y="1506720"/>
            <a:ext cx="29686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sp>
        <p:nvSpPr>
          <p:cNvPr id="4" name="QC_6_BD.3_2#e7f56852b.choices?vop=1&amp;pid=35f71e112&amp;color=0,0,0&amp;vtp=1&amp;bbb=1"/>
          <p:cNvSpPr/>
          <p:nvPr/>
        </p:nvSpPr>
        <p:spPr>
          <a:xfrm>
            <a:off x="832104" y="1914644"/>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其原子核内质子数和中子数均是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118</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其原子核内中子数为176</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其原子核外电子数为</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176</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其原子最外层电子数为18</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57_1#3a0dd1c12?vop=1&amp;pid=f5456d45b&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𝑚</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具有相同的电子层结构</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，已知A的原子序数是</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元素的原子序数为</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2" name="QC_4_BD.57_1#3a0dd1c12?vop=1&amp;pid=f5456d45b&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4_AN.58_1#3a0dd1c12.bracket?vop=1&amp;pid=f5456d45b&amp;color=0,0,0&amp;vpa=29&amp;vtp=1"/>
          <p:cNvSpPr/>
          <p:nvPr/>
        </p:nvSpPr>
        <p:spPr>
          <a:xfrm>
            <a:off x="9116727"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4_BD.57_2#3a0dd1c12.choices?vop=1&amp;pid=f5456d45b&amp;color=0,0,0&amp;vtp=1&amp;bbb=1"/>
              <p:cNvSpPr/>
              <p:nvPr/>
            </p:nvSpPr>
            <p:spPr>
              <a:xfrm>
                <a:off x="832104" y="1529771"/>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03195" algn="l"/>
                    <a:tab pos="5368290" algn="l"/>
                    <a:tab pos="8046085"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𝑚</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𝑚</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𝑚</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𝑚</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4_BD.57_2#3a0dd1c12.choices?vop=1&amp;pid=f5456d45b&amp;color=0,0,0&amp;vtp=1&amp;bbb=1"/>
              <p:cNvSpPr>
                <a:spLocks noRot="1" noChangeAspect="1" noMove="1" noResize="1" noEditPoints="1" noAdjustHandles="1" noChangeArrowheads="1" noChangeShapeType="1" noTextEdit="1"/>
              </p:cNvSpPr>
              <p:nvPr/>
            </p:nvSpPr>
            <p:spPr>
              <a:xfrm>
                <a:off x="832104" y="1529771"/>
                <a:ext cx="10533888" cy="469900"/>
              </a:xfrm>
              <a:prstGeom prst="rect">
                <a:avLst/>
              </a:prstGeom>
              <a:blipFill rotWithShape="1">
                <a:blip r:embed="rId2"/>
                <a:stretch>
                  <a:fillRect l="-2" t="-12" r="1" b="1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59_1#df6683ae1?vop=1&amp;pid=f5456d45b&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为阿伏加德罗常数的值</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4_BD.59_1#df6683ae1?vop=1&amp;pid=f5456d45b&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4_AN.60_1#df6683ae1.bracket?vop=1&amp;pid=f5456d45b&amp;color=0,0,0&amp;vpa=30&amp;vtp=1"/>
          <p:cNvSpPr/>
          <p:nvPr/>
        </p:nvSpPr>
        <p:spPr>
          <a:xfrm>
            <a:off x="586051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4_BD.59_2#df6683ae1.choices?vop=1&amp;pid=f5456d45b&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标准状况下，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氩气含有的质子数为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月球土壤中吸附着大量的</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He</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He</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互为同位素</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含有的质子数之比为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的钠离子所含电子数为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4_BD.59_2#df6683ae1.choices?vop=1&amp;pid=f5456d45b&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2"/>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61_1#78d39613e?vop=1&amp;pid=f5456d45b&amp;color=0,0,0&amp;vtp=1&amp;bt=1&amp;bbb=1&amp;hb=1"/>
          <p:cNvSpPr/>
          <p:nvPr/>
        </p:nvSpPr>
        <p:spPr>
          <a:xfrm>
            <a:off x="832104" y="1078992"/>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在元素周期表中，同主族元素原子结构相似，在化学性质上表现出相似性和递变性</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3" name="QC_4_AN.62_1#78d39613e.bracket?vop=1&amp;pid=f5456d45b&amp;color=0,0,0&amp;vpa=31&amp;vtp=1"/>
          <p:cNvSpPr/>
          <p:nvPr/>
        </p:nvSpPr>
        <p:spPr>
          <a:xfrm>
            <a:off x="1015460" y="1505712"/>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4_BD.61_2#78d39613e.choices?vop=1&amp;pid=f5456d45b&amp;color=0,0,0&amp;vtp=1&amp;bbb=1"/>
              <p:cNvSpPr/>
              <p:nvPr/>
            </p:nvSpPr>
            <p:spPr>
              <a:xfrm>
                <a:off x="832104" y="1939346"/>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Rb</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单质的熔、沸点依次升高，密度依次增大</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的非金属性强于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，可知酸性：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HF</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Ⅵ</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族元素的最高正化合价与最低负化合价的代数和均为4</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若存在119号元素，则该元素单质与水反应比钠与水反应剧烈</a:t>
                </a:r>
                <a:endParaRPr lang="en-US" altLang="zh-CN" sz="1800" dirty="0"/>
              </a:p>
            </p:txBody>
          </p:sp>
        </mc:Choice>
        <mc:Fallback>
          <p:sp>
            <p:nvSpPr>
              <p:cNvPr id="4" name="QC_4_BD.61_2#78d39613e.choices?vop=1&amp;pid=f5456d45b&amp;color=0,0,0&amp;vtp=1&amp;bbb=1"/>
              <p:cNvSpPr>
                <a:spLocks noRot="1" noChangeAspect="1" noMove="1" noResize="1" noEditPoints="1" noAdjustHandles="1" noChangeArrowheads="1" noChangeShapeType="1" noTextEdit="1"/>
              </p:cNvSpPr>
              <p:nvPr/>
            </p:nvSpPr>
            <p:spPr>
              <a:xfrm>
                <a:off x="832104" y="1939346"/>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63_1#4804aaed1?vop=1&amp;pid=f5456d45b&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月壤中含有丰富的</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He</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，月海玄武岩中蕴藏着丰富的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等金属矿产资源。</a:t>
                </a:r>
                <a:endParaRPr lang="en-US" altLang="zh-CN" sz="1800" dirty="0">
                  <a:solidFill>
                    <a:srgbClr val="000000"/>
                  </a:solidFill>
                </a:endParaRPr>
              </a:p>
            </p:txBody>
          </p:sp>
        </mc:Choice>
        <mc:Fallback>
          <p:sp>
            <p:nvSpPr>
              <p:cNvPr id="2" name="QO_4_BD.63_1#4804aaed1?vop=1&amp;pid=f5456d45b&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rotWithShape="1">
                <a:blip r:embed="rId1"/>
                <a:stretch>
                  <a:fillRect l="-2" t="-106" r="1" b="10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C_5_BD.64_1#34ec05a1c?vop=1&amp;pid=4804aaed1&amp;color=0,0,0&amp;vtp=1&amp;bbb=1"/>
              <p:cNvSpPr/>
              <p:nvPr/>
            </p:nvSpPr>
            <p:spPr>
              <a:xfrm>
                <a:off x="832104" y="1529319"/>
                <a:ext cx="10533888" cy="482600"/>
              </a:xfrm>
              <a:prstGeom prst="rect">
                <a:avLst/>
              </a:prstGeom>
              <a:noFill/>
            </p:spPr>
            <p:txBody>
              <a:bodyPr wrap="none" lIns="0" tIns="0" rIns="0" bIns="0" rtlCol="0" anchor="t"/>
              <a:lstStyle/>
              <a:p>
                <a:pPr algn="l" latinLnBrk="1">
                  <a:lnSpc>
                    <a:spcPts val="38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bSup>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He</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p>
                    </m:sSubSup>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具有相同的</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填序号，下同）。</a:t>
                </a:r>
                <a:endParaRPr lang="en-US" altLang="zh-CN" sz="1800" dirty="0">
                  <a:solidFill>
                    <a:srgbClr val="000000"/>
                  </a:solidFill>
                </a:endParaRPr>
              </a:p>
            </p:txBody>
          </p:sp>
        </mc:Choice>
        <mc:Fallback>
          <p:sp>
            <p:nvSpPr>
              <p:cNvPr id="3" name="QC_5_BD.64_1#34ec05a1c?vop=1&amp;pid=4804aaed1&amp;color=0,0,0&amp;vtp=1&amp;bbb=1"/>
              <p:cNvSpPr>
                <a:spLocks noRot="1" noChangeAspect="1" noMove="1" noResize="1" noEditPoints="1" noAdjustHandles="1" noChangeArrowheads="1" noChangeShapeType="1" noTextEdit="1"/>
              </p:cNvSpPr>
              <p:nvPr/>
            </p:nvSpPr>
            <p:spPr>
              <a:xfrm>
                <a:off x="832104" y="1529319"/>
                <a:ext cx="10533888" cy="482600"/>
              </a:xfrm>
              <a:prstGeom prst="rect">
                <a:avLst/>
              </a:prstGeom>
              <a:blipFill rotWithShape="1">
                <a:blip r:embed="rId2"/>
                <a:stretch>
                  <a:fillRect l="-2" t="-50" r="1" b="50"/>
                </a:stretch>
              </a:blipFill>
            </p:spPr>
            <p:txBody>
              <a:bodyPr/>
              <a:lstStyle/>
              <a:p>
                <a:r>
                  <a:rPr lang="zh-CN" altLang="en-US">
                    <a:noFill/>
                  </a:rPr>
                  <a:t> </a:t>
                </a:r>
              </a:p>
            </p:txBody>
          </p:sp>
        </mc:Fallback>
      </mc:AlternateContent>
      <p:sp>
        <p:nvSpPr>
          <p:cNvPr id="4" name="QC_5_AN.65_1#34ec05a1c.blank?vop=1&amp;pid=4804aaed1&amp;color=0,0,0&amp;vpa=32&amp;vtp=1"/>
          <p:cNvSpPr/>
          <p:nvPr/>
        </p:nvSpPr>
        <p:spPr>
          <a:xfrm>
            <a:off x="3412458" y="1490965"/>
            <a:ext cx="331788" cy="482600"/>
          </a:xfrm>
          <a:prstGeom prst="rect">
            <a:avLst/>
          </a:prstGeom>
          <a:noFill/>
        </p:spPr>
        <p:txBody>
          <a:bodyPr wrap="none" lIns="0" tIns="0" rIns="0" bIns="0" rtlCol="0" anchor="t"/>
          <a:lstStyle/>
          <a:p>
            <a:pPr algn="ctr" latinLnBrk="1">
              <a:lnSpc>
                <a:spcPts val="38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solidFill>
                <a:srgbClr val="FF0000"/>
              </a:solidFill>
            </a:endParaRPr>
          </a:p>
        </p:txBody>
      </p:sp>
      <p:sp>
        <p:nvSpPr>
          <p:cNvPr id="5" name="QC_5_BD.64_2#34ec05a1c.choices?vop=1&amp;pid=4804aaed1&amp;color=0,0,0&amp;vtp=1&amp;bbb=1"/>
          <p:cNvSpPr/>
          <p:nvPr/>
        </p:nvSpPr>
        <p:spPr>
          <a:xfrm>
            <a:off x="832104" y="1951919"/>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06370" algn="l"/>
                <a:tab pos="5374640" algn="l"/>
                <a:tab pos="805561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中子数</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质子数</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质量数</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电子数</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6" name="QC_5_BD.66_1#7e8a778fa?vop=1&amp;pid=4804aaed1&amp;color=0,0,0&amp;vtp=1&amp;bbb=1"/>
              <p:cNvSpPr/>
              <p:nvPr/>
            </p:nvSpPr>
            <p:spPr>
              <a:xfrm>
                <a:off x="832104" y="240219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He</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与氢化铵</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中阴离子的电子数相等</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下列关于氢化铵的说法正确的是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6" name="QC_5_BD.66_1#7e8a778fa?vop=1&amp;pid=4804aaed1&amp;color=0,0,0&amp;vtp=1&amp;bbb=1"/>
              <p:cNvSpPr>
                <a:spLocks noRot="1" noChangeAspect="1" noMove="1" noResize="1" noEditPoints="1" noAdjustHandles="1" noChangeArrowheads="1" noChangeShapeType="1" noTextEdit="1"/>
              </p:cNvSpPr>
              <p:nvPr/>
            </p:nvSpPr>
            <p:spPr>
              <a:xfrm>
                <a:off x="832104" y="2402190"/>
                <a:ext cx="10533888" cy="469900"/>
              </a:xfrm>
              <a:prstGeom prst="rect">
                <a:avLst/>
              </a:prstGeom>
              <a:blipFill rotWithShape="1">
                <a:blip r:embed="rId3"/>
                <a:stretch>
                  <a:fillRect l="-2" t="-132" r="1" b="132"/>
                </a:stretch>
              </a:blipFill>
            </p:spPr>
            <p:txBody>
              <a:bodyPr/>
              <a:lstStyle/>
              <a:p>
                <a:r>
                  <a:rPr lang="zh-CN" altLang="en-US">
                    <a:noFill/>
                  </a:rPr>
                  <a:t> </a:t>
                </a:r>
              </a:p>
            </p:txBody>
          </p:sp>
        </mc:Fallback>
      </mc:AlternateContent>
      <p:sp>
        <p:nvSpPr>
          <p:cNvPr id="7" name="QC_5_AN.67_1#7e8a778fa.blank?vop=1&amp;pid=4804aaed1&amp;color=0,0,0&amp;vpa=33&amp;vtp=1"/>
          <p:cNvSpPr/>
          <p:nvPr/>
        </p:nvSpPr>
        <p:spPr>
          <a:xfrm>
            <a:off x="9041733" y="2360915"/>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8" name="QC_5_BD.66_2#7e8a778fa.choices?vop=1&amp;pid=4804aaed1&amp;color=0,0,0&amp;vtp=1&amp;bbb=1"/>
              <p:cNvSpPr/>
              <p:nvPr/>
            </p:nvSpPr>
            <p:spPr>
              <a:xfrm>
                <a:off x="832104" y="2856215"/>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元素化合价为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阳、阴离子个数比为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solidFill>
                    <a:srgbClr val="000000"/>
                  </a:solidFill>
                </a:endParaRPr>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阴离子最外层电子数为</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阳离子的电子数为11</a:t>
                </a:r>
                <a:endParaRPr lang="en-US" altLang="zh-CN" sz="1800" dirty="0">
                  <a:solidFill>
                    <a:srgbClr val="000000"/>
                  </a:solidFill>
                </a:endParaRPr>
              </a:p>
            </p:txBody>
          </p:sp>
        </mc:Choice>
        <mc:Fallback>
          <p:sp>
            <p:nvSpPr>
              <p:cNvPr id="8" name="QC_5_BD.66_2#7e8a778fa.choices?vop=1&amp;pid=4804aaed1&amp;color=0,0,0&amp;vtp=1&amp;bbb=1"/>
              <p:cNvSpPr>
                <a:spLocks noRot="1" noChangeAspect="1" noMove="1" noResize="1" noEditPoints="1" noAdjustHandles="1" noChangeArrowheads="1" noChangeShapeType="1" noTextEdit="1"/>
              </p:cNvSpPr>
              <p:nvPr/>
            </p:nvSpPr>
            <p:spPr>
              <a:xfrm>
                <a:off x="832104" y="2856215"/>
                <a:ext cx="10533888" cy="838200"/>
              </a:xfrm>
              <a:prstGeom prst="rect">
                <a:avLst/>
              </a:prstGeom>
              <a:blipFill rotWithShape="1">
                <a:blip r:embed="rId4"/>
                <a:stretch>
                  <a:fillRect l="-2" t="-74" r="1" b="7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5_BD.68_1#540e69a3f?vop=1&amp;pid=4804aaed1&amp;color=0,0,0&amp;vtp=1&amp;bbb=1"/>
              <p:cNvSpPr/>
              <p:nvPr/>
            </p:nvSpPr>
            <p:spPr>
              <a:xfrm>
                <a:off x="832104" y="3685469"/>
                <a:ext cx="10533888" cy="1346200"/>
              </a:xfrm>
              <a:prstGeom prst="rect">
                <a:avLst/>
              </a:prstGeom>
              <a:noFill/>
            </p:spPr>
            <p:txBody>
              <a:bodyPr wrap="none" lIns="0" tIns="0" rIns="0" bIns="0" rtlCol="0" anchor="t"/>
              <a:lstStyle/>
              <a:p>
                <a:pPr algn="l" fontAlgn="b" latinLnBrk="1">
                  <a:lnSpc>
                    <a:spcPts val="7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的原子结构示意图为</a:t>
                </a:r>
                <a:r>
                  <a:rPr lang="en-US" altLang="zh-CN"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_</a:t>
                </a:r>
                <a:r>
                  <a:rPr lang="en-US" altLang="zh-CN" sz="4050" b="0" i="0" u="sng" kern="0" spc="-99900" smtClean="0">
                    <a:solidFill>
                      <a:srgbClr val="FF00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原子核外电子所占据的电子层中</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，能量最高的是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填电子层符号）</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层</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9" name="QB_5_BD.68_1#540e69a3f?vop=1&amp;pid=4804aaed1&amp;color=0,0,0&amp;vtp=1&amp;bbb=1"/>
              <p:cNvSpPr>
                <a:spLocks noRot="1" noChangeAspect="1" noMove="1" noResize="1" noEditPoints="1" noAdjustHandles="1" noChangeArrowheads="1" noChangeShapeType="1" noTextEdit="1"/>
              </p:cNvSpPr>
              <p:nvPr/>
            </p:nvSpPr>
            <p:spPr>
              <a:xfrm>
                <a:off x="832104" y="3685469"/>
                <a:ext cx="10533888" cy="1346200"/>
              </a:xfrm>
              <a:prstGeom prst="rect">
                <a:avLst/>
              </a:prstGeom>
              <a:blipFill rotWithShape="1">
                <a:blip r:embed="rId5"/>
                <a:stretch>
                  <a:fillRect l="-2" t="-42" r="1" b="42"/>
                </a:stretch>
              </a:blipFill>
            </p:spPr>
            <p:txBody>
              <a:bodyPr/>
              <a:lstStyle/>
              <a:p>
                <a:r>
                  <a:rPr lang="zh-CN" altLang="en-US">
                    <a:noFill/>
                  </a:rPr>
                  <a:t> </a:t>
                </a:r>
              </a:p>
            </p:txBody>
          </p:sp>
        </mc:Fallback>
      </mc:AlternateContent>
      <p:pic>
        <p:nvPicPr>
          <p:cNvPr id="11" name="QB_5_AN.70_1#540e69a3f?vop=1&amp;pid=4804aaed1&amp;color=0,0,0&amp;tib=255,255,255&amp;iip=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3810254" y="3606729"/>
            <a:ext cx="649224" cy="77724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13" name="QB_5_AN.72_1#540e69a3f.blank?vop=1&amp;pid=4804aaed1&amp;color=0,0,0&amp;vpa=35&amp;vtp=1&amp;bbb=1"/>
              <p:cNvSpPr/>
              <p:nvPr/>
            </p:nvSpPr>
            <p:spPr>
              <a:xfrm>
                <a:off x="6551867" y="4660765"/>
                <a:ext cx="303213"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3" name="QB_5_AN.72_1#540e69a3f.blank?vop=1&amp;pid=4804aaed1&amp;color=0,0,0&amp;vpa=35&amp;vtp=1&amp;bbb=1"/>
              <p:cNvSpPr>
                <a:spLocks noRot="1" noChangeAspect="1" noMove="1" noResize="1" noEditPoints="1" noAdjustHandles="1" noChangeArrowheads="1" noChangeShapeType="1" noTextEdit="1"/>
              </p:cNvSpPr>
              <p:nvPr/>
            </p:nvSpPr>
            <p:spPr>
              <a:xfrm>
                <a:off x="6551867" y="4660765"/>
                <a:ext cx="303213" cy="279400"/>
              </a:xfrm>
              <a:prstGeom prst="rect">
                <a:avLst/>
              </a:prstGeom>
              <a:blipFill rotWithShape="1">
                <a:blip r:embed="rId7"/>
                <a:stretch>
                  <a:fillRect l="-189" t="-179" r="84" b="17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QB_5_BD.73_1#6d0c1b65d?sp=1&amp;vop=1&amp;pid=4804aaed1&amp;color=0,0,0&amp;vtp=1&amp;bbb=1"/>
              <p:cNvSpPr/>
              <p:nvPr/>
            </p:nvSpPr>
            <p:spPr>
              <a:xfrm>
                <a:off x="832104" y="5066015"/>
                <a:ext cx="10533888" cy="1003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写出与</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具有相同电子层结构的微粒的电子式（各写一种）。</a:t>
                </a:r>
                <a:endParaRPr lang="en-US" altLang="zh-CN" sz="1800" dirty="0">
                  <a:solidFill>
                    <a:srgbClr val="000000"/>
                  </a:solidFill>
                </a:endParaRPr>
              </a:p>
              <a:p>
                <a:pPr latinLnBrk="1">
                  <a:lnSpc>
                    <a:spcPts val="46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阳</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阴离子</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_</a:t>
                </a:r>
                <a:r>
                  <a:rPr lang="en-US" altLang="zh-CN" sz="2550" b="0" i="0" u="sng" kern="0" spc="-99900" smtClean="0">
                    <a:solidFill>
                      <a:srgbClr val="FF00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i="0" dirty="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14" name="QB_5_BD.73_1#6d0c1b65d?sp=1&amp;vop=1&amp;pid=4804aaed1&amp;color=0,0,0&amp;vtp=1&amp;bbb=1"/>
              <p:cNvSpPr>
                <a:spLocks noRot="1" noChangeAspect="1" noMove="1" noResize="1" noEditPoints="1" noAdjustHandles="1" noChangeArrowheads="1" noChangeShapeType="1" noTextEdit="1"/>
              </p:cNvSpPr>
              <p:nvPr/>
            </p:nvSpPr>
            <p:spPr>
              <a:xfrm>
                <a:off x="832104" y="5066015"/>
                <a:ext cx="10533888" cy="1003300"/>
              </a:xfrm>
              <a:prstGeom prst="rect">
                <a:avLst/>
              </a:prstGeom>
              <a:blipFill rotWithShape="1">
                <a:blip r:embed="rId8"/>
                <a:stretch>
                  <a:fillRect l="-2" t="-62" r="1" b="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QB_5_AN.74_1#6d0c1b65d.blank?vop=1&amp;pid=4804aaed1&amp;color=0,0,0&amp;vpa=36&amp;vtp=1&amp;bbb=1"/>
              <p:cNvSpPr/>
              <p:nvPr/>
            </p:nvSpPr>
            <p:spPr>
              <a:xfrm>
                <a:off x="1789367" y="5656763"/>
                <a:ext cx="1174623" cy="292100"/>
              </a:xfrm>
              <a:prstGeom prst="rect">
                <a:avLst/>
              </a:prstGeom>
              <a:noFill/>
            </p:spPr>
            <p:txBody>
              <a:bodyPr wrap="none" lIns="0" tIns="0" rIns="0" bIns="0" rtlCol="0" anchor="t"/>
              <a:lstStyle/>
              <a:p>
                <a:pPr algn="ctr" latinLnBrk="1">
                  <a:lnSpc>
                    <a:spcPts val="23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或</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Al</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5" name="QB_5_AN.74_1#6d0c1b65d.blank?vop=1&amp;pid=4804aaed1&amp;color=0,0,0&amp;vpa=36&amp;vtp=1&amp;bbb=1"/>
              <p:cNvSpPr>
                <a:spLocks noRot="1" noChangeAspect="1" noMove="1" noResize="1" noEditPoints="1" noAdjustHandles="1" noChangeArrowheads="1" noChangeShapeType="1" noTextEdit="1"/>
              </p:cNvSpPr>
              <p:nvPr/>
            </p:nvSpPr>
            <p:spPr>
              <a:xfrm>
                <a:off x="1789367" y="5656763"/>
                <a:ext cx="1174623" cy="292100"/>
              </a:xfrm>
              <a:prstGeom prst="rect">
                <a:avLst/>
              </a:prstGeom>
              <a:blipFill rotWithShape="1">
                <a:blip r:embed="rId9"/>
                <a:stretch>
                  <a:fillRect l="-49" t="-2889" r="38" b="63"/>
                </a:stretch>
              </a:blipFill>
            </p:spPr>
            <p:txBody>
              <a:bodyPr/>
              <a:lstStyle/>
              <a:p>
                <a:r>
                  <a:rPr lang="zh-CN" altLang="en-US">
                    <a:noFill/>
                  </a:rPr>
                  <a:t> </a:t>
                </a:r>
              </a:p>
            </p:txBody>
          </p:sp>
        </mc:Fallback>
      </mc:AlternateContent>
      <p:sp>
        <p:nvSpPr>
          <p:cNvPr id="16" name="QB_5_AN.75_1#6d0c1b65d.blank?vop=1&amp;pid=4804aaed1&amp;color=0,0,0&amp;vpa=37&amp;vtp=1&amp;bbb=1"/>
          <p:cNvSpPr/>
          <p:nvPr/>
        </p:nvSpPr>
        <p:spPr>
          <a:xfrm>
            <a:off x="4235704" y="5611043"/>
            <a:ext cx="1657350" cy="330200"/>
          </a:xfrm>
          <a:prstGeom prst="rect">
            <a:avLst/>
          </a:prstGeom>
          <a:noFill/>
        </p:spPr>
        <p:txBody>
          <a:bodyPr wrap="none" lIns="0" tIns="0" rIns="0" bIns="0" rtlCol="0" anchor="t"/>
          <a:lstStyle/>
          <a:p>
            <a:pPr latinLnBrk="1">
              <a:lnSpc>
                <a:spcPts val="2600"/>
              </a:lnSpc>
            </a:pP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或</a:t>
            </a:r>
            <a:r>
              <a:rPr lang="en-US" altLang="zh-CN" sz="2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endParaRPr lang="en-US" altLang="zh-CN" sz="900" dirty="0">
              <a:latin typeface="宋体" panose="02010600030101010101" pitchFamily="2" charset="-122"/>
            </a:endParaRPr>
          </a:p>
        </p:txBody>
      </p:sp>
      <p:pic>
        <p:nvPicPr>
          <p:cNvPr id="17" name="QB_5_AN.76_1#6d0c1b65d?vop=1&amp;pid=4804aaed1&amp;color=0,0,0&amp;tib=255,255,255&amp;iip=6&amp;vtp=1" descr="preencoded.png"/>
          <p:cNvPicPr>
            <a:picLocks noChangeAspect="1"/>
          </p:cNvPicPr>
          <p:nvPr/>
        </p:nvPicPr>
        <p:blipFill>
          <a:blip r:embed="rId10">
            <a:clrChange>
              <a:clrFrom>
                <a:srgbClr val="FFFFFF"/>
              </a:clrFrom>
              <a:clrTo>
                <a:srgbClr val="FFFFFF">
                  <a:alpha val="0"/>
                </a:srgbClr>
              </a:clrTo>
            </a:clrChange>
          </a:blip>
          <a:stretch>
            <a:fillRect/>
          </a:stretch>
        </p:blipFill>
        <p:spPr>
          <a:xfrm>
            <a:off x="4235704" y="5596566"/>
            <a:ext cx="576072" cy="33832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8" name="QB_5_AN.76_1#6d0c1b65d?vop=1&amp;pid=4804aaed1&amp;color=0,0,0&amp;tib=255,255,255&amp;iip=7&amp;vtp=1" descr="preencoded.png"/>
          <p:cNvPicPr>
            <a:picLocks noChangeAspect="1"/>
          </p:cNvPicPr>
          <p:nvPr/>
        </p:nvPicPr>
        <p:blipFill>
          <a:blip r:embed="rId11">
            <a:clrChange>
              <a:clrFrom>
                <a:srgbClr val="FFFFFF"/>
              </a:clrFrom>
              <a:clrTo>
                <a:srgbClr val="FFFFFF">
                  <a:alpha val="0"/>
                </a:srgbClr>
              </a:clrTo>
            </a:clrChange>
          </a:blip>
          <a:stretch>
            <a:fillRect/>
          </a:stretch>
        </p:blipFill>
        <p:spPr>
          <a:xfrm>
            <a:off x="5092954" y="5514269"/>
            <a:ext cx="603504" cy="420624"/>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3">
                                            <p:bg/>
                                          </p:spTgt>
                                        </p:tgtEl>
                                        <p:attrNameLst>
                                          <p:attrName>style.visibility</p:attrName>
                                        </p:attrNameLst>
                                      </p:cBhvr>
                                      <p:to>
                                        <p:strVal val="visible"/>
                                      </p:to>
                                    </p:set>
                                    <p:anim calcmode="lin" valueType="num">
                                      <p:cBhvr additive="base">
                                        <p:cTn id="33"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34" dur="500" fill="hold"/>
                                        <p:tgtEl>
                                          <p:spTgt spid="13">
                                            <p:bg/>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 calcmode="lin" valueType="num">
                                      <p:cBhvr additive="base">
                                        <p:cTn id="3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bg/>
                                          </p:spTgt>
                                        </p:tgtEl>
                                        <p:attrNameLst>
                                          <p:attrName>style.visibility</p:attrName>
                                        </p:attrNameLst>
                                      </p:cBhvr>
                                      <p:to>
                                        <p:strVal val="visible"/>
                                      </p:to>
                                    </p:set>
                                    <p:anim calcmode="lin" valueType="num">
                                      <p:cBhvr additive="base">
                                        <p:cTn id="43" dur="500" fill="hold"/>
                                        <p:tgtEl>
                                          <p:spTgt spid="15">
                                            <p:bg/>
                                          </p:spTgt>
                                        </p:tgtEl>
                                        <p:attrNameLst>
                                          <p:attrName>ppt_x</p:attrName>
                                        </p:attrNameLst>
                                      </p:cBhvr>
                                      <p:tavLst>
                                        <p:tav tm="0">
                                          <p:val>
                                            <p:strVal val="#ppt_x"/>
                                          </p:val>
                                        </p:tav>
                                        <p:tav tm="100000">
                                          <p:val>
                                            <p:strVal val="#ppt_x"/>
                                          </p:val>
                                        </p:tav>
                                      </p:tavLst>
                                    </p:anim>
                                    <p:anim calcmode="lin" valueType="num">
                                      <p:cBhvr additive="base">
                                        <p:cTn id="44" dur="500" fill="hold"/>
                                        <p:tgtEl>
                                          <p:spTgt spid="15">
                                            <p:bg/>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5">
                                            <p:txEl>
                                              <p:pRg st="0" end="0"/>
                                            </p:txEl>
                                          </p:spTgt>
                                        </p:tgtEl>
                                        <p:attrNameLst>
                                          <p:attrName>style.visibility</p:attrName>
                                        </p:attrNameLst>
                                      </p:cBhvr>
                                      <p:to>
                                        <p:strVal val="visible"/>
                                      </p:to>
                                    </p:set>
                                    <p:anim calcmode="lin" valueType="num">
                                      <p:cBhvr additive="base">
                                        <p:cTn id="4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6">
                                            <p:bg/>
                                          </p:spTgt>
                                        </p:tgtEl>
                                        <p:attrNameLst>
                                          <p:attrName>style.visibility</p:attrName>
                                        </p:attrNameLst>
                                      </p:cBhvr>
                                      <p:to>
                                        <p:strVal val="visible"/>
                                      </p:to>
                                    </p:set>
                                    <p:anim calcmode="lin" valueType="num">
                                      <p:cBhvr additive="base">
                                        <p:cTn id="53"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54" dur="500" fill="hold"/>
                                        <p:tgtEl>
                                          <p:spTgt spid="16">
                                            <p:bg/>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6">
                                            <p:txEl>
                                              <p:pRg st="0" end="0"/>
                                            </p:txEl>
                                          </p:spTgt>
                                        </p:tgtEl>
                                        <p:attrNameLst>
                                          <p:attrName>style.visibility</p:attrName>
                                        </p:attrNameLst>
                                      </p:cBhvr>
                                      <p:to>
                                        <p:strVal val="visible"/>
                                      </p:to>
                                    </p:set>
                                    <p:anim calcmode="lin" valueType="num">
                                      <p:cBhvr additive="base">
                                        <p:cTn id="5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6">
                                            <p:txEl>
                                              <p:pRg st="0" end="0"/>
                                            </p:txEl>
                                          </p:spTgt>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7" grpId="0" animBg="1" build="p"/>
      <p:bldP spid="13" grpId="0" animBg="1" build="p"/>
      <p:bldP spid="15" grpId="0" animBg="1" build="p"/>
      <p:bldP spid="16"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77_1#6af6a616b?sp=1&amp;vop=1&amp;pid=4804aaed1&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（6）元素周期表中铜元素的信息如图所示，其中“63.55</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p:sp>
        <p:nvSpPr>
          <p:cNvPr id="3" name="QB_5_AN.78_1#6af6a616b.blank?vop=1&amp;pid=4804aaed1&amp;color=0,0,0&amp;vpa=38&amp;vtp=1&amp;bbb=1"/>
          <p:cNvSpPr/>
          <p:nvPr/>
        </p:nvSpPr>
        <p:spPr>
          <a:xfrm>
            <a:off x="7274972" y="1037717"/>
            <a:ext cx="2452688" cy="469900"/>
          </a:xfrm>
          <a:prstGeom prst="rect">
            <a:avLst/>
          </a:prstGeom>
          <a:noFill/>
        </p:spPr>
        <p:txBody>
          <a:bodyPr wrap="none" lIns="0" tIns="0" rIns="0" bIns="0" rtlCol="0" anchor="t"/>
          <a:lstStyle/>
          <a:p>
            <a:pPr algn="ctr" latinLnBrk="1">
              <a:lnSpc>
                <a:spcPts val="37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铜元素的相对原子质量</a:t>
            </a:r>
            <a:endParaRPr lang="en-US" altLang="zh-CN" dirty="0">
              <a:solidFill>
                <a:srgbClr val="FF0000"/>
              </a:solidFill>
            </a:endParaRPr>
          </a:p>
        </p:txBody>
      </p:sp>
      <p:pic>
        <p:nvPicPr>
          <p:cNvPr id="4" name="QB_5_BD.77_2#6af6a616b?vop=1&amp;pid=4804aaed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5614416" y="1622425"/>
            <a:ext cx="969264" cy="112471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B_5_BD.79_1#f32dfb33f?sp=1&amp;vop=1&amp;pid=4804aaed1&amp;color=0,0,0&amp;vtp=1&amp;bbb=1&amp;hb=1"/>
              <p:cNvSpPr/>
              <p:nvPr/>
            </p:nvSpPr>
            <p:spPr>
              <a:xfrm>
                <a:off x="832104" y="2879725"/>
                <a:ext cx="10533888" cy="18288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（7）科学家在嫦娥五号取回的月壤中发现其含有A、B、C三种元素。A是非金属元素，</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最外层电子数是</a:t>
                </a:r>
                <a:endPar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dirty="0" err="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次外层的一半</a:t>
                </a:r>
                <a:r>
                  <a:rPr lang="en-US" altLang="zh-CN" sz="18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；B元素原子的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层电子比</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层电子多4个；C元素的</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价阳离子和氖原子具有相同的电子数。</a:t>
                </a:r>
                <a:endParaRPr lang="en-US" altLang="zh-CN" sz="1800" dirty="0">
                  <a:solidFill>
                    <a:srgbClr val="000000"/>
                  </a:solidFill>
                </a:endParaRPr>
              </a:p>
              <a:p>
                <a:pPr fontAlgn="b" latinLnBrk="1">
                  <a:lnSpc>
                    <a:spcPts val="78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b="0" i="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原子的电子式</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_</a:t>
                </a:r>
                <a:r>
                  <a:rPr lang="en-US" altLang="zh-CN" sz="2950" b="0" i="0" u="sng" kern="0" spc="-99900" smtClean="0">
                    <a:solidFill>
                      <a:srgbClr val="FF00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i="0" dirty="0"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b="0" i="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的离子结构示意图</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_</a:t>
                </a:r>
                <a:r>
                  <a:rPr lang="en-US" altLang="zh-CN" sz="4300" b="0" i="0" u="sng" kern="0" spc="-99900" smtClean="0">
                    <a:solidFill>
                      <a:srgbClr val="FF00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i="0" dirty="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元素C</a:t>
                </a:r>
                <a:r>
                  <a:rPr lang="en-US" altLang="zh-CN" b="0" i="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的离子符号</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5" name="QB_5_BD.79_1#f32dfb33f?sp=1&amp;vop=1&amp;pid=4804aaed1&amp;color=0,0,0&amp;vtp=1&amp;bbb=1&amp;hb=1"/>
              <p:cNvSpPr>
                <a:spLocks noRot="1" noChangeAspect="1" noMove="1" noResize="1" noEditPoints="1" noAdjustHandles="1" noChangeArrowheads="1" noChangeShapeType="1" noTextEdit="1"/>
              </p:cNvSpPr>
              <p:nvPr/>
            </p:nvSpPr>
            <p:spPr>
              <a:xfrm>
                <a:off x="832104" y="2879725"/>
                <a:ext cx="10533888" cy="1828800"/>
              </a:xfrm>
              <a:prstGeom prst="rect">
                <a:avLst/>
              </a:prstGeom>
              <a:blipFill rotWithShape="1">
                <a:blip r:embed="rId2"/>
                <a:stretch>
                  <a:fillRect l="-2" r="-1084"/>
                </a:stretch>
              </a:blipFill>
            </p:spPr>
            <p:txBody>
              <a:bodyPr/>
              <a:lstStyle/>
              <a:p>
                <a:r>
                  <a:rPr lang="zh-CN" altLang="en-US">
                    <a:noFill/>
                  </a:rPr>
                  <a:t> </a:t>
                </a:r>
              </a:p>
            </p:txBody>
          </p:sp>
        </mc:Fallback>
      </mc:AlternateContent>
      <p:pic>
        <p:nvPicPr>
          <p:cNvPr id="7" name="QB_5_AN.81_1#f32dfb33f?vop=1&amp;pid=4804aaed1&amp;color=0,0,0&amp;tib=255,255,255&amp;iip=8&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656142" y="3920617"/>
            <a:ext cx="448056" cy="52120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9" name="QB_5_AN.83_1#f32dfb33f?vop=1&amp;pid=4804aaed1&amp;color=0,0,0&amp;tib=255,255,255&amp;iip=9&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5745417" y="3618865"/>
            <a:ext cx="841248" cy="82296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10" name="QB_5_AN.84_1#f32dfb33f.blank?vop=1&amp;pid=4804aaed1&amp;color=0,0,0&amp;vpa=41&amp;vtp=1&amp;bbb=1"/>
              <p:cNvSpPr/>
              <p:nvPr/>
            </p:nvSpPr>
            <p:spPr>
              <a:xfrm>
                <a:off x="8963278" y="4178490"/>
                <a:ext cx="549212" cy="292100"/>
              </a:xfrm>
              <a:prstGeom prst="rect">
                <a:avLst/>
              </a:prstGeom>
              <a:noFill/>
            </p:spPr>
            <p:txBody>
              <a:bodyPr wrap="none" lIns="0" tIns="0" rIns="0" bIns="0" rtlCol="0" anchor="t"/>
              <a:lstStyle/>
              <a:p>
                <a:pPr algn="ctr" latinLnBrk="1">
                  <a:lnSpc>
                    <a:spcPts val="23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Al</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0" name="QB_5_AN.84_1#f32dfb33f.blank?vop=1&amp;pid=4804aaed1&amp;color=0,0,0&amp;vpa=41&amp;vtp=1&amp;bbb=1"/>
              <p:cNvSpPr>
                <a:spLocks noRot="1" noChangeAspect="1" noMove="1" noResize="1" noEditPoints="1" noAdjustHandles="1" noChangeArrowheads="1" noChangeShapeType="1" noTextEdit="1"/>
              </p:cNvSpPr>
              <p:nvPr/>
            </p:nvSpPr>
            <p:spPr>
              <a:xfrm>
                <a:off x="8963278" y="4178490"/>
                <a:ext cx="549212" cy="292100"/>
              </a:xfrm>
              <a:prstGeom prst="rect">
                <a:avLst/>
              </a:prstGeom>
              <a:blipFill rotWithShape="1">
                <a:blip r:embed="rId5"/>
                <a:stretch>
                  <a:fillRect l="-46" t="-65" r="35" b="65"/>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
                                            <p:bg/>
                                          </p:spTgt>
                                        </p:tgtEl>
                                        <p:attrNameLst>
                                          <p:attrName>style.visibility</p:attrName>
                                        </p:attrNameLst>
                                      </p:cBhvr>
                                      <p:to>
                                        <p:strVal val="visible"/>
                                      </p:to>
                                    </p:set>
                                    <p:anim calcmode="lin" valueType="num">
                                      <p:cBhvr additive="base">
                                        <p:cTn id="29"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30" dur="500" fill="hold"/>
                                        <p:tgtEl>
                                          <p:spTgt spid="10">
                                            <p:bg/>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0">
                                            <p:txEl>
                                              <p:pRg st="0" end="0"/>
                                            </p:txEl>
                                          </p:spTgt>
                                        </p:tgtEl>
                                        <p:attrNameLst>
                                          <p:attrName>style.visibility</p:attrName>
                                        </p:attrNameLst>
                                      </p:cBhvr>
                                      <p:to>
                                        <p:strVal val="visible"/>
                                      </p:to>
                                    </p:set>
                                    <p:anim calcmode="lin" valueType="num">
                                      <p:cBhvr additive="base">
                                        <p:cTn id="3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10"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85_1#a466dc576?sp=1&amp;vop=1&amp;pid=f5456d45b&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某些简单原子的原子结构可如图表示：</a:t>
            </a:r>
            <a:endParaRPr lang="en-US" altLang="zh-CN" sz="1800" dirty="0">
              <a:solidFill>
                <a:srgbClr val="000000"/>
              </a:solidFill>
            </a:endParaRPr>
          </a:p>
        </p:txBody>
      </p:sp>
      <p:pic>
        <p:nvPicPr>
          <p:cNvPr id="3" name="QO_4_BD.85_3#a466dc576?htil=1&amp;vop=1&amp;pid=f5456d45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221992" y="1625600"/>
            <a:ext cx="722376" cy="101498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O_4_BD.85_4#a466dc576?htil=1&amp;vop=1&amp;pid=f5456d45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5733288" y="1625600"/>
            <a:ext cx="722376" cy="101498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O_4_BD.85_5#a466dc576?htil=1&amp;vop=1&amp;pid=f5456d45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244584" y="1625600"/>
            <a:ext cx="722376" cy="101498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O_4_BD.85_6#a466dc576?vop=1&amp;pid=f5456d45b&amp;color=0,0,0&amp;vtp=1&amp;bbb=1"/>
          <p:cNvSpPr/>
          <p:nvPr/>
        </p:nvSpPr>
        <p:spPr>
          <a:xfrm>
            <a:off x="832104" y="2768600"/>
            <a:ext cx="10531904"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表示质子或电子</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表示中子</a:t>
            </a:r>
            <a:endParaRPr lang="en-US" altLang="zh-CN" sz="1800" dirty="0">
              <a:solidFill>
                <a:srgbClr val="000000"/>
              </a:solidFill>
            </a:endParaRPr>
          </a:p>
        </p:txBody>
      </p:sp>
      <p:pic>
        <p:nvPicPr>
          <p:cNvPr id="7" name="QO_4_BD.85_6#a466dc576?vop=1&amp;pid=f5456d45b&amp;color=0,0,0&amp;tib=255,255,255&amp;iip=10&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524794" y="2924048"/>
            <a:ext cx="100584" cy="10058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O_4_BD.85_6#a466dc576?vop=1&amp;pid=f5456d45b&amp;color=0,0,0&amp;tib=255,255,255&amp;iip=11&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3925094" y="2924048"/>
            <a:ext cx="100584" cy="10058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9" name="QC_5_BD.86_1#16b71317d?vop=1&amp;pid=a466dc576&amp;color=0,0,0&amp;vtp=1&amp;bbb=1"/>
          <p:cNvSpPr/>
          <p:nvPr/>
        </p:nvSpPr>
        <p:spPr>
          <a:xfrm>
            <a:off x="832104" y="3222046"/>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下列有关叙述正确的是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填序号，下同）。</a:t>
            </a:r>
            <a:endParaRPr lang="en-US" altLang="zh-CN" sz="1800" dirty="0">
              <a:solidFill>
                <a:srgbClr val="000000"/>
              </a:solidFill>
            </a:endParaRPr>
          </a:p>
        </p:txBody>
      </p:sp>
      <p:sp>
        <p:nvSpPr>
          <p:cNvPr id="10" name="QC_5_AN.87_1#16b71317d.blank?vop=1&amp;pid=a466dc576&amp;color=0,0,0&amp;vpa=42&amp;vtp=1"/>
          <p:cNvSpPr/>
          <p:nvPr/>
        </p:nvSpPr>
        <p:spPr>
          <a:xfrm>
            <a:off x="3701510" y="3180771"/>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solidFill>
                <a:srgbClr val="FF0000"/>
              </a:solidFill>
            </a:endParaRPr>
          </a:p>
        </p:txBody>
      </p:sp>
      <p:sp>
        <p:nvSpPr>
          <p:cNvPr id="11" name="QC_5_BD.86_2#16b71317d.choices?vop=1&amp;pid=a466dc576&amp;color=0,0,0&amp;vtp=1&amp;bbb=1"/>
          <p:cNvSpPr/>
          <p:nvPr/>
        </p:nvSpPr>
        <p:spPr>
          <a:xfrm>
            <a:off x="832104" y="36760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是不同元素的原子</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①②③是三种化学性质完全不同的粒子</a:t>
            </a:r>
            <a:endParaRPr lang="en-US" altLang="zh-CN" sz="1800" dirty="0">
              <a:solidFill>
                <a:srgbClr val="000000"/>
              </a:solidFill>
            </a:endParaRPr>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互为同位素</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①②③具有相同的质量数</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12" name="QC_5_BD.88_1#69eff1a5f?vop=1&amp;pid=a466dc576&amp;color=0,0,0&amp;vtp=1&amp;bbb=1"/>
              <p:cNvSpPr/>
              <p:nvPr/>
            </p:nvSpPr>
            <p:spPr>
              <a:xfrm>
                <a:off x="832104" y="4539671"/>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2）科学家已经发现一种新型氢分子</a:t>
                </a:r>
                <a:r>
                  <a:rPr lang="en-US" altLang="zh-CN" sz="18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pc="-5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其化学式为</a:t>
                </a:r>
                <a14:m>
                  <m:oMath xmlns:m="http://schemas.openxmlformats.org/officeDocument/2006/math">
                    <m:sSub>
                      <m:sSubPr>
                        <m:ctrlPr>
                          <a:rPr lang="en-US" altLang="zh-CN" sz="1800" b="0" i="1" spc="-5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spc="-5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spc="-5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spc="-5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在相同条件下</a:t>
                </a:r>
                <a:r>
                  <a:rPr lang="en-US" altLang="zh-CN" sz="18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pc="-5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等质量的</a:t>
                </a:r>
                <a14:m>
                  <m:oMath xmlns:m="http://schemas.openxmlformats.org/officeDocument/2006/math">
                    <m:sSub>
                      <m:sSubPr>
                        <m:ctrlPr>
                          <a:rPr lang="en-US" altLang="zh-CN" sz="1800" b="0" i="1" spc="-5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spc="-5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spc="-5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spc="-5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spc="-5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spc="-5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spc="-5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pc="-5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具有相同的</a:t>
                </a:r>
                <a:r>
                  <a:rPr lang="en-US" altLang="zh-CN" sz="1800" i="0" spc="-50"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1800" b="0" i="0" spc="-5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spc="-50" dirty="0">
                  <a:solidFill>
                    <a:srgbClr val="000000"/>
                  </a:solidFill>
                </a:endParaRPr>
              </a:p>
            </p:txBody>
          </p:sp>
        </mc:Choice>
        <mc:Fallback>
          <p:sp>
            <p:nvSpPr>
              <p:cNvPr id="12" name="QC_5_BD.88_1#69eff1a5f?vop=1&amp;pid=a466dc576&amp;color=0,0,0&amp;vtp=1&amp;bbb=1"/>
              <p:cNvSpPr>
                <a:spLocks noRot="1" noChangeAspect="1" noMove="1" noResize="1" noEditPoints="1" noAdjustHandles="1" noChangeArrowheads="1" noChangeShapeType="1" noTextEdit="1"/>
              </p:cNvSpPr>
              <p:nvPr/>
            </p:nvSpPr>
            <p:spPr>
              <a:xfrm>
                <a:off x="832104" y="4539671"/>
                <a:ext cx="10533888" cy="469900"/>
              </a:xfrm>
              <a:prstGeom prst="rect">
                <a:avLst/>
              </a:prstGeom>
              <a:blipFill rotWithShape="1">
                <a:blip r:embed="rId6"/>
                <a:stretch>
                  <a:fillRect l="-2" t="-12" r="-469" b="12"/>
                </a:stretch>
              </a:blipFill>
            </p:spPr>
            <p:txBody>
              <a:bodyPr/>
              <a:lstStyle/>
              <a:p>
                <a:r>
                  <a:rPr lang="zh-CN" altLang="en-US">
                    <a:noFill/>
                  </a:rPr>
                  <a:t> </a:t>
                </a:r>
              </a:p>
            </p:txBody>
          </p:sp>
        </mc:Fallback>
      </mc:AlternateContent>
      <p:sp>
        <p:nvSpPr>
          <p:cNvPr id="13" name="QC_5_AN.89_1#69eff1a5f.blank?vop=1&amp;pid=a466dc576&amp;color=0,0,0&amp;vpa=43&amp;vtp=1&amp;bbb=1"/>
          <p:cNvSpPr/>
          <p:nvPr/>
        </p:nvSpPr>
        <p:spPr>
          <a:xfrm>
            <a:off x="10621612" y="4511096"/>
            <a:ext cx="477838" cy="469900"/>
          </a:xfrm>
          <a:prstGeom prst="rect">
            <a:avLst/>
          </a:prstGeom>
          <a:noFill/>
        </p:spPr>
        <p:txBody>
          <a:bodyPr wrap="none" lIns="0" tIns="0" rIns="0" bIns="0" rtlCol="0" anchor="t"/>
          <a:lstStyle/>
          <a:p>
            <a:pPr algn="ctr" latinLnBrk="1">
              <a:lnSpc>
                <a:spcPts val="3700"/>
              </a:lnSpc>
            </a:pPr>
            <a:r>
              <a:rPr lang="en-US" altLang="zh-CN" b="1" i="0" spc="-50" smtClean="0">
                <a:solidFill>
                  <a:srgbClr val="FF0000"/>
                </a:solidFill>
                <a:latin typeface="Arial (正文)" pitchFamily="34" charset="0"/>
                <a:ea typeface="微软雅黑" panose="020B0503020204020204" pitchFamily="34" charset="-122"/>
                <a:cs typeface="Arial (正文)" pitchFamily="34" charset="-120"/>
              </a:rPr>
              <a:t>AD</a:t>
            </a:r>
            <a:endParaRPr lang="en-US" altLang="zh-CN" spc="-50" dirty="0">
              <a:solidFill>
                <a:srgbClr val="FF0000"/>
              </a:solidFill>
            </a:endParaRPr>
          </a:p>
        </p:txBody>
      </p:sp>
      <p:sp>
        <p:nvSpPr>
          <p:cNvPr id="14" name="QC_5_BD.88_2#69eff1a5f.choices?vop=1&amp;pid=a466dc576&amp;color=0,0,0&amp;vtp=1&amp;bbb=1"/>
          <p:cNvSpPr/>
          <p:nvPr/>
        </p:nvSpPr>
        <p:spPr>
          <a:xfrm>
            <a:off x="832104" y="4959350"/>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63520" algn="l"/>
                <a:tab pos="5488940" algn="l"/>
                <a:tab pos="799846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原子数</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分子数</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体积</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电子数</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15" name="QB_5_BD.90_1#f8e5dbe84?vop=1&amp;pid=a466dc576&amp;color=0,0,0&amp;vtp=1&amp;bbb=1"/>
              <p:cNvSpPr/>
              <p:nvPr/>
            </p:nvSpPr>
            <p:spPr>
              <a:xfrm>
                <a:off x="832104" y="5409621"/>
                <a:ext cx="10533888" cy="482600"/>
              </a:xfrm>
              <a:prstGeom prst="rect">
                <a:avLst/>
              </a:prstGeom>
              <a:noFill/>
            </p:spPr>
            <p:txBody>
              <a:bodyPr wrap="none" lIns="0" tIns="0" rIns="0" bIns="0" rtlCol="0" anchor="t"/>
              <a:lstStyle/>
              <a:p>
                <a:pPr algn="l" latinLnBrk="1">
                  <a:lnSpc>
                    <a:spcPts val="38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（3）由</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sup>
                    </m:sSubSup>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组成的</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含有中子的物质的量为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；含有电子的数目为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15" name="QB_5_BD.90_1#f8e5dbe84?vop=1&amp;pid=a466dc576&amp;color=0,0,0&amp;vtp=1&amp;bbb=1"/>
              <p:cNvSpPr>
                <a:spLocks noRot="1" noChangeAspect="1" noMove="1" noResize="1" noEditPoints="1" noAdjustHandles="1" noChangeArrowheads="1" noChangeShapeType="1" noTextEdit="1"/>
              </p:cNvSpPr>
              <p:nvPr/>
            </p:nvSpPr>
            <p:spPr>
              <a:xfrm>
                <a:off x="832104" y="5409621"/>
                <a:ext cx="10533888" cy="482600"/>
              </a:xfrm>
              <a:prstGeom prst="rect">
                <a:avLst/>
              </a:prstGeom>
              <a:blipFill rotWithShape="1">
                <a:blip r:embed="rId7"/>
                <a:stretch>
                  <a:fillRect l="-2" t="-12" r="1" b="1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QB_5_AN.91_1#f8e5dbe84.blank?vop=1&amp;pid=a466dc576&amp;color=0,0,0&amp;vpa=44&amp;vtp=1&amp;bbb=1"/>
              <p:cNvSpPr/>
              <p:nvPr/>
            </p:nvSpPr>
            <p:spPr>
              <a:xfrm>
                <a:off x="6548502" y="5461444"/>
                <a:ext cx="668338" cy="279400"/>
              </a:xfrm>
              <a:prstGeom prst="rect">
                <a:avLst/>
              </a:prstGeom>
              <a:noFill/>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6" name="QB_5_AN.91_1#f8e5dbe84.blank?vop=1&amp;pid=a466dc576&amp;color=0,0,0&amp;vpa=44&amp;vtp=1&amp;bbb=1"/>
              <p:cNvSpPr>
                <a:spLocks noRot="1" noChangeAspect="1" noMove="1" noResize="1" noEditPoints="1" noAdjustHandles="1" noChangeArrowheads="1" noChangeShapeType="1" noTextEdit="1"/>
              </p:cNvSpPr>
              <p:nvPr/>
            </p:nvSpPr>
            <p:spPr>
              <a:xfrm>
                <a:off x="6548502" y="5461444"/>
                <a:ext cx="668338" cy="279400"/>
              </a:xfrm>
              <a:prstGeom prst="rect">
                <a:avLst/>
              </a:prstGeom>
              <a:blipFill rotWithShape="1">
                <a:blip r:embed="rId8"/>
                <a:stretch>
                  <a:fillRect l="-57" t="-159" r="10" b="15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7" name="QB_5_AN.92_1#f8e5dbe84.blank?vop=1&amp;pid=a466dc576&amp;color=0,0,0&amp;vpa=45&amp;vtp=1&amp;bbb=1"/>
              <p:cNvSpPr/>
              <p:nvPr/>
            </p:nvSpPr>
            <p:spPr>
              <a:xfrm>
                <a:off x="9304402" y="5461444"/>
                <a:ext cx="517525" cy="279400"/>
              </a:xfrm>
              <a:prstGeom prst="rect">
                <a:avLst/>
              </a:prstGeom>
              <a:noFill/>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5</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7" name="QB_5_AN.92_1#f8e5dbe84.blank?vop=1&amp;pid=a466dc576&amp;color=0,0,0&amp;vpa=45&amp;vtp=1&amp;bbb=1"/>
              <p:cNvSpPr>
                <a:spLocks noRot="1" noChangeAspect="1" noMove="1" noResize="1" noEditPoints="1" noAdjustHandles="1" noChangeArrowheads="1" noChangeShapeType="1" noTextEdit="1"/>
              </p:cNvSpPr>
              <p:nvPr/>
            </p:nvSpPr>
            <p:spPr>
              <a:xfrm>
                <a:off x="9304402" y="5461444"/>
                <a:ext cx="517525" cy="279400"/>
              </a:xfrm>
              <a:prstGeom prst="rect">
                <a:avLst/>
              </a:prstGeom>
              <a:blipFill rotWithShape="1">
                <a:blip r:embed="rId9"/>
                <a:stretch>
                  <a:fillRect l="-74" t="-159" r="74" b="15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 calcmode="lin" valueType="num">
                                      <p:cBhvr additive="base">
                                        <p:cTn id="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0">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cBhvr additive="base">
                                        <p:cTn id="1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bg/>
                                          </p:spTgt>
                                        </p:tgtEl>
                                        <p:attrNameLst>
                                          <p:attrName>style.visibility</p:attrName>
                                        </p:attrNameLst>
                                      </p:cBhvr>
                                      <p:to>
                                        <p:strVal val="visible"/>
                                      </p:to>
                                    </p:set>
                                    <p:anim calcmode="lin" valueType="num">
                                      <p:cBhvr additive="base">
                                        <p:cTn id="1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13">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xEl>
                                              <p:pRg st="0" end="0"/>
                                            </p:txEl>
                                          </p:spTgt>
                                        </p:tgtEl>
                                        <p:attrNameLst>
                                          <p:attrName>style.visibility</p:attrName>
                                        </p:attrNameLst>
                                      </p:cBhvr>
                                      <p:to>
                                        <p:strVal val="visible"/>
                                      </p:to>
                                    </p:set>
                                    <p:anim calcmode="lin" valueType="num">
                                      <p:cBhvr additive="base">
                                        <p:cTn id="2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6">
                                            <p:bg/>
                                          </p:spTgt>
                                        </p:tgtEl>
                                        <p:attrNameLst>
                                          <p:attrName>style.visibility</p:attrName>
                                        </p:attrNameLst>
                                      </p:cBhvr>
                                      <p:to>
                                        <p:strVal val="visible"/>
                                      </p:to>
                                    </p:set>
                                    <p:anim calcmode="lin" valueType="num">
                                      <p:cBhvr additive="base">
                                        <p:cTn id="27"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6">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xEl>
                                              <p:pRg st="0" end="0"/>
                                            </p:txEl>
                                          </p:spTgt>
                                        </p:tgtEl>
                                        <p:attrNameLst>
                                          <p:attrName>style.visibility</p:attrName>
                                        </p:attrNameLst>
                                      </p:cBhvr>
                                      <p:to>
                                        <p:strVal val="visible"/>
                                      </p:to>
                                    </p:set>
                                    <p:anim calcmode="lin" valueType="num">
                                      <p:cBhvr additive="base">
                                        <p:cTn id="31"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
                                            <p:bg/>
                                          </p:spTgt>
                                        </p:tgtEl>
                                        <p:attrNameLst>
                                          <p:attrName>style.visibility</p:attrName>
                                        </p:attrNameLst>
                                      </p:cBhvr>
                                      <p:to>
                                        <p:strVal val="visible"/>
                                      </p:to>
                                    </p:set>
                                    <p:anim calcmode="lin" valueType="num">
                                      <p:cBhvr additive="base">
                                        <p:cTn id="37" dur="500" fill="hold"/>
                                        <p:tgtEl>
                                          <p:spTgt spid="17">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7">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7">
                                            <p:txEl>
                                              <p:pRg st="0" end="0"/>
                                            </p:txEl>
                                          </p:spTgt>
                                        </p:tgtEl>
                                        <p:attrNameLst>
                                          <p:attrName>style.visibility</p:attrName>
                                        </p:attrNameLst>
                                      </p:cBhvr>
                                      <p:to>
                                        <p:strVal val="visible"/>
                                      </p:to>
                                    </p:set>
                                    <p:anim calcmode="lin" valueType="num">
                                      <p:cBhvr additive="base">
                                        <p:cTn id="4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build="p"/>
      <p:bldP spid="13" grpId="0" animBg="1" build="p"/>
      <p:bldP spid="16" grpId="0" animBg="1" build="p"/>
      <p:bldP spid="17"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93_1#76341db1c?vop=1&amp;pid=a466dc576&amp;color=0,0,0&amp;vtp=1&amp;bt=1&amp;bbb=1&amp;hb=1"/>
              <p:cNvSpPr/>
              <p:nvPr/>
            </p:nvSpPr>
            <p:spPr>
              <a:xfrm>
                <a:off x="832104" y="108000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（4）由</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某元素的核素</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𝑍</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𝐴</m:t>
                        </m:r>
                      </m:sup>
                    </m:sSubSup>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的氯化物</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配成的溶液需要用</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AgNO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才能把</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完全沉淀</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14:m>
                  <m:oMath xmlns:m="http://schemas.openxmlformats.org/officeDocument/2006/math">
                    <m:sSubSup>
                      <m:sSubSupPr>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𝑍</m:t>
                        </m:r>
                      </m:sub>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𝐴</m:t>
                        </m:r>
                      </m:sup>
                    </m:sSubSup>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的质量数</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𝐴</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（5）碲被誉为工业领域的“维生素”，碲在元素周期表中的信息如图，写出</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Te</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三种元素对应简单</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氢化物的还原性由强到弱的顺序</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用化学式表示</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2" name="QB_5_BD.93_1#76341db1c?vop=1&amp;pid=a466dc576&amp;color=0,0,0&amp;vtp=1&amp;bt=1&amp;bbb=1&amp;hb=1"/>
              <p:cNvSpPr>
                <a:spLocks noRot="1" noChangeAspect="1" noMove="1" noResize="1" noEditPoints="1" noAdjustHandles="1" noChangeArrowheads="1" noChangeShapeType="1" noTextEdit="1"/>
              </p:cNvSpPr>
              <p:nvPr/>
            </p:nvSpPr>
            <p:spPr>
              <a:xfrm>
                <a:off x="832104" y="1080000"/>
                <a:ext cx="10533888" cy="1676400"/>
              </a:xfrm>
              <a:prstGeom prst="rect">
                <a:avLst/>
              </a:prstGeom>
              <a:blipFill rotWithShape="1">
                <a:blip r:embed="rId1"/>
                <a:stretch>
                  <a:fillRect l="-2" t="-30" r="-740" b="30"/>
                </a:stretch>
              </a:blipFill>
            </p:spPr>
            <p:txBody>
              <a:bodyPr/>
              <a:lstStyle/>
              <a:p>
                <a:r>
                  <a:rPr lang="zh-CN" altLang="en-US">
                    <a:noFill/>
                  </a:rPr>
                  <a:t> </a:t>
                </a:r>
              </a:p>
            </p:txBody>
          </p:sp>
        </mc:Fallback>
      </mc:AlternateContent>
      <p:sp>
        <p:nvSpPr>
          <p:cNvPr id="3" name="QB_5_AN.94_1#76341db1c.blank?vop=1&amp;pid=a466dc576&amp;color=0,0,0&amp;vpa=46&amp;vtp=1&amp;bbb=1"/>
          <p:cNvSpPr/>
          <p:nvPr/>
        </p:nvSpPr>
        <p:spPr>
          <a:xfrm>
            <a:off x="3745135" y="1460619"/>
            <a:ext cx="4333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40</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5" name="QB_5_AN.96_1#76341db1c.blank?vop=1&amp;pid=a466dc576&amp;color=0,0,0&amp;vpa=47&amp;vtp=1&amp;bbb=1"/>
              <p:cNvSpPr/>
              <p:nvPr/>
            </p:nvSpPr>
            <p:spPr>
              <a:xfrm>
                <a:off x="4316666" y="2381940"/>
                <a:ext cx="1947736" cy="279400"/>
              </a:xfrm>
              <a:prstGeom prst="rect">
                <a:avLst/>
              </a:prstGeom>
              <a:noFill/>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Te</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5" name="QB_5_AN.96_1#76341db1c.blank?vop=1&amp;pid=a466dc576&amp;color=0,0,0&amp;vpa=47&amp;vtp=1&amp;bbb=1"/>
              <p:cNvSpPr>
                <a:spLocks noRot="1" noChangeAspect="1" noMove="1" noResize="1" noEditPoints="1" noAdjustHandles="1" noChangeArrowheads="1" noChangeShapeType="1" noTextEdit="1"/>
              </p:cNvSpPr>
              <p:nvPr/>
            </p:nvSpPr>
            <p:spPr>
              <a:xfrm>
                <a:off x="4316666" y="2381940"/>
                <a:ext cx="1947736" cy="279400"/>
              </a:xfrm>
              <a:prstGeom prst="rect">
                <a:avLst/>
              </a:prstGeom>
              <a:blipFill rotWithShape="1">
                <a:blip r:embed="rId2"/>
                <a:stretch>
                  <a:fillRect l="-29" t="-20" r="7" b="20"/>
                </a:stretch>
              </a:blipFill>
            </p:spPr>
            <p:txBody>
              <a:bodyPr/>
              <a:lstStyle/>
              <a:p>
                <a:r>
                  <a:rPr lang="zh-CN" altLang="en-US">
                    <a:noFill/>
                  </a:rPr>
                  <a:t> </a:t>
                </a:r>
              </a:p>
            </p:txBody>
          </p:sp>
        </mc:Fallback>
      </mc:AlternateContent>
      <p:pic>
        <p:nvPicPr>
          <p:cNvPr id="6" name="QB_5_BD.95_2#5e4af4999?vop=1&amp;pid=a466dc57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632704" y="2879844"/>
            <a:ext cx="923544" cy="1088136"/>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4_BD.97_1#20dafc0bf?htil=10&amp;vop=1&amp;pid=f5456d45b&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174604" y="1171440"/>
            <a:ext cx="4087368" cy="186537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O_4_BD.97_2#20dafc0bf?htil=10&amp;sp=1&amp;vop=1&amp;pid=f5456d45b&amp;color=0,0,0&amp;vtp=1&amp;bt=1&amp;bbb=1&amp;hb=1&amp;hs=1"/>
              <p:cNvSpPr/>
              <p:nvPr/>
            </p:nvSpPr>
            <p:spPr>
              <a:xfrm>
                <a:off x="832104" y="1080000"/>
                <a:ext cx="6309360" cy="1308100"/>
              </a:xfrm>
              <a:prstGeom prst="rect">
                <a:avLst/>
              </a:prstGeom>
              <a:noFill/>
            </p:spPr>
            <p:txBody>
              <a:bodyPr wrap="squar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为证明卤族元素的非金属性强弱</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某小组用如图所示装置进行</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［夹持仪器已略去，装置气密性已检查，</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提示</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KMnO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浓</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12000">
                                          <a:solidFill>
                                            <a:srgbClr val="000000"/>
                                          </a:solidFill>
                                          <a:latin typeface="Cambria Math" panose="02040503050406030204" pitchFamily="18" charset="0"/>
                                        </a:rPr>
                                        <m:t>         </m:t>
                                      </m:r>
                                    </m:e>
                                  </m:bar>
                                </m:e>
                              </m:bar>
                            </m:e>
                          </m:mr>
                          <m:m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KCl</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MnCl</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3" name="QO_4_BD.97_2#20dafc0bf?htil=10&amp;sp=1&amp;vop=1&amp;pid=f5456d45b&amp;color=0,0,0&amp;vtp=1&amp;bt=1&amp;bbb=1&amp;hb=1&amp;hs=1"/>
              <p:cNvSpPr>
                <a:spLocks noRot="1" noChangeAspect="1" noMove="1" noResize="1" noEditPoints="1" noAdjustHandles="1" noChangeArrowheads="1" noChangeShapeType="1" noTextEdit="1"/>
              </p:cNvSpPr>
              <p:nvPr/>
            </p:nvSpPr>
            <p:spPr>
              <a:xfrm>
                <a:off x="832104" y="1080000"/>
                <a:ext cx="6309360" cy="1308100"/>
              </a:xfrm>
              <a:prstGeom prst="rect">
                <a:avLst/>
              </a:prstGeom>
              <a:blipFill rotWithShape="1">
                <a:blip r:embed="rId2"/>
                <a:stretch>
                  <a:fillRect l="-4" t="-38" r="4" b="-433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O_4_BD.97_3#20dafc0bf?htil=10&amp;vop=1&amp;pid=f5456d45b&amp;color=0,0,0&amp;vtp=1&amp;bbb=1&amp;hs=1"/>
              <p:cNvSpPr/>
              <p:nvPr/>
            </p:nvSpPr>
            <p:spPr>
              <a:xfrm>
                <a:off x="832104" y="2359144"/>
                <a:ext cx="6309360"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实验过程：Ⅰ.打开弹簧夹，打开活塞</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，滴加浓盐酸。</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.当B和C中的溶液都变为黄色时，关闭弹簧夹。</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Ⅲ</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.当B中溶液由黄色变为橙红色时，关闭活塞</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Ⅳ</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微软雅黑" panose="020B0503020204020204" pitchFamily="34" charset="-122"/>
                    <a:cs typeface="微软雅黑" panose="020B0503020204020204" pitchFamily="34" charset="-120"/>
                  </a:rPr>
                  <a:t>……</a:t>
                </a:r>
                <a:endParaRPr lang="en-US" altLang="zh-CN" sz="1800" dirty="0">
                  <a:solidFill>
                    <a:srgbClr val="000000"/>
                  </a:solidFill>
                  <a:latin typeface="宋体" panose="02010600030101010101" pitchFamily="2" charset="-122"/>
                </a:endParaRPr>
              </a:p>
            </p:txBody>
          </p:sp>
        </mc:Choice>
        <mc:Fallback>
          <p:sp>
            <p:nvSpPr>
              <p:cNvPr id="4" name="QO_4_BD.97_3#20dafc0bf?htil=10&amp;vop=1&amp;pid=f5456d45b&amp;color=0,0,0&amp;vtp=1&amp;bbb=1&amp;hs=1"/>
              <p:cNvSpPr>
                <a:spLocks noRot="1" noChangeAspect="1" noMove="1" noResize="1" noEditPoints="1" noAdjustHandles="1" noChangeArrowheads="1" noChangeShapeType="1" noTextEdit="1"/>
              </p:cNvSpPr>
              <p:nvPr/>
            </p:nvSpPr>
            <p:spPr>
              <a:xfrm>
                <a:off x="832104" y="2359144"/>
                <a:ext cx="6309360" cy="1676400"/>
              </a:xfrm>
              <a:prstGeom prst="rect">
                <a:avLst/>
              </a:prstGeom>
              <a:blipFill rotWithShape="1">
                <a:blip r:embed="rId3"/>
                <a:stretch>
                  <a:fillRect l="-4" t="-7" r="4" b="7"/>
                </a:stretch>
              </a:blipFill>
            </p:spPr>
            <p:txBody>
              <a:bodyPr/>
              <a:lstStyle/>
              <a:p>
                <a:r>
                  <a:rPr lang="zh-CN" altLang="en-US">
                    <a:noFill/>
                  </a:rPr>
                  <a:t> </a:t>
                </a:r>
              </a:p>
            </p:txBody>
          </p:sp>
        </mc:Fallback>
      </mc:AlternateContent>
      <p:sp>
        <p:nvSpPr>
          <p:cNvPr id="5" name="QB_5_BD.98_1#b2f4536c3?vop=1&amp;pid=20dafc0bf&amp;color=0,0,0&amp;vtp=1&amp;bbb=1&amp;hs=1"/>
          <p:cNvSpPr/>
          <p:nvPr/>
        </p:nvSpPr>
        <p:spPr>
          <a:xfrm>
            <a:off x="832104" y="40444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验证氯气的氧化性强于碘的实验现象是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（2）实验过程Ⅲ的目的是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a:solidFill>
                <a:srgbClr val="000000"/>
              </a:solidFill>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（3）氯、溴、碘单质的氧化性逐渐减弱的原因：同主族元素从上到下，原子半径逐渐</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得电子能</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力逐渐</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p:sp>
        <p:nvSpPr>
          <p:cNvPr id="6" name="QB_5_AN.99_1#b2f4536c3.blank?vop=1&amp;pid=20dafc0bf&amp;color=0,0,0&amp;vpa=48&amp;vtp=1&amp;bbb=1"/>
          <p:cNvSpPr/>
          <p:nvPr/>
        </p:nvSpPr>
        <p:spPr>
          <a:xfrm>
            <a:off x="5327110" y="4014010"/>
            <a:ext cx="3008313"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湿润的淀粉-碘化钾试纸变蓝</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8" name="QB_5_AN.101_1#b2f4536c3.blank?vop=1&amp;pid=20dafc0bf&amp;color=0,0,0&amp;vpa=49&amp;vtp=1&amp;bbb=1"/>
              <p:cNvSpPr/>
              <p:nvPr/>
            </p:nvSpPr>
            <p:spPr>
              <a:xfrm>
                <a:off x="3498310" y="4512302"/>
                <a:ext cx="7013448" cy="279400"/>
              </a:xfrm>
              <a:prstGeom prst="rect">
                <a:avLst/>
              </a:prstGeom>
              <a:noFill/>
            </p:spPr>
            <p:txBody>
              <a:bodyPr wrap="none" lIns="0" tIns="0" rIns="0" bIns="0" rtlCol="0" anchor="t"/>
              <a:lstStyle/>
              <a:p>
                <a:pPr algn="ctr" latinLnBrk="1">
                  <a:lnSpc>
                    <a:spcPts val="22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确认C中的黄色溶液中无氯气</a:t>
                </a:r>
                <a:r>
                  <a:rPr lang="en-US" altLang="zh-CN" b="0" i="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排除氯气对</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Br</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置换出</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I</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的实验的干扰</a:t>
                </a:r>
                <a:endParaRPr lang="en-US" altLang="zh-CN" dirty="0">
                  <a:solidFill>
                    <a:srgbClr val="FF0000"/>
                  </a:solidFill>
                </a:endParaRPr>
              </a:p>
            </p:txBody>
          </p:sp>
        </mc:Choice>
        <mc:Fallback>
          <p:sp>
            <p:nvSpPr>
              <p:cNvPr id="8" name="QB_5_AN.101_1#b2f4536c3.blank?vop=1&amp;pid=20dafc0bf&amp;color=0,0,0&amp;vpa=49&amp;vtp=1&amp;bbb=1"/>
              <p:cNvSpPr>
                <a:spLocks noRot="1" noChangeAspect="1" noMove="1" noResize="1" noEditPoints="1" noAdjustHandles="1" noChangeArrowheads="1" noChangeShapeType="1" noTextEdit="1"/>
              </p:cNvSpPr>
              <p:nvPr/>
            </p:nvSpPr>
            <p:spPr>
              <a:xfrm>
                <a:off x="3498310" y="4512302"/>
                <a:ext cx="7013448" cy="279400"/>
              </a:xfrm>
              <a:prstGeom prst="rect">
                <a:avLst/>
              </a:prstGeom>
              <a:blipFill rotWithShape="1">
                <a:blip r:embed="rId4"/>
                <a:stretch>
                  <a:fillRect l="-1" t="-5679" r="9" b="224"/>
                </a:stretch>
              </a:blipFill>
            </p:spPr>
            <p:txBody>
              <a:bodyPr/>
              <a:lstStyle/>
              <a:p>
                <a:r>
                  <a:rPr lang="zh-CN" altLang="en-US">
                    <a:noFill/>
                  </a:rPr>
                  <a:t> </a:t>
                </a:r>
              </a:p>
            </p:txBody>
          </p:sp>
        </mc:Fallback>
      </mc:AlternateContent>
      <p:sp>
        <p:nvSpPr>
          <p:cNvPr id="10" name="QB_5_AN.103_1#b2f4536c3.blank?vop=1&amp;pid=20dafc0bf&amp;color=0,0,0&amp;vpa=50&amp;vtp=1&amp;bbb=1"/>
          <p:cNvSpPr/>
          <p:nvPr/>
        </p:nvSpPr>
        <p:spPr>
          <a:xfrm>
            <a:off x="9429210" y="4852210"/>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增大</a:t>
            </a:r>
            <a:endParaRPr lang="en-US" altLang="zh-CN" dirty="0">
              <a:solidFill>
                <a:srgbClr val="FF0000"/>
              </a:solidFill>
            </a:endParaRPr>
          </a:p>
        </p:txBody>
      </p:sp>
      <p:sp>
        <p:nvSpPr>
          <p:cNvPr id="11" name="QB_5_AN.104_1#b2f4536c3.blank?vop=1&amp;pid=20dafc0bf&amp;color=0,0,0&amp;vpa=51&amp;vtp=1&amp;bbb=1"/>
          <p:cNvSpPr/>
          <p:nvPr/>
        </p:nvSpPr>
        <p:spPr>
          <a:xfrm>
            <a:off x="1523460" y="5271310"/>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减弱</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 calcmode="lin" valueType="num">
                                      <p:cBhvr additive="base">
                                        <p:cTn id="1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8">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 calcmode="lin" valueType="num">
                                      <p:cBhvr additive="base">
                                        <p:cTn id="2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bg/>
                                          </p:spTgt>
                                        </p:tgtEl>
                                        <p:attrNameLst>
                                          <p:attrName>style.visibility</p:attrName>
                                        </p:attrNameLst>
                                      </p:cBhvr>
                                      <p:to>
                                        <p:strVal val="visible"/>
                                      </p:to>
                                    </p:set>
                                    <p:anim calcmode="lin" valueType="num">
                                      <p:cBhvr additive="base">
                                        <p:cTn id="2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anim calcmode="lin" valueType="num">
                                      <p:cBhvr additive="base">
                                        <p:cTn id="3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bg/>
                                          </p:spTgt>
                                        </p:tgtEl>
                                        <p:attrNameLst>
                                          <p:attrName>style.visibility</p:attrName>
                                        </p:attrNameLst>
                                      </p:cBhvr>
                                      <p:to>
                                        <p:strVal val="visible"/>
                                      </p:to>
                                    </p:set>
                                    <p:anim calcmode="lin" valueType="num">
                                      <p:cBhvr additive="base">
                                        <p:cTn id="3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8" grpId="0" animBg="1" build="p"/>
      <p:bldP spid="10" grpId="0" animBg="1" build="p"/>
      <p:bldP spid="11"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05_1#c6876e3e1?vop=1&amp;pid=76d085073&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元素性质呈周期性变化的决定因素是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106_1#c6876e3e1.bracket?vop=1&amp;pid=76d085073&amp;color=0,0,0&amp;vpa=52&amp;vtp=1"/>
          <p:cNvSpPr/>
          <p:nvPr/>
        </p:nvSpPr>
        <p:spPr>
          <a:xfrm>
            <a:off x="467306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sp>
        <p:nvSpPr>
          <p:cNvPr id="4" name="QC_6_BD.105_2#c6876e3e1.choices?vop=1&amp;pid=76d085073&amp;color=0,0,0&amp;vtp=1&amp;bbb=1"/>
          <p:cNvSpPr/>
          <p:nvPr/>
        </p:nvSpPr>
        <p:spPr>
          <a:xfrm>
            <a:off x="832104" y="15297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元素原子半径大小呈周期性变化</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元素的相对原子质量依次增大</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元素原子核外电子排布呈周期性变化</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元素的主要化合价呈周期性变化</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107_1#2cb68e3a5?sp=1&amp;vop=1&amp;pid=76d085073&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图中横坐标均表示第</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17</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号元素按照从小到大的顺序排列的原子序数。根据图像变化趋势判断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说法错误的是(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B_6_BD.107_1#2cb68e3a5?sp=1&amp;vop=1&amp;pid=76d085073&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graphicFrame>
        <p:nvGraphicFramePr>
          <p:cNvPr id="40" name="QB_6_BD.107_2#2cb68e3a5?colgroup=28,28&amp;vop=1&amp;pid=76d085073&amp;color=0,0,0&amp;vtp=1&amp;bbb=1"/>
          <p:cNvGraphicFramePr>
            <a:graphicFrameLocks noGrp="1"/>
          </p:cNvGraphicFramePr>
          <p:nvPr/>
        </p:nvGraphicFramePr>
        <p:xfrm>
          <a:off x="832104" y="2041644"/>
          <a:ext cx="10515600" cy="2600960"/>
        </p:xfrm>
        <a:graphic>
          <a:graphicData uri="http://schemas.openxmlformats.org/drawingml/2006/table">
            <a:tbl>
              <a:tblPr/>
              <a:tblGrid>
                <a:gridCol w="5257800"/>
                <a:gridCol w="5257800"/>
              </a:tblGrid>
              <a:tr h="959612">
                <a:tc>
                  <a:txBody>
                    <a:bodyPr/>
                    <a:lstStyle/>
                    <a:p>
                      <a:pPr algn="ctr" latinLnBrk="1" hangingPunct="0">
                        <a:lnSpc>
                          <a:spcPts val="6400"/>
                        </a:lnSpc>
                      </a:pPr>
                      <a:r>
                        <a:rPr lang="en-US" altLang="zh-CN" sz="36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6400"/>
                        </a:lnSpc>
                      </a:pPr>
                      <a:r>
                        <a:rPr lang="en-US" altLang="zh-CN" sz="36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A.图像的纵坐标可表示原子半径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B.图像的纵坐标可表示元素周期数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959612">
                <a:tc>
                  <a:txBody>
                    <a:bodyPr/>
                    <a:lstStyle/>
                    <a:p>
                      <a:pPr algn="ctr" latinLnBrk="1" hangingPunct="0">
                        <a:lnSpc>
                          <a:spcPts val="6400"/>
                        </a:lnSpc>
                      </a:pPr>
                      <a:r>
                        <a:rPr lang="en-US" altLang="zh-CN" sz="36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6400"/>
                        </a:lnSpc>
                      </a:pPr>
                      <a:r>
                        <a:rPr lang="en-US" altLang="zh-CN" sz="36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C.图像的纵坐标可表示主族族序数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D.图像的纵坐标可表示元素最高正价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pic>
        <p:nvPicPr>
          <p:cNvPr id="4" name="QB_6_BD.107_3#2cb68e3a5.table_image?tii=1&amp;vop=1&amp;pid=76d085073&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086100" y="2160262"/>
            <a:ext cx="749808" cy="72237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B_6_BD.107_4#2cb68e3a5.table_image?tii=2&amp;vop=1&amp;pid=76d08507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343900" y="2160262"/>
            <a:ext cx="749808" cy="72237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B_6_BD.107_5#2cb68e3a5.table_image?tii=3&amp;vop=1&amp;pid=76d085073&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086100" y="3460742"/>
            <a:ext cx="749808" cy="72237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B_6_BD.107_6#2cb68e3a5.table_image?tii=4&amp;vop=1&amp;pid=76d085073&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343900" y="3460742"/>
            <a:ext cx="749808" cy="72237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8" name="QB_6_AN.108_1#2cb68e3a5.bracket?vop=1&amp;pid=76d085073&amp;color=0,0,0&amp;vpa=53&amp;vtp=1"/>
          <p:cNvSpPr/>
          <p:nvPr/>
        </p:nvSpPr>
        <p:spPr>
          <a:xfrm>
            <a:off x="2260060" y="1506720"/>
            <a:ext cx="341313"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_1#e834c549b?vop=1&amp;pid=ffb05f384&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下列关于原子结构的叙述正确的是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6_1#e834c549b.bracket?vop=1&amp;pid=ffb05f384&amp;color=0,0,0&amp;vpa=3&amp;vtp=1"/>
          <p:cNvSpPr/>
          <p:nvPr/>
        </p:nvSpPr>
        <p:spPr>
          <a:xfrm>
            <a:off x="4457160" y="1075817"/>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sp>
        <p:nvSpPr>
          <p:cNvPr id="4" name="QC_6_BD.5_2#e834c549b.choices?vop=1&amp;pid=ffb05f384&amp;color=0,0,0&amp;vtp=1&amp;bbb=1"/>
          <p:cNvSpPr/>
          <p:nvPr/>
        </p:nvSpPr>
        <p:spPr>
          <a:xfrm>
            <a:off x="832104" y="15297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所有的原子核都是由质子和中子构成的</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原子的最外层电子数不超过8个</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稀有气体原子的最外层电子数均为</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原子的次外层电子数都是8</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09_1#939ff787e?vop=1&amp;pid=b795f7dba&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易错题粒子半径大小对粒子的化学性质具有重要的影响。</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下列相关粒子半径的大小比较错误的是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110_1#939ff787e.bracket?vop=1&amp;pid=b795f7dba&amp;color=0,0,0&amp;vpa=54&amp;vtp=1"/>
          <p:cNvSpPr/>
          <p:nvPr/>
        </p:nvSpPr>
        <p:spPr>
          <a:xfrm>
            <a:off x="106166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109_2#939ff787e.choices?vop=1&amp;pid=b795f7dba&amp;color=0,0,0&amp;vtp=1&amp;bbb=1"/>
              <p:cNvSpPr/>
              <p:nvPr/>
            </p:nvSpPr>
            <p:spPr>
              <a:xfrm>
                <a:off x="832104" y="15297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𝑟</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Br</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𝑟</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𝑟</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𝑟</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𝑟</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𝑟</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𝑟</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𝑟</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𝑟</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𝑟</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𝑟</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109_2#939ff787e.choices?vop=1&amp;pid=b795f7dba&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rotWithShape="1">
                <a:blip r:embed="rId1"/>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111_1#b84385d8a?htil=11&amp;vop=1&amp;pid=17ece82a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869680" y="1171440"/>
            <a:ext cx="2468880" cy="202082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6_BD.111_2#b84385d8a?htil=11&amp;sp=1&amp;vop=1&amp;pid=17ece82a1&amp;color=0,0,0&amp;vtp=1&amp;bt=1&amp;bbb=1&amp;hb=1"/>
              <p:cNvSpPr/>
              <p:nvPr/>
            </p:nvSpPr>
            <p:spPr>
              <a:xfrm>
                <a:off x="832104" y="1080000"/>
                <a:ext cx="7927848" cy="838200"/>
              </a:xfrm>
              <a:prstGeom prst="rect">
                <a:avLst/>
              </a:prstGeom>
              <a:noFill/>
            </p:spPr>
            <p:txBody>
              <a:bodyPr wrap="none" lIns="0" tIns="0" rIns="0" bIns="0" rtlCol="0" anchor="t"/>
              <a:lstStyle/>
              <a:p>
                <a:pPr algn="l"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是前20号元素，</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其原子半径与主要化合价的关系如图所示</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3" name="QC_6_BD.111_2#b84385d8a?htil=11&amp;sp=1&amp;vop=1&amp;pid=17ece82a1&amp;color=0,0,0&amp;vtp=1&amp;bt=1&amp;bbb=1&amp;hb=1"/>
              <p:cNvSpPr>
                <a:spLocks noRot="1" noChangeAspect="1" noMove="1" noResize="1" noEditPoints="1" noAdjustHandles="1" noChangeArrowheads="1" noChangeShapeType="1" noTextEdit="1"/>
              </p:cNvSpPr>
              <p:nvPr/>
            </p:nvSpPr>
            <p:spPr>
              <a:xfrm>
                <a:off x="832104" y="1080000"/>
                <a:ext cx="7927848" cy="838200"/>
              </a:xfrm>
              <a:prstGeom prst="rect">
                <a:avLst/>
              </a:prstGeom>
              <a:blipFill rotWithShape="1">
                <a:blip r:embed="rId2"/>
                <a:stretch>
                  <a:fillRect l="-3" t="-60" r="-2217" b="60"/>
                </a:stretch>
              </a:blipFill>
            </p:spPr>
            <p:txBody>
              <a:bodyPr/>
              <a:lstStyle/>
              <a:p>
                <a:r>
                  <a:rPr lang="zh-CN" altLang="en-US">
                    <a:noFill/>
                  </a:rPr>
                  <a:t> </a:t>
                </a:r>
              </a:p>
            </p:txBody>
          </p:sp>
        </mc:Fallback>
      </mc:AlternateContent>
      <p:sp>
        <p:nvSpPr>
          <p:cNvPr id="4" name="QC_6_AN.112_1#b84385d8a.bracket?vop=1&amp;pid=17ece82a1&amp;color=0,0,0&amp;vpa=55&amp;vtp=1"/>
          <p:cNvSpPr/>
          <p:nvPr/>
        </p:nvSpPr>
        <p:spPr>
          <a:xfrm>
            <a:off x="2844260" y="15067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5" name="QC_6_BD.111_3#b84385d8a.choices?htil=11&amp;vop=1&amp;pid=17ece82a1&amp;color=0,0,0&amp;vtp=1&amp;bbb=1"/>
              <p:cNvSpPr/>
              <p:nvPr/>
            </p:nvSpPr>
            <p:spPr>
              <a:xfrm>
                <a:off x="832104" y="1948990"/>
                <a:ext cx="792784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简单气态氢化物稳定性：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简单离子半径：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三种元素组成的化合物可能是酸、碱或盐</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元素的碳酸盐，进行焰色试验，火焰为紫色</a:t>
                </a:r>
                <a:endParaRPr lang="en-US" altLang="zh-CN" sz="1800" dirty="0"/>
              </a:p>
            </p:txBody>
          </p:sp>
        </mc:Choice>
        <mc:Fallback>
          <p:sp>
            <p:nvSpPr>
              <p:cNvPr id="5" name="QC_6_BD.111_3#b84385d8a.choices?htil=11&amp;vop=1&amp;pid=17ece82a1&amp;color=0,0,0&amp;vtp=1&amp;bbb=1"/>
              <p:cNvSpPr>
                <a:spLocks noRot="1" noChangeAspect="1" noMove="1" noResize="1" noEditPoints="1" noAdjustHandles="1" noChangeArrowheads="1" noChangeShapeType="1" noTextEdit="1"/>
              </p:cNvSpPr>
              <p:nvPr/>
            </p:nvSpPr>
            <p:spPr>
              <a:xfrm>
                <a:off x="832104" y="1948990"/>
                <a:ext cx="7927848" cy="1676400"/>
              </a:xfrm>
              <a:prstGeom prst="rect">
                <a:avLst/>
              </a:prstGeom>
              <a:blipFill rotWithShape="1">
                <a:blip r:embed="rId3"/>
                <a:stretch>
                  <a:fillRect l="-3" t="-10" r="2"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13_1#7c4039161?sp=1&amp;vop=1&amp;pid=17ece82a1&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根据表中部分短周期元素的原子半径及主要化合价的信息，</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判断下列叙述正确的是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AlternateContent xmlns:mc="http://schemas.openxmlformats.org/markup-compatibility/2006" xmlns:a14="http://schemas.microsoft.com/office/drawing/2010/main">
        <mc:Choice Requires="a14">
          <p:graphicFrame>
            <p:nvGraphicFramePr>
              <p:cNvPr id="43" name="QC_6_BD.113_2#7c4039161?colgroup=10,7,7,7,10,7&amp;vop=1&amp;pid=17ece82a1&amp;color=0,0,0&amp;vtp=1&amp;bbb=1"/>
              <p:cNvGraphicFramePr>
                <a:graphicFrameLocks noGrp="1"/>
              </p:cNvGraphicFramePr>
              <p:nvPr/>
            </p:nvGraphicFramePr>
            <p:xfrm>
              <a:off x="832104" y="1622425"/>
              <a:ext cx="10479024" cy="1022604"/>
            </p:xfrm>
            <a:graphic>
              <a:graphicData uri="http://schemas.openxmlformats.org/drawingml/2006/table">
                <a:tbl>
                  <a:tblPr/>
                  <a:tblGrid>
                    <a:gridCol w="2093976"/>
                    <a:gridCol w="1572768"/>
                    <a:gridCol w="1572768"/>
                    <a:gridCol w="1572768"/>
                    <a:gridCol w="2093976"/>
                    <a:gridCol w="1572768"/>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元素代号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原子半径/</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0.160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0.143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0.089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0.102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0.074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主要化合价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oMath>
                          </a14:m>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43" name="QC_6_BD.113_2#7c4039161?colgroup=10,7,7,7,10,7&amp;vop=1&amp;pid=17ece82a1&amp;color=0,0,0&amp;vtp=1&amp;bbb=1"/>
              <p:cNvGraphicFramePr>
                <a:graphicFrameLocks noGrp="1"/>
              </p:cNvGraphicFramePr>
              <p:nvPr/>
            </p:nvGraphicFramePr>
            <p:xfrm>
              <a:off x="832104" y="1622425"/>
              <a:ext cx="10479024" cy="1022604"/>
            </p:xfrm>
            <a:graphic>
              <a:graphicData uri="http://schemas.openxmlformats.org/drawingml/2006/table">
                <a:tbl>
                  <a:tblPr/>
                  <a:tblGrid>
                    <a:gridCol w="2093976"/>
                    <a:gridCol w="1572768"/>
                    <a:gridCol w="1572768"/>
                    <a:gridCol w="1572768"/>
                    <a:gridCol w="2093976"/>
                    <a:gridCol w="1572768"/>
                  </a:tblGrid>
                  <a:tr h="340995">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元素代号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0.160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0.143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0.089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0.102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0.074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360">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主要化合价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bl>
              </a:graphicData>
            </a:graphic>
          </p:graphicFrame>
        </mc:Fallback>
      </mc:AlternateContent>
      <p:sp>
        <p:nvSpPr>
          <p:cNvPr id="4" name="QC_6_AN.114_1#7c4039161.bracket?vop=1&amp;pid=17ece82a1&amp;color=0,0,0&amp;vpa=56&amp;vtp=1"/>
          <p:cNvSpPr/>
          <p:nvPr/>
        </p:nvSpPr>
        <p:spPr>
          <a:xfrm>
            <a:off x="924506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5" name="QC_6_BD.113_3#7c4039161.choices?vop=1&amp;pid=17ece82a1&amp;color=0,0,0&amp;vtp=1&amp;bbb=1"/>
              <p:cNvSpPr/>
              <p:nvPr/>
            </p:nvSpPr>
            <p:spPr>
              <a:xfrm>
                <a:off x="832104" y="2778125"/>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简单氢化物的稳定性为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单质与稀盐酸的反应速率为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T</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形成的化合物具有两性</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的核外电子数相等</a:t>
                </a:r>
                <a:endParaRPr lang="en-US" altLang="zh-CN" sz="1800" dirty="0"/>
              </a:p>
            </p:txBody>
          </p:sp>
        </mc:Choice>
        <mc:Fallback>
          <p:sp>
            <p:nvSpPr>
              <p:cNvPr id="5" name="QC_6_BD.113_3#7c4039161.choices?vop=1&amp;pid=17ece82a1&amp;color=0,0,0&amp;vtp=1&amp;bbb=1"/>
              <p:cNvSpPr>
                <a:spLocks noRot="1" noChangeAspect="1" noMove="1" noResize="1" noEditPoints="1" noAdjustHandles="1" noChangeArrowheads="1" noChangeShapeType="1" noTextEdit="1"/>
              </p:cNvSpPr>
              <p:nvPr/>
            </p:nvSpPr>
            <p:spPr>
              <a:xfrm>
                <a:off x="832104" y="2778125"/>
                <a:ext cx="10533888" cy="838200"/>
              </a:xfrm>
              <a:prstGeom prst="rect">
                <a:avLst/>
              </a:prstGeom>
              <a:blipFill rotWithShape="1">
                <a:blip r:embed="rId2"/>
                <a:stretch>
                  <a:fillRect l="-2" r="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15_1#bdb296763?vop=1&amp;pid=186df99f2&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下列比较金属性相对强弱的方法或依据正确的是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116_1#bdb296763.bracket?vop=1&amp;pid=186df99f2&amp;color=0,0,0&amp;vpa=57&amp;vtp=1"/>
          <p:cNvSpPr/>
          <p:nvPr/>
        </p:nvSpPr>
        <p:spPr>
          <a:xfrm>
            <a:off x="58160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115_2#bdb296763.choices?vop=1&amp;pid=186df99f2&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根据元素原子失去电子的多少判断，失去电子较多的金属性较强</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碱性：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可说明钠、镁、铝的金属性依次减弱</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溶液反应而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溶液反应，可说明金属性：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用钠从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溶液中置换出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，来验证钠的金属性强于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115_2#bdb296763.choices?vop=1&amp;pid=186df99f2&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117_1#f40917096?vop=1&amp;pid=186df99f2&amp;color=0,0,0&amp;vtp=1&amp;bt=1&amp;bbb=1&amp;hb=1"/>
              <p:cNvSpPr/>
              <p:nvPr/>
            </p:nvSpPr>
            <p:spPr>
              <a:xfrm>
                <a:off x="832104" y="108000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将甲、乙两种金属的性质进行比较，已知：</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反应比乙与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反应剧烈；</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单质甲能从乙</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的盐溶液中置换出单质乙</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甲的最高价氧化物对应的水化物的碱性比乙的最高价氧化物对应的水化物的</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碱性强</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；④与某非金属反应时甲原子失电子数目比乙原子失电子数目大；⑤甲单质的熔、</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沸点比乙的低</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⑥</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高价阳离子的氧化性：甲</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能说明甲的金属性比乙强的是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6_BD.117_1#f40917096?vop=1&amp;pid=186df99f2&amp;color=0,0,0&amp;vtp=1&amp;bt=1&amp;bbb=1&amp;hb=1"/>
              <p:cNvSpPr>
                <a:spLocks noRot="1" noChangeAspect="1" noMove="1" noResize="1" noEditPoints="1" noAdjustHandles="1" noChangeArrowheads="1" noChangeShapeType="1" noTextEdit="1"/>
              </p:cNvSpPr>
              <p:nvPr/>
            </p:nvSpPr>
            <p:spPr>
              <a:xfrm>
                <a:off x="832104" y="1080000"/>
                <a:ext cx="10533888" cy="1676400"/>
              </a:xfrm>
              <a:prstGeom prst="rect">
                <a:avLst/>
              </a:prstGeom>
              <a:blipFill rotWithShape="1">
                <a:blip r:embed="rId1"/>
                <a:stretch>
                  <a:fillRect l="-2" t="-30" r="-921" b="30"/>
                </a:stretch>
              </a:blipFill>
            </p:spPr>
            <p:txBody>
              <a:bodyPr/>
              <a:lstStyle/>
              <a:p>
                <a:r>
                  <a:rPr lang="zh-CN" altLang="en-US">
                    <a:noFill/>
                  </a:rPr>
                  <a:t> </a:t>
                </a:r>
              </a:p>
            </p:txBody>
          </p:sp>
        </mc:Fallback>
      </mc:AlternateContent>
      <p:sp>
        <p:nvSpPr>
          <p:cNvPr id="3" name="QC_6_AN.118_1#f40917096.bracket?vop=1&amp;pid=186df99f2&amp;color=0,0,0&amp;vpa=58&amp;vtp=1"/>
          <p:cNvSpPr/>
          <p:nvPr/>
        </p:nvSpPr>
        <p:spPr>
          <a:xfrm>
            <a:off x="7473410" y="23449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sp>
        <p:nvSpPr>
          <p:cNvPr id="4" name="QC_6_BD.117_2#f40917096.choices?vop=1&amp;pid=186df99f2&amp;color=0,0,0&amp;vtp=1&amp;bbb=1"/>
          <p:cNvSpPr/>
          <p:nvPr/>
        </p:nvSpPr>
        <p:spPr>
          <a:xfrm>
            <a:off x="832104" y="2727444"/>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420620" algn="l"/>
                <a:tab pos="5260340" algn="l"/>
                <a:tab pos="765556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①④</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①②③⑥</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③⑤</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①②③④⑤</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119_1#647ff1e61?sp=1&amp;vop=1&amp;pid=186df99f2&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某化学课外活动小组为了验证同周期主族元素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的金属性递变规律，进行了实验探究。</a:t>
                </a:r>
                <a:endParaRPr lang="en-US" altLang="zh-CN" sz="1800" dirty="0"/>
              </a:p>
            </p:txBody>
          </p:sp>
        </mc:Choice>
        <mc:Fallback>
          <p:sp>
            <p:nvSpPr>
              <p:cNvPr id="2" name="QC_6_BD.119_1#647ff1e61?sp=1&amp;vop=1&amp;pid=186df99f2&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rotWithShape="1">
                <a:blip r:embed="rId1"/>
                <a:stretch>
                  <a:fillRect l="-2" t="-106" r="1" b="10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46" name="QC_6_BD.119_2#647ff1e61?colgroup=35,21&amp;vop=1&amp;pid=186df99f2&amp;color=0,0,0&amp;vtp=1&amp;bbb=1"/>
              <p:cNvGraphicFramePr>
                <a:graphicFrameLocks noGrp="1"/>
              </p:cNvGraphicFramePr>
              <p:nvPr/>
            </p:nvGraphicFramePr>
            <p:xfrm>
              <a:off x="832104" y="1622544"/>
              <a:ext cx="10506456" cy="1022604"/>
            </p:xfrm>
            <a:graphic>
              <a:graphicData uri="http://schemas.openxmlformats.org/drawingml/2006/table">
                <a:tbl>
                  <a:tblPr/>
                  <a:tblGrid>
                    <a:gridCol w="6528816"/>
                    <a:gridCol w="3977640"/>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868">
                    <a:tc>
                      <a:txBody>
                        <a:bodyPr/>
                        <a:lstStyle/>
                        <a:p>
                          <a:pPr algn="l" latinLnBrk="1" hangingPunct="0">
                            <a:lnSpc>
                              <a:spcPts val="20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.各取</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和金属</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分别加入</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与水反应比金属</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与水反应剧烈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l" latinLnBrk="1" hangingPunct="0">
                            <a:lnSpc>
                              <a:spcPts val="20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.各取</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和金属</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分别加入</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盐酸中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与盐酸反应比金属</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与盐酸反应剧烈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46" name="QC_6_BD.119_2#647ff1e61?colgroup=35,21&amp;vop=1&amp;pid=186df99f2&amp;color=0,0,0&amp;vtp=1&amp;bbb=1"/>
              <p:cNvGraphicFramePr>
                <a:graphicFrameLocks noGrp="1"/>
              </p:cNvGraphicFramePr>
              <p:nvPr/>
            </p:nvGraphicFramePr>
            <p:xfrm>
              <a:off x="832104" y="1622544"/>
              <a:ext cx="10506456" cy="1022604"/>
            </p:xfrm>
            <a:graphic>
              <a:graphicData uri="http://schemas.openxmlformats.org/drawingml/2006/table">
                <a:tbl>
                  <a:tblPr/>
                  <a:tblGrid>
                    <a:gridCol w="6528816"/>
                    <a:gridCol w="3977640"/>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34036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bl>
              </a:graphicData>
            </a:graphic>
          </p:graphicFrame>
        </mc:Fallback>
      </mc:AlternateContent>
      <p:sp>
        <p:nvSpPr>
          <p:cNvPr id="4" name="QC_6_BD.119_3#647ff1e61?vop=1&amp;pid=186df99f2&amp;color=0,0,0&amp;vtp=1&amp;bbb=1"/>
          <p:cNvSpPr/>
          <p:nvPr/>
        </p:nvSpPr>
        <p:spPr>
          <a:xfrm>
            <a:off x="832104" y="2778244"/>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通过实验验证，</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下列判断正确的是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5" name="QC_6_AN.120_1#647ff1e61.bracket?vop=1&amp;pid=186df99f2&amp;color=0,0,0&amp;vpa=59&amp;vtp=1"/>
          <p:cNvSpPr/>
          <p:nvPr/>
        </p:nvSpPr>
        <p:spPr>
          <a:xfrm>
            <a:off x="4444460" y="2775069"/>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6" name="QC_6_BD.119_4#647ff1e61.choices?vop=1&amp;pid=186df99f2&amp;color=0,0,0&amp;vtp=1&amp;bbb=1"/>
              <p:cNvSpPr/>
              <p:nvPr/>
            </p:nvSpPr>
            <p:spPr>
              <a:xfrm>
                <a:off x="832104" y="3228515"/>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原子序数：</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原子的最外层电子数：</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原子半径：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的最高价氧化物对应水化物的碱性最强</a:t>
                </a:r>
                <a:endParaRPr lang="en-US" altLang="zh-CN" sz="1800" dirty="0"/>
              </a:p>
            </p:txBody>
          </p:sp>
        </mc:Choice>
        <mc:Fallback>
          <p:sp>
            <p:nvSpPr>
              <p:cNvPr id="6" name="QC_6_BD.119_4#647ff1e61.choices?vop=1&amp;pid=186df99f2&amp;color=0,0,0&amp;vtp=1&amp;bbb=1"/>
              <p:cNvSpPr>
                <a:spLocks noRot="1" noChangeAspect="1" noMove="1" noResize="1" noEditPoints="1" noAdjustHandles="1" noChangeArrowheads="1" noChangeShapeType="1" noTextEdit="1"/>
              </p:cNvSpPr>
              <p:nvPr/>
            </p:nvSpPr>
            <p:spPr>
              <a:xfrm>
                <a:off x="832104" y="3228515"/>
                <a:ext cx="10533888" cy="838200"/>
              </a:xfrm>
              <a:prstGeom prst="rect">
                <a:avLst/>
              </a:prstGeom>
              <a:blipFill rotWithShape="1">
                <a:blip r:embed="rId3"/>
                <a:stretch>
                  <a:fillRect l="-2" t="-21" r="1" b="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121_1#1beed7ab4?vop=1&amp;pid=95e78ff0f&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的非金属性比</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的弱，</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下列叙述不能说明这一事实的是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2" name="QC_6_BD.121_1#1beed7ab4?vop=1&amp;pid=95e78ff0f&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6_AN.122_1#1beed7ab4.bracket?vop=1&amp;pid=95e78ff0f&amp;color=0,0,0&amp;vpa=60&amp;vtp=1"/>
          <p:cNvSpPr/>
          <p:nvPr/>
        </p:nvSpPr>
        <p:spPr>
          <a:xfrm>
            <a:off x="6535197"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121_2#1beed7ab4.choices?vop=1&amp;pid=95e78ff0f&amp;color=0,0,0&amp;vtp=1&amp;bbb=1"/>
              <p:cNvSpPr/>
              <p:nvPr/>
            </p:nvSpPr>
            <p:spPr>
              <a:xfrm>
                <a:off x="832104" y="1495425"/>
                <a:ext cx="10533888" cy="17653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点燃</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是氧化剂</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是还原剂</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硫是淡黄色固体，氧气是无色气体</a:t>
                </a:r>
                <a:endParaRPr lang="en-US" altLang="zh-CN" sz="1800" dirty="0"/>
              </a:p>
              <a:p>
                <a:pPr latinLnBrk="1">
                  <a:lnSpc>
                    <a:spcPts val="36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300</m:t>
                                  </m:r>
                                  <m:r>
                                    <a:rPr lang="en-US" altLang="zh-CN" sz="1800" b="0" baseline="-2000">
                                      <a:solidFill>
                                        <a:srgbClr val="000000"/>
                                      </a:solidFill>
                                      <a:latin typeface="Cambria Math" panose="02040503050406030204" pitchFamily="18" charset="0"/>
                                    </a:rPr>
                                    <m:t>℃</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2</m:t>
                                      </m:r>
                                      <m:r>
                                        <a:rPr lang="en-US" altLang="zh-CN" sz="1800" b="0" baseline="-2000">
                                          <a:solidFill>
                                            <a:srgbClr val="000000"/>
                                          </a:solidFill>
                                          <a:latin typeface="Cambria Math" panose="02040503050406030204" pitchFamily="18" charset="0"/>
                                        </a:rPr>
                                        <m:t>         </m:t>
                                      </m:r>
                                      <m:r>
                                        <a:rPr lang="en-US" altLang="zh-CN" sz="1800" b="0" baseline="-2000">
                                          <a:solidFill>
                                            <a:srgbClr val="000000"/>
                                          </a:solidFill>
                                          <a:latin typeface="Cambria Math" panose="02040503050406030204" pitchFamily="18" charset="0"/>
                                        </a:rPr>
                                        <m:t>200</m:t>
                                      </m:r>
                                      <m:r>
                                        <a:rPr lang="en-US" altLang="zh-CN" sz="1800" b="0" baseline="-2000">
                                          <a:solidFill>
                                            <a:srgbClr val="000000"/>
                                          </a:solidFill>
                                          <a:latin typeface="Cambria Math" panose="02040503050406030204" pitchFamily="18" charset="0"/>
                                        </a:rPr>
                                        <m:t>℃</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饱和溶液露置在空气中易变浑浊</a:t>
                </a:r>
                <a:endParaRPr lang="en-US" altLang="zh-CN" sz="1800" dirty="0"/>
              </a:p>
            </p:txBody>
          </p:sp>
        </mc:Choice>
        <mc:Fallback>
          <p:sp>
            <p:nvSpPr>
              <p:cNvPr id="4" name="QC_6_BD.121_2#1beed7ab4.choices?vop=1&amp;pid=95e78ff0f&amp;color=0,0,0&amp;vtp=1&amp;bbb=1"/>
              <p:cNvSpPr>
                <a:spLocks noRot="1" noChangeAspect="1" noMove="1" noResize="1" noEditPoints="1" noAdjustHandles="1" noChangeArrowheads="1" noChangeShapeType="1" noTextEdit="1"/>
              </p:cNvSpPr>
              <p:nvPr/>
            </p:nvSpPr>
            <p:spPr>
              <a:xfrm>
                <a:off x="832104" y="1495425"/>
                <a:ext cx="10533888" cy="1765300"/>
              </a:xfrm>
              <a:prstGeom prst="rect">
                <a:avLst/>
              </a:prstGeom>
              <a:blipFill rotWithShape="1">
                <a:blip r:embed="rId2"/>
                <a:stretch>
                  <a:fillRect l="-2" t="-4209" r="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23_1#924a7e8b4?sp=1&amp;vop=1&amp;pid=95e78ff0f&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下列表述正确且能作为实验判断依据的是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124_1#924a7e8b4.bracket?vop=1&amp;pid=95e78ff0f&amp;color=0,0,0&amp;vpa=61&amp;vtp=1"/>
          <p:cNvSpPr/>
          <p:nvPr/>
        </p:nvSpPr>
        <p:spPr>
          <a:xfrm>
            <a:off x="58160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123_2#924a7e8b4?vop=1&amp;pid=95e78ff0f&amp;color=0,0,0&amp;vtp=1&amp;bbb=1"/>
              <p:cNvSpPr/>
              <p:nvPr/>
            </p:nvSpPr>
            <p:spPr>
              <a:xfrm>
                <a:off x="832104" y="1529771"/>
                <a:ext cx="10533888" cy="25146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①酸性：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判断氯、硫与碳的非金属性强弱</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碱性：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CsOH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判断铯与钙的金属性强弱</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盐酸是强酸，氢硫酸是弱酸，判断氯与硫的非金属性强弱</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热稳定性</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Se</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，判断氧、硫与硒的非金属性强弱</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⑤</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氯气与氢硫酸能发生置换反应，判断氯与硫的非金属性强弱</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⑥</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沸点</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判断碳、氧与氮的非金属性强弱</a:t>
                </a:r>
                <a:endParaRPr lang="en-US" altLang="zh-CN" sz="1800" dirty="0"/>
              </a:p>
            </p:txBody>
          </p:sp>
        </mc:Choice>
        <mc:Fallback>
          <p:sp>
            <p:nvSpPr>
              <p:cNvPr id="4" name="QC_6_BD.123_2#924a7e8b4?vop=1&amp;pid=95e78ff0f&amp;color=0,0,0&amp;vtp=1&amp;bbb=1"/>
              <p:cNvSpPr>
                <a:spLocks noRot="1" noChangeAspect="1" noMove="1" noResize="1" noEditPoints="1" noAdjustHandles="1" noChangeArrowheads="1" noChangeShapeType="1" noTextEdit="1"/>
              </p:cNvSpPr>
              <p:nvPr/>
            </p:nvSpPr>
            <p:spPr>
              <a:xfrm>
                <a:off x="832104" y="1529771"/>
                <a:ext cx="10533888" cy="2514600"/>
              </a:xfrm>
              <a:prstGeom prst="rect">
                <a:avLst/>
              </a:prstGeom>
              <a:blipFill rotWithShape="1">
                <a:blip r:embed="rId1"/>
                <a:stretch>
                  <a:fillRect l="-2" t="-2" r="1" b="2"/>
                </a:stretch>
              </a:blipFill>
            </p:spPr>
            <p:txBody>
              <a:bodyPr/>
              <a:lstStyle/>
              <a:p>
                <a:r>
                  <a:rPr lang="zh-CN" altLang="en-US">
                    <a:noFill/>
                  </a:rPr>
                  <a:t> </a:t>
                </a:r>
              </a:p>
            </p:txBody>
          </p:sp>
        </mc:Fallback>
      </mc:AlternateContent>
      <p:sp>
        <p:nvSpPr>
          <p:cNvPr id="5" name="QC_6_BD.123_3#924a7e8b4.choices?vop=1&amp;pid=95e78ff0f&amp;color=0,0,0&amp;vtp=1&amp;bbb=1"/>
          <p:cNvSpPr/>
          <p:nvPr/>
        </p:nvSpPr>
        <p:spPr>
          <a:xfrm>
            <a:off x="832104" y="4010025"/>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63520" algn="l"/>
                <a:tab pos="5260340" algn="l"/>
                <a:tab pos="799846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①②⑤</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②⑤</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③④⑤</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①④⑥</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125_1#e0cf2ccb7?vop=1&amp;pid=95e78ff0f&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分别代表两种非金属元素。下列不能说明非金属性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强的是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2" name="QC_6_BD.125_1#e0cf2ccb7?vop=1&amp;pid=95e78ff0f&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6_AN.126_1#e0cf2ccb7.bracket?vop=1&amp;pid=95e78ff0f&amp;color=0,0,0&amp;vpa=62&amp;vtp=1"/>
          <p:cNvSpPr/>
          <p:nvPr/>
        </p:nvSpPr>
        <p:spPr>
          <a:xfrm>
            <a:off x="77083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6_BD.125_2#e0cf2ccb7.choices?vop=1&amp;pid=95e78ff0f&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的氧化物对应水化物的酸性比</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的氧化物对应水化物的酸性强</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的还原性强于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能将</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氧化为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的单质分别与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化合，产物中前者</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价，后者</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价</a:t>
                </a:r>
                <a:endParaRPr lang="en-US" altLang="zh-CN" sz="1800" dirty="0"/>
              </a:p>
            </p:txBody>
          </p:sp>
        </mc:Choice>
        <mc:Fallback>
          <p:sp>
            <p:nvSpPr>
              <p:cNvPr id="4" name="QC_6_BD.125_2#e0cf2ccb7.choices?vop=1&amp;pid=95e78ff0f&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2"/>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27_1#648c1f2ca?vop=1&amp;pid=e74cc939a&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下列性质的比较中，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不能用元素周期律解释的是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128_1#648c1f2ca.bracket?vop=1&amp;pid=e74cc939a&amp;color=0,0,0&amp;vpa=63&amp;vtp=1"/>
          <p:cNvSpPr/>
          <p:nvPr/>
        </p:nvSpPr>
        <p:spPr>
          <a:xfrm>
            <a:off x="581606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6_BD.127_2#648c1f2ca.choices?vop=1&amp;pid=e74cc939a&amp;color=0,0,0&amp;vtp=1&amp;bbb=1"/>
              <p:cNvSpPr/>
              <p:nvPr/>
            </p:nvSpPr>
            <p:spPr>
              <a:xfrm>
                <a:off x="832104" y="15297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非金属性：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碱性：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KOH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酸性：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热稳定性</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127_2#648c1f2ca.choices?vop=1&amp;pid=e74cc939a&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rotWithShape="1">
                <a:blip r:embed="rId1"/>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7_1#a5a5561c7?vop=1&amp;pid=ffb05f384&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某元素原子的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层电子数是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层和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层电子数之和的两倍，</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则该元素是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7_1#a5a5561c7?vop=1&amp;pid=ffb05f384&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6_AN.8_1#a5a5561c7.bracket?vop=1&amp;pid=ffb05f384&amp;color=0,0,0&amp;vpa=4&amp;vtp=1"/>
          <p:cNvSpPr/>
          <p:nvPr/>
        </p:nvSpPr>
        <p:spPr>
          <a:xfrm>
            <a:off x="7881397" y="1075817"/>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7_2#a5a5561c7.choices?vop=1&amp;pid=ffb05f384&amp;color=0,0,0&amp;vtp=1&amp;bbb=1"/>
              <p:cNvSpPr/>
              <p:nvPr/>
            </p:nvSpPr>
            <p:spPr>
              <a:xfrm>
                <a:off x="832104" y="1529771"/>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15895" algn="l"/>
                    <a:tab pos="5431790" algn="l"/>
                    <a:tab pos="8122285"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Ne</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7_2#a5a5561c7.choices?vop=1&amp;pid=ffb05f384&amp;color=0,0,0&amp;vtp=1&amp;bbb=1"/>
              <p:cNvSpPr>
                <a:spLocks noRot="1" noChangeAspect="1" noMove="1" noResize="1" noEditPoints="1" noAdjustHandles="1" noChangeArrowheads="1" noChangeShapeType="1" noTextEdit="1"/>
              </p:cNvSpPr>
              <p:nvPr/>
            </p:nvSpPr>
            <p:spPr>
              <a:xfrm>
                <a:off x="832104" y="1529771"/>
                <a:ext cx="10533888" cy="469900"/>
              </a:xfrm>
              <a:prstGeom prst="rect">
                <a:avLst/>
              </a:prstGeom>
              <a:blipFill rotWithShape="1">
                <a:blip r:embed="rId2"/>
                <a:stretch>
                  <a:fillRect l="-2" t="-12" r="1" b="1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29_1#6c7062443?vop=1&amp;pid=e74cc939a&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运用元素周期律分析下面的推断，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130_1#6c7062443.bracket?vop=1&amp;pid=e74cc939a&amp;color=0,0,0&amp;vpa=64&amp;vtp=1"/>
          <p:cNvSpPr/>
          <p:nvPr/>
        </p:nvSpPr>
        <p:spPr>
          <a:xfrm>
            <a:off x="60446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6_BD.129_2#6c7062443.choices?vop=1&amp;pid=e74cc939a&amp;color=0,0,0&amp;vtp=1&amp;bbb=1"/>
              <p:cNvSpPr/>
              <p:nvPr/>
            </p:nvSpPr>
            <p:spPr>
              <a:xfrm>
                <a:off x="832104" y="15297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锂</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与水反应比铍</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Be</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与水反应剧烈</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砹</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为有色固体，</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AgAt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难溶于水</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铷</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Rb</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的燃烧产物比钠的燃烧产物复杂</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HF</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的酸性比</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HI</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的酸性强</a:t>
                </a:r>
                <a:endParaRPr lang="en-US" altLang="zh-CN" sz="1800" dirty="0"/>
              </a:p>
            </p:txBody>
          </p:sp>
        </mc:Choice>
        <mc:Fallback>
          <p:sp>
            <p:nvSpPr>
              <p:cNvPr id="4" name="QC_6_BD.129_2#6c7062443.choices?vop=1&amp;pid=e74cc939a&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rotWithShape="1">
                <a:blip r:embed="rId1"/>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31_1#c3226c5b1?vop=1&amp;pid=c8684ed85&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教材变式碱金属钫</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Fr</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具有放射性，它是碱金属元素中最重的元素</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根据碱金属元素性质的递变规律预测</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其性质</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其中错误的是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5_BD.131_1#c3226c5b1?vop=1&amp;pid=c8684ed85&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391" b="60"/>
                </a:stretch>
              </a:blipFill>
            </p:spPr>
            <p:txBody>
              <a:bodyPr/>
              <a:lstStyle/>
              <a:p>
                <a:r>
                  <a:rPr lang="zh-CN" altLang="en-US">
                    <a:noFill/>
                  </a:rPr>
                  <a:t> </a:t>
                </a:r>
              </a:p>
            </p:txBody>
          </p:sp>
        </mc:Fallback>
      </mc:AlternateContent>
      <p:sp>
        <p:nvSpPr>
          <p:cNvPr id="3" name="QC_5_AN.132_1#c3226c5b1.bracket?vop=1&amp;pid=c8684ed85&amp;color=0,0,0&amp;vpa=65&amp;vtp=1"/>
          <p:cNvSpPr/>
          <p:nvPr/>
        </p:nvSpPr>
        <p:spPr>
          <a:xfrm>
            <a:off x="3301460"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5_BD.131_2#c3226c5b1.choices?vop=1&amp;pid=c8684ed85&amp;color=0,0,0&amp;vtp=1&amp;bbb=1"/>
              <p:cNvSpPr/>
              <p:nvPr/>
            </p:nvSpPr>
            <p:spPr>
              <a:xfrm>
                <a:off x="832104" y="19489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在碱金属元素中它具有最大的原子半径</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它在空气中燃烧时</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只生成化学式为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Fr</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的氧化物</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它的氢氧化物的化学式为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FrOH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，这是一种极强的碱</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它能跟水反应生成相应的碱和氢气，由于反应剧烈而发生爆炸</a:t>
                </a:r>
                <a:endParaRPr lang="en-US" altLang="zh-CN" sz="1800" dirty="0"/>
              </a:p>
            </p:txBody>
          </p:sp>
        </mc:Choice>
        <mc:Fallback>
          <p:sp>
            <p:nvSpPr>
              <p:cNvPr id="4" name="QC_5_BD.131_2#c3226c5b1.choices?vop=1&amp;pid=c8684ed85&amp;color=0,0,0&amp;vtp=1&amp;bbb=1"/>
              <p:cNvSpPr>
                <a:spLocks noRot="1" noChangeAspect="1" noMove="1" noResize="1" noEditPoints="1" noAdjustHandles="1" noChangeArrowheads="1" noChangeShapeType="1" noTextEdit="1"/>
              </p:cNvSpPr>
              <p:nvPr/>
            </p:nvSpPr>
            <p:spPr>
              <a:xfrm>
                <a:off x="832104" y="1948990"/>
                <a:ext cx="10533888" cy="1676400"/>
              </a:xfrm>
              <a:prstGeom prst="rect">
                <a:avLst/>
              </a:prstGeom>
              <a:blipFill rotWithShape="1">
                <a:blip r:embed="rId2"/>
                <a:stretch>
                  <a:fillRect l="-2" t="-10" r="1"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33_1#8a5f5a592?vop=1&amp;pid=c8684ed85&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元素周期律可以帮助人们认识物质性质，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下列基于元素周期律的推断不正确的是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5_AN.134_1#8a5f5a592.bracket?vop=1&amp;pid=c8684ed85&amp;color=0,0,0&amp;vpa=66&amp;vtp=1"/>
          <p:cNvSpPr/>
          <p:nvPr/>
        </p:nvSpPr>
        <p:spPr>
          <a:xfrm>
            <a:off x="901646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5_BD.133_2#8a5f5a592.choices?vop=1&amp;pid=c8684ed85&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的金属性强于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的，则</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更易与盐酸反应</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的非金属性强于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则热稳定性</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的非金属性强于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则酸性</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的非金属性强于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Br</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NaBr</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溶液中置换出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Br</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5_BD.133_2#8a5f5a592.choices?vop=1&amp;pid=c8684ed85&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135_1#1aa262ace?sp=1&amp;vop=1&amp;pid=c8684ed85&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下列事实不能说明元素的金属性或非金属性相对强弱的是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AlternateContent xmlns:mc="http://schemas.openxmlformats.org/markup-compatibility/2006" xmlns:a14="http://schemas.microsoft.com/office/drawing/2010/main">
        <mc:Choice Requires="a14">
          <p:graphicFrame>
            <p:nvGraphicFramePr>
              <p:cNvPr id="54" name="QB_5_BD.135_2#1aa262ace?colgroup=2,43,9&amp;vop=1&amp;pid=c8684ed85&amp;color=0,0,0&amp;vtp=1&amp;bbb=1"/>
              <p:cNvGraphicFramePr>
                <a:graphicFrameLocks noGrp="1"/>
              </p:cNvGraphicFramePr>
              <p:nvPr/>
            </p:nvGraphicFramePr>
            <p:xfrm>
              <a:off x="832104" y="1622425"/>
              <a:ext cx="10497312" cy="1853248"/>
            </p:xfrm>
            <a:graphic>
              <a:graphicData uri="http://schemas.openxmlformats.org/drawingml/2006/table">
                <a:tbl>
                  <a:tblPr/>
                  <a:tblGrid>
                    <a:gridCol w="612648"/>
                    <a:gridCol w="8010144"/>
                    <a:gridCol w="1874520"/>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事实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489776">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200"/>
                            </a:lnSpc>
                          </a:pP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2000">
                                                    <a:solidFill>
                                                      <a:srgbClr val="000000"/>
                                                    </a:solidFill>
                                                    <a:latin typeface="Cambria Math" panose="02040503050406030204" pitchFamily="18" charset="0"/>
                                                  </a:rPr>
                                                  <m:t>高温</m:t>
                                                </m:r>
                                              </m:e>
                                            </m:bar>
                                          </m:e>
                                        </m:bar>
                                      </m:e>
                                    </m:mr>
                                    <m:mr>
                                      <m:e>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非金属性：</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的碱性强于</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金属性：</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与冷水反应</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剧烈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金属性：</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溶液反应生成</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非金属性：</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54" name="QB_5_BD.135_2#1aa262ace?colgroup=2,43,9&amp;vop=1&amp;pid=c8684ed85&amp;color=0,0,0&amp;vtp=1&amp;bbb=1"/>
              <p:cNvGraphicFramePr>
                <a:graphicFrameLocks noGrp="1"/>
              </p:cNvGraphicFramePr>
              <p:nvPr/>
            </p:nvGraphicFramePr>
            <p:xfrm>
              <a:off x="832104" y="1622425"/>
              <a:ext cx="10497312" cy="1853248"/>
            </p:xfrm>
            <a:graphic>
              <a:graphicData uri="http://schemas.openxmlformats.org/drawingml/2006/table">
                <a:tbl>
                  <a:tblPr/>
                  <a:tblGrid>
                    <a:gridCol w="612648"/>
                    <a:gridCol w="8010144"/>
                    <a:gridCol w="1874520"/>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事实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48958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bl>
              </a:graphicData>
            </a:graphic>
          </p:graphicFrame>
        </mc:Fallback>
      </mc:AlternateContent>
      <p:sp>
        <p:nvSpPr>
          <p:cNvPr id="4" name="QB_5_AN.136_1#1aa262ace.bracket?vop=1&amp;pid=c8684ed85&amp;color=0,0,0&amp;vpa=67&amp;vtp=1"/>
          <p:cNvSpPr/>
          <p:nvPr/>
        </p:nvSpPr>
        <p:spPr>
          <a:xfrm>
            <a:off x="6616161" y="1075817"/>
            <a:ext cx="327025" cy="469900"/>
          </a:xfrm>
          <a:prstGeom prst="rect">
            <a:avLst/>
          </a:prstGeom>
          <a:noFill/>
        </p:spPr>
        <p:txBody>
          <a:bodyPr wrap="none" lIns="0" tIns="0" rIns="0" bIns="0" rtlCol="0" anchor="t"/>
          <a:lstStyle/>
          <a:p>
            <a:pPr algn="ctr" latinLnBrk="1">
              <a:lnSpc>
                <a:spcPts val="37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137_1#4138d7829?htil=12&amp;vop=1&amp;pid=c8684ed85&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741664" y="1080000"/>
            <a:ext cx="2014974" cy="166147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O_5_BD.137_2#4138d7829?htil=12&amp;sp=1&amp;vop=1&amp;pid=c8684ed85&amp;color=0,0,0&amp;vtp=1&amp;bt=1&amp;bbb=1&amp;hb=1&amp;hs=1"/>
              <p:cNvSpPr/>
              <p:nvPr/>
            </p:nvSpPr>
            <p:spPr>
              <a:xfrm>
                <a:off x="832104" y="1092700"/>
                <a:ext cx="7799832"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已知非金属单质硫</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是淡黄色固体粉末，难溶于水</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为了验证氯元素的非金</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属性比硫元素的非金属性强</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某化学实验小组设计了如下实验</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zh-CN" altLang="en-US"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zh-CN" altLang="en-US"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请回答下列问题：</a:t>
                </a:r>
                <a:endParaRPr lang="en-US" altLang="zh-CN" dirty="0">
                  <a:solidFill>
                    <a:srgbClr val="000000"/>
                  </a:solidFill>
                </a:endParaRPr>
              </a:p>
            </p:txBody>
          </p:sp>
        </mc:Choice>
        <mc:Fallback>
          <p:sp>
            <p:nvSpPr>
              <p:cNvPr id="3" name="QO_5_BD.137_2#4138d7829?htil=12&amp;sp=1&amp;vop=1&amp;pid=c8684ed85&amp;color=0,0,0&amp;vtp=1&amp;bt=1&amp;bbb=1&amp;hb=1&amp;hs=1"/>
              <p:cNvSpPr>
                <a:spLocks noRot="1" noChangeAspect="1" noMove="1" noResize="1" noEditPoints="1" noAdjustHandles="1" noChangeArrowheads="1" noChangeShapeType="1" noTextEdit="1"/>
              </p:cNvSpPr>
              <p:nvPr/>
            </p:nvSpPr>
            <p:spPr>
              <a:xfrm>
                <a:off x="832104" y="1092700"/>
                <a:ext cx="7799832" cy="1257300"/>
              </a:xfrm>
              <a:prstGeom prst="rect">
                <a:avLst/>
              </a:prstGeom>
              <a:blipFill rotWithShape="1">
                <a:blip r:embed="rId2"/>
                <a:stretch>
                  <a:fillRect l="-3" t="-40" r="5" b="4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6_BD.138_1#952ae7a5a?htil=12&amp;vop=1&amp;pid=4138d7829&amp;color=0,0,0&amp;vtp=1&amp;bbb=1&amp;hs=1"/>
              <p:cNvSpPr/>
              <p:nvPr/>
            </p:nvSpPr>
            <p:spPr>
              <a:xfrm>
                <a:off x="832104" y="2368090"/>
                <a:ext cx="7799832"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1）仪器</a:t>
                </a:r>
                <a14:m>
                  <m:oMath xmlns:m="http://schemas.openxmlformats.org/officeDocument/2006/math">
                    <m:r>
                      <m:rPr>
                        <m:sty m:val="p"/>
                      </m:rPr>
                      <a:rPr lang="en-US" altLang="zh-CN" sz="18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spc="-1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的名称为</a:t>
                </a:r>
                <a:r>
                  <a:rPr lang="en-US" altLang="zh-CN" sz="1800" i="0" spc="-10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1800" b="0" i="0" spc="-1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仪器</a:t>
                </a:r>
                <a14:m>
                  <m:oMath xmlns:m="http://schemas.openxmlformats.org/officeDocument/2006/math">
                    <m:r>
                      <m:rPr>
                        <m:sty m:val="p"/>
                      </m:rPr>
                      <a:rPr lang="en-US" altLang="zh-CN" sz="18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pc="-1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中盛装的试剂是</a:t>
                </a:r>
                <a:r>
                  <a:rPr lang="en-US" altLang="zh-CN" sz="1800" i="0" spc="-10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1800" b="0" i="0" spc="-10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填试剂名称）。</a:t>
                </a:r>
                <a:endParaRPr lang="en-US" altLang="zh-CN" sz="1800" spc="-100" dirty="0">
                  <a:solidFill>
                    <a:srgbClr val="000000"/>
                  </a:solidFill>
                </a:endParaRPr>
              </a:p>
            </p:txBody>
          </p:sp>
        </mc:Choice>
        <mc:Fallback>
          <p:sp>
            <p:nvSpPr>
              <p:cNvPr id="5" name="QB_6_BD.138_1#952ae7a5a?htil=12&amp;vop=1&amp;pid=4138d7829&amp;color=0,0,0&amp;vtp=1&amp;bbb=1&amp;hs=1"/>
              <p:cNvSpPr>
                <a:spLocks noRot="1" noChangeAspect="1" noMove="1" noResize="1" noEditPoints="1" noAdjustHandles="1" noChangeArrowheads="1" noChangeShapeType="1" noTextEdit="1"/>
              </p:cNvSpPr>
              <p:nvPr/>
            </p:nvSpPr>
            <p:spPr>
              <a:xfrm>
                <a:off x="832104" y="2368090"/>
                <a:ext cx="7799832" cy="469900"/>
              </a:xfrm>
              <a:prstGeom prst="rect">
                <a:avLst/>
              </a:prstGeom>
              <a:blipFill rotWithShape="1">
                <a:blip r:embed="rId3"/>
                <a:stretch>
                  <a:fillRect l="-3" t="-37" r="-834" b="37"/>
                </a:stretch>
              </a:blipFill>
            </p:spPr>
            <p:txBody>
              <a:bodyPr/>
              <a:lstStyle/>
              <a:p>
                <a:r>
                  <a:rPr lang="zh-CN" altLang="en-US">
                    <a:noFill/>
                  </a:rPr>
                  <a:t> </a:t>
                </a:r>
              </a:p>
            </p:txBody>
          </p:sp>
        </mc:Fallback>
      </mc:AlternateContent>
      <p:sp>
        <p:nvSpPr>
          <p:cNvPr id="6" name="QB_6_AN.139_1#952ae7a5a.blank?vop=1&amp;pid=4138d7829&amp;color=0,0,0&amp;vpa=68&amp;vtp=1&amp;bbb=1"/>
          <p:cNvSpPr/>
          <p:nvPr/>
        </p:nvSpPr>
        <p:spPr>
          <a:xfrm>
            <a:off x="2796635" y="2326815"/>
            <a:ext cx="1017588" cy="469900"/>
          </a:xfrm>
          <a:prstGeom prst="rect">
            <a:avLst/>
          </a:prstGeom>
          <a:noFill/>
        </p:spPr>
        <p:txBody>
          <a:bodyPr wrap="none" lIns="0" tIns="0" rIns="0" bIns="0" rtlCol="0" anchor="t"/>
          <a:lstStyle/>
          <a:p>
            <a:pPr algn="ctr" latinLnBrk="1">
              <a:lnSpc>
                <a:spcPts val="3700"/>
              </a:lnSpc>
            </a:pPr>
            <a:r>
              <a:rPr lang="en-US" altLang="zh-CN" b="0" i="0" spc="-1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分液漏斗</a:t>
            </a:r>
            <a:endParaRPr lang="en-US" altLang="zh-CN" spc="-100" dirty="0">
              <a:solidFill>
                <a:srgbClr val="FF0000"/>
              </a:solidFill>
            </a:endParaRPr>
          </a:p>
        </p:txBody>
      </p:sp>
      <p:sp>
        <p:nvSpPr>
          <p:cNvPr id="7" name="QB_6_AN.140_1#952ae7a5a.blank?vop=1&amp;pid=4138d7829&amp;color=0,0,0&amp;vpa=69&amp;vtp=1&amp;bbb=1"/>
          <p:cNvSpPr/>
          <p:nvPr/>
        </p:nvSpPr>
        <p:spPr>
          <a:xfrm>
            <a:off x="6089110" y="2326815"/>
            <a:ext cx="801688" cy="469900"/>
          </a:xfrm>
          <a:prstGeom prst="rect">
            <a:avLst/>
          </a:prstGeom>
          <a:noFill/>
        </p:spPr>
        <p:txBody>
          <a:bodyPr wrap="none" lIns="0" tIns="0" rIns="0" bIns="0" rtlCol="0" anchor="t"/>
          <a:lstStyle/>
          <a:p>
            <a:pPr algn="ctr" latinLnBrk="1">
              <a:lnSpc>
                <a:spcPts val="3700"/>
              </a:lnSpc>
            </a:pPr>
            <a:r>
              <a:rPr lang="en-US" altLang="zh-CN" b="0" i="0" spc="-1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浓盐酸</a:t>
            </a:r>
            <a:endParaRPr lang="en-US" altLang="zh-CN" spc="-100" dirty="0">
              <a:solidFill>
                <a:srgbClr val="FF0000"/>
              </a:solidFill>
            </a:endParaRPr>
          </a:p>
        </p:txBody>
      </p:sp>
      <p:sp>
        <p:nvSpPr>
          <p:cNvPr id="8" name="QB_6_BD.141_1#3d321ded8?vop=1&amp;pid=4138d7829&amp;color=0,0,0&amp;vtp=1&amp;bbb=1&amp;hs=1"/>
          <p:cNvSpPr/>
          <p:nvPr/>
        </p:nvSpPr>
        <p:spPr>
          <a:xfrm>
            <a:off x="832104" y="2776395"/>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（2）写出装置A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中圆底烧瓶内发生反应的化学方程式</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（3）饱和食盐水的作用是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9" name="QB_6_AN.142_1#3d321ded8.blank?vop=1&amp;pid=4138d7829&amp;color=0,0,0&amp;vpa=70&amp;vtp=1&amp;bbb=1&amp;rh=26.9"/>
              <p:cNvSpPr/>
              <p:nvPr/>
            </p:nvSpPr>
            <p:spPr>
              <a:xfrm>
                <a:off x="6413755" y="2781165"/>
                <a:ext cx="4405059" cy="341630"/>
              </a:xfrm>
              <a:prstGeom prst="rect">
                <a:avLst/>
              </a:prstGeom>
              <a:noFill/>
            </p:spPr>
            <p:txBody>
              <a:bodyPr wrap="none" lIns="0" tIns="0" rIns="0" bIns="0" rtlCol="0" anchor="t"/>
              <a:lstStyle/>
              <a:p>
                <a:pPr algn="ctr" latinLnBrk="1">
                  <a:lnSpc>
                    <a:spcPts val="31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HCl</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浓</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MnCl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9" name="QB_6_AN.142_1#3d321ded8.blank?vop=1&amp;pid=4138d7829&amp;color=0,0,0&amp;vpa=70&amp;vtp=1&amp;bbb=1&amp;rh=26.9"/>
              <p:cNvSpPr>
                <a:spLocks noRot="1" noChangeAspect="1" noMove="1" noResize="1" noEditPoints="1" noAdjustHandles="1" noChangeArrowheads="1" noChangeShapeType="1" noTextEdit="1"/>
              </p:cNvSpPr>
              <p:nvPr/>
            </p:nvSpPr>
            <p:spPr>
              <a:xfrm>
                <a:off x="6413755" y="2781165"/>
                <a:ext cx="4405059" cy="341630"/>
              </a:xfrm>
              <a:prstGeom prst="rect">
                <a:avLst/>
              </a:prstGeom>
              <a:blipFill rotWithShape="1">
                <a:blip r:embed="rId4"/>
                <a:stretch>
                  <a:fillRect l="-6" t="-30258" r="7" b="-22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B_6_AN.144_1#3d321ded8.blank?vop=1&amp;pid=4138d7829&amp;color=0,0,0&amp;vpa=71&amp;vtp=1&amp;bbb=1"/>
              <p:cNvSpPr/>
              <p:nvPr/>
            </p:nvSpPr>
            <p:spPr>
              <a:xfrm>
                <a:off x="3460210" y="3243191"/>
                <a:ext cx="2182749" cy="279400"/>
              </a:xfrm>
              <a:prstGeom prst="rect">
                <a:avLst/>
              </a:prstGeom>
              <a:noFill/>
            </p:spPr>
            <p:txBody>
              <a:bodyPr wrap="none" lIns="0" tIns="0" rIns="0" bIns="0" rtlCol="0" anchor="t"/>
              <a:lstStyle/>
              <a:p>
                <a:pPr algn="ctr" latinLnBrk="1">
                  <a:lnSpc>
                    <a:spcPts val="2200"/>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除去</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中的</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气体</a:t>
                </a:r>
                <a:endParaRPr lang="en-US" altLang="zh-CN" dirty="0">
                  <a:solidFill>
                    <a:srgbClr val="FF0000"/>
                  </a:solidFill>
                </a:endParaRPr>
              </a:p>
            </p:txBody>
          </p:sp>
        </mc:Choice>
        <mc:Fallback>
          <p:sp>
            <p:nvSpPr>
              <p:cNvPr id="11" name="QB_6_AN.144_1#3d321ded8.blank?vop=1&amp;pid=4138d7829&amp;color=0,0,0&amp;vpa=71&amp;vtp=1&amp;bbb=1"/>
              <p:cNvSpPr>
                <a:spLocks noRot="1" noChangeAspect="1" noMove="1" noResize="1" noEditPoints="1" noAdjustHandles="1" noChangeArrowheads="1" noChangeShapeType="1" noTextEdit="1"/>
              </p:cNvSpPr>
              <p:nvPr/>
            </p:nvSpPr>
            <p:spPr>
              <a:xfrm>
                <a:off x="3460210" y="3243191"/>
                <a:ext cx="2182749" cy="279400"/>
              </a:xfrm>
              <a:prstGeom prst="rect">
                <a:avLst/>
              </a:prstGeom>
              <a:blipFill rotWithShape="1">
                <a:blip r:embed="rId5"/>
                <a:stretch>
                  <a:fillRect l="-4" t="-5543" r="16" b="8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QB_6_BD.145_1#25c98a5f0?sp=1&amp;vop=1&amp;pid=4138d7829&amp;color=0,0,0&amp;vtp=1&amp;bbb=1"/>
              <p:cNvSpPr/>
              <p:nvPr/>
            </p:nvSpPr>
            <p:spPr>
              <a:xfrm>
                <a:off x="832104" y="363624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（4）装置</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中盛放的试剂是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反应的离子方程式为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endParaRPr lang="en-US" altLang="zh-CN" sz="1800" dirty="0">
                  <a:solidFill>
                    <a:srgbClr val="000000"/>
                  </a:solidFill>
                </a:endParaRPr>
              </a:p>
            </p:txBody>
          </p:sp>
        </mc:Choice>
        <mc:Fallback>
          <p:sp>
            <p:nvSpPr>
              <p:cNvPr id="12" name="QB_6_BD.145_1#25c98a5f0?sp=1&amp;vop=1&amp;pid=4138d7829&amp;color=0,0,0&amp;vtp=1&amp;bbb=1"/>
              <p:cNvSpPr>
                <a:spLocks noRot="1" noChangeAspect="1" noMove="1" noResize="1" noEditPoints="1" noAdjustHandles="1" noChangeArrowheads="1" noChangeShapeType="1" noTextEdit="1"/>
              </p:cNvSpPr>
              <p:nvPr/>
            </p:nvSpPr>
            <p:spPr>
              <a:xfrm>
                <a:off x="832104" y="3636241"/>
                <a:ext cx="10533888" cy="1676400"/>
              </a:xfrm>
              <a:prstGeom prst="rect">
                <a:avLst/>
              </a:prstGeom>
              <a:blipFill rotWithShape="1">
                <a:blip r:embed="rId6"/>
                <a:stretch>
                  <a:fillRect l="-2" t="-14" r="1" b="1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QB_6_AN.146_1#25c98a5f0.blank?vop=1&amp;pid=4138d7829&amp;color=0,0,0&amp;vpa=72&amp;vtp=1&amp;bbb=1"/>
              <p:cNvSpPr/>
              <p:nvPr/>
            </p:nvSpPr>
            <p:spPr>
              <a:xfrm>
                <a:off x="3640391" y="3680769"/>
                <a:ext cx="311150"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3" name="QB_6_AN.146_1#25c98a5f0.blank?vop=1&amp;pid=4138d7829&amp;color=0,0,0&amp;vpa=72&amp;vtp=1&amp;bbb=1"/>
              <p:cNvSpPr>
                <a:spLocks noRot="1" noChangeAspect="1" noMove="1" noResize="1" noEditPoints="1" noAdjustHandles="1" noChangeArrowheads="1" noChangeShapeType="1" noTextEdit="1"/>
              </p:cNvSpPr>
              <p:nvPr/>
            </p:nvSpPr>
            <p:spPr>
              <a:xfrm>
                <a:off x="3640391" y="3680769"/>
                <a:ext cx="311150" cy="279400"/>
              </a:xfrm>
              <a:prstGeom prst="rect">
                <a:avLst/>
              </a:prstGeom>
              <a:blipFill rotWithShape="1">
                <a:blip r:embed="rId7"/>
                <a:stretch>
                  <a:fillRect l="-184" t="-111" r="184" b="11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QB_6_AN.147_1#25c98a5f0.blank?vop=1&amp;pid=4138d7829&amp;color=0,0,0&amp;vpa=73&amp;vtp=1&amp;bbb=1&amp;rh=23.75"/>
              <p:cNvSpPr/>
              <p:nvPr/>
            </p:nvSpPr>
            <p:spPr>
              <a:xfrm>
                <a:off x="7437692" y="3647178"/>
                <a:ext cx="2439099" cy="301625"/>
              </a:xfrm>
              <a:prstGeom prst="rect">
                <a:avLst/>
              </a:prstGeom>
              <a:noFill/>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4" name="QB_6_AN.147_1#25c98a5f0.blank?vop=1&amp;pid=4138d7829&amp;color=0,0,0&amp;vpa=73&amp;vtp=1&amp;bbb=1&amp;rh=23.75"/>
              <p:cNvSpPr>
                <a:spLocks noRot="1" noChangeAspect="1" noMove="1" noResize="1" noEditPoints="1" noAdjustHandles="1" noChangeArrowheads="1" noChangeShapeType="1" noTextEdit="1"/>
              </p:cNvSpPr>
              <p:nvPr/>
            </p:nvSpPr>
            <p:spPr>
              <a:xfrm>
                <a:off x="7437692" y="3647178"/>
                <a:ext cx="2439099" cy="301625"/>
              </a:xfrm>
              <a:prstGeom prst="rect">
                <a:avLst/>
              </a:prstGeom>
              <a:blipFill rotWithShape="1">
                <a:blip r:embed="rId8"/>
                <a:stretch>
                  <a:fillRect l="-23" t="-31071" b="-19876"/>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additive="base">
                                        <p:cTn id="2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bg/>
                                          </p:spTgt>
                                        </p:tgtEl>
                                        <p:attrNameLst>
                                          <p:attrName>style.visibility</p:attrName>
                                        </p:attrNameLst>
                                      </p:cBhvr>
                                      <p:to>
                                        <p:strVal val="visible"/>
                                      </p:to>
                                    </p:set>
                                    <p:anim calcmode="lin" valueType="num">
                                      <p:cBhvr additive="base">
                                        <p:cTn id="3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3">
                                            <p:bg/>
                                          </p:spTgt>
                                        </p:tgtEl>
                                        <p:attrNameLst>
                                          <p:attrName>style.visibility</p:attrName>
                                        </p:attrNameLst>
                                      </p:cBhvr>
                                      <p:to>
                                        <p:strVal val="visible"/>
                                      </p:to>
                                    </p:set>
                                    <p:anim calcmode="lin" valueType="num">
                                      <p:cBhvr additive="base">
                                        <p:cTn id="4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3">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xEl>
                                              <p:pRg st="0" end="0"/>
                                            </p:txEl>
                                          </p:spTgt>
                                        </p:tgtEl>
                                        <p:attrNameLst>
                                          <p:attrName>style.visibility</p:attrName>
                                        </p:attrNameLst>
                                      </p:cBhvr>
                                      <p:to>
                                        <p:strVal val="visible"/>
                                      </p:to>
                                    </p:set>
                                    <p:anim calcmode="lin" valueType="num">
                                      <p:cBhvr additive="base">
                                        <p:cTn id="5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4">
                                            <p:bg/>
                                          </p:spTgt>
                                        </p:tgtEl>
                                        <p:attrNameLst>
                                          <p:attrName>style.visibility</p:attrName>
                                        </p:attrNameLst>
                                      </p:cBhvr>
                                      <p:to>
                                        <p:strVal val="visible"/>
                                      </p:to>
                                    </p:set>
                                    <p:anim calcmode="lin" valueType="num">
                                      <p:cBhvr additive="base">
                                        <p:cTn id="57"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14">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
                                            <p:txEl>
                                              <p:pRg st="0" end="0"/>
                                            </p:txEl>
                                          </p:spTgt>
                                        </p:tgtEl>
                                        <p:attrNameLst>
                                          <p:attrName>style.visibility</p:attrName>
                                        </p:attrNameLst>
                                      </p:cBhvr>
                                      <p:to>
                                        <p:strVal val="visible"/>
                                      </p:to>
                                    </p:set>
                                    <p:anim calcmode="lin" valueType="num">
                                      <p:cBhvr additive="base">
                                        <p:cTn id="6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7" grpId="0" animBg="1" build="p"/>
      <p:bldP spid="9" grpId="0" animBg="1" build="p"/>
      <p:bldP spid="11" grpId="0" animBg="1" build="p"/>
      <p:bldP spid="13" grpId="0" animBg="1" build="p"/>
      <p:bldP spid="14"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148_1#3a55c826e?vop=1&amp;pid=4138d7829&amp;color=0,0,0&amp;mp=1&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（5）为防止污染空气，装置</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中最宜盛装的试剂是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溶液”或“</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endParaRPr lang="en-US" altLang="zh-CN" sz="1800" dirty="0">
                  <a:solidFill>
                    <a:srgbClr val="000000"/>
                  </a:solidFill>
                </a:endParaRPr>
              </a:p>
            </p:txBody>
          </p:sp>
        </mc:Choice>
        <mc:Fallback>
          <p:sp>
            <p:nvSpPr>
              <p:cNvPr id="2" name="QB_6_BD.148_1#3a55c826e?vop=1&amp;pid=4138d7829&amp;color=0,0,0&amp;mp=1&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6_AN.149_1#3a55c826e.blank?vop=1&amp;pid=4138d7829&amp;color=0,0,0&amp;mp=1&amp;vpa=74&amp;vtp=1&amp;bbb=1"/>
              <p:cNvSpPr/>
              <p:nvPr/>
            </p:nvSpPr>
            <p:spPr>
              <a:xfrm>
                <a:off x="5924010" y="1108837"/>
                <a:ext cx="1196975"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溶液</a:t>
                </a:r>
                <a:endParaRPr lang="en-US" altLang="zh-CN" sz="100" dirty="0">
                  <a:solidFill>
                    <a:srgbClr val="FF0000"/>
                  </a:solidFill>
                </a:endParaRPr>
              </a:p>
            </p:txBody>
          </p:sp>
        </mc:Choice>
        <mc:Fallback>
          <p:sp>
            <p:nvSpPr>
              <p:cNvPr id="3" name="QB_6_AN.149_1#3a55c826e.blank?vop=1&amp;pid=4138d7829&amp;color=0,0,0&amp;mp=1&amp;vpa=74&amp;vtp=1&amp;bbb=1"/>
              <p:cNvSpPr>
                <a:spLocks noRot="1" noChangeAspect="1" noMove="1" noResize="1" noEditPoints="1" noAdjustHandles="1" noChangeArrowheads="1" noChangeShapeType="1" noTextEdit="1"/>
              </p:cNvSpPr>
              <p:nvPr/>
            </p:nvSpPr>
            <p:spPr>
              <a:xfrm>
                <a:off x="5924010" y="1108837"/>
                <a:ext cx="1196975" cy="279400"/>
              </a:xfrm>
              <a:prstGeom prst="rect">
                <a:avLst/>
              </a:prstGeom>
              <a:blipFill rotWithShape="1">
                <a:blip r:embed="rId2"/>
                <a:stretch>
                  <a:fillRect l="-8" t="-5500" r="8" b="4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6_BD.150_1#fda2e58de?sp=1&amp;vop=1&amp;pid=4138d7829&amp;color=0,0,0&amp;vtp=1&amp;bbb=1&amp;hb=1"/>
              <p:cNvSpPr/>
              <p:nvPr/>
            </p:nvSpPr>
            <p:spPr>
              <a:xfrm>
                <a:off x="832104" y="1495425"/>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（6）请阅读下列信息</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其中能够说明氯元素的非金属性比硫元素的非金属性强的是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a:t>
                </a:r>
                <a:endParaRPr lang="en-US" altLang="zh-CN" sz="1800" dirty="0">
                  <a:solidFill>
                    <a:srgbClr val="000000"/>
                  </a:solidFill>
                </a:endParaRPr>
              </a:p>
              <a:p>
                <a:pPr latinLnBrk="1">
                  <a:lnSpc>
                    <a:spcPts val="3300"/>
                  </a:lnSpc>
                </a:pP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①</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稳定</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②</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的氧化性比</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的强</a:t>
                </a:r>
                <a:r>
                  <a:rPr lang="en-US" altLang="zh-CN" sz="1800" b="0" i="0" dirty="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③</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分子中氯元素显</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价</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④沸点：硫黄</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氯气</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⑤</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原子最外层有</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7个电子，硫原子最外层有6个电子</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⑥相同条件下</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铁与</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反应生成</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，而硫与铁反应</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dirty="0"/>
              </a:p>
            </p:txBody>
          </p:sp>
        </mc:Choice>
        <mc:Fallback>
          <p:sp>
            <p:nvSpPr>
              <p:cNvPr id="4" name="QB_6_BD.150_1#fda2e58de?sp=1&amp;vop=1&amp;pid=4138d7829&amp;color=0,0,0&amp;vtp=1&amp;bbb=1&amp;hb=1"/>
              <p:cNvSpPr>
                <a:spLocks noRot="1" noChangeAspect="1" noMove="1" noResize="1" noEditPoints="1" noAdjustHandles="1" noChangeArrowheads="1" noChangeShapeType="1" noTextEdit="1"/>
              </p:cNvSpPr>
              <p:nvPr/>
            </p:nvSpPr>
            <p:spPr>
              <a:xfrm>
                <a:off x="832104" y="1495425"/>
                <a:ext cx="10533888" cy="1676400"/>
              </a:xfrm>
              <a:prstGeom prst="rect">
                <a:avLst/>
              </a:prstGeom>
              <a:blipFill rotWithShape="1">
                <a:blip r:embed="rId3"/>
                <a:stretch>
                  <a:fillRect l="-2" r="-1596"/>
                </a:stretch>
              </a:blipFill>
            </p:spPr>
            <p:txBody>
              <a:bodyPr/>
              <a:lstStyle/>
              <a:p>
                <a:r>
                  <a:rPr lang="zh-CN" altLang="en-US">
                    <a:noFill/>
                  </a:rPr>
                  <a:t> </a:t>
                </a:r>
              </a:p>
            </p:txBody>
          </p:sp>
        </mc:Fallback>
      </mc:AlternateContent>
      <p:sp>
        <p:nvSpPr>
          <p:cNvPr id="5" name="QB_6_AN.151_1#fda2e58de.blank?vop=1&amp;pid=4138d7829&amp;color=0,0,0&amp;vpa=75&amp;vtp=1&amp;bbb=1"/>
          <p:cNvSpPr/>
          <p:nvPr/>
        </p:nvSpPr>
        <p:spPr>
          <a:xfrm>
            <a:off x="9200610" y="1464945"/>
            <a:ext cx="8524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①③⑥</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52_1#177484bfd?vop=1&amp;pid=a770e81f5&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有一位同学在学完元素周期表的知识后，大胆预测了第120号元素可能具有的性质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其预测结果不正确的</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3" name="QC_6_AN.153_1#177484bfd.bracket?vop=1&amp;pid=a770e81f5&amp;color=0,0,0&amp;vpa=76&amp;vtp=1"/>
          <p:cNvSpPr/>
          <p:nvPr/>
        </p:nvSpPr>
        <p:spPr>
          <a:xfrm>
            <a:off x="1244060" y="15067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sp>
        <p:nvSpPr>
          <p:cNvPr id="4" name="QC_6_BD.152_2#177484bfd.choices?vop=1&amp;pid=a770e81f5&amp;color=0,0,0&amp;vtp=1&amp;bbb=1"/>
          <p:cNvSpPr/>
          <p:nvPr/>
        </p:nvSpPr>
        <p:spPr>
          <a:xfrm>
            <a:off x="832104" y="19489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该元素位于元素周期表中第八周期第ⅡA族</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该元素最高价氧化物对应的水化物具有强碱性</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该元素在自然界中并不存在，属于人造元素，且具有放射性</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与其他已发现的同族元素相比，该元素原子半径大，单质的密度大，熔、沸点高</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154_1#884c6040f?vop=1&amp;pid=a770e81f5&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“对角线规则”是指在元素周期表中某些主族元素与其右下方主族元素的有些性质相似。如</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、B和</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的某些性质相似。</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6_BD.154_1#884c6040f?vop=1&amp;pid=a770e81f5&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C_6_AN.155_1#884c6040f.bracket?vop=1&amp;pid=a770e81f5&amp;color=0,0,0&amp;vpa=77&amp;vtp=1"/>
          <p:cNvSpPr/>
          <p:nvPr/>
        </p:nvSpPr>
        <p:spPr>
          <a:xfrm>
            <a:off x="5882735"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6_BD.154_2#884c6040f.choices?vop=1&amp;pid=a770e81f5&amp;color=0,0,0&amp;vtp=1&amp;bbb=1"/>
              <p:cNvSpPr/>
              <p:nvPr/>
            </p:nvSpPr>
            <p:spPr>
              <a:xfrm>
                <a:off x="832104" y="1948990"/>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中燃烧生成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LiN</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氧化铍的化学式为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Be</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Be</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既能溶于强酸溶液又能溶于强碱溶液</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硼酸的酸性比碳酸强</a:t>
                </a:r>
                <a:endParaRPr lang="en-US" altLang="zh-CN" sz="1800" dirty="0"/>
              </a:p>
            </p:txBody>
          </p:sp>
        </mc:Choice>
        <mc:Fallback>
          <p:sp>
            <p:nvSpPr>
              <p:cNvPr id="4" name="QC_6_BD.154_2#884c6040f.choices?vop=1&amp;pid=a770e81f5&amp;color=0,0,0&amp;vtp=1&amp;bbb=1"/>
              <p:cNvSpPr>
                <a:spLocks noRot="1" noChangeAspect="1" noMove="1" noResize="1" noEditPoints="1" noAdjustHandles="1" noChangeArrowheads="1" noChangeShapeType="1" noTextEdit="1"/>
              </p:cNvSpPr>
              <p:nvPr/>
            </p:nvSpPr>
            <p:spPr>
              <a:xfrm>
                <a:off x="832104" y="1948990"/>
                <a:ext cx="10533888" cy="838200"/>
              </a:xfrm>
              <a:prstGeom prst="rect">
                <a:avLst/>
              </a:prstGeom>
              <a:blipFill rotWithShape="1">
                <a:blip r:embed="rId2"/>
                <a:stretch>
                  <a:fillRect l="-2" t="-21" r="1" b="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156_1#f3f30e092?sp=1&amp;vop=1&amp;pid=d61d8b0d3&amp;color=0,0,0&amp;vtp=1&amp;bt=1&amp;bbb=1&amp;hb=1"/>
              <p:cNvSpPr/>
              <p:nvPr/>
            </p:nvSpPr>
            <p:spPr>
              <a:xfrm>
                <a:off x="832104" y="1078992"/>
                <a:ext cx="10533888" cy="838200"/>
              </a:xfrm>
              <a:prstGeom prst="rect">
                <a:avLst/>
              </a:prstGeom>
              <a:noFill/>
            </p:spPr>
            <p:txBody>
              <a:bodyPr wrap="none" lIns="0" tIns="0" rIns="0" bIns="0" rtlCol="0" anchor="t"/>
              <a:lstStyle/>
              <a:p>
                <a:pPr algn="l"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四种短周期元素在元素周期表中的相对位置如图所示，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的原子序数是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的2倍</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由此可知</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2" name="QC_6_BD.156_1#f3f30e092?sp=1&amp;vop=1&amp;pid=d61d8b0d3&amp;color=0,0,0&amp;vtp=1&amp;bt=1&amp;bbb=1&amp;hb=1"/>
              <p:cNvSpPr>
                <a:spLocks noRot="1" noChangeAspect="1" noMove="1" noResize="1" noEditPoints="1" noAdjustHandles="1" noChangeArrowheads="1" noChangeShapeType="1" noTextEdit="1"/>
              </p:cNvSpPr>
              <p:nvPr/>
            </p:nvSpPr>
            <p:spPr>
              <a:xfrm>
                <a:off x="832104" y="1078992"/>
                <a:ext cx="10533888" cy="838200"/>
              </a:xfrm>
              <a:prstGeom prst="rect">
                <a:avLst/>
              </a:prstGeom>
              <a:blipFill rotWithShape="1">
                <a:blip r:embed="rId1"/>
                <a:stretch>
                  <a:fillRect l="-2" t="-15" r="1" b="1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59" name="QC_6_BD.156_2#f3f30e092?colgroup=18,18,18&amp;vop=1&amp;pid=d61d8b0d3&amp;color=0,0,0&amp;vtp=1&amp;bbb=1"/>
              <p:cNvGraphicFramePr>
                <a:graphicFrameLocks noGrp="1"/>
              </p:cNvGraphicFramePr>
              <p:nvPr/>
            </p:nvGraphicFramePr>
            <p:xfrm>
              <a:off x="832104" y="2032000"/>
              <a:ext cx="10506456" cy="669036"/>
            </p:xfrm>
            <a:graphic>
              <a:graphicData uri="http://schemas.openxmlformats.org/drawingml/2006/table">
                <a:tbl>
                  <a:tblPr/>
                  <a:tblGrid>
                    <a:gridCol w="3575304"/>
                    <a:gridCol w="3465576"/>
                    <a:gridCol w="3465576"/>
                  </a:tblGrid>
                  <a:tr h="334518">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34518">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59" name="QC_6_BD.156_2#f3f30e092?colgroup=18,18,18&amp;vop=1&amp;pid=d61d8b0d3&amp;color=0,0,0&amp;vtp=1&amp;bbb=1"/>
              <p:cNvGraphicFramePr>
                <a:graphicFrameLocks noGrp="1"/>
              </p:cNvGraphicFramePr>
              <p:nvPr/>
            </p:nvGraphicFramePr>
            <p:xfrm>
              <a:off x="832104" y="2032000"/>
              <a:ext cx="10506456" cy="669036"/>
            </p:xfrm>
            <a:graphic>
              <a:graphicData uri="http://schemas.openxmlformats.org/drawingml/2006/table">
                <a:tbl>
                  <a:tblPr/>
                  <a:tblGrid>
                    <a:gridCol w="3575304"/>
                    <a:gridCol w="3465576"/>
                    <a:gridCol w="3465576"/>
                  </a:tblGrid>
                  <a:tr h="33464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34645">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bl>
              </a:graphicData>
            </a:graphic>
          </p:graphicFrame>
        </mc:Fallback>
      </mc:AlternateContent>
      <p:sp>
        <p:nvSpPr>
          <p:cNvPr id="4" name="QC_6_AN.157_1#f3f30e092.bracket?vop=1&amp;pid=d61d8b0d3&amp;color=0,0,0&amp;vpa=78&amp;vtp=1"/>
          <p:cNvSpPr/>
          <p:nvPr/>
        </p:nvSpPr>
        <p:spPr>
          <a:xfrm>
            <a:off x="1028160" y="1505712"/>
            <a:ext cx="29686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5" name="QC_6_BD.156_3#f3f30e092.choices?vop=1&amp;pid=d61d8b0d3&amp;color=0,0,0&amp;vtp=1&amp;bbb=1"/>
              <p:cNvSpPr/>
              <p:nvPr/>
            </p:nvSpPr>
            <p:spPr>
              <a:xfrm>
                <a:off x="832104" y="2832100"/>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原子半径：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阴离子的还原性：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的氧化物对应水化物的酸性一定比</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的强</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简单氢化物的热稳定性：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5" name="QC_6_BD.156_3#f3f30e092.choices?vop=1&amp;pid=d61d8b0d3&amp;color=0,0,0&amp;vtp=1&amp;bbb=1"/>
              <p:cNvSpPr>
                <a:spLocks noRot="1" noChangeAspect="1" noMove="1" noResize="1" noEditPoints="1" noAdjustHandles="1" noChangeArrowheads="1" noChangeShapeType="1" noTextEdit="1"/>
              </p:cNvSpPr>
              <p:nvPr/>
            </p:nvSpPr>
            <p:spPr>
              <a:xfrm>
                <a:off x="832104" y="2832100"/>
                <a:ext cx="10533888" cy="838200"/>
              </a:xfrm>
              <a:prstGeom prst="rect">
                <a:avLst/>
              </a:prstGeom>
              <a:blipFill rotWithShape="1">
                <a:blip r:embed="rId3"/>
                <a:stretch>
                  <a:fillRect l="-2" r="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158_1#ac8d23ac9?sp=1&amp;vop=1&amp;pid=d61d8b0d3&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是四种常见的短周期主族元素，其原子半径随原子序数的变化如图所示。已知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的一种核素</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的质量数为</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18，中子数为10；</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Ne</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原子的核外电子数相差1；</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元素的最高正价和最低负价代数和</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为零</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元素的非金属性在同周期元素中最强。</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2" name="QC_6_BD.158_1#ac8d23ac9?sp=1&amp;vop=1&amp;pid=d61d8b0d3&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1" b="40"/>
                </a:stretch>
              </a:blipFill>
            </p:spPr>
            <p:txBody>
              <a:bodyPr/>
              <a:lstStyle/>
              <a:p>
                <a:r>
                  <a:rPr lang="zh-CN" altLang="en-US">
                    <a:noFill/>
                  </a:rPr>
                  <a:t> </a:t>
                </a:r>
              </a:p>
            </p:txBody>
          </p:sp>
        </mc:Fallback>
      </mc:AlternateContent>
      <p:sp>
        <p:nvSpPr>
          <p:cNvPr id="3" name="QC_6_AN.159_1#ac8d23ac9.bracket?vop=1&amp;pid=d61d8b0d3&amp;color=0,0,0&amp;vpa=79&amp;vtp=1"/>
          <p:cNvSpPr/>
          <p:nvPr/>
        </p:nvSpPr>
        <p:spPr>
          <a:xfrm>
            <a:off x="7538498" y="19258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pic>
        <p:nvPicPr>
          <p:cNvPr id="4" name="QC_6_BD.158_2#ac8d23ac9?vop=1&amp;pid=d61d8b0d3&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5065776" y="2448044"/>
            <a:ext cx="2057400" cy="149047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158_3#ac8d23ac9.choices?vop=1&amp;pid=d61d8b0d3&amp;color=0,0,0&amp;vtp=1&amp;bbb=1"/>
              <p:cNvSpPr/>
              <p:nvPr/>
            </p:nvSpPr>
            <p:spPr>
              <a:xfrm>
                <a:off x="832104" y="4073644"/>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元素的单质常温下为有毒的黄绿色气体</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化合物</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XZW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的水溶液可用于杀菌、消毒</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对应最简单气态氢化物的热稳定性：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对应简单离子半径：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5" name="QC_6_BD.158_3#ac8d23ac9.choices?vop=1&amp;pid=d61d8b0d3&amp;color=0,0,0&amp;vtp=1&amp;bbb=1"/>
              <p:cNvSpPr>
                <a:spLocks noRot="1" noChangeAspect="1" noMove="1" noResize="1" noEditPoints="1" noAdjustHandles="1" noChangeArrowheads="1" noChangeShapeType="1" noTextEdit="1"/>
              </p:cNvSpPr>
              <p:nvPr/>
            </p:nvSpPr>
            <p:spPr>
              <a:xfrm>
                <a:off x="832104" y="4073644"/>
                <a:ext cx="10533888" cy="838200"/>
              </a:xfrm>
              <a:prstGeom prst="rect">
                <a:avLst/>
              </a:prstGeom>
              <a:blipFill rotWithShape="1">
                <a:blip r:embed="rId3"/>
                <a:stretch>
                  <a:fillRect l="-2" t="-14" r="1" b="1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9_1#0609c352b?htil=1&amp;vop=1&amp;pid=69cda3ec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0342459" y="1225296"/>
            <a:ext cx="685800" cy="86868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6_BD.9_2#0609c352b?htil=1&amp;sp=1&amp;vop=1&amp;pid=69cda3eca&amp;color=0,0,0&amp;vtp=1&amp;bt=1&amp;bbb=1"/>
          <p:cNvSpPr/>
          <p:nvPr/>
        </p:nvSpPr>
        <p:spPr>
          <a:xfrm>
            <a:off x="832104" y="1078992"/>
            <a:ext cx="9720072"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半导体元器件中含有晶体硅，如图为硅原子结构示意图，</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4" name="QC_6_AN.10_1#0609c352b.bracket?vop=1&amp;pid=69cda3eca&amp;color=0,0,0&amp;vpa=5&amp;vtp=1"/>
          <p:cNvSpPr/>
          <p:nvPr/>
        </p:nvSpPr>
        <p:spPr>
          <a:xfrm>
            <a:off x="8800560" y="1075817"/>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sp>
        <p:nvSpPr>
          <p:cNvPr id="5" name="QC_6_BD.9_3#0609c352b.choices?htil=1&amp;vop=1&amp;pid=69cda3eca&amp;color=0,0,0&amp;vtp=1&amp;bbb=1"/>
          <p:cNvSpPr/>
          <p:nvPr/>
        </p:nvSpPr>
        <p:spPr>
          <a:xfrm>
            <a:off x="832104" y="1529771"/>
            <a:ext cx="9720072"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512060" algn="l"/>
                <a:tab pos="4859655" algn="l"/>
                <a:tab pos="766445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核电荷数为</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14</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电子层数为</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最外层电子数为</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质子数为14</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60_1#6f8df374c?sp=1&amp;vop=1&amp;pid=d61d8b0d3&amp;color=0,0,0&amp;vtp=1&amp;bt=1&amp;bbb=1&amp;hb=1"/>
          <p:cNvSpPr/>
          <p:nvPr/>
        </p:nvSpPr>
        <p:spPr>
          <a:xfrm>
            <a:off x="832104" y="1078992"/>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如图是部分短周期元素原子（用字母表示）最外层电子数与原子序数的关系图</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下列说法不正确的是</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3" name="QC_6_AN.161_1#6f8df374c.bracket?vop=1&amp;pid=d61d8b0d3&amp;color=0,0,0&amp;vpa=80&amp;vtp=1"/>
          <p:cNvSpPr/>
          <p:nvPr/>
        </p:nvSpPr>
        <p:spPr>
          <a:xfrm>
            <a:off x="1015460" y="1505712"/>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pic>
        <p:nvPicPr>
          <p:cNvPr id="4" name="QC_6_BD.160_2#6f8df374c?htil=13&amp;vop=1&amp;pid=d61d8b0d3&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745977" y="2032000"/>
            <a:ext cx="2432304" cy="164592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160_3#6f8df374c.choices?htil=13&amp;vop=1&amp;pid=d61d8b0d3&amp;color=0,0,0&amp;vtp=1&amp;bbb=1"/>
              <p:cNvSpPr/>
              <p:nvPr/>
            </p:nvSpPr>
            <p:spPr>
              <a:xfrm>
                <a:off x="832104" y="1939346"/>
                <a:ext cx="7964424"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原子半径：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简单氢化物的沸点</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的氢化物是一种强酸，其水溶液可以用来刻蚀玻璃</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的最高价氧化物对应的水化物的浓溶液具有强氧化性</a:t>
                </a:r>
                <a:endParaRPr lang="en-US" altLang="zh-CN" sz="1800" dirty="0"/>
              </a:p>
            </p:txBody>
          </p:sp>
        </mc:Choice>
        <mc:Fallback>
          <p:sp>
            <p:nvSpPr>
              <p:cNvPr id="5" name="QC_6_BD.160_3#6f8df374c.choices?htil=13&amp;vop=1&amp;pid=d61d8b0d3&amp;color=0,0,0&amp;vtp=1&amp;bbb=1"/>
              <p:cNvSpPr>
                <a:spLocks noRot="1" noChangeAspect="1" noMove="1" noResize="1" noEditPoints="1" noAdjustHandles="1" noChangeArrowheads="1" noChangeShapeType="1" noTextEdit="1"/>
              </p:cNvSpPr>
              <p:nvPr/>
            </p:nvSpPr>
            <p:spPr>
              <a:xfrm>
                <a:off x="832104" y="1939346"/>
                <a:ext cx="7964424" cy="1676400"/>
              </a:xfrm>
              <a:prstGeom prst="rect">
                <a:avLst/>
              </a:prstGeom>
              <a:blipFill rotWithShape="1">
                <a:blip r:embed="rId2"/>
                <a:stretch>
                  <a:fillRect l="-3" t="-3" r="6"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62_1#3706e045b?vop=1&amp;pid=b3941d17e&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元素周期表中某区域的一些元素通常用来制造农药，</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这些元素是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163_1#3706e045b.bracket?vop=1&amp;pid=b3941d17e&amp;color=0,0,0&amp;vpa=81&amp;vtp=1"/>
          <p:cNvSpPr/>
          <p:nvPr/>
        </p:nvSpPr>
        <p:spPr>
          <a:xfrm>
            <a:off x="74162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sp>
        <p:nvSpPr>
          <p:cNvPr id="4" name="QC_6_BD.162_2#3706e045b.choices?vop=1&amp;pid=b3941d17e&amp;color=0,0,0&amp;vtp=1&amp;bbb=1"/>
          <p:cNvSpPr/>
          <p:nvPr/>
        </p:nvSpPr>
        <p:spPr>
          <a:xfrm>
            <a:off x="832104" y="15297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左下方区域的金属元素</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金属元素和非金属元素分界线附近的元素</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右上方区域的非金属元素</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稀有气体元素</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64_1#a7a3e2c50?vop=1&amp;pid=b3941d17e&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下列关于元素周期表的应用的说法正确的是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165_1#a7a3e2c50.bracket?vop=1&amp;pid=b3941d17e&amp;color=0,0,0&amp;vpa=82&amp;vtp=1"/>
          <p:cNvSpPr/>
          <p:nvPr/>
        </p:nvSpPr>
        <p:spPr>
          <a:xfrm>
            <a:off x="5358860" y="1075817"/>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sp>
        <p:nvSpPr>
          <p:cNvPr id="4" name="QC_6_BD.164_2#a7a3e2c50.choices?vop=1&amp;pid=b3941d17e&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在金属与非金属的交界处寻找优良的催化剂</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在第ⅠA族、第ⅡA族元素中寻找耐高温、耐腐蚀的合金材料</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在过渡元素中寻找半导体材料</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为元素性质的系统研究提供理论指导，为新元素的发现提供线索</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66_1#cf1d4d343?vop=1&amp;pid=eed6a7ed4&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元素在周期表中的位置反映了元素的原子结构和元素的性质，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4_AN.167_1#cf1d4d343.bracket?vop=1&amp;pid=eed6a7ed4&amp;color=0,0,0&amp;vpa=83&amp;vtp=1"/>
          <p:cNvSpPr/>
          <p:nvPr/>
        </p:nvSpPr>
        <p:spPr>
          <a:xfrm>
            <a:off x="94736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sp>
        <p:nvSpPr>
          <p:cNvPr id="4" name="QC_4_BD.166_2#cf1d4d343.choices?vop=1&amp;pid=eed6a7ed4&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同一元素不可能既表现金属性，又表现非金属性</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第二周期主族元素的最高正化合价都等于它所在的族序数</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短周期元素的简单离子，最外层并不都能达到8电子稳定结构</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同主族元素的原子，最外层电子数相同，因此化学性质也完全相同</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68_1#893f11cb8?vop=1&amp;pid=eed6a7ed4&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LiAlH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是重要的还原剂</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，遇水立即发生爆炸性猛烈反应并放出氢气，</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同时生成两种碱</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LiAlH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LiOH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合成方法为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NaAlH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LiAlH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2" name="QC_4_BD.168_1#893f11cb8?vop=1&amp;pid=eed6a7ed4&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306" b="40"/>
                </a:stretch>
              </a:blipFill>
            </p:spPr>
            <p:txBody>
              <a:bodyPr/>
              <a:lstStyle/>
              <a:p>
                <a:r>
                  <a:rPr lang="zh-CN" altLang="en-US">
                    <a:noFill/>
                  </a:rPr>
                  <a:t> </a:t>
                </a:r>
              </a:p>
            </p:txBody>
          </p:sp>
        </mc:Fallback>
      </mc:AlternateContent>
      <p:sp>
        <p:nvSpPr>
          <p:cNvPr id="3" name="QC_4_AN.169_1#893f11cb8.bracket?vop=1&amp;pid=eed6a7ed4&amp;color=0,0,0&amp;vpa=84&amp;vtp=1"/>
          <p:cNvSpPr/>
          <p:nvPr/>
        </p:nvSpPr>
        <p:spPr>
          <a:xfrm>
            <a:off x="1701260" y="19258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4_BD.168_2#893f11cb8.choices?vop=1&amp;pid=eed6a7ed4&amp;color=0,0,0&amp;vtp=1&amp;bbb=1"/>
              <p:cNvSpPr/>
              <p:nvPr/>
            </p:nvSpPr>
            <p:spPr>
              <a:xfrm>
                <a:off x="832104" y="2375392"/>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半径：</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𝑟</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𝑟</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还原性</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LiAlH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碱性：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4_BD.168_2#893f11cb8.choices?vop=1&amp;pid=eed6a7ed4&amp;color=0,0,0&amp;vtp=1&amp;bbb=1"/>
              <p:cNvSpPr>
                <a:spLocks noRot="1" noChangeAspect="1" noMove="1" noResize="1" noEditPoints="1" noAdjustHandles="1" noChangeArrowheads="1" noChangeShapeType="1" noTextEdit="1"/>
              </p:cNvSpPr>
              <p:nvPr/>
            </p:nvSpPr>
            <p:spPr>
              <a:xfrm>
                <a:off x="832104" y="2375392"/>
                <a:ext cx="10533888" cy="838200"/>
              </a:xfrm>
              <a:prstGeom prst="rect">
                <a:avLst/>
              </a:prstGeom>
              <a:blipFill rotWithShape="1">
                <a:blip r:embed="rId2"/>
                <a:stretch>
                  <a:fillRect l="-2" t="-59" r="1" b="5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70_1#91a5126f9?vop=1&amp;pid=eed6a7ed4&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我国在砷化镓太阳能电池研究方面国际领先。砷</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As</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和镓</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都是第四周期元素，分别属于第</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ⅤA</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族和第</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ⅢA</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族。</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下列说法不正确的是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170_1#91a5126f9?vop=1&amp;pid=eed6a7ed4&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C_4_AN.171_1#91a5126f9.bracket?vop=1&amp;pid=eed6a7ed4&amp;color=0,0,0&amp;vpa=85&amp;vtp=1"/>
          <p:cNvSpPr/>
          <p:nvPr/>
        </p:nvSpPr>
        <p:spPr>
          <a:xfrm>
            <a:off x="3918998"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4_BD.170_2#91a5126f9.choices?vop=1&amp;pid=eed6a7ed4&amp;color=0,0,0&amp;vtp=1&amp;bbb=1"/>
              <p:cNvSpPr/>
              <p:nvPr/>
            </p:nvSpPr>
            <p:spPr>
              <a:xfrm>
                <a:off x="832104" y="1948990"/>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原子半径：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As</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热稳定性</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AsH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酸性</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的化学性质可能与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相似</a:t>
                </a:r>
                <a:endParaRPr lang="en-US" altLang="zh-CN" sz="1800" dirty="0"/>
              </a:p>
            </p:txBody>
          </p:sp>
        </mc:Choice>
        <mc:Fallback>
          <p:sp>
            <p:nvSpPr>
              <p:cNvPr id="4" name="QC_4_BD.170_2#91a5126f9.choices?vop=1&amp;pid=eed6a7ed4&amp;color=0,0,0&amp;vtp=1&amp;bbb=1"/>
              <p:cNvSpPr>
                <a:spLocks noRot="1" noChangeAspect="1" noMove="1" noResize="1" noEditPoints="1" noAdjustHandles="1" noChangeArrowheads="1" noChangeShapeType="1" noTextEdit="1"/>
              </p:cNvSpPr>
              <p:nvPr/>
            </p:nvSpPr>
            <p:spPr>
              <a:xfrm>
                <a:off x="832104" y="1948990"/>
                <a:ext cx="10533888" cy="838200"/>
              </a:xfrm>
              <a:prstGeom prst="rect">
                <a:avLst/>
              </a:prstGeom>
              <a:blipFill rotWithShape="1">
                <a:blip r:embed="rId2"/>
                <a:stretch>
                  <a:fillRect l="-2" t="-21" r="1" b="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172_1#bbd82e66c?htil=14&amp;vop=1&amp;pid=eed6a7ed4&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854907" y="1225296"/>
            <a:ext cx="1335024" cy="170992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4_BD.172_2#bbd82e66c?htil=14&amp;sp=1&amp;vop=1&amp;pid=eed6a7ed4&amp;color=0,0,0&amp;vtp=1&amp;bt=1&amp;bbb=1"/>
          <p:cNvSpPr/>
          <p:nvPr/>
        </p:nvSpPr>
        <p:spPr>
          <a:xfrm>
            <a:off x="832104" y="1078992"/>
            <a:ext cx="907084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根据元素周期表和元素周期律可知，</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4" name="QC_4_AN.173_1#bbd82e66c.bracket?vop=1&amp;pid=eed6a7ed4&amp;color=0,0,0&amp;vpa=86&amp;vtp=1"/>
          <p:cNvSpPr/>
          <p:nvPr/>
        </p:nvSpPr>
        <p:spPr>
          <a:xfrm>
            <a:off x="6743160" y="1075817"/>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5" name="QC_4_BD.172_3#bbd82e66c.choices?htil=14&amp;vop=1&amp;pid=eed6a7ed4&amp;color=0,0,0&amp;vtp=1&amp;bbb=1&amp;hb=1"/>
              <p:cNvSpPr/>
              <p:nvPr/>
            </p:nvSpPr>
            <p:spPr>
              <a:xfrm>
                <a:off x="832104" y="1529771"/>
                <a:ext cx="907084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中子数为9</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的氮原子</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如图所示实验可证明元素的非金属性：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氟气与氢气混合在暗处爆炸，氯气与氢气混合在光照或点燃时发生反应</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说明非金属</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性</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氘、氚用作“人造太阳”核聚变燃料时发生的变化不属于化学变化</a:t>
                </a:r>
                <a:endParaRPr lang="en-US" altLang="zh-CN" dirty="0"/>
              </a:p>
            </p:txBody>
          </p:sp>
        </mc:Choice>
        <mc:Fallback>
          <p:sp>
            <p:nvSpPr>
              <p:cNvPr id="5" name="QC_4_BD.172_3#bbd82e66c.choices?htil=14&amp;vop=1&amp;pid=eed6a7ed4&amp;color=0,0,0&amp;vtp=1&amp;bbb=1&amp;hb=1"/>
              <p:cNvSpPr>
                <a:spLocks noRot="1" noChangeAspect="1" noMove="1" noResize="1" noEditPoints="1" noAdjustHandles="1" noChangeArrowheads="1" noChangeShapeType="1" noTextEdit="1"/>
              </p:cNvSpPr>
              <p:nvPr/>
            </p:nvSpPr>
            <p:spPr>
              <a:xfrm>
                <a:off x="832104" y="1529771"/>
                <a:ext cx="9070848" cy="2095500"/>
              </a:xfrm>
              <a:prstGeom prst="rect">
                <a:avLst/>
              </a:prstGeom>
              <a:blipFill rotWithShape="1">
                <a:blip r:embed="rId2"/>
                <a:stretch>
                  <a:fillRect l="-3"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74_1#66b83100b?sp=1&amp;vop=1&amp;pid=eed6a7ed4&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现有几种短周期元素的性质或原子结构如表，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下列判断不正确的是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AlternateContent xmlns:mc="http://schemas.openxmlformats.org/markup-compatibility/2006" xmlns:a14="http://schemas.microsoft.com/office/drawing/2010/main">
        <mc:Choice Requires="a14">
          <p:graphicFrame>
            <p:nvGraphicFramePr>
              <p:cNvPr id="68" name="QC_4_BD.174_2#66b83100b?colgroup=8,47&amp;vop=1&amp;pid=eed6a7ed4&amp;color=0,0,0&amp;vtp=1&amp;bbb=1"/>
              <p:cNvGraphicFramePr>
                <a:graphicFrameLocks noGrp="1"/>
              </p:cNvGraphicFramePr>
              <p:nvPr/>
            </p:nvGraphicFramePr>
            <p:xfrm>
              <a:off x="832104" y="1622425"/>
              <a:ext cx="10506456" cy="1704340"/>
            </p:xfrm>
            <a:graphic>
              <a:graphicData uri="http://schemas.openxmlformats.org/drawingml/2006/table">
                <a:tbl>
                  <a:tblPr/>
                  <a:tblGrid>
                    <a:gridCol w="1773936"/>
                    <a:gridCol w="8732520"/>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元素编号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元素性质或原子结构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868">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失去一个电子后</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原子电子层结构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最外层电子数是次外层电子数的2倍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其单质之一是空气中的主要成分</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且是最常见的助燃剂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可形成双原子分子</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且由其组成的单质在常温常压下为黄绿色气体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68" name="QC_4_BD.174_2#66b83100b?colgroup=8,47&amp;vop=1&amp;pid=eed6a7ed4&amp;color=0,0,0&amp;vtp=1&amp;bbb=1"/>
              <p:cNvGraphicFramePr>
                <a:graphicFrameLocks noGrp="1"/>
              </p:cNvGraphicFramePr>
              <p:nvPr/>
            </p:nvGraphicFramePr>
            <p:xfrm>
              <a:off x="832104" y="1622425"/>
              <a:ext cx="10506456" cy="1704340"/>
            </p:xfrm>
            <a:graphic>
              <a:graphicData uri="http://schemas.openxmlformats.org/drawingml/2006/table">
                <a:tbl>
                  <a:tblPr/>
                  <a:tblGrid>
                    <a:gridCol w="1773936"/>
                    <a:gridCol w="8732520"/>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元素编号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元素性质或原子结构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36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最外层电子数是次外层电子数的2倍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其单质之一是空气中的主要成分</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且是最常见的助燃剂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可形成双原子分子</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且由其组成的单质在常温常压下为黄绿色气体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C_4_AN.175_1#66b83100b.bracket?vop=1&amp;pid=eed6a7ed4&amp;color=0,0,0&amp;vpa=87&amp;vtp=1"/>
          <p:cNvSpPr/>
          <p:nvPr/>
        </p:nvSpPr>
        <p:spPr>
          <a:xfrm>
            <a:off x="76448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5" name="QC_4_BD.174_3#66b83100b.choices?vop=1&amp;pid=eed6a7ed4&amp;color=0,0,0&amp;vtp=1&amp;bbb=1"/>
              <p:cNvSpPr/>
              <p:nvPr/>
            </p:nvSpPr>
            <p:spPr>
              <a:xfrm>
                <a:off x="832104" y="3463925"/>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元素的非金属性：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XY</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是酸性氧化物</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XZ</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的化学式为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实验室可将未用完的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单质放回原试剂瓶</a:t>
                </a:r>
                <a:endParaRPr lang="en-US" altLang="zh-CN" sz="1800" dirty="0"/>
              </a:p>
            </p:txBody>
          </p:sp>
        </mc:Choice>
        <mc:Fallback>
          <p:sp>
            <p:nvSpPr>
              <p:cNvPr id="5" name="QC_4_BD.174_3#66b83100b.choices?vop=1&amp;pid=eed6a7ed4&amp;color=0,0,0&amp;vtp=1&amp;bbb=1"/>
              <p:cNvSpPr>
                <a:spLocks noRot="1" noChangeAspect="1" noMove="1" noResize="1" noEditPoints="1" noAdjustHandles="1" noChangeArrowheads="1" noChangeShapeType="1" noTextEdit="1"/>
              </p:cNvSpPr>
              <p:nvPr/>
            </p:nvSpPr>
            <p:spPr>
              <a:xfrm>
                <a:off x="832104" y="3463925"/>
                <a:ext cx="10533888" cy="838200"/>
              </a:xfrm>
              <a:prstGeom prst="rect">
                <a:avLst/>
              </a:prstGeom>
              <a:blipFill rotWithShape="1">
                <a:blip r:embed="rId2"/>
                <a:stretch>
                  <a:fillRect l="-2" r="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76_1#482915dff?vop=1&amp;pid=eed6a7ed4&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短周期主族元素A、B、</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的核电荷数依次增大，A与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同主族，</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的最外层电子数是内层电子总数的一</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，B的原子半径在短周期主族元素中最大。</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176_1#482915dff?vop=1&amp;pid=eed6a7ed4&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C_4_AN.177_1#482915dff.bracket?vop=1&amp;pid=eed6a7ed4&amp;color=0,0,0&amp;vpa=88&amp;vtp=1"/>
          <p:cNvSpPr/>
          <p:nvPr/>
        </p:nvSpPr>
        <p:spPr>
          <a:xfrm>
            <a:off x="7330536" y="15067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4_BD.176_2#482915dff.choices?vop=1&amp;pid=eed6a7ed4&amp;color=0,0,0&amp;vtp=1&amp;bbb=1"/>
              <p:cNvSpPr/>
              <p:nvPr/>
            </p:nvSpPr>
            <p:spPr>
              <a:xfrm>
                <a:off x="832104" y="19489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简单离子半径：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简单气态氢化物的稳定性：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B在空气中燃烧生成阴、阳离子个数比为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的化合物</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最高价氧化物对应水化物的酸性：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4_BD.176_2#482915dff.choices?vop=1&amp;pid=eed6a7ed4&amp;color=0,0,0&amp;vtp=1&amp;bbb=1"/>
              <p:cNvSpPr>
                <a:spLocks noRot="1" noChangeAspect="1" noMove="1" noResize="1" noEditPoints="1" noAdjustHandles="1" noChangeArrowheads="1" noChangeShapeType="1" noTextEdit="1"/>
              </p:cNvSpPr>
              <p:nvPr/>
            </p:nvSpPr>
            <p:spPr>
              <a:xfrm>
                <a:off x="832104" y="1948990"/>
                <a:ext cx="10533888" cy="1676400"/>
              </a:xfrm>
              <a:prstGeom prst="rect">
                <a:avLst/>
              </a:prstGeom>
              <a:blipFill rotWithShape="1">
                <a:blip r:embed="rId2"/>
                <a:stretch>
                  <a:fillRect l="-2" t="-10" r="1"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78_1#734f8d7fa?vop=1&amp;pid=eed6a7ed4&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“类推”这种思维方法在化学学习与研究中有时会产生错误结论，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因此类推的结论最终要经过实践的检验</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才能决定其正确与否</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下列类推结论中正确的是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3" name="QC_4_AN.179_1#734f8d7fa.bracket?vop=1&amp;pid=eed6a7ed4&amp;color=0,0,0&amp;vpa=89&amp;vtp=1"/>
          <p:cNvSpPr/>
          <p:nvPr/>
        </p:nvSpPr>
        <p:spPr>
          <a:xfrm>
            <a:off x="5816060" y="15067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4_BD.178_2#734f8d7fa.choices?vop=1&amp;pid=eed6a7ed4&amp;color=0,0,0&amp;vtp=1&amp;bbb=1&amp;hb=1"/>
              <p:cNvSpPr/>
              <p:nvPr/>
            </p:nvSpPr>
            <p:spPr>
              <a:xfrm>
                <a:off x="832104" y="1948990"/>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溶液中置换出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溶液中置换出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FeI</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溶液中通入适量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恰好反应，所得溶液具有漂白性；向</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溶液中通入适量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恰好反应</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，所得溶液也具有漂白性</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受热分解生成</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CuO</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受热也易分解生成</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dirty="0"/>
              </a:p>
            </p:txBody>
          </p:sp>
        </mc:Choice>
        <mc:Fallback>
          <p:sp>
            <p:nvSpPr>
              <p:cNvPr id="4" name="QC_4_BD.178_2#734f8d7fa.choices?vop=1&amp;pid=eed6a7ed4&amp;color=0,0,0&amp;vtp=1&amp;bbb=1&amp;hb=1"/>
              <p:cNvSpPr>
                <a:spLocks noRot="1" noChangeAspect="1" noMove="1" noResize="1" noEditPoints="1" noAdjustHandles="1" noChangeArrowheads="1" noChangeShapeType="1" noTextEdit="1"/>
              </p:cNvSpPr>
              <p:nvPr/>
            </p:nvSpPr>
            <p:spPr>
              <a:xfrm>
                <a:off x="832104" y="1948990"/>
                <a:ext cx="10533888" cy="2095500"/>
              </a:xfrm>
              <a:prstGeom prst="rect">
                <a:avLst/>
              </a:prstGeom>
              <a:blipFill rotWithShape="1">
                <a:blip r:embed="rId1"/>
                <a:stretch>
                  <a:fillRect l="-2" t="-8" r="1" b="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1_1#499a11094?sp=1&amp;vop=1&amp;pid=69cda3eca&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某粒子（原子或离子）的结构示意图如图，</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12_1#499a11094.bracket?vop=1&amp;pid=69cda3eca&amp;color=0,0,0&amp;vpa=6&amp;vtp=1"/>
          <p:cNvSpPr/>
          <p:nvPr/>
        </p:nvSpPr>
        <p:spPr>
          <a:xfrm>
            <a:off x="71876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p:pic>
        <p:nvPicPr>
          <p:cNvPr id="4" name="QC_6_BD.11_2#499a11094?htil=2&amp;vop=1&amp;pid=69cda3ec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982894" y="1622425"/>
            <a:ext cx="685800" cy="86868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11_3#499a11094.choices?htil=2&amp;vop=1&amp;pid=69cda3eca&amp;color=0,0,0&amp;vtp=1&amp;bbb=1"/>
              <p:cNvSpPr/>
              <p:nvPr/>
            </p:nvSpPr>
            <p:spPr>
              <a:xfrm>
                <a:off x="832104" y="1529771"/>
                <a:ext cx="9720072"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，则该粒子所对应元素的符号一定为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Ar</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若该粒子带一个单位负电荷，且</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则该粒子的符号为</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𝑚</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，则该粒子是阳离子</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𝑚</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，则该粒子一定是原子</a:t>
                </a:r>
                <a:endParaRPr lang="en-US" altLang="zh-CN" sz="1800" dirty="0"/>
              </a:p>
            </p:txBody>
          </p:sp>
        </mc:Choice>
        <mc:Fallback>
          <p:sp>
            <p:nvSpPr>
              <p:cNvPr id="5" name="QC_6_BD.11_3#499a11094.choices?htil=2&amp;vop=1&amp;pid=69cda3eca&amp;color=0,0,0&amp;vtp=1&amp;bbb=1"/>
              <p:cNvSpPr>
                <a:spLocks noRot="1" noChangeAspect="1" noMove="1" noResize="1" noEditPoints="1" noAdjustHandles="1" noChangeArrowheads="1" noChangeShapeType="1" noTextEdit="1"/>
              </p:cNvSpPr>
              <p:nvPr/>
            </p:nvSpPr>
            <p:spPr>
              <a:xfrm>
                <a:off x="832104" y="1529771"/>
                <a:ext cx="9720072" cy="1676400"/>
              </a:xfrm>
              <a:prstGeom prst="rect">
                <a:avLst/>
              </a:prstGeom>
              <a:blipFill rotWithShape="1">
                <a:blip r:embed="rId2"/>
                <a:stretch>
                  <a:fillRect l="-3" t="-3" r="4"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180_1#ebc9ad50d?htil=15&amp;vop=1&amp;pid=eed6a7ed4&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719722" y="1171440"/>
            <a:ext cx="4581144" cy="277063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4_BD.180_2#ebc9ad50d?htil=15&amp;sp=1&amp;vop=1&amp;pid=eed6a7ed4&amp;color=0,0,0&amp;vtp=1&amp;bt=1&amp;bbb=1"/>
          <p:cNvSpPr/>
          <p:nvPr/>
        </p:nvSpPr>
        <p:spPr>
          <a:xfrm>
            <a:off x="832104" y="1080000"/>
            <a:ext cx="582472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“跑道式”元素周期表结构如图所示：</a:t>
            </a:r>
            <a:endParaRPr lang="en-US" altLang="zh-CN" sz="1800" dirty="0"/>
          </a:p>
        </p:txBody>
      </p:sp>
      <p:sp>
        <p:nvSpPr>
          <p:cNvPr id="4" name="QC_4_BD.180_3#ebc9ad50d?htil=15&amp;vop=1&amp;pid=eed6a7ed4&amp;color=0,0,0&amp;vtp=1&amp;bbb=1"/>
          <p:cNvSpPr/>
          <p:nvPr/>
        </p:nvSpPr>
        <p:spPr>
          <a:xfrm>
            <a:off x="832104" y="1529890"/>
            <a:ext cx="582472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5" name="QC_4_AN.181_1#ebc9ad50d.bracket?vop=1&amp;pid=eed6a7ed4&amp;color=0,0,0&amp;vpa=90&amp;vtp=1"/>
          <p:cNvSpPr/>
          <p:nvPr/>
        </p:nvSpPr>
        <p:spPr>
          <a:xfrm>
            <a:off x="3542760" y="1526715"/>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6" name="QC_4_BD.180_4#ebc9ad50d.choices?htil=15&amp;vop=1&amp;pid=eed6a7ed4&amp;color=0,0,0&amp;vtp=1&amp;bbb=1&amp;hb=1"/>
              <p:cNvSpPr/>
              <p:nvPr/>
            </p:nvSpPr>
            <p:spPr>
              <a:xfrm>
                <a:off x="832104" y="1983915"/>
                <a:ext cx="582472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能与水反应置换出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且反应比</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与水反应剧烈</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的最高正价和其在元素周期表中的族序数相同</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的原子最外层电子数相同</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且对应</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的单质都有比较强的氧化性</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位置</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处均各含有15种元素</a:t>
                </a:r>
                <a:endParaRPr lang="en-US" altLang="zh-CN" dirty="0"/>
              </a:p>
            </p:txBody>
          </p:sp>
        </mc:Choice>
        <mc:Fallback>
          <p:sp>
            <p:nvSpPr>
              <p:cNvPr id="6" name="QC_4_BD.180_4#ebc9ad50d.choices?htil=15&amp;vop=1&amp;pid=eed6a7ed4&amp;color=0,0,0&amp;vtp=1&amp;bbb=1&amp;hb=1"/>
              <p:cNvSpPr>
                <a:spLocks noRot="1" noChangeAspect="1" noMove="1" noResize="1" noEditPoints="1" noAdjustHandles="1" noChangeArrowheads="1" noChangeShapeType="1" noTextEdit="1"/>
              </p:cNvSpPr>
              <p:nvPr/>
            </p:nvSpPr>
            <p:spPr>
              <a:xfrm>
                <a:off x="832104" y="1983915"/>
                <a:ext cx="5824728" cy="2095500"/>
              </a:xfrm>
              <a:prstGeom prst="rect">
                <a:avLst/>
              </a:prstGeom>
              <a:blipFill rotWithShape="1">
                <a:blip r:embed="rId2"/>
                <a:stretch>
                  <a:fillRect l="-4" t="-8" r="2" b="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82_1#7416eee8b?vop=1&amp;pid=eed6a7ed4&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教材变式取一段打磨过的镁带放入试管中，向试管中加入</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水，并滴入2滴酚酞溶液</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一段时间后发现</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镁带表面有气泡出现</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，镁带附近溶液变红；加热试管至水沸腾，发现镁带表面出现大量气泡</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试管中液体</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全部变为红色</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下列关于该实验的说法不正确的是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182_1#7416eee8b?vop=1&amp;pid=eed6a7ed4&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921" b="40"/>
                </a:stretch>
              </a:blipFill>
            </p:spPr>
            <p:txBody>
              <a:bodyPr/>
              <a:lstStyle/>
              <a:p>
                <a:r>
                  <a:rPr lang="zh-CN" altLang="en-US">
                    <a:noFill/>
                  </a:rPr>
                  <a:t> </a:t>
                </a:r>
              </a:p>
            </p:txBody>
          </p:sp>
        </mc:Fallback>
      </mc:AlternateContent>
      <p:sp>
        <p:nvSpPr>
          <p:cNvPr id="3" name="QC_4_AN.183_1#7416eee8b.bracket?vop=1&amp;pid=eed6a7ed4&amp;color=0,0,0&amp;vpa=91&amp;vtp=1"/>
          <p:cNvSpPr/>
          <p:nvPr/>
        </p:nvSpPr>
        <p:spPr>
          <a:xfrm>
            <a:off x="6044660" y="19258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4_BD.182_2#7416eee8b.choices?vop=1&amp;pid=eed6a7ed4&amp;color=0,0,0&amp;vtp=1&amp;bbb=1"/>
              <p:cNvSpPr/>
              <p:nvPr/>
            </p:nvSpPr>
            <p:spPr>
              <a:xfrm>
                <a:off x="832104" y="23553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其他条件相同时，温度越高，镁与水反应的速率越快</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镁与水反应的化学方程式为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氢氧化镁显碱性，且在水中有一定的溶解度</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氢氧化镁是离子化合物，它的碱性比氢氧化钡强</a:t>
                </a:r>
                <a:endParaRPr lang="en-US" altLang="zh-CN" sz="1800" dirty="0"/>
              </a:p>
            </p:txBody>
          </p:sp>
        </mc:Choice>
        <mc:Fallback>
          <p:sp>
            <p:nvSpPr>
              <p:cNvPr id="4" name="QC_4_BD.182_2#7416eee8b.choices?vop=1&amp;pid=eed6a7ed4&amp;color=0,0,0&amp;vtp=1&amp;bbb=1"/>
              <p:cNvSpPr>
                <a:spLocks noRot="1" noChangeAspect="1" noMove="1" noResize="1" noEditPoints="1" noAdjustHandles="1" noChangeArrowheads="1" noChangeShapeType="1" noTextEdit="1"/>
              </p:cNvSpPr>
              <p:nvPr/>
            </p:nvSpPr>
            <p:spPr>
              <a:xfrm>
                <a:off x="832104" y="2355390"/>
                <a:ext cx="10533888" cy="1676400"/>
              </a:xfrm>
              <a:prstGeom prst="rect">
                <a:avLst/>
              </a:prstGeom>
              <a:blipFill rotWithShape="1">
                <a:blip r:embed="rId2"/>
                <a:stretch>
                  <a:fillRect l="-2" t="-10" r="1"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4_BD.184_1#1e17491c5?htil=16&amp;vop=1&amp;pid=eed6a7ed4&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400914" y="1171441"/>
            <a:ext cx="1463548" cy="54457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O_4_BD.184_2#1e17491c5?htil=16&amp;sp=1&amp;vop=1&amp;pid=eed6a7ed4&amp;color=0,0,0&amp;vtp=1&amp;bt=1&amp;bbb=1&amp;hb=1&amp;hs=1"/>
              <p:cNvSpPr/>
              <p:nvPr/>
            </p:nvSpPr>
            <p:spPr>
              <a:xfrm>
                <a:off x="832104" y="1080000"/>
                <a:ext cx="8037576"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元素周期表是学习化学的重要工具，揭示了元素间的内在联系</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如图是元素周期</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表的一部分</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代表对应的元素，回答下列问题：</a:t>
                </a:r>
                <a:endParaRPr lang="en-US" altLang="zh-CN" dirty="0">
                  <a:solidFill>
                    <a:srgbClr val="000000"/>
                  </a:solidFill>
                </a:endParaRPr>
              </a:p>
            </p:txBody>
          </p:sp>
        </mc:Choice>
        <mc:Fallback>
          <p:sp>
            <p:nvSpPr>
              <p:cNvPr id="3" name="QO_4_BD.184_2#1e17491c5?htil=16&amp;sp=1&amp;vop=1&amp;pid=eed6a7ed4&amp;color=0,0,0&amp;vtp=1&amp;bt=1&amp;bbb=1&amp;hb=1&amp;hs=1"/>
              <p:cNvSpPr>
                <a:spLocks noRot="1" noChangeAspect="1" noMove="1" noResize="1" noEditPoints="1" noAdjustHandles="1" noChangeArrowheads="1" noChangeShapeType="1" noTextEdit="1"/>
              </p:cNvSpPr>
              <p:nvPr/>
            </p:nvSpPr>
            <p:spPr>
              <a:xfrm>
                <a:off x="832104" y="1080000"/>
                <a:ext cx="8037576" cy="838200"/>
              </a:xfrm>
              <a:prstGeom prst="rect">
                <a:avLst/>
              </a:prstGeom>
              <a:blipFill rotWithShape="1">
                <a:blip r:embed="rId2"/>
                <a:stretch>
                  <a:fillRect l="-3" t="-60" r="-980" b="6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BD.185_1#510d016fc?vop=1&amp;pid=1e17491c5&amp;color=0,0,0&amp;vtp=1&amp;bbb=1&amp;hs=1"/>
              <p:cNvSpPr/>
              <p:nvPr/>
            </p:nvSpPr>
            <p:spPr>
              <a:xfrm>
                <a:off x="832104" y="1914644"/>
                <a:ext cx="10533888" cy="2616200"/>
              </a:xfrm>
              <a:prstGeom prst="rect">
                <a:avLst/>
              </a:prstGeom>
              <a:noFill/>
            </p:spPr>
            <p:txBody>
              <a:bodyPr wrap="none" lIns="0" tIns="0" rIns="0" bIns="0" rtlCol="0" anchor="t"/>
              <a:lstStyle/>
              <a:p>
                <a:pPr algn="l" fontAlgn="b" latinLnBrk="1">
                  <a:lnSpc>
                    <a:spcPts val="74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的原子结构示意图为</a:t>
                </a:r>
                <a:r>
                  <a:rPr lang="en-US" altLang="zh-CN"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_</a:t>
                </a:r>
                <a:r>
                  <a:rPr lang="en-US" altLang="zh-CN" sz="4100" b="0" i="0" u="sng" kern="0" spc="-99900" smtClean="0">
                    <a:solidFill>
                      <a:srgbClr val="FF00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i="0" dirty="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在元素周期表中的位置为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（2）图中元素最高价氧化物对应的水化物中酸性最强的是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填化学式）。</a:t>
                </a:r>
                <a:endParaRPr lang="en-US" altLang="zh-CN">
                  <a:solidFill>
                    <a:srgbClr val="000000"/>
                  </a:solidFill>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（3）C、</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形成的简单离子半径由小到大的顺序为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用离子符号表示）。</a:t>
                </a:r>
                <a:endParaRPr lang="en-US" altLang="zh-CN" dirty="0">
                  <a:solidFill>
                    <a:srgbClr val="000000"/>
                  </a:solidFill>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（4）C和</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两种元素形成的淡黄色化合物与元素</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C的简单氢化物反应的化学方程式为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endPar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vl="0"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4" name="QB_5_BD.185_1#510d016fc?vop=1&amp;pid=1e17491c5&amp;color=0,0,0&amp;vtp=1&amp;bbb=1&amp;hs=1"/>
              <p:cNvSpPr>
                <a:spLocks noRot="1" noChangeAspect="1" noMove="1" noResize="1" noEditPoints="1" noAdjustHandles="1" noChangeArrowheads="1" noChangeShapeType="1" noTextEdit="1"/>
              </p:cNvSpPr>
              <p:nvPr/>
            </p:nvSpPr>
            <p:spPr>
              <a:xfrm>
                <a:off x="832104" y="1914644"/>
                <a:ext cx="10533888" cy="2616200"/>
              </a:xfrm>
              <a:prstGeom prst="rect">
                <a:avLst/>
              </a:prstGeom>
              <a:blipFill rotWithShape="1">
                <a:blip r:embed="rId3"/>
                <a:stretch>
                  <a:fillRect l="-2" t="-5" r="-909" b="5"/>
                </a:stretch>
              </a:blipFill>
            </p:spPr>
            <p:txBody>
              <a:bodyPr/>
              <a:lstStyle/>
              <a:p>
                <a:r>
                  <a:rPr lang="zh-CN" altLang="en-US">
                    <a:noFill/>
                  </a:rPr>
                  <a:t> </a:t>
                </a:r>
              </a:p>
            </p:txBody>
          </p:sp>
        </mc:Fallback>
      </mc:AlternateContent>
      <p:pic>
        <p:nvPicPr>
          <p:cNvPr id="6" name="QB_5_AN.187_1#510d016fc?vop=1&amp;pid=1e17491c5&amp;color=0,0,0&amp;tib=255,255,255&amp;iip=12&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683254" y="1814823"/>
            <a:ext cx="676656" cy="78638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QB_5_AN.188_1#510d016fc.blank?vop=1&amp;pid=1e17491c5&amp;color=0,0,0&amp;vpa=93&amp;vtp=1&amp;bbb=1"/>
              <p:cNvSpPr/>
              <p:nvPr/>
            </p:nvSpPr>
            <p:spPr>
              <a:xfrm>
                <a:off x="7802022" y="2329427"/>
                <a:ext cx="1909763" cy="279400"/>
              </a:xfrm>
              <a:prstGeom prst="rect">
                <a:avLst/>
              </a:prstGeom>
              <a:noFill/>
            </p:spPr>
            <p:txBody>
              <a:bodyPr wrap="none" lIns="0" tIns="0" rIns="0" bIns="0" rtlCol="0" anchor="t"/>
              <a:lstStyle/>
              <a:p>
                <a:pPr algn="ctr" latinLnBrk="1">
                  <a:lnSpc>
                    <a:spcPts val="22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第三周期第</a:t>
                </a: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Ⅵ</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族</a:t>
                </a:r>
                <a:endParaRPr lang="en-US" altLang="zh-CN" dirty="0">
                  <a:solidFill>
                    <a:srgbClr val="FF0000"/>
                  </a:solidFill>
                </a:endParaRPr>
              </a:p>
            </p:txBody>
          </p:sp>
        </mc:Choice>
        <mc:Fallback>
          <p:sp>
            <p:nvSpPr>
              <p:cNvPr id="7" name="QB_5_AN.188_1#510d016fc.blank?vop=1&amp;pid=1e17491c5&amp;color=0,0,0&amp;vpa=93&amp;vtp=1&amp;bbb=1"/>
              <p:cNvSpPr>
                <a:spLocks noRot="1" noChangeAspect="1" noMove="1" noResize="1" noEditPoints="1" noAdjustHandles="1" noChangeArrowheads="1" noChangeShapeType="1" noTextEdit="1"/>
              </p:cNvSpPr>
              <p:nvPr/>
            </p:nvSpPr>
            <p:spPr>
              <a:xfrm>
                <a:off x="7802022" y="2329427"/>
                <a:ext cx="1909763" cy="279400"/>
              </a:xfrm>
              <a:prstGeom prst="rect">
                <a:avLst/>
              </a:prstGeom>
              <a:blipFill rotWithShape="1">
                <a:blip r:embed="rId5"/>
                <a:stretch>
                  <a:fillRect l="-22" t="-9179" r="5" b="8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5_AN.190_1#510d016fc.blank?vop=1&amp;pid=1e17491c5&amp;color=0,0,0&amp;vpa=94&amp;vtp=1&amp;bbb=1"/>
              <p:cNvSpPr/>
              <p:nvPr/>
            </p:nvSpPr>
            <p:spPr>
              <a:xfrm>
                <a:off x="6723317" y="2898831"/>
                <a:ext cx="720662" cy="279400"/>
              </a:xfrm>
              <a:prstGeom prst="rect">
                <a:avLst/>
              </a:prstGeom>
              <a:noFill/>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HClO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9" name="QB_5_AN.190_1#510d016fc.blank?vop=1&amp;pid=1e17491c5&amp;color=0,0,0&amp;vpa=94&amp;vtp=1&amp;bbb=1"/>
              <p:cNvSpPr>
                <a:spLocks noRot="1" noChangeAspect="1" noMove="1" noResize="1" noEditPoints="1" noAdjustHandles="1" noChangeArrowheads="1" noChangeShapeType="1" noTextEdit="1"/>
              </p:cNvSpPr>
              <p:nvPr/>
            </p:nvSpPr>
            <p:spPr>
              <a:xfrm>
                <a:off x="6723317" y="2898831"/>
                <a:ext cx="720662" cy="279400"/>
              </a:xfrm>
              <a:prstGeom prst="rect">
                <a:avLst/>
              </a:prstGeom>
              <a:blipFill rotWithShape="1">
                <a:blip r:embed="rId6"/>
                <a:stretch>
                  <a:fillRect l="-79" t="-20" r="71" b="2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B_5_AN.192_1#510d016fc.blank?vop=1&amp;pid=1e17491c5&amp;color=0,0,0&amp;vpa=95&amp;vtp=1&amp;bbb=1"/>
              <p:cNvSpPr/>
              <p:nvPr/>
            </p:nvSpPr>
            <p:spPr>
              <a:xfrm>
                <a:off x="6189916" y="3319328"/>
                <a:ext cx="1919097" cy="292100"/>
              </a:xfrm>
              <a:prstGeom prst="rect">
                <a:avLst/>
              </a:prstGeom>
              <a:noFill/>
            </p:spPr>
            <p:txBody>
              <a:bodyPr wrap="none" lIns="0" tIns="0" rIns="0" bIns="0" rtlCol="0" anchor="t"/>
              <a:lstStyle/>
              <a:p>
                <a:pPr algn="ctr" latinLnBrk="1">
                  <a:lnSpc>
                    <a:spcPts val="23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Al</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&lt;</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&lt;</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1" name="QB_5_AN.192_1#510d016fc.blank?vop=1&amp;pid=1e17491c5&amp;color=0,0,0&amp;vpa=95&amp;vtp=1&amp;bbb=1"/>
              <p:cNvSpPr>
                <a:spLocks noRot="1" noChangeAspect="1" noMove="1" noResize="1" noEditPoints="1" noAdjustHandles="1" noChangeArrowheads="1" noChangeShapeType="1" noTextEdit="1"/>
              </p:cNvSpPr>
              <p:nvPr/>
            </p:nvSpPr>
            <p:spPr>
              <a:xfrm>
                <a:off x="6189916" y="3319328"/>
                <a:ext cx="1919097" cy="292100"/>
              </a:xfrm>
              <a:prstGeom prst="rect">
                <a:avLst/>
              </a:prstGeom>
              <a:blipFill rotWithShape="1">
                <a:blip r:embed="rId7"/>
                <a:stretch>
                  <a:fillRect l="-30" t="-63" r="3" b="6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QB_5_AN.194_1#510d016fc.blank?vop=1&amp;pid=1e17491c5&amp;color=0,0,0&amp;vpa=96&amp;vtp=1&amp;bbb=1&amp;rh=23.75&amp;hb=1"/>
              <p:cNvSpPr/>
              <p:nvPr/>
            </p:nvSpPr>
            <p:spPr>
              <a:xfrm>
                <a:off x="832104" y="3654544"/>
                <a:ext cx="10531904" cy="812800"/>
              </a:xfrm>
              <a:prstGeom prst="rect">
                <a:avLst/>
              </a:prstGeom>
              <a:noFill/>
            </p:spPr>
            <p:txBody>
              <a:bodyPr wrap="square" lIns="0" tIns="0" rIns="0" bIns="0" rtlCol="0" anchor="t"/>
              <a:lstStyle/>
              <a:p>
                <a:pPr latinLnBrk="1">
                  <a:lnSpc>
                    <a:spcPts val="3175"/>
                  </a:lnSpc>
                </a:pPr>
                <a:r>
                  <a:rPr lang="en-US" altLang="zh-CN"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NaOH</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3" name="QB_5_AN.194_1#510d016fc.blank?vop=1&amp;pid=1e17491c5&amp;color=0,0,0&amp;vpa=96&amp;vtp=1&amp;bbb=1&amp;rh=23.75&amp;hb=1"/>
              <p:cNvSpPr>
                <a:spLocks noRot="1" noChangeAspect="1" noMove="1" noResize="1" noEditPoints="1" noAdjustHandles="1" noChangeArrowheads="1" noChangeShapeType="1" noTextEdit="1"/>
              </p:cNvSpPr>
              <p:nvPr/>
            </p:nvSpPr>
            <p:spPr>
              <a:xfrm>
                <a:off x="832104" y="3654544"/>
                <a:ext cx="10531904" cy="812800"/>
              </a:xfrm>
              <a:prstGeom prst="rect">
                <a:avLst/>
              </a:prstGeom>
              <a:blipFill rotWithShape="1">
                <a:blip r:embed="rId8"/>
                <a:stretch>
                  <a:fillRect l="-2" t="-15" b="-6235"/>
                </a:stretch>
              </a:blipFill>
            </p:spPr>
            <p:txBody>
              <a:bodyPr/>
              <a:lstStyle/>
              <a:p>
                <a:r>
                  <a:rPr lang="zh-CN" altLang="en-US">
                    <a:noFill/>
                  </a:rPr>
                  <a:t> </a:t>
                </a:r>
              </a:p>
            </p:txBody>
          </p:sp>
        </mc:Fallback>
      </mc:AlternateContent>
      <p:sp>
        <p:nvSpPr>
          <p:cNvPr id="14" name="QC_5_BD.195_1#6ae170306?vop=1&amp;pid=1e17491c5&amp;color=0,0,0&amp;vtp=1&amp;bbb=1"/>
          <p:cNvSpPr/>
          <p:nvPr/>
        </p:nvSpPr>
        <p:spPr>
          <a:xfrm>
            <a:off x="832104" y="4628691"/>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a:t>
            </a:r>
            <a:endParaRPr lang="en-US" altLang="zh-CN" sz="1800" dirty="0">
              <a:solidFill>
                <a:srgbClr val="000000"/>
              </a:solidFill>
            </a:endParaRPr>
          </a:p>
        </p:txBody>
      </p:sp>
      <p:sp>
        <p:nvSpPr>
          <p:cNvPr id="15" name="QC_5_AN.196_1#6ae170306.blank?vop=1&amp;pid=1e17491c5&amp;color=0,0,0&amp;vpa=97&amp;vtp=1&amp;bbb=1"/>
          <p:cNvSpPr/>
          <p:nvPr/>
        </p:nvSpPr>
        <p:spPr>
          <a:xfrm>
            <a:off x="3218910" y="4587416"/>
            <a:ext cx="47307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CD</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6" name="QC_5_BD.195_2#6ae170306.choices?vop=1&amp;pid=1e17491c5&amp;color=0,0,0&amp;vtp=1&amp;bbb=1"/>
              <p:cNvSpPr/>
              <p:nvPr/>
            </p:nvSpPr>
            <p:spPr>
              <a:xfrm>
                <a:off x="832104" y="507896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元素的非金属性：</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单质的还原性：</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solidFill>
                    <a:srgbClr val="000000"/>
                  </a:solidFill>
                </a:endParaRPr>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最高正化合价：</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简单气态氢化物的稳定性：</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16" name="QC_5_BD.195_2#6ae170306.choices?vop=1&amp;pid=1e17491c5&amp;color=0,0,0&amp;vtp=1&amp;bbb=1"/>
              <p:cNvSpPr>
                <a:spLocks noRot="1" noChangeAspect="1" noMove="1" noResize="1" noEditPoints="1" noAdjustHandles="1" noChangeArrowheads="1" noChangeShapeType="1" noTextEdit="1"/>
              </p:cNvSpPr>
              <p:nvPr/>
            </p:nvSpPr>
            <p:spPr>
              <a:xfrm>
                <a:off x="832104" y="5078961"/>
                <a:ext cx="10533888" cy="838200"/>
              </a:xfrm>
              <a:prstGeom prst="rect">
                <a:avLst/>
              </a:prstGeom>
              <a:blipFill rotWithShape="1">
                <a:blip r:embed="rId9"/>
                <a:stretch>
                  <a:fillRect l="-2" t="-28" r="1" b="2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bg/>
                                          </p:spTgt>
                                        </p:tgtEl>
                                        <p:attrNameLst>
                                          <p:attrName>style.visibility</p:attrName>
                                        </p:attrNameLst>
                                      </p:cBhvr>
                                      <p:to>
                                        <p:strVal val="visible"/>
                                      </p:to>
                                    </p:set>
                                    <p:anim calcmode="lin" valueType="num">
                                      <p:cBhvr additive="base">
                                        <p:cTn id="13"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7">
                                            <p:bg/>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 calcmode="lin" valueType="num">
                                      <p:cBhvr additive="base">
                                        <p:cTn id="1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bg/>
                                          </p:spTgt>
                                        </p:tgtEl>
                                        <p:attrNameLst>
                                          <p:attrName>style.visibility</p:attrName>
                                        </p:attrNameLst>
                                      </p:cBhvr>
                                      <p:to>
                                        <p:strVal val="visible"/>
                                      </p:to>
                                    </p:set>
                                    <p:anim calcmode="lin" valueType="num">
                                      <p:cBhvr additive="base">
                                        <p:cTn id="23"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4" dur="500" fill="hold"/>
                                        <p:tgtEl>
                                          <p:spTgt spid="9">
                                            <p:bg/>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 calcmode="lin" valueType="num">
                                      <p:cBhvr additive="base">
                                        <p:cTn id="2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1">
                                            <p:bg/>
                                          </p:spTgt>
                                        </p:tgtEl>
                                        <p:attrNameLst>
                                          <p:attrName>style.visibility</p:attrName>
                                        </p:attrNameLst>
                                      </p:cBhvr>
                                      <p:to>
                                        <p:strVal val="visible"/>
                                      </p:to>
                                    </p:set>
                                    <p:anim calcmode="lin" valueType="num">
                                      <p:cBhvr additive="base">
                                        <p:cTn id="33"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4" dur="500" fill="hold"/>
                                        <p:tgtEl>
                                          <p:spTgt spid="11">
                                            <p:bg/>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 calcmode="lin" valueType="num">
                                      <p:cBhvr additive="base">
                                        <p:cTn id="3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bg/>
                                          </p:spTgt>
                                        </p:tgtEl>
                                        <p:attrNameLst>
                                          <p:attrName>style.visibility</p:attrName>
                                        </p:attrNameLst>
                                      </p:cBhvr>
                                      <p:to>
                                        <p:strVal val="visible"/>
                                      </p:to>
                                    </p:set>
                                    <p:anim calcmode="lin" valueType="num">
                                      <p:cBhvr additive="base">
                                        <p:cTn id="43"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44" dur="500" fill="hold"/>
                                        <p:tgtEl>
                                          <p:spTgt spid="13">
                                            <p:bg/>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3">
                                            <p:txEl>
                                              <p:pRg st="0" end="0"/>
                                            </p:txEl>
                                          </p:spTgt>
                                        </p:tgtEl>
                                        <p:attrNameLst>
                                          <p:attrName>style.visibility</p:attrName>
                                        </p:attrNameLst>
                                      </p:cBhvr>
                                      <p:to>
                                        <p:strVal val="visible"/>
                                      </p:to>
                                    </p:set>
                                    <p:anim calcmode="lin" valueType="num">
                                      <p:cBhvr additive="base">
                                        <p:cTn id="4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5">
                                            <p:bg/>
                                          </p:spTgt>
                                        </p:tgtEl>
                                        <p:attrNameLst>
                                          <p:attrName>style.visibility</p:attrName>
                                        </p:attrNameLst>
                                      </p:cBhvr>
                                      <p:to>
                                        <p:strVal val="visible"/>
                                      </p:to>
                                    </p:set>
                                    <p:anim calcmode="lin" valueType="num">
                                      <p:cBhvr additive="base">
                                        <p:cTn id="53" dur="500" fill="hold"/>
                                        <p:tgtEl>
                                          <p:spTgt spid="15">
                                            <p:bg/>
                                          </p:spTgt>
                                        </p:tgtEl>
                                        <p:attrNameLst>
                                          <p:attrName>ppt_x</p:attrName>
                                        </p:attrNameLst>
                                      </p:cBhvr>
                                      <p:tavLst>
                                        <p:tav tm="0">
                                          <p:val>
                                            <p:strVal val="#ppt_x"/>
                                          </p:val>
                                        </p:tav>
                                        <p:tav tm="100000">
                                          <p:val>
                                            <p:strVal val="#ppt_x"/>
                                          </p:val>
                                        </p:tav>
                                      </p:tavLst>
                                    </p:anim>
                                    <p:anim calcmode="lin" valueType="num">
                                      <p:cBhvr additive="base">
                                        <p:cTn id="54" dur="500" fill="hold"/>
                                        <p:tgtEl>
                                          <p:spTgt spid="15">
                                            <p:bg/>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5">
                                            <p:txEl>
                                              <p:pRg st="0" end="0"/>
                                            </p:txEl>
                                          </p:spTgt>
                                        </p:tgtEl>
                                        <p:attrNameLst>
                                          <p:attrName>style.visibility</p:attrName>
                                        </p:attrNameLst>
                                      </p:cBhvr>
                                      <p:to>
                                        <p:strVal val="visible"/>
                                      </p:to>
                                    </p:set>
                                    <p:anim calcmode="lin" valueType="num">
                                      <p:cBhvr additive="base">
                                        <p:cTn id="5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build="p"/>
      <p:bldP spid="9" grpId="0" animBg="1" build="p"/>
      <p:bldP spid="11" grpId="0" animBg="1" build="p"/>
      <p:bldP spid="13" grpId="0" animBg="1" build="p"/>
      <p:bldP spid="15" grpId="0" animBg="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197_1#4ccac198b?vop=1&amp;pid=eed6a7ed4&amp;color=0,0,0&amp;vtp=1&amp;bt=1&amp;bbb=1&amp;hb=1"/>
              <p:cNvSpPr/>
              <p:nvPr/>
            </p:nvSpPr>
            <p:spPr>
              <a:xfrm>
                <a:off x="832104" y="1080000"/>
                <a:ext cx="10533888" cy="812800"/>
              </a:xfrm>
              <a:prstGeom prst="rect">
                <a:avLst/>
              </a:prstGeom>
              <a:noFill/>
            </p:spPr>
            <p:txBody>
              <a:bodyPr wrap="none" lIns="0" tIns="0" rIns="0" bIns="0" rtlCol="0" anchor="t"/>
              <a:lstStyle/>
              <a:p>
                <a:pPr algn="l" latinLnBrk="1">
                  <a:lnSpc>
                    <a:spcPts val="32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是原子序数依次增大的四种短周期主族元素；</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同族，</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的一种单质可用于杀菌消毒，</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的最高化合价之和为8，</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是地壳中含量最多的金属元素。</a:t>
                </a:r>
                <a:endParaRPr lang="en-US" altLang="zh-CN" sz="100" dirty="0">
                  <a:solidFill>
                    <a:srgbClr val="000000"/>
                  </a:solidFill>
                </a:endParaRPr>
              </a:p>
            </p:txBody>
          </p:sp>
        </mc:Choice>
        <mc:Fallback>
          <p:sp>
            <p:nvSpPr>
              <p:cNvPr id="2" name="QO_4_BD.197_1#4ccac198b?vop=1&amp;pid=eed6a7ed4&amp;color=0,0,0&amp;vtp=1&amp;bt=1&amp;bbb=1&amp;hb=1"/>
              <p:cNvSpPr>
                <a:spLocks noRot="1" noChangeAspect="1" noMove="1" noResize="1" noEditPoints="1" noAdjustHandles="1" noChangeArrowheads="1" noChangeShapeType="1" noTextEdit="1"/>
              </p:cNvSpPr>
              <p:nvPr/>
            </p:nvSpPr>
            <p:spPr>
              <a:xfrm>
                <a:off x="832104" y="1080000"/>
                <a:ext cx="10533888" cy="812800"/>
              </a:xfrm>
              <a:prstGeom prst="rect">
                <a:avLst/>
              </a:prstGeom>
              <a:blipFill rotWithShape="1">
                <a:blip r:embed="rId1"/>
                <a:stretch>
                  <a:fillRect l="-2" t="-62" r="1" b="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BD.198_1#b74bcd277?vop=1&amp;pid=4ccac198b&amp;color=0,0,0&amp;vtp=1&amp;bbb=1"/>
              <p:cNvSpPr/>
              <p:nvPr/>
            </p:nvSpPr>
            <p:spPr>
              <a:xfrm>
                <a:off x="832104" y="1910889"/>
                <a:ext cx="10533888" cy="8128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（1）写出含有10个中子的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原子的化学符号</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2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的原子半径由大到小的顺序是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用元素符号表示</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3" name="QB_5_BD.198_1#b74bcd277?vop=1&amp;pid=4ccac198b&amp;color=0,0,0&amp;vtp=1&amp;bbb=1"/>
              <p:cNvSpPr>
                <a:spLocks noRot="1" noChangeAspect="1" noMove="1" noResize="1" noEditPoints="1" noAdjustHandles="1" noChangeArrowheads="1" noChangeShapeType="1" noTextEdit="1"/>
              </p:cNvSpPr>
              <p:nvPr/>
            </p:nvSpPr>
            <p:spPr>
              <a:xfrm>
                <a:off x="832104" y="1910889"/>
                <a:ext cx="10533888" cy="812800"/>
              </a:xfrm>
              <a:prstGeom prst="rect">
                <a:avLst/>
              </a:prstGeom>
              <a:blipFill rotWithShape="1">
                <a:blip r:embed="rId2"/>
                <a:stretch>
                  <a:fillRect l="-2" t="-21" r="1" b="2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N.199_1#b74bcd277.blank?vop=1&amp;pid=4ccac198b&amp;color=0,0,0&amp;vpa=98&amp;vtp=1&amp;bbb=1&amp;rh=22.18"/>
              <p:cNvSpPr/>
              <p:nvPr/>
            </p:nvSpPr>
            <p:spPr>
              <a:xfrm>
                <a:off x="5532691" y="1933122"/>
                <a:ext cx="464947" cy="281686"/>
              </a:xfrm>
              <a:prstGeom prst="rect">
                <a:avLst/>
              </a:prstGeom>
              <a:noFill/>
            </p:spPr>
            <p:txBody>
              <a:bodyPr wrap="none" lIns="0" tIns="0" rIns="0" bIns="0" rtlCol="0" anchor="t"/>
              <a:lstStyle/>
              <a:p>
                <a:pPr algn="ctr" latinLnBrk="1">
                  <a:lnSpc>
                    <a:spcPts val="2300"/>
                  </a:lnSpc>
                </a:pP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8</m:t>
                        </m:r>
                      </m:sub>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18</m:t>
                        </m:r>
                      </m:sup>
                    </m:sSubSup>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4" name="QB_5_AN.199_1#b74bcd277.blank?vop=1&amp;pid=4ccac198b&amp;color=0,0,0&amp;vpa=98&amp;vtp=1&amp;bbb=1&amp;rh=22.18"/>
              <p:cNvSpPr>
                <a:spLocks noRot="1" noChangeAspect="1" noMove="1" noResize="1" noEditPoints="1" noAdjustHandles="1" noChangeArrowheads="1" noChangeShapeType="1" noTextEdit="1"/>
              </p:cNvSpPr>
              <p:nvPr/>
            </p:nvSpPr>
            <p:spPr>
              <a:xfrm>
                <a:off x="5532691" y="1933122"/>
                <a:ext cx="464947" cy="281686"/>
              </a:xfrm>
              <a:prstGeom prst="rect">
                <a:avLst/>
              </a:prstGeom>
              <a:blipFill rotWithShape="1">
                <a:blip r:embed="rId3"/>
                <a:stretch>
                  <a:fillRect l="-123" t="-65" r="14" b="-363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AN.201_1#b74bcd277.blank?vop=1&amp;pid=4ccac198b&amp;color=0,0,0&amp;vpa=99&amp;vtp=1&amp;bbb=1"/>
              <p:cNvSpPr/>
              <p:nvPr/>
            </p:nvSpPr>
            <p:spPr>
              <a:xfrm>
                <a:off x="5340604" y="2355905"/>
                <a:ext cx="1223963"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Al</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6" name="QB_5_AN.201_1#b74bcd277.blank?vop=1&amp;pid=4ccac198b&amp;color=0,0,0&amp;vpa=99&amp;vtp=1&amp;bbb=1"/>
              <p:cNvSpPr>
                <a:spLocks noRot="1" noChangeAspect="1" noMove="1" noResize="1" noEditPoints="1" noAdjustHandles="1" noChangeArrowheads="1" noChangeShapeType="1" noTextEdit="1"/>
              </p:cNvSpPr>
              <p:nvPr/>
            </p:nvSpPr>
            <p:spPr>
              <a:xfrm>
                <a:off x="5340604" y="2355905"/>
                <a:ext cx="1223963" cy="279400"/>
              </a:xfrm>
              <a:prstGeom prst="rect">
                <a:avLst/>
              </a:prstGeom>
              <a:blipFill rotWithShape="1">
                <a:blip r:embed="rId4"/>
                <a:stretch>
                  <a:fillRect l="-21" t="-20" r="47" b="2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5_BD.202_1#e8bd72ce5?sp=1&amp;vop=1&amp;pid=4ccac198b&amp;color=0,0,0&amp;vtp=1&amp;bbb=1"/>
              <p:cNvSpPr/>
              <p:nvPr/>
            </p:nvSpPr>
            <p:spPr>
              <a:xfrm>
                <a:off x="832104" y="2774490"/>
                <a:ext cx="10533888" cy="20320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中非金属性较强的是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填元素符号</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下列事实不能证明该结论的是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a:t>
                </a:r>
                <a:endParaRPr lang="en-US" altLang="zh-CN" sz="1800" dirty="0">
                  <a:solidFill>
                    <a:srgbClr val="000000"/>
                  </a:solidFill>
                </a:endParaRPr>
              </a:p>
              <a:p>
                <a:pPr latinLnBrk="1">
                  <a:lnSpc>
                    <a:spcPts val="32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的简单气态氢化物的稳定性比</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的强</a:t>
                </a:r>
                <a:endParaRPr lang="en-US" altLang="zh-CN" sz="1800" dirty="0">
                  <a:solidFill>
                    <a:srgbClr val="000000"/>
                  </a:solidFill>
                </a:endParaRPr>
              </a:p>
              <a:p>
                <a:pPr latinLnBrk="1">
                  <a:lnSpc>
                    <a:spcPts val="32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.相同条件下</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的简单氢化物的还原性比</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的强</a:t>
                </a:r>
                <a:endParaRPr lang="en-US" altLang="zh-CN" sz="1800" dirty="0">
                  <a:solidFill>
                    <a:srgbClr val="000000"/>
                  </a:solidFill>
                </a:endParaRPr>
              </a:p>
              <a:p>
                <a:pPr latinLnBrk="1">
                  <a:lnSpc>
                    <a:spcPts val="32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的简单气态氢化物的水溶液的酸性比</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的强</a:t>
                </a:r>
                <a:endParaRPr lang="en-US" altLang="zh-CN" sz="1800" dirty="0">
                  <a:solidFill>
                    <a:srgbClr val="000000"/>
                  </a:solidFill>
                </a:endParaRPr>
              </a:p>
              <a:p>
                <a:pPr latinLnBrk="1">
                  <a:lnSpc>
                    <a:spcPts val="32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的简单氢化物的沸点比</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的高</a:t>
                </a:r>
                <a:endParaRPr lang="en-US" altLang="zh-CN" sz="1800" dirty="0">
                  <a:solidFill>
                    <a:srgbClr val="000000"/>
                  </a:solidFill>
                </a:endParaRPr>
              </a:p>
            </p:txBody>
          </p:sp>
        </mc:Choice>
        <mc:Fallback>
          <p:sp>
            <p:nvSpPr>
              <p:cNvPr id="7" name="QB_5_BD.202_1#e8bd72ce5?sp=1&amp;vop=1&amp;pid=4ccac198b&amp;color=0,0,0&amp;vtp=1&amp;bbb=1"/>
              <p:cNvSpPr>
                <a:spLocks noRot="1" noChangeAspect="1" noMove="1" noResize="1" noEditPoints="1" noAdjustHandles="1" noChangeArrowheads="1" noChangeShapeType="1" noTextEdit="1"/>
              </p:cNvSpPr>
              <p:nvPr/>
            </p:nvSpPr>
            <p:spPr>
              <a:xfrm>
                <a:off x="832104" y="2774490"/>
                <a:ext cx="10533888" cy="2032000"/>
              </a:xfrm>
              <a:prstGeom prst="rect">
                <a:avLst/>
              </a:prstGeom>
              <a:blipFill rotWithShape="1">
                <a:blip r:embed="rId5"/>
                <a:stretch>
                  <a:fillRect l="-2" t="-9" r="1" b="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5_AN.203_1#e8bd72ce5.blank?vop=1&amp;pid=4ccac198b&amp;color=0,0,0&amp;vpa=100&amp;vtp=1&amp;bbb=1"/>
              <p:cNvSpPr/>
              <p:nvPr/>
            </p:nvSpPr>
            <p:spPr>
              <a:xfrm>
                <a:off x="3978530" y="2810882"/>
                <a:ext cx="317500"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8" name="QB_5_AN.203_1#e8bd72ce5.blank?vop=1&amp;pid=4ccac198b&amp;color=0,0,0&amp;vpa=100&amp;vtp=1&amp;bbb=1"/>
              <p:cNvSpPr>
                <a:spLocks noRot="1" noChangeAspect="1" noMove="1" noResize="1" noEditPoints="1" noAdjustHandles="1" noChangeArrowheads="1" noChangeShapeType="1" noTextEdit="1"/>
              </p:cNvSpPr>
              <p:nvPr/>
            </p:nvSpPr>
            <p:spPr>
              <a:xfrm>
                <a:off x="3978530" y="2810882"/>
                <a:ext cx="317500" cy="279400"/>
              </a:xfrm>
              <a:prstGeom prst="rect">
                <a:avLst/>
              </a:prstGeom>
              <a:blipFill rotWithShape="1">
                <a:blip r:embed="rId6"/>
                <a:stretch>
                  <a:fillRect l="-80" t="-133" r="80" b="1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5_AN.204_1#e8bd72ce5.blank?vop=1&amp;pid=4ccac198b&amp;color=0,0,0&amp;vpa=101&amp;vtp=1&amp;bbb=1"/>
              <p:cNvSpPr/>
              <p:nvPr/>
            </p:nvSpPr>
            <p:spPr>
              <a:xfrm>
                <a:off x="9109328" y="2810882"/>
                <a:ext cx="344488"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cd</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9" name="QB_5_AN.204_1#e8bd72ce5.blank?vop=1&amp;pid=4ccac198b&amp;color=0,0,0&amp;vpa=101&amp;vtp=1&amp;bbb=1"/>
              <p:cNvSpPr>
                <a:spLocks noRot="1" noChangeAspect="1" noMove="1" noResize="1" noEditPoints="1" noAdjustHandles="1" noChangeArrowheads="1" noChangeShapeType="1" noTextEdit="1"/>
              </p:cNvSpPr>
              <p:nvPr/>
            </p:nvSpPr>
            <p:spPr>
              <a:xfrm>
                <a:off x="9109328" y="2810882"/>
                <a:ext cx="344488" cy="279400"/>
              </a:xfrm>
              <a:prstGeom prst="rect">
                <a:avLst/>
              </a:prstGeom>
              <a:blipFill rotWithShape="1">
                <a:blip r:embed="rId7"/>
                <a:stretch>
                  <a:fillRect l="-73" t="-133" r="166" b="1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B_5_BD.205_1#2656f26a6?vop=1&amp;pid=4ccac198b&amp;color=0,0,0&amp;vtp=1&amp;bbb=1&amp;hb=1"/>
              <p:cNvSpPr/>
              <p:nvPr/>
            </p:nvSpPr>
            <p:spPr>
              <a:xfrm>
                <a:off x="832104" y="4793790"/>
                <a:ext cx="10533888" cy="12192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的最高价氧化物对应的水化物既能跟强酸溶液反应，又能跟强碱溶液反应</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写出其最高价氧化物</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对应的水化物与强碱溶液反应的离子方程式：</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2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与同周期相邻金属元素的金属性强弱关系为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用元素符号表示</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10" name="QB_5_BD.205_1#2656f26a6?vop=1&amp;pid=4ccac198b&amp;color=0,0,0&amp;vtp=1&amp;bbb=1&amp;hb=1"/>
              <p:cNvSpPr>
                <a:spLocks noRot="1" noChangeAspect="1" noMove="1" noResize="1" noEditPoints="1" noAdjustHandles="1" noChangeArrowheads="1" noChangeShapeType="1" noTextEdit="1"/>
              </p:cNvSpPr>
              <p:nvPr/>
            </p:nvSpPr>
            <p:spPr>
              <a:xfrm>
                <a:off x="832104" y="4793790"/>
                <a:ext cx="10533888" cy="1219200"/>
              </a:xfrm>
              <a:prstGeom prst="rect">
                <a:avLst/>
              </a:prstGeom>
              <a:blipFill rotWithShape="1">
                <a:blip r:embed="rId8"/>
                <a:stretch>
                  <a:fillRect l="-2" t="-14" r="1" b="1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B_5_AN.206_1#2656f26a6.blank?vop=1&amp;pid=4ccac198b&amp;color=0,0,0&amp;vpa=102&amp;vtp=1&amp;bbb=1"/>
              <p:cNvSpPr/>
              <p:nvPr/>
            </p:nvSpPr>
            <p:spPr>
              <a:xfrm>
                <a:off x="5434266" y="5206738"/>
                <a:ext cx="3140710" cy="304800"/>
              </a:xfrm>
              <a:prstGeom prst="rect">
                <a:avLst/>
              </a:prstGeom>
              <a:noFill/>
            </p:spPr>
            <p:txBody>
              <a:bodyPr wrap="none" lIns="0" tIns="0" rIns="0" bIns="0" rtlCol="0" anchor="t"/>
              <a:lstStyle/>
              <a:p>
                <a:pPr algn="ctr" latinLnBrk="1">
                  <a:lnSpc>
                    <a:spcPts val="24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Al</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OH</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Al</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OH</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ub>
                    </m:sSub>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1" name="QB_5_AN.206_1#2656f26a6.blank?vop=1&amp;pid=4ccac198b&amp;color=0,0,0&amp;vpa=102&amp;vtp=1&amp;bbb=1"/>
              <p:cNvSpPr>
                <a:spLocks noRot="1" noChangeAspect="1" noMove="1" noResize="1" noEditPoints="1" noAdjustHandles="1" noChangeArrowheads="1" noChangeShapeType="1" noTextEdit="1"/>
              </p:cNvSpPr>
              <p:nvPr/>
            </p:nvSpPr>
            <p:spPr>
              <a:xfrm>
                <a:off x="5434266" y="5206738"/>
                <a:ext cx="3140710" cy="304800"/>
              </a:xfrm>
              <a:prstGeom prst="rect">
                <a:avLst/>
              </a:prstGeom>
              <a:blipFill rotWithShape="1">
                <a:blip r:embed="rId9"/>
                <a:stretch>
                  <a:fillRect l="-18" t="-30747" r="18" b="-1862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QB_5_AN.208_1#2656f26a6.blank?vop=1&amp;pid=4ccac198b&amp;color=0,0,0&amp;vpa=103&amp;vtp=1&amp;bbb=1"/>
              <p:cNvSpPr/>
              <p:nvPr/>
            </p:nvSpPr>
            <p:spPr>
              <a:xfrm>
                <a:off x="5951791" y="5656317"/>
                <a:ext cx="919163"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3" name="QB_5_AN.208_1#2656f26a6.blank?vop=1&amp;pid=4ccac198b&amp;color=0,0,0&amp;vpa=103&amp;vtp=1&amp;bbb=1"/>
              <p:cNvSpPr>
                <a:spLocks noRot="1" noChangeAspect="1" noMove="1" noResize="1" noEditPoints="1" noAdjustHandles="1" noChangeArrowheads="1" noChangeShapeType="1" noTextEdit="1"/>
              </p:cNvSpPr>
              <p:nvPr/>
            </p:nvSpPr>
            <p:spPr>
              <a:xfrm>
                <a:off x="5951791" y="5656317"/>
                <a:ext cx="919163" cy="279400"/>
              </a:xfrm>
              <a:prstGeom prst="rect">
                <a:avLst/>
              </a:prstGeom>
              <a:blipFill rotWithShape="1">
                <a:blip r:embed="rId10"/>
                <a:stretch>
                  <a:fillRect l="-62" t="-133" r="28" b="13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bg/>
                                          </p:spTgt>
                                        </p:tgtEl>
                                        <p:attrNameLst>
                                          <p:attrName>style.visibility</p:attrName>
                                        </p:attrNameLst>
                                      </p:cBhvr>
                                      <p:to>
                                        <p:strVal val="visible"/>
                                      </p:to>
                                    </p:set>
                                    <p:anim calcmode="lin" valueType="num">
                                      <p:cBhvr additive="base">
                                        <p:cTn id="3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9">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anim calcmode="lin" valueType="num">
                                      <p:cBhvr additive="base">
                                        <p:cTn id="4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 calcmode="lin" valueType="num">
                                      <p:cBhvr additive="base">
                                        <p:cTn id="4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1">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1">
                                            <p:txEl>
                                              <p:pRg st="0" end="0"/>
                                            </p:txEl>
                                          </p:spTgt>
                                        </p:tgtEl>
                                        <p:attrNameLst>
                                          <p:attrName>style.visibility</p:attrName>
                                        </p:attrNameLst>
                                      </p:cBhvr>
                                      <p:to>
                                        <p:strVal val="visible"/>
                                      </p:to>
                                    </p:set>
                                    <p:anim calcmode="lin" valueType="num">
                                      <p:cBhvr additive="base">
                                        <p:cTn id="5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3">
                                            <p:bg/>
                                          </p:spTgt>
                                        </p:tgtEl>
                                        <p:attrNameLst>
                                          <p:attrName>style.visibility</p:attrName>
                                        </p:attrNameLst>
                                      </p:cBhvr>
                                      <p:to>
                                        <p:strVal val="visible"/>
                                      </p:to>
                                    </p:set>
                                    <p:anim calcmode="lin" valueType="num">
                                      <p:cBhvr additive="base">
                                        <p:cTn id="5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13">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3">
                                            <p:txEl>
                                              <p:pRg st="0" end="0"/>
                                            </p:txEl>
                                          </p:spTgt>
                                        </p:tgtEl>
                                        <p:attrNameLst>
                                          <p:attrName>style.visibility</p:attrName>
                                        </p:attrNameLst>
                                      </p:cBhvr>
                                      <p:to>
                                        <p:strVal val="visible"/>
                                      </p:to>
                                    </p:set>
                                    <p:anim calcmode="lin" valueType="num">
                                      <p:cBhvr additive="base">
                                        <p:cTn id="6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P spid="8" grpId="0" animBg="1" build="p"/>
      <p:bldP spid="9" grpId="0" animBg="1" build="p"/>
      <p:bldP spid="11" grpId="0" animBg="1" build="p"/>
      <p:bldP spid="13" grpId="0" animBg="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09_1#3ff82a27e?vop=1&amp;pid=68ca2ec40&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研究化学键有助于人们理解物质的某些性质。下列各组物质中，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化学键类型完全相同的是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210_1#3ff82a27e.bracket?vop=1&amp;pid=68ca2ec40&amp;color=0,0,0&amp;vpa=104&amp;vtp=1"/>
          <p:cNvSpPr/>
          <p:nvPr/>
        </p:nvSpPr>
        <p:spPr>
          <a:xfrm>
            <a:off x="9930861" y="1075817"/>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6_BD.209_2#3ff82a27e.choices?vop=1&amp;pid=68ca2ec40&amp;color=0,0,0&amp;vtp=1&amp;bbb=1"/>
              <p:cNvSpPr/>
              <p:nvPr/>
            </p:nvSpPr>
            <p:spPr>
              <a:xfrm>
                <a:off x="832104" y="1529771"/>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649220" algn="l"/>
                    <a:tab pos="5400040" algn="l"/>
                    <a:tab pos="815086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209_2#3ff82a27e.choices?vop=1&amp;pid=68ca2ec40&amp;color=0,0,0&amp;vtp=1&amp;bbb=1"/>
              <p:cNvSpPr>
                <a:spLocks noRot="1" noChangeAspect="1" noMove="1" noResize="1" noEditPoints="1" noAdjustHandles="1" noChangeArrowheads="1" noChangeShapeType="1" noTextEdit="1"/>
              </p:cNvSpPr>
              <p:nvPr/>
            </p:nvSpPr>
            <p:spPr>
              <a:xfrm>
                <a:off x="832104" y="1529771"/>
                <a:ext cx="10533888" cy="469900"/>
              </a:xfrm>
              <a:prstGeom prst="rect">
                <a:avLst/>
              </a:prstGeom>
              <a:blipFill rotWithShape="1">
                <a:blip r:embed="rId1"/>
                <a:stretch>
                  <a:fillRect l="-2" t="-12" r="1" b="1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11_1#f7460e6d0?vop=1&amp;pid=68ca2ec40&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下列过程中，既有共价键的断裂，</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又有离子键的形成的是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212_1#f7460e6d0.bracket?vop=1&amp;pid=68ca2ec40&amp;color=0,0,0&amp;vpa=105&amp;vtp=1"/>
          <p:cNvSpPr/>
          <p:nvPr/>
        </p:nvSpPr>
        <p:spPr>
          <a:xfrm>
            <a:off x="67304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sp>
        <p:nvSpPr>
          <p:cNvPr id="4" name="QC_6_BD.211_2#f7460e6d0.choices?vop=1&amp;pid=68ca2ec40&amp;color=0,0,0&amp;vtp=1&amp;bbb=1"/>
          <p:cNvSpPr/>
          <p:nvPr/>
        </p:nvSpPr>
        <p:spPr>
          <a:xfrm>
            <a:off x="832104" y="15297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氢气和氧气燃烧生成水</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氯气和钠燃烧生成白烟</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氯化氢气体溶解于水</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食盐水蒸发结晶</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6_BD.213_1#c37f13f5e?sp=1&amp;vop=1&amp;pid=68ca2ec40&amp;color=0,0,0&amp;vtp=1&amp;bt=1&amp;bbb=1"/>
              <p:cNvSpPr/>
              <p:nvPr/>
            </p:nvSpPr>
            <p:spPr>
              <a:xfrm>
                <a:off x="832104" y="1078992"/>
                <a:ext cx="10533888" cy="16256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有以下8种物质：</a:t>
                </a:r>
                <a:endParaRPr lang="en-US" altLang="zh-CN" sz="1800" dirty="0"/>
              </a:p>
              <a:p>
                <a:pPr latinLnBrk="1">
                  <a:lnSpc>
                    <a:spcPts val="32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①</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Ne</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②</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③</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④</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⑤</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⑥</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2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⑦</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⑧</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用上述物质填空</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2" name="QO_6_BD.213_1#c37f13f5e?sp=1&amp;vop=1&amp;pid=68ca2ec40&amp;color=0,0,0&amp;vtp=1&amp;bt=1&amp;bbb=1"/>
              <p:cNvSpPr>
                <a:spLocks noRot="1" noChangeAspect="1" noMove="1" noResize="1" noEditPoints="1" noAdjustHandles="1" noChangeArrowheads="1" noChangeShapeType="1" noTextEdit="1"/>
              </p:cNvSpPr>
              <p:nvPr/>
            </p:nvSpPr>
            <p:spPr>
              <a:xfrm>
                <a:off x="832104" y="1078992"/>
                <a:ext cx="10533888" cy="1625600"/>
              </a:xfrm>
              <a:prstGeom prst="rect">
                <a:avLst/>
              </a:prstGeom>
              <a:blipFill rotWithShape="1">
                <a:blip r:embed="rId1"/>
                <a:stretch>
                  <a:fillRect l="-2" t="-8" r="1" b="8"/>
                </a:stretch>
              </a:blipFill>
            </p:spPr>
            <p:txBody>
              <a:bodyPr/>
              <a:lstStyle/>
              <a:p>
                <a:r>
                  <a:rPr lang="zh-CN" altLang="en-US">
                    <a:noFill/>
                  </a:rPr>
                  <a:t> </a:t>
                </a:r>
              </a:p>
            </p:txBody>
          </p:sp>
        </mc:Fallback>
      </mc:AlternateContent>
      <p:sp>
        <p:nvSpPr>
          <p:cNvPr id="3" name="QB_7_BD.214_1#0c8a91704?vop=1&amp;pid=c37f13f5e&amp;color=0,0,0&amp;vtp=1&amp;bbb=1"/>
          <p:cNvSpPr/>
          <p:nvPr/>
        </p:nvSpPr>
        <p:spPr>
          <a:xfrm>
            <a:off x="832104" y="2716276"/>
            <a:ext cx="10533888" cy="25146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只存在离子键的是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（2）只存在极性共价键的是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a:solidFill>
                <a:prstClr val="black"/>
              </a:solidFill>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（3）既存在非极性共价键又存在极性共价键的是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a:solidFill>
                <a:prstClr val="black"/>
              </a:solidFill>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（4）只存在非极性共价键的是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a:solidFill>
                <a:prstClr val="black"/>
              </a:solidFill>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（5）不存在化学键的是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a:solidFill>
                <a:prstClr val="black"/>
              </a:solidFill>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（6）既存在离子键又存在非极性共价键的是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4" name="QB_7_AN.215_1#0c8a91704.blank?vop=1&amp;pid=c37f13f5e&amp;color=0,0,0&amp;vpa=106&amp;vtp=1"/>
          <p:cNvSpPr/>
          <p:nvPr/>
        </p:nvSpPr>
        <p:spPr>
          <a:xfrm>
            <a:off x="3257010" y="2685796"/>
            <a:ext cx="3952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⑤</a:t>
            </a:r>
            <a:endParaRPr lang="en-US" altLang="zh-CN" dirty="0"/>
          </a:p>
        </p:txBody>
      </p:sp>
      <p:sp>
        <p:nvSpPr>
          <p:cNvPr id="6" name="QB_7_AN.217_1#0c8a91704.blank?vop=1&amp;pid=c37f13f5e&amp;color=0,0,0&amp;vpa=107&amp;vtp=1"/>
          <p:cNvSpPr/>
          <p:nvPr/>
        </p:nvSpPr>
        <p:spPr>
          <a:xfrm>
            <a:off x="3714210" y="3104896"/>
            <a:ext cx="3952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②</a:t>
            </a:r>
            <a:endParaRPr lang="en-US" altLang="zh-CN" dirty="0"/>
          </a:p>
        </p:txBody>
      </p:sp>
      <p:sp>
        <p:nvSpPr>
          <p:cNvPr id="8" name="QB_7_AN.219_1#0c8a91704.blank?vop=1&amp;pid=c37f13f5e&amp;color=0,0,0&amp;vpa=108&amp;vtp=1"/>
          <p:cNvSpPr/>
          <p:nvPr/>
        </p:nvSpPr>
        <p:spPr>
          <a:xfrm>
            <a:off x="5771610" y="3523996"/>
            <a:ext cx="3952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④</a:t>
            </a:r>
            <a:endParaRPr lang="en-US" altLang="zh-CN" dirty="0"/>
          </a:p>
        </p:txBody>
      </p:sp>
      <p:sp>
        <p:nvSpPr>
          <p:cNvPr id="10" name="QB_7_AN.221_1#0c8a91704.blank?vop=1&amp;pid=c37f13f5e&amp;color=0,0,0&amp;vpa=109&amp;vtp=1"/>
          <p:cNvSpPr/>
          <p:nvPr/>
        </p:nvSpPr>
        <p:spPr>
          <a:xfrm>
            <a:off x="3942810" y="3943096"/>
            <a:ext cx="3952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③</a:t>
            </a:r>
            <a:endParaRPr lang="en-US" altLang="zh-CN" dirty="0"/>
          </a:p>
        </p:txBody>
      </p:sp>
      <p:sp>
        <p:nvSpPr>
          <p:cNvPr id="12" name="QB_7_AN.223_1#0c8a91704.blank?vop=1&amp;pid=c37f13f5e&amp;color=0,0,0&amp;vpa=110&amp;vtp=1"/>
          <p:cNvSpPr/>
          <p:nvPr/>
        </p:nvSpPr>
        <p:spPr>
          <a:xfrm>
            <a:off x="3257010" y="4362196"/>
            <a:ext cx="3952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①</a:t>
            </a:r>
            <a:endParaRPr lang="en-US" altLang="zh-CN" dirty="0"/>
          </a:p>
        </p:txBody>
      </p:sp>
      <p:sp>
        <p:nvSpPr>
          <p:cNvPr id="14" name="QB_7_AN.225_1#0c8a91704.blank?vop=1&amp;pid=c37f13f5e&amp;color=0,0,0&amp;vpa=111&amp;vtp=1"/>
          <p:cNvSpPr/>
          <p:nvPr/>
        </p:nvSpPr>
        <p:spPr>
          <a:xfrm>
            <a:off x="5314410" y="4781296"/>
            <a:ext cx="3952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⑦</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bg/>
                                          </p:spTgt>
                                        </p:tgtEl>
                                        <p:attrNameLst>
                                          <p:attrName>style.visibility</p:attrName>
                                        </p:attrNameLst>
                                      </p:cBhvr>
                                      <p:to>
                                        <p:strVal val="visible"/>
                                      </p:to>
                                    </p:set>
                                    <p:anim calcmode="lin" valueType="num">
                                      <p:cBhvr additive="base">
                                        <p:cTn id="3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xEl>
                                              <p:pRg st="0" end="0"/>
                                            </p:txEl>
                                          </p:spTgt>
                                        </p:tgtEl>
                                        <p:attrNameLst>
                                          <p:attrName>style.visibility</p:attrName>
                                        </p:attrNameLst>
                                      </p:cBhvr>
                                      <p:to>
                                        <p:strVal val="visible"/>
                                      </p:to>
                                    </p:set>
                                    <p:anim calcmode="lin" valueType="num">
                                      <p:cBhvr additive="base">
                                        <p:cTn id="4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2">
                                            <p:bg/>
                                          </p:spTgt>
                                        </p:tgtEl>
                                        <p:attrNameLst>
                                          <p:attrName>style.visibility</p:attrName>
                                        </p:attrNameLst>
                                      </p:cBhvr>
                                      <p:to>
                                        <p:strVal val="visible"/>
                                      </p:to>
                                    </p:set>
                                    <p:anim calcmode="lin" valueType="num">
                                      <p:cBhvr additive="base">
                                        <p:cTn id="4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2">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2">
                                            <p:txEl>
                                              <p:pRg st="0" end="0"/>
                                            </p:txEl>
                                          </p:spTgt>
                                        </p:tgtEl>
                                        <p:attrNameLst>
                                          <p:attrName>style.visibility</p:attrName>
                                        </p:attrNameLst>
                                      </p:cBhvr>
                                      <p:to>
                                        <p:strVal val="visible"/>
                                      </p:to>
                                    </p:set>
                                    <p:anim calcmode="lin" valueType="num">
                                      <p:cBhvr additive="base">
                                        <p:cTn id="5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4">
                                            <p:bg/>
                                          </p:spTgt>
                                        </p:tgtEl>
                                        <p:attrNameLst>
                                          <p:attrName>style.visibility</p:attrName>
                                        </p:attrNameLst>
                                      </p:cBhvr>
                                      <p:to>
                                        <p:strVal val="visible"/>
                                      </p:to>
                                    </p:set>
                                    <p:anim calcmode="lin" valueType="num">
                                      <p:cBhvr additive="base">
                                        <p:cTn id="57"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14">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
                                            <p:txEl>
                                              <p:pRg st="0" end="0"/>
                                            </p:txEl>
                                          </p:spTgt>
                                        </p:tgtEl>
                                        <p:attrNameLst>
                                          <p:attrName>style.visibility</p:attrName>
                                        </p:attrNameLst>
                                      </p:cBhvr>
                                      <p:to>
                                        <p:strVal val="visible"/>
                                      </p:to>
                                    </p:set>
                                    <p:anim calcmode="lin" valueType="num">
                                      <p:cBhvr additive="base">
                                        <p:cTn id="6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P spid="8" grpId="0" animBg="1" build="p"/>
      <p:bldP spid="10" grpId="0" animBg="1" build="p"/>
      <p:bldP spid="12" grpId="0" animBg="1" build="p"/>
      <p:bldP spid="14" grpId="0" animBg="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26_1#7275894b8?vop=1&amp;pid=65e098d19&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227_1#7275894b8.bracket?vop=1&amp;pid=65e098d19&amp;color=0,0,0&amp;vpa=112&amp;vtp=1"/>
          <p:cNvSpPr/>
          <p:nvPr/>
        </p:nvSpPr>
        <p:spPr>
          <a:xfrm>
            <a:off x="2856960" y="1075817"/>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sp>
        <p:nvSpPr>
          <p:cNvPr id="4" name="QC_6_BD.226_2#7275894b8.choices?vop=1&amp;pid=65e098d19&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由非金属元素组成的化合物一定是共价化合物</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某化合物在熔融态时能导电，则该化合物一定是离子化合物</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离子化合物中可能含有共价键，共价化合物中也可能含有离子键</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熔融的氯化铝可以导电</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28_1#074efaa74?sp=1&amp;vop=1&amp;pid=65e098d19&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下列关于化学键的说法正确的是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229_1#074efaa74.bracket?vop=1&amp;pid=65e098d19&amp;color=0,0,0&amp;vpa=113&amp;vtp=1"/>
          <p:cNvSpPr/>
          <p:nvPr/>
        </p:nvSpPr>
        <p:spPr>
          <a:xfrm>
            <a:off x="42158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6_BD.228_2#074efaa74?vop=1&amp;pid=65e098d19&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①形成离子键的阴、阳离子间只存在静电引力</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离子化合物一定含离子键，也可能含极性键或非极性键</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第ⅠA族和第</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Ⅶ</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族元素的原子化合时，一定形成离子键</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化学反应的过程，本质上是旧化学键断裂和新化学键形成的过程</a:t>
                </a:r>
                <a:endParaRPr lang="en-US" altLang="zh-CN" sz="1800" dirty="0"/>
              </a:p>
            </p:txBody>
          </p:sp>
        </mc:Choice>
        <mc:Fallback>
          <p:sp>
            <p:nvSpPr>
              <p:cNvPr id="4" name="QC_6_BD.228_2#074efaa74?vop=1&amp;pid=65e098d19&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
        <p:nvSpPr>
          <p:cNvPr id="5" name="QC_6_BD.228_3#074efaa74.choices?vop=1&amp;pid=65e098d19&amp;color=0,0,0&amp;vtp=1&amp;bbb=1"/>
          <p:cNvSpPr/>
          <p:nvPr/>
        </p:nvSpPr>
        <p:spPr>
          <a:xfrm>
            <a:off x="832104" y="3218871"/>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649220" algn="l"/>
                <a:tab pos="5031740" algn="l"/>
                <a:tab pos="788416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①②④</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②③④</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230_1#f78eb0a27?sp=1&amp;vop=1&amp;pid=65e098d19&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经典题下表所列对应关系不正确的是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AlternateContent xmlns:mc="http://schemas.openxmlformats.org/markup-compatibility/2006" xmlns:a14="http://schemas.microsoft.com/office/drawing/2010/main">
        <mc:Choice Requires="a14">
          <p:graphicFrame>
            <p:nvGraphicFramePr>
              <p:cNvPr id="80" name="QB_6_BD.230_2#f78eb0a27?colgroup=6,14,18,14&amp;vop=1&amp;pid=65e098d19&amp;color=0,0,0&amp;vtp=1&amp;bbb=1"/>
              <p:cNvGraphicFramePr>
                <a:graphicFrameLocks noGrp="1"/>
              </p:cNvGraphicFramePr>
              <p:nvPr/>
            </p:nvGraphicFramePr>
            <p:xfrm>
              <a:off x="832104" y="1622425"/>
              <a:ext cx="10488168" cy="1704340"/>
            </p:xfrm>
            <a:graphic>
              <a:graphicData uri="http://schemas.openxmlformats.org/drawingml/2006/table">
                <a:tbl>
                  <a:tblPr/>
                  <a:tblGrid>
                    <a:gridCol w="1380744"/>
                    <a:gridCol w="2825496"/>
                    <a:gridCol w="3456432"/>
                    <a:gridCol w="2825496"/>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化学键类型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化合物类型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共价键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共价化合物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共价键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共价化合物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CaCl</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离子键</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共价键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离子化合物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离子键</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共价键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离子化合物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80" name="QB_6_BD.230_2#f78eb0a27?colgroup=6,14,18,14&amp;vop=1&amp;pid=65e098d19&amp;color=0,0,0&amp;vtp=1&amp;bbb=1"/>
              <p:cNvGraphicFramePr>
                <a:graphicFrameLocks noGrp="1"/>
              </p:cNvGraphicFramePr>
              <p:nvPr/>
            </p:nvGraphicFramePr>
            <p:xfrm>
              <a:off x="832104" y="1622425"/>
              <a:ext cx="10488168" cy="1704340"/>
            </p:xfrm>
            <a:graphic>
              <a:graphicData uri="http://schemas.openxmlformats.org/drawingml/2006/table">
                <a:tbl>
                  <a:tblPr/>
                  <a:tblGrid>
                    <a:gridCol w="1380744"/>
                    <a:gridCol w="2825496"/>
                    <a:gridCol w="3456432"/>
                    <a:gridCol w="2825496"/>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化学键类型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化合物类型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共价键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共价化合物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360">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共价键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共价化合物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离子键</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共价键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离子化合物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离子键</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共价键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离子化合物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B_6_AN.231_1#f78eb0a27.bracket?vop=1&amp;pid=65e098d19&amp;color=0,0,0&amp;vpa=114&amp;vtp=1"/>
          <p:cNvSpPr/>
          <p:nvPr/>
        </p:nvSpPr>
        <p:spPr>
          <a:xfrm>
            <a:off x="4558760" y="1075817"/>
            <a:ext cx="319088" cy="469900"/>
          </a:xfrm>
          <a:prstGeom prst="rect">
            <a:avLst/>
          </a:prstGeom>
          <a:noFill/>
        </p:spPr>
        <p:txBody>
          <a:bodyPr wrap="none" lIns="0" tIns="0" rIns="0" bIns="0" rtlCol="0" anchor="t"/>
          <a:lstStyle/>
          <a:p>
            <a:pPr algn="ctr" latinLnBrk="1">
              <a:lnSpc>
                <a:spcPts val="37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3_1#43adf0f8d?vop=1&amp;pid=1eaa7cd04&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下列与元素的化学性质关系最密切的是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14_1#43adf0f8d.bracket?vop=1&amp;pid=1eaa7cd04&amp;color=0,0,0&amp;vpa=7&amp;vtp=1"/>
          <p:cNvSpPr/>
          <p:nvPr/>
        </p:nvSpPr>
        <p:spPr>
          <a:xfrm>
            <a:off x="490166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sp>
        <p:nvSpPr>
          <p:cNvPr id="4" name="QC_6_BD.13_2#43adf0f8d.choices?vop=1&amp;pid=1eaa7cd04&amp;color=0,0,0&amp;vtp=1&amp;bbb=1"/>
          <p:cNvSpPr/>
          <p:nvPr/>
        </p:nvSpPr>
        <p:spPr>
          <a:xfrm>
            <a:off x="832104" y="1529771"/>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649220" algn="l"/>
                <a:tab pos="5488940" algn="l"/>
                <a:tab pos="834136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核内质子数</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核外电子总数</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最外层电子数</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电子层数</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32_1#f272afc5b?vop=1&amp;pid=97c09f30b&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下列物质的电子式书写正确的是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233_1#f272afc5b.bracket?vop=1&amp;pid=97c09f30b&amp;color=0,0,0&amp;vpa=115&amp;vtp=1"/>
          <p:cNvSpPr/>
          <p:nvPr/>
        </p:nvSpPr>
        <p:spPr>
          <a:xfrm>
            <a:off x="421586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sp>
        <p:nvSpPr>
          <p:cNvPr id="4" name="QC_6_BD.232_2#f272afc5b.choices?vop=1&amp;pid=97c09f30b&amp;color=0,0,0&amp;vtp=1&amp;bbb=1"/>
          <p:cNvSpPr/>
          <p:nvPr/>
        </p:nvSpPr>
        <p:spPr>
          <a:xfrm>
            <a:off x="832104" y="1564386"/>
            <a:ext cx="10531904" cy="1028700"/>
          </a:xfrm>
          <a:prstGeom prst="rect">
            <a:avLst/>
          </a:prstGeom>
          <a:noFill/>
        </p:spPr>
        <p:txBody>
          <a:bodyPr wrap="none" lIns="0" tIns="0" rIns="0" bIns="0" rtlCol="0" anchor="t"/>
          <a:lstStyle/>
          <a:p>
            <a:pPr marL="0" marR="0" lvl="0" indent="0" defTabSz="914400" eaLnBrk="1" fontAlgn="auto" latinLnBrk="1" hangingPunct="1">
              <a:lnSpc>
                <a:spcPts val="8100"/>
              </a:lnSpc>
              <a:spcBef>
                <a:spcPts val="0"/>
              </a:spcBef>
              <a:spcAft>
                <a:spcPts val="0"/>
              </a:spcAft>
              <a:buClrTx/>
              <a:buSzTx/>
              <a:buNone/>
              <a:tabLst>
                <a:tab pos="2092960" algn="l"/>
                <a:tab pos="4605020" algn="l"/>
                <a:tab pos="7752715"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5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endParaRPr lang="en-US" altLang="zh-CN" sz="900" dirty="0">
              <a:latin typeface="宋体" panose="02010600030101010101" pitchFamily="2" charset="-122"/>
            </a:endParaRPr>
          </a:p>
        </p:txBody>
      </p:sp>
      <p:pic>
        <p:nvPicPr>
          <p:cNvPr id="5" name="QC_6_BD.232_2#f272afc5b.choice_image?vop=1&amp;pid=97c09f30b&amp;color=0,0,0&amp;tib=255,255,255&amp;iip=13&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164622" y="1671828"/>
            <a:ext cx="1481328" cy="93268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6_BD.232_2#f272afc5b.choice_image?vop=1&amp;pid=97c09f30b&amp;color=0,0,0&amp;tib=255,255,255&amp;iip=14&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258407" y="1671828"/>
            <a:ext cx="1901952" cy="93268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6_BD.232_2#f272afc5b.choice_image?vop=1&amp;pid=97c09f30b&amp;color=0,0,0&amp;tib=255,255,255&amp;iip=1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761196" y="1558925"/>
            <a:ext cx="2569464" cy="104241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C_6_BD.232_2#f272afc5b.choice_image?vop=1&amp;pid=97c09f30b&amp;color=0,0,0&amp;tib=255,255,255&amp;iip=16&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925275" y="1708404"/>
            <a:ext cx="2377440" cy="896112"/>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34_1#76b18a303?vop=1&amp;pid=97c09f30b&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下列有关化学用语的表示方法正确的是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235_1#76b18a303.bracket?vop=1&amp;pid=97c09f30b&amp;color=0,0,0&amp;vpa=116&amp;vtp=1"/>
          <p:cNvSpPr/>
          <p:nvPr/>
        </p:nvSpPr>
        <p:spPr>
          <a:xfrm>
            <a:off x="490166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6_BD.234_2#76b18a303.choices?vop=1&amp;pid=97c09f30b&amp;color=0,0,0&amp;vtp=1&amp;bbb=1"/>
              <p:cNvSpPr/>
              <p:nvPr/>
            </p:nvSpPr>
            <p:spPr>
              <a:xfrm>
                <a:off x="832104" y="1529771"/>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次氯酸的结构式：</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234_2#76b18a303.choices?vop=1&amp;pid=97c09f30b&amp;color=0,0,0&amp;vtp=1&amp;bbb=1"/>
              <p:cNvSpPr>
                <a:spLocks noRot="1" noChangeAspect="1" noMove="1" noResize="1" noEditPoints="1" noAdjustHandles="1" noChangeArrowheads="1" noChangeShapeType="1" noTextEdit="1"/>
              </p:cNvSpPr>
              <p:nvPr/>
            </p:nvSpPr>
            <p:spPr>
              <a:xfrm>
                <a:off x="832104" y="1529771"/>
                <a:ext cx="10533888" cy="469900"/>
              </a:xfrm>
              <a:prstGeom prst="rect">
                <a:avLst/>
              </a:prstGeom>
              <a:blipFill rotWithShape="1">
                <a:blip r:embed="rId1"/>
                <a:stretch>
                  <a:fillRect l="-2" t="-12" r="1" b="1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C_6_BD.234_3#76b18a303.choices?vop=1&amp;pid=97c09f30b&amp;color=0,0,0&amp;vtp=1&amp;bbb=1"/>
              <p:cNvSpPr/>
              <p:nvPr/>
            </p:nvSpPr>
            <p:spPr>
              <a:xfrm>
                <a:off x="832104" y="1945005"/>
                <a:ext cx="10531904" cy="533400"/>
              </a:xfrm>
              <a:prstGeom prst="rect">
                <a:avLst/>
              </a:prstGeom>
              <a:noFill/>
            </p:spPr>
            <p:txBody>
              <a:bodyPr wrap="none" lIns="0" tIns="0" rIns="0" bIns="0" rtlCol="0" anchor="t"/>
              <a:lstStyle/>
              <a:p>
                <a:pPr algn="l" latinLnBrk="1">
                  <a:lnSpc>
                    <a:spcPts val="4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用电子式表示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的形成过程：</a:t>
                </a:r>
                <a:r>
                  <a:rPr lang="en-US" altLang="zh-CN" sz="20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endParaRPr lang="en-US" altLang="zh-CN" sz="900" dirty="0">
                  <a:latin typeface="宋体" panose="02010600030101010101" pitchFamily="2" charset="-122"/>
                </a:endParaRPr>
              </a:p>
            </p:txBody>
          </p:sp>
        </mc:Choice>
        <mc:Fallback>
          <p:sp>
            <p:nvSpPr>
              <p:cNvPr id="5" name="QC_6_BD.234_3#76b18a303.choices?vop=1&amp;pid=97c09f30b&amp;color=0,0,0&amp;vtp=1&amp;bbb=1"/>
              <p:cNvSpPr>
                <a:spLocks noRot="1" noChangeAspect="1" noMove="1" noResize="1" noEditPoints="1" noAdjustHandles="1" noChangeArrowheads="1" noChangeShapeType="1" noTextEdit="1"/>
              </p:cNvSpPr>
              <p:nvPr/>
            </p:nvSpPr>
            <p:spPr>
              <a:xfrm>
                <a:off x="832104" y="1945005"/>
                <a:ext cx="10531904" cy="533400"/>
              </a:xfrm>
              <a:prstGeom prst="rect">
                <a:avLst/>
              </a:prstGeom>
              <a:blipFill rotWithShape="1">
                <a:blip r:embed="rId2"/>
                <a:stretch>
                  <a:fillRect l="-2"/>
                </a:stretch>
              </a:blipFill>
            </p:spPr>
            <p:txBody>
              <a:bodyPr/>
              <a:lstStyle/>
              <a:p>
                <a:r>
                  <a:rPr lang="zh-CN" altLang="en-US">
                    <a:noFill/>
                  </a:rPr>
                  <a:t> </a:t>
                </a:r>
              </a:p>
            </p:txBody>
          </p:sp>
        </mc:Fallback>
      </mc:AlternateContent>
      <p:pic>
        <p:nvPicPr>
          <p:cNvPr id="6" name="QC_6_BD.234_3#76b18a303?vop=1&amp;pid=97c09f30b&amp;color=0,0,0&amp;tib=255,255,255&amp;iip=17&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503896" y="1947291"/>
            <a:ext cx="3044952" cy="46634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QC_6_BD.234_4#76b18a303.choices?vop=1&amp;pid=97c09f30b&amp;color=0,0,0&amp;vtp=1&amp;bbb=1"/>
              <p:cNvSpPr/>
              <p:nvPr/>
            </p:nvSpPr>
            <p:spPr>
              <a:xfrm>
                <a:off x="832104" y="2408301"/>
                <a:ext cx="10533888" cy="495300"/>
              </a:xfrm>
              <a:prstGeom prst="rect">
                <a:avLst/>
              </a:prstGeom>
              <a:noFill/>
            </p:spPr>
            <p:txBody>
              <a:bodyPr wrap="none" lIns="0" tIns="0" rIns="0" bIns="0" rtlCol="0" anchor="t"/>
              <a:lstStyle/>
              <a:p>
                <a:pPr algn="l" latinLnBrk="1">
                  <a:lnSpc>
                    <a:spcPts val="39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核外有</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个电子，核内有</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个中子，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的原子符号</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7" name="QC_6_BD.234_4#76b18a303.choices?vop=1&amp;pid=97c09f30b&amp;color=0,0,0&amp;vtp=1&amp;bbb=1"/>
              <p:cNvSpPr>
                <a:spLocks noRot="1" noChangeAspect="1" noMove="1" noResize="1" noEditPoints="1" noAdjustHandles="1" noChangeArrowheads="1" noChangeShapeType="1" noTextEdit="1"/>
              </p:cNvSpPr>
              <p:nvPr/>
            </p:nvSpPr>
            <p:spPr>
              <a:xfrm>
                <a:off x="832104" y="2408301"/>
                <a:ext cx="10533888" cy="495300"/>
              </a:xfrm>
              <a:prstGeom prst="rect">
                <a:avLst/>
              </a:prstGeom>
              <a:blipFill rotWithShape="1">
                <a:blip r:embed="rId4"/>
                <a:stretch>
                  <a:fillRect l="-2" t="-77" r="1" b="7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C_6_BD.234_5#76b18a303.choices?vop=1&amp;pid=97c09f30b&amp;color=0,0,0&amp;vtp=1&amp;bbb=1"/>
              <p:cNvSpPr/>
              <p:nvPr/>
            </p:nvSpPr>
            <p:spPr>
              <a:xfrm>
                <a:off x="832104" y="2835338"/>
                <a:ext cx="10531904" cy="774700"/>
              </a:xfrm>
              <a:prstGeom prst="rect">
                <a:avLst/>
              </a:prstGeom>
              <a:noFill/>
            </p:spPr>
            <p:txBody>
              <a:bodyPr wrap="none" lIns="0" tIns="0" rIns="0" bIns="0" rtlCol="0" anchor="t"/>
              <a:lstStyle/>
              <a:p>
                <a:pPr algn="l" latinLnBrk="1">
                  <a:lnSpc>
                    <a:spcPts val="61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的结构示意图：</a:t>
                </a:r>
                <a:r>
                  <a:rPr lang="en-US" altLang="zh-CN" sz="34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endParaRPr lang="en-US" altLang="zh-CN" sz="900" dirty="0">
                  <a:latin typeface="宋体" panose="02010600030101010101" pitchFamily="2" charset="-122"/>
                </a:endParaRPr>
              </a:p>
            </p:txBody>
          </p:sp>
        </mc:Choice>
        <mc:Fallback>
          <p:sp>
            <p:nvSpPr>
              <p:cNvPr id="8" name="QC_6_BD.234_5#76b18a303.choices?vop=1&amp;pid=97c09f30b&amp;color=0,0,0&amp;vtp=1&amp;bbb=1"/>
              <p:cNvSpPr>
                <a:spLocks noRot="1" noChangeAspect="1" noMove="1" noResize="1" noEditPoints="1" noAdjustHandles="1" noChangeArrowheads="1" noChangeShapeType="1" noTextEdit="1"/>
              </p:cNvSpPr>
              <p:nvPr/>
            </p:nvSpPr>
            <p:spPr>
              <a:xfrm>
                <a:off x="832104" y="2835338"/>
                <a:ext cx="10531904" cy="774700"/>
              </a:xfrm>
              <a:prstGeom prst="rect">
                <a:avLst/>
              </a:prstGeom>
              <a:blipFill rotWithShape="1">
                <a:blip r:embed="rId5"/>
                <a:stretch>
                  <a:fillRect l="-2" t="-8" b="8"/>
                </a:stretch>
              </a:blipFill>
            </p:spPr>
            <p:txBody>
              <a:bodyPr/>
              <a:lstStyle/>
              <a:p>
                <a:r>
                  <a:rPr lang="zh-CN" altLang="en-US">
                    <a:noFill/>
                  </a:rPr>
                  <a:t> </a:t>
                </a:r>
              </a:p>
            </p:txBody>
          </p:sp>
        </mc:Fallback>
      </mc:AlternateContent>
      <p:pic>
        <p:nvPicPr>
          <p:cNvPr id="9" name="QC_6_BD.234_5#76b18a303?vop=1&amp;pid=97c09f30b&amp;color=0,0,0&amp;tib=255,255,255&amp;iip=18&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3086513" y="2837624"/>
            <a:ext cx="676656" cy="786384"/>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36_1#755133ade?vop=1&amp;pid=9a96cdb6f&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下列关于化学键的说法正确的是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237_1#755133ade.bracket?vop=1&amp;pid=9a96cdb6f&amp;color=0,0,0&amp;vpa=117&amp;vtp=1"/>
          <p:cNvSpPr/>
          <p:nvPr/>
        </p:nvSpPr>
        <p:spPr>
          <a:xfrm>
            <a:off x="421586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6_BD.236_2#755133ade.choices?vop=1&amp;pid=9a96cdb6f&amp;color=0,0,0&amp;vtp=1&amp;bbb=1"/>
              <p:cNvSpPr/>
              <p:nvPr/>
            </p:nvSpPr>
            <p:spPr>
              <a:xfrm>
                <a:off x="832104" y="15297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有化学键断裂的变化一定是化学变化</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CS</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中含有极性键和非极性键</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化学键是相邻原子或离子间的强烈的相互作用</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共价化合物中不可能含有金属元素</a:t>
                </a:r>
                <a:endParaRPr lang="en-US" altLang="zh-CN" sz="1800" dirty="0"/>
              </a:p>
            </p:txBody>
          </p:sp>
        </mc:Choice>
        <mc:Fallback>
          <p:sp>
            <p:nvSpPr>
              <p:cNvPr id="4" name="QC_6_BD.236_2#755133ade.choices?vop=1&amp;pid=9a96cdb6f&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rotWithShape="1">
                <a:blip r:embed="rId1"/>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38_1#453192401?vop=1&amp;pid=9b746d1db&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239_1#453192401.bracket?vop=1&amp;pid=9b746d1db&amp;color=0,0,0&amp;vpa=118&amp;vtp=1"/>
          <p:cNvSpPr/>
          <p:nvPr/>
        </p:nvSpPr>
        <p:spPr>
          <a:xfrm>
            <a:off x="2856960" y="1075817"/>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sp>
        <p:nvSpPr>
          <p:cNvPr id="4" name="QC_6_BD.238_2#453192401.choices?vop=1&amp;pid=9b746d1db&amp;color=0,0,0&amp;vtp=1&amp;bbb=1&amp;hb=1"/>
          <p:cNvSpPr/>
          <p:nvPr/>
        </p:nvSpPr>
        <p:spPr>
          <a:xfrm>
            <a:off x="832104" y="1529771"/>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一般来说，对于由分子构成的，组成和结构相似的物质，相对分子质量越大，分子间作用力越小</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分子内部的相邻原子或离子之间强烈的相互作用称为化学键，而分子之间也存在相互作用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称为分子</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间作用力</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分子间作用力主要影响物质的化学性质</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分子间作用力的大小远大于化学键，是一种很强的作用力</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40_1#f47b00713?vop=1&amp;pid=9b746d1db&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易错题下列物质的性质与氢键无关的是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241_1#f47b00713.bracket?vop=1&amp;pid=9b746d1db&amp;color=0,0,0&amp;vpa=119&amp;vtp=1"/>
          <p:cNvSpPr/>
          <p:nvPr/>
        </p:nvSpPr>
        <p:spPr>
          <a:xfrm>
            <a:off x="4901660" y="1075817"/>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sp>
        <p:nvSpPr>
          <p:cNvPr id="4" name="QC_6_BD.240_2#f47b00713.choices?vop=1&amp;pid=9b746d1db&amp;color=0,0,0&amp;vtp=1&amp;bbb=1"/>
          <p:cNvSpPr/>
          <p:nvPr/>
        </p:nvSpPr>
        <p:spPr>
          <a:xfrm>
            <a:off x="832104" y="15297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氨气极易溶于水</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水的沸点比硫化氢高</a:t>
            </a:r>
            <a:endPar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冰能浮在水面上</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氟化氢比氯化氢稳定</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42_1#f25d60b97?vop=1&amp;pid=e3d230b7a&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下列分子中，所有的原子都达到8</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电子稳定结构的是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243_1#f25d60b97.bracket?vop=1&amp;pid=e3d230b7a&amp;color=0,0,0&amp;vpa=120&amp;vtp=1"/>
          <p:cNvSpPr/>
          <p:nvPr/>
        </p:nvSpPr>
        <p:spPr>
          <a:xfrm>
            <a:off x="6190710" y="1075817"/>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242_2#f25d60b97.choices?vop=1&amp;pid=e3d230b7a&amp;color=0,0,0&amp;vtp=1&amp;bbb=1"/>
              <p:cNvSpPr/>
              <p:nvPr/>
            </p:nvSpPr>
            <p:spPr>
              <a:xfrm>
                <a:off x="832104" y="1529771"/>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19070" algn="l"/>
                    <a:tab pos="5425440" algn="l"/>
                    <a:tab pos="803021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SF</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sub>
                    </m:sSub>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242_2#f25d60b97.choices?vop=1&amp;pid=e3d230b7a&amp;color=0,0,0&amp;vtp=1&amp;bbb=1"/>
              <p:cNvSpPr>
                <a:spLocks noRot="1" noChangeAspect="1" noMove="1" noResize="1" noEditPoints="1" noAdjustHandles="1" noChangeArrowheads="1" noChangeShapeType="1" noTextEdit="1"/>
              </p:cNvSpPr>
              <p:nvPr/>
            </p:nvSpPr>
            <p:spPr>
              <a:xfrm>
                <a:off x="832104" y="1529771"/>
                <a:ext cx="10533888" cy="469900"/>
              </a:xfrm>
              <a:prstGeom prst="rect">
                <a:avLst/>
              </a:prstGeom>
              <a:blipFill rotWithShape="1">
                <a:blip r:embed="rId1"/>
                <a:stretch>
                  <a:fillRect l="-2" t="-12" r="1" b="1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244_1#aab3c1916?vop=1&amp;pid=e3d230b7a&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光气的化学式是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分子中的所有原子均满足8电子稳定结构</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的说法正确的是(</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244_1#aab3c1916?vop=1&amp;pid=e3d230b7a&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6_AN.245_1#aab3c1916.bracket?vop=1&amp;pid=e3d230b7a&amp;color=0,0,0&amp;vpa=121&amp;vtp=1"/>
          <p:cNvSpPr/>
          <p:nvPr/>
        </p:nvSpPr>
        <p:spPr>
          <a:xfrm>
            <a:off x="10756233" y="1075817"/>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sp>
        <p:nvSpPr>
          <p:cNvPr id="4" name="QC_6_BD.244_2#aab3c1916.choices?vop=1&amp;pid=e3d230b7a&amp;color=0,0,0&amp;vtp=1&amp;bbb=1"/>
          <p:cNvSpPr/>
          <p:nvPr/>
        </p:nvSpPr>
        <p:spPr>
          <a:xfrm>
            <a:off x="832104" y="1495425"/>
            <a:ext cx="10531904" cy="596900"/>
          </a:xfrm>
          <a:prstGeom prst="rect">
            <a:avLst/>
          </a:prstGeom>
          <a:noFill/>
        </p:spPr>
        <p:txBody>
          <a:bodyPr wrap="none" lIns="0" tIns="0" rIns="0" bIns="0" rtlCol="0" anchor="t"/>
          <a:lstStyle/>
          <a:p>
            <a:pPr marL="0" marR="0" lvl="0" indent="0" defTabSz="914400" eaLnBrk="1" fontAlgn="auto" latinLnBrk="1" hangingPunct="1">
              <a:lnSpc>
                <a:spcPts val="47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属于离子化合物</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电子式为</a:t>
            </a:r>
            <a:r>
              <a:rPr lang="en-US" altLang="zh-CN" sz="27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endParaRPr lang="en-US" altLang="zh-CN" sz="900" dirty="0">
              <a:latin typeface="宋体" panose="02010600030101010101" pitchFamily="2" charset="-122"/>
            </a:endParaRPr>
          </a:p>
        </p:txBody>
      </p:sp>
      <p:pic>
        <p:nvPicPr>
          <p:cNvPr id="5" name="QC_6_BD.244_2#aab3c1916.choice_image?vop=1&amp;pid=e3d230b7a&amp;color=0,0,0&amp;tib=255,255,255&amp;iip=19&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446487" y="1573149"/>
            <a:ext cx="1060704" cy="53949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6_BD.244_3#aab3c1916.choices?vop=1&amp;pid=e3d230b7a&amp;color=0,0,0&amp;vtp=1&amp;bbb=1"/>
              <p:cNvSpPr/>
              <p:nvPr/>
            </p:nvSpPr>
            <p:spPr>
              <a:xfrm>
                <a:off x="832104" y="2093278"/>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分子中存在极性键和非极性键</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分子中碳元素的化合价为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6" name="QC_6_BD.244_3#aab3c1916.choices?vop=1&amp;pid=e3d230b7a&amp;color=0,0,0&amp;vtp=1&amp;bbb=1"/>
              <p:cNvSpPr>
                <a:spLocks noRot="1" noChangeAspect="1" noMove="1" noResize="1" noEditPoints="1" noAdjustHandles="1" noChangeArrowheads="1" noChangeShapeType="1" noTextEdit="1"/>
              </p:cNvSpPr>
              <p:nvPr/>
            </p:nvSpPr>
            <p:spPr>
              <a:xfrm>
                <a:off x="832104" y="2093278"/>
                <a:ext cx="10533888" cy="469900"/>
              </a:xfrm>
              <a:prstGeom prst="rect">
                <a:avLst/>
              </a:prstGeom>
              <a:blipFill rotWithShape="1">
                <a:blip r:embed="rId3"/>
                <a:stretch>
                  <a:fillRect l="-2" t="-68" r="1" b="6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246_1#a055dd056?sp=1&amp;vop=1&amp;pid=e3d230b7a&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一种麻醉剂的分子结构式如图所示。其中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的原子核只有1个质子；元素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原子序数依次增大</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均位于</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的下一周期；元素</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的原子比</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原子多8个电子。</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6_BD.246_1#a055dd056?sp=1&amp;vop=1&amp;pid=e3d230b7a&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C_6_AN.247_1#a055dd056.bracket?vop=1&amp;pid=e3d230b7a&amp;color=0,0,0&amp;vpa=122&amp;vtp=1"/>
          <p:cNvSpPr/>
          <p:nvPr/>
        </p:nvSpPr>
        <p:spPr>
          <a:xfrm>
            <a:off x="8479885"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p:pic>
        <p:nvPicPr>
          <p:cNvPr id="4" name="QC_6_BD.246_2#a055dd056?htil=17&amp;vop=1&amp;pid=e3d230b7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595704" y="2041644"/>
            <a:ext cx="2496312" cy="136245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246_3#a055dd056.choices?htil=17&amp;vop=1&amp;pid=e3d230b7a&amp;color=0,0,0&amp;vtp=1&amp;bbb=1"/>
              <p:cNvSpPr/>
              <p:nvPr/>
            </p:nvSpPr>
            <p:spPr>
              <a:xfrm>
                <a:off x="832104" y="1948990"/>
                <a:ext cx="7909560"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XEZ</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是共价化合物</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原子半径：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非金属性：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该化合物中所有原子的最外层都满足8电子稳定结构</a:t>
                </a:r>
                <a:endParaRPr lang="en-US" altLang="zh-CN" sz="1800" dirty="0"/>
              </a:p>
            </p:txBody>
          </p:sp>
        </mc:Choice>
        <mc:Fallback>
          <p:sp>
            <p:nvSpPr>
              <p:cNvPr id="5" name="QC_6_BD.246_3#a055dd056.choices?htil=17&amp;vop=1&amp;pid=e3d230b7a&amp;color=0,0,0&amp;vtp=1&amp;bbb=1"/>
              <p:cNvSpPr>
                <a:spLocks noRot="1" noChangeAspect="1" noMove="1" noResize="1" noEditPoints="1" noAdjustHandles="1" noChangeArrowheads="1" noChangeShapeType="1" noTextEdit="1"/>
              </p:cNvSpPr>
              <p:nvPr/>
            </p:nvSpPr>
            <p:spPr>
              <a:xfrm>
                <a:off x="832104" y="1948990"/>
                <a:ext cx="7909560" cy="1676400"/>
              </a:xfrm>
              <a:prstGeom prst="rect">
                <a:avLst/>
              </a:prstGeom>
              <a:blipFill rotWithShape="1">
                <a:blip r:embed="rId3"/>
                <a:stretch>
                  <a:fillRect l="-3" t="-10" r="3"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48_1#25d9b3cc4?vop=1&amp;pid=983137e30&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下列变化过程中，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既有离子键被破坏又有共价键被破坏的是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249_1#25d9b3cc4.bracket?vop=1&amp;pid=983137e30&amp;color=0,0,0&amp;vpa=123&amp;vtp=1"/>
          <p:cNvSpPr/>
          <p:nvPr/>
        </p:nvSpPr>
        <p:spPr>
          <a:xfrm>
            <a:off x="6959061" y="1075817"/>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6_BD.248_2#25d9b3cc4.choices?vop=1&amp;pid=983137e30&amp;color=0,0,0&amp;vtp=1&amp;bbb=1"/>
              <p:cNvSpPr/>
              <p:nvPr/>
            </p:nvSpPr>
            <p:spPr>
              <a:xfrm>
                <a:off x="832104" y="1529771"/>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849245" algn="l"/>
                    <a:tab pos="5380990" algn="l"/>
                    <a:tab pos="8166735"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通入水中</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溶于水</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通入水中</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分解</a:t>
                </a:r>
                <a:endParaRPr lang="en-US" altLang="zh-CN" sz="1800" dirty="0"/>
              </a:p>
            </p:txBody>
          </p:sp>
        </mc:Choice>
        <mc:Fallback>
          <p:sp>
            <p:nvSpPr>
              <p:cNvPr id="4" name="QC_6_BD.248_2#25d9b3cc4.choices?vop=1&amp;pid=983137e30&amp;color=0,0,0&amp;vtp=1&amp;bbb=1"/>
              <p:cNvSpPr>
                <a:spLocks noRot="1" noChangeAspect="1" noMove="1" noResize="1" noEditPoints="1" noAdjustHandles="1" noChangeArrowheads="1" noChangeShapeType="1" noTextEdit="1"/>
              </p:cNvSpPr>
              <p:nvPr/>
            </p:nvSpPr>
            <p:spPr>
              <a:xfrm>
                <a:off x="832104" y="1529771"/>
                <a:ext cx="10533888" cy="469900"/>
              </a:xfrm>
              <a:prstGeom prst="rect">
                <a:avLst/>
              </a:prstGeom>
              <a:blipFill rotWithShape="1">
                <a:blip r:embed="rId1"/>
                <a:stretch>
                  <a:fillRect l="-2" t="-12" r="1" b="1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250_1#e3806e8db?sp=1&amp;vop=1&amp;pid=983137e30&amp;color=0,0,0&amp;vtp=1&amp;bt=1&amp;bbb=1"/>
              <p:cNvSpPr/>
              <p:nvPr/>
            </p:nvSpPr>
            <p:spPr>
              <a:xfrm>
                <a:off x="832104" y="1080000"/>
                <a:ext cx="10533888" cy="15748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水的变化过程如下所示：</a:t>
                </a:r>
                <a:endParaRPr lang="en-US" altLang="zh-CN" sz="1800" dirty="0"/>
              </a:p>
              <a:p>
                <a:pPr algn="ctr" latinLnBrk="1">
                  <a:lnSpc>
                    <a:spcPts val="58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态水</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groupChrPr>
                            <m:e>
                              <m:r>
                                <a:rPr lang="en-US" altLang="zh-CN" sz="1800" b="0">
                                  <a:solidFill>
                                    <a:srgbClr val="000000"/>
                                  </a:solidFill>
                                  <a:latin typeface="Cambria Math" panose="02040503050406030204" pitchFamily="18" charset="0"/>
                                </a:rPr>
                                <m:t>①</m:t>
                              </m:r>
                            </m:e>
                          </m:groupCh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液态水</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groupChrPr>
                            <m:e>
                              <m:r>
                                <a:rPr lang="en-US" altLang="zh-CN" sz="1800" b="0">
                                  <a:solidFill>
                                    <a:srgbClr val="000000"/>
                                  </a:solidFill>
                                  <a:latin typeface="Cambria Math" panose="02040503050406030204" pitchFamily="18" charset="0"/>
                                </a:rPr>
                                <m:t>100</m:t>
                              </m:r>
                              <m:r>
                                <a:rPr lang="en-US" altLang="zh-CN" sz="1800" b="0">
                                  <a:solidFill>
                                    <a:srgbClr val="000000"/>
                                  </a:solidFill>
                                  <a:latin typeface="Cambria Math" panose="02040503050406030204" pitchFamily="18" charset="0"/>
                                </a:rPr>
                                <m:t> ℃</m:t>
                              </m:r>
                            </m:e>
                          </m:groupChr>
                        </m:e>
                      </m:mr>
                      <m:mr>
                        <m:e>
                          <m:r>
                            <a:rPr lang="en-US" altLang="zh-CN" sz="1800" b="0">
                              <a:solidFill>
                                <a:srgbClr val="000000"/>
                              </a:solidFill>
                              <a:latin typeface="Cambria Math" panose="02040503050406030204" pitchFamily="18" charset="0"/>
                            </a:rPr>
                            <m:t>②</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气态水</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groupChrPr>
                            <m:e>
                              <m:r>
                                <a:rPr lang="en-US" altLang="zh-CN" sz="1800" b="0">
                                  <a:solidFill>
                                    <a:srgbClr val="000000"/>
                                  </a:solidFill>
                                  <a:latin typeface="Cambria Math" panose="02040503050406030204" pitchFamily="18" charset="0"/>
                                </a:rPr>
                                <m:t>2</m:t>
                              </m:r>
                              <m:r>
                                <a:rPr lang="en-US" altLang="zh-CN" sz="1800" b="0">
                                  <a:solidFill>
                                    <a:srgbClr val="000000"/>
                                  </a:solidFill>
                                  <a:latin typeface="Cambria Math" panose="02040503050406030204" pitchFamily="18" charset="0"/>
                                </a:rPr>
                                <m:t> </m:t>
                              </m:r>
                              <m:r>
                                <a:rPr lang="en-US" altLang="zh-CN" sz="1800" b="0">
                                  <a:solidFill>
                                    <a:srgbClr val="000000"/>
                                  </a:solidFill>
                                  <a:latin typeface="Cambria Math" panose="02040503050406030204" pitchFamily="18" charset="0"/>
                                </a:rPr>
                                <m:t>200</m:t>
                              </m:r>
                              <m:r>
                                <a:rPr lang="en-US" altLang="zh-CN" sz="1800" b="0">
                                  <a:solidFill>
                                    <a:srgbClr val="000000"/>
                                  </a:solidFill>
                                  <a:latin typeface="Cambria Math" panose="02040503050406030204" pitchFamily="18" charset="0"/>
                                </a:rPr>
                                <m:t> ℃</m:t>
                              </m:r>
                            </m:e>
                          </m:groupChr>
                        </m:e>
                      </m:mr>
                      <m:mr>
                        <m:e>
                          <m:r>
                            <a:rPr lang="en-US" altLang="zh-CN" sz="1800" b="0">
                              <a:solidFill>
                                <a:srgbClr val="000000"/>
                              </a:solidFill>
                              <a:latin typeface="Cambria Math" panose="02040503050406030204" pitchFamily="18" charset="0"/>
                            </a:rPr>
                            <m:t>③</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氢气</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氧气</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列说法错误的是(</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250_1#e3806e8db?sp=1&amp;vop=1&amp;pid=983137e30&amp;color=0,0,0&amp;vtp=1&amp;bt=1&amp;bbb=1"/>
              <p:cNvSpPr>
                <a:spLocks noRot="1" noChangeAspect="1" noMove="1" noResize="1" noEditPoints="1" noAdjustHandles="1" noChangeArrowheads="1" noChangeShapeType="1" noTextEdit="1"/>
              </p:cNvSpPr>
              <p:nvPr/>
            </p:nvSpPr>
            <p:spPr>
              <a:xfrm>
                <a:off x="832104" y="1080000"/>
                <a:ext cx="10533888" cy="1574800"/>
              </a:xfrm>
              <a:prstGeom prst="rect">
                <a:avLst/>
              </a:prstGeom>
              <a:blipFill rotWithShape="1">
                <a:blip r:embed="rId1"/>
                <a:stretch>
                  <a:fillRect l="-2" t="-32" r="1" b="32"/>
                </a:stretch>
              </a:blipFill>
            </p:spPr>
            <p:txBody>
              <a:bodyPr/>
              <a:lstStyle/>
              <a:p>
                <a:r>
                  <a:rPr lang="zh-CN" altLang="en-US">
                    <a:noFill/>
                  </a:rPr>
                  <a:t> </a:t>
                </a:r>
              </a:p>
            </p:txBody>
          </p:sp>
        </mc:Fallback>
      </mc:AlternateContent>
      <p:sp>
        <p:nvSpPr>
          <p:cNvPr id="3" name="QC_6_AN.251_1#e3806e8db.bracket?vop=1&amp;pid=983137e30&amp;color=0,0,0&amp;vpa=124&amp;vtp=1"/>
          <p:cNvSpPr/>
          <p:nvPr/>
        </p:nvSpPr>
        <p:spPr>
          <a:xfrm>
            <a:off x="2844260" y="22433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p:sp>
        <p:nvSpPr>
          <p:cNvPr id="4" name="QC_6_BD.250_2#e3806e8db.choices?vop=1&amp;pid=983137e30&amp;color=0,0,0&amp;vtp=1&amp;bbb=1"/>
          <p:cNvSpPr/>
          <p:nvPr/>
        </p:nvSpPr>
        <p:spPr>
          <a:xfrm>
            <a:off x="832104" y="26728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过程①和过程②均有化学键的断裂</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过程②吸收能量</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过程③既有化学键的断裂又有化学键的形成</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过程②和③说明水分子内氢、氧原子之间存在强烈的相互作用</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15_1#c7bfe78b1?htil=3&amp;vop=1&amp;pid=1eaa7cd04&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013121" y="1225296"/>
            <a:ext cx="3072384" cy="96012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6_BD.15_2#c7bfe78b1?htil=3&amp;sp=1&amp;vop=1&amp;pid=1eaa7cd04&amp;color=0,0,0&amp;vtp=1&amp;bt=1&amp;bbb=1"/>
          <p:cNvSpPr/>
          <p:nvPr/>
        </p:nvSpPr>
        <p:spPr>
          <a:xfrm>
            <a:off x="832104" y="1078992"/>
            <a:ext cx="73334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以下是四种微粒的结构示意图，</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下列有关微粒的说法正确的是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4" name="QC_6_AN.16_1#c7bfe78b1.bracket?vop=1&amp;pid=1eaa7cd04&amp;color=0,0,0&amp;vpa=8&amp;vtp=1"/>
          <p:cNvSpPr/>
          <p:nvPr/>
        </p:nvSpPr>
        <p:spPr>
          <a:xfrm>
            <a:off x="71876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p:sp>
        <p:nvSpPr>
          <p:cNvPr id="5" name="QC_6_BD.15_3#c7bfe78b1.choices?htil=3&amp;vop=1&amp;pid=1eaa7cd04&amp;color=0,0,0&amp;vtp=1&amp;bbb=1"/>
          <p:cNvSpPr/>
          <p:nvPr/>
        </p:nvSpPr>
        <p:spPr>
          <a:xfrm>
            <a:off x="832104" y="1529771"/>
            <a:ext cx="73334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①的化学性质比较稳定</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③在化学反应中容易得到电子</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①和②属于同种元素</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②是一种阳离子，④是一种阴离子</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52_1#3ac27d210?vop=1&amp;pid=eb2bde655&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下列关于化学键的说法正确的是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4_AN.253_1#3ac27d210.bracket?vop=1&amp;pid=eb2bde655&amp;color=0,0,0&amp;vpa=125&amp;vtp=1"/>
          <p:cNvSpPr/>
          <p:nvPr/>
        </p:nvSpPr>
        <p:spPr>
          <a:xfrm>
            <a:off x="421586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4_BD.252_2#3ac27d210.choices?vop=1&amp;pid=eb2bde655&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离子化合物中一定只含有离子键</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双原子分子中一定只含非极性共价键</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熔化时破坏离子键</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由非金属元素原子组成的化合物中一定只含共价键</a:t>
                </a:r>
                <a:endParaRPr lang="en-US" altLang="zh-CN" sz="1800" dirty="0"/>
              </a:p>
            </p:txBody>
          </p:sp>
        </mc:Choice>
        <mc:Fallback>
          <p:sp>
            <p:nvSpPr>
              <p:cNvPr id="4" name="QC_4_BD.252_2#3ac27d210.choices?vop=1&amp;pid=eb2bde655&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54_1#21c10457a?vop=1&amp;pid=eb2bde655&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下列物质中既有离子键又有共价键的是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4_AN.255_1#21c10457a.bracket?vop=1&amp;pid=eb2bde655&amp;color=0,0,0&amp;vpa=126&amp;vtp=1"/>
          <p:cNvSpPr/>
          <p:nvPr/>
        </p:nvSpPr>
        <p:spPr>
          <a:xfrm>
            <a:off x="49016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4_BD.254_2#21c10457a.choices?vop=1&amp;pid=eb2bde655&amp;color=0,0,0&amp;vtp=1&amp;bbb=1"/>
              <p:cNvSpPr/>
              <p:nvPr/>
            </p:nvSpPr>
            <p:spPr>
              <a:xfrm>
                <a:off x="832104" y="1529771"/>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801620" algn="l"/>
                    <a:tab pos="5387340" algn="l"/>
                    <a:tab pos="816356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4_BD.254_2#21c10457a.choices?vop=1&amp;pid=eb2bde655&amp;color=0,0,0&amp;vtp=1&amp;bbb=1"/>
              <p:cNvSpPr>
                <a:spLocks noRot="1" noChangeAspect="1" noMove="1" noResize="1" noEditPoints="1" noAdjustHandles="1" noChangeArrowheads="1" noChangeShapeType="1" noTextEdit="1"/>
              </p:cNvSpPr>
              <p:nvPr/>
            </p:nvSpPr>
            <p:spPr>
              <a:xfrm>
                <a:off x="832104" y="1529771"/>
                <a:ext cx="10533888" cy="469900"/>
              </a:xfrm>
              <a:prstGeom prst="rect">
                <a:avLst/>
              </a:prstGeom>
              <a:blipFill rotWithShape="1">
                <a:blip r:embed="rId1"/>
                <a:stretch>
                  <a:fillRect l="-2" t="-12" r="1" b="1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56_1#938e0c9bf?vop=1&amp;pid=eb2bde655&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下列化学用语使用正确的是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4_AN.257_1#938e0c9bf.bracket?vop=1&amp;pid=eb2bde655&amp;color=0,0,0&amp;vpa=127&amp;vtp=1"/>
          <p:cNvSpPr/>
          <p:nvPr/>
        </p:nvSpPr>
        <p:spPr>
          <a:xfrm>
            <a:off x="375866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4_BD.256_2#938e0c9bf.choices?vop=1&amp;pid=eb2bde655&amp;color=0,0,0&amp;vtp=1&amp;bbb=1"/>
              <p:cNvSpPr/>
              <p:nvPr/>
            </p:nvSpPr>
            <p:spPr>
              <a:xfrm>
                <a:off x="832104" y="1529771"/>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的电子式是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4_BD.256_2#938e0c9bf.choices?vop=1&amp;pid=eb2bde655&amp;color=0,0,0&amp;vtp=1&amp;bbb=1"/>
              <p:cNvSpPr>
                <a:spLocks noRot="1" noChangeAspect="1" noMove="1" noResize="1" noEditPoints="1" noAdjustHandles="1" noChangeArrowheads="1" noChangeShapeType="1" noTextEdit="1"/>
              </p:cNvSpPr>
              <p:nvPr/>
            </p:nvSpPr>
            <p:spPr>
              <a:xfrm>
                <a:off x="832104" y="1529771"/>
                <a:ext cx="10533888" cy="469900"/>
              </a:xfrm>
              <a:prstGeom prst="rect">
                <a:avLst/>
              </a:prstGeom>
              <a:blipFill rotWithShape="1">
                <a:blip r:embed="rId1"/>
                <a:stretch>
                  <a:fillRect l="-2" t="-12" r="1" b="1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C_4_BD.256_3#938e0c9bf.choices?vop=1&amp;pid=eb2bde655&amp;color=0,0,0&amp;vtp=1&amp;bbb=1"/>
              <p:cNvSpPr/>
              <p:nvPr/>
            </p:nvSpPr>
            <p:spPr>
              <a:xfrm>
                <a:off x="832104" y="1945005"/>
                <a:ext cx="10531904" cy="1193800"/>
              </a:xfrm>
              <a:prstGeom prst="rect">
                <a:avLst/>
              </a:prstGeom>
              <a:noFill/>
            </p:spPr>
            <p:txBody>
              <a:bodyPr wrap="none" lIns="0" tIns="0" rIns="0" bIns="0" rtlCol="0" anchor="t"/>
              <a:lstStyle/>
              <a:p>
                <a:pPr algn="l" latinLnBrk="1">
                  <a:lnSpc>
                    <a:spcPts val="94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结构示意图</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52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endParaRPr lang="en-US" altLang="zh-CN" sz="900" dirty="0">
                  <a:latin typeface="宋体" panose="02010600030101010101" pitchFamily="2" charset="-122"/>
                </a:endParaRPr>
              </a:p>
            </p:txBody>
          </p:sp>
        </mc:Choice>
        <mc:Fallback>
          <p:sp>
            <p:nvSpPr>
              <p:cNvPr id="5" name="QC_4_BD.256_3#938e0c9bf.choices?vop=1&amp;pid=eb2bde655&amp;color=0,0,0&amp;vtp=1&amp;bbb=1"/>
              <p:cNvSpPr>
                <a:spLocks noRot="1" noChangeAspect="1" noMove="1" noResize="1" noEditPoints="1" noAdjustHandles="1" noChangeArrowheads="1" noChangeShapeType="1" noTextEdit="1"/>
              </p:cNvSpPr>
              <p:nvPr/>
            </p:nvSpPr>
            <p:spPr>
              <a:xfrm>
                <a:off x="832104" y="1945005"/>
                <a:ext cx="10531904" cy="1193800"/>
              </a:xfrm>
              <a:prstGeom prst="rect">
                <a:avLst/>
              </a:prstGeom>
              <a:blipFill rotWithShape="1">
                <a:blip r:embed="rId2"/>
                <a:stretch>
                  <a:fillRect l="-2"/>
                </a:stretch>
              </a:blipFill>
            </p:spPr>
            <p:txBody>
              <a:bodyPr/>
              <a:lstStyle/>
              <a:p>
                <a:r>
                  <a:rPr lang="zh-CN" altLang="en-US">
                    <a:noFill/>
                  </a:rPr>
                  <a:t> </a:t>
                </a:r>
              </a:p>
            </p:txBody>
          </p:sp>
        </mc:Fallback>
      </mc:AlternateContent>
      <p:pic>
        <p:nvPicPr>
          <p:cNvPr id="6" name="QC_4_BD.256_3#938e0c9bf?vop=1&amp;pid=eb2bde655&amp;color=0,0,0&amp;tib=255,255,255&amp;iip=20&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820575" y="1947291"/>
            <a:ext cx="987552" cy="11978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QC_4_BD.256_4#938e0c9bf.choices?vop=1&amp;pid=eb2bde655&amp;color=0,0,0&amp;vtp=1&amp;bbb=1"/>
              <p:cNvSpPr/>
              <p:nvPr/>
            </p:nvSpPr>
            <p:spPr>
              <a:xfrm>
                <a:off x="832104" y="3068892"/>
                <a:ext cx="10533888" cy="482600"/>
              </a:xfrm>
              <a:prstGeom prst="rect">
                <a:avLst/>
              </a:prstGeom>
              <a:noFill/>
            </p:spPr>
            <p:txBody>
              <a:bodyPr wrap="none" lIns="0" tIns="0" rIns="0" bIns="0" rtlCol="0" anchor="t"/>
              <a:lstStyle/>
              <a:p>
                <a:pPr algn="l" latinLnBrk="1">
                  <a:lnSpc>
                    <a:spcPts val="38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质量数为2</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的氢原子</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p>
                    </m:sSubSup>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7" name="QC_4_BD.256_4#938e0c9bf.choices?vop=1&amp;pid=eb2bde655&amp;color=0,0,0&amp;vtp=1&amp;bbb=1"/>
              <p:cNvSpPr>
                <a:spLocks noRot="1" noChangeAspect="1" noMove="1" noResize="1" noEditPoints="1" noAdjustHandles="1" noChangeArrowheads="1" noChangeShapeType="1" noTextEdit="1"/>
              </p:cNvSpPr>
              <p:nvPr/>
            </p:nvSpPr>
            <p:spPr>
              <a:xfrm>
                <a:off x="832104" y="3068892"/>
                <a:ext cx="10533888" cy="482600"/>
              </a:xfrm>
              <a:prstGeom prst="rect">
                <a:avLst/>
              </a:prstGeom>
              <a:blipFill rotWithShape="1">
                <a:blip r:embed="rId4"/>
                <a:stretch>
                  <a:fillRect l="-2" t="-119" r="1" b="11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C_4_BD.256_5#938e0c9bf.choices?vop=1&amp;pid=eb2bde655&amp;color=0,0,0&amp;vtp=1&amp;bbb=1"/>
              <p:cNvSpPr/>
              <p:nvPr/>
            </p:nvSpPr>
            <p:spPr>
              <a:xfrm>
                <a:off x="832104" y="3485706"/>
                <a:ext cx="10531904" cy="546100"/>
              </a:xfrm>
              <a:prstGeom prst="rect">
                <a:avLst/>
              </a:prstGeom>
              <a:noFill/>
            </p:spPr>
            <p:txBody>
              <a:bodyPr wrap="none" lIns="0" tIns="0" rIns="0" bIns="0" rtlCol="0" anchor="t"/>
              <a:lstStyle/>
              <a:p>
                <a:pPr algn="l" latinLnBrk="1">
                  <a:lnSpc>
                    <a:spcPts val="4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的形成过程</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4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endParaRPr lang="en-US" altLang="zh-CN" sz="900" dirty="0">
                  <a:latin typeface="宋体" panose="02010600030101010101" pitchFamily="2" charset="-122"/>
                </a:endParaRPr>
              </a:p>
            </p:txBody>
          </p:sp>
        </mc:Choice>
        <mc:Fallback>
          <p:sp>
            <p:nvSpPr>
              <p:cNvPr id="8" name="QC_4_BD.256_5#938e0c9bf.choices?vop=1&amp;pid=eb2bde655&amp;color=0,0,0&amp;vtp=1&amp;bbb=1"/>
              <p:cNvSpPr>
                <a:spLocks noRot="1" noChangeAspect="1" noMove="1" noResize="1" noEditPoints="1" noAdjustHandles="1" noChangeArrowheads="1" noChangeShapeType="1" noTextEdit="1"/>
              </p:cNvSpPr>
              <p:nvPr/>
            </p:nvSpPr>
            <p:spPr>
              <a:xfrm>
                <a:off x="832104" y="3485706"/>
                <a:ext cx="10531904" cy="546100"/>
              </a:xfrm>
              <a:prstGeom prst="rect">
                <a:avLst/>
              </a:prstGeom>
              <a:blipFill rotWithShape="1">
                <a:blip r:embed="rId5"/>
                <a:stretch>
                  <a:fillRect l="-2" t="-35" b="35"/>
                </a:stretch>
              </a:blipFill>
            </p:spPr>
            <p:txBody>
              <a:bodyPr/>
              <a:lstStyle/>
              <a:p>
                <a:r>
                  <a:rPr lang="zh-CN" altLang="en-US">
                    <a:noFill/>
                  </a:rPr>
                  <a:t> </a:t>
                </a:r>
              </a:p>
            </p:txBody>
          </p:sp>
        </mc:Fallback>
      </mc:AlternateContent>
      <p:pic>
        <p:nvPicPr>
          <p:cNvPr id="9" name="QC_4_BD.256_5#938e0c9bf?vop=1&amp;pid=eb2bde655&amp;color=0,0,0&amp;tib=255,255,255&amp;iip=21&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2877979" y="3549714"/>
            <a:ext cx="2093976" cy="484632"/>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58_1#7539073cf?sp=1&amp;vop=1&amp;pid=eb2bde655&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下列过程中，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共价键被破坏的是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4_AN.259_1#7539073cf.bracket?vop=1&amp;pid=eb2bde655&amp;color=0,0,0&amp;vpa=128&amp;vtp=1"/>
          <p:cNvSpPr/>
          <p:nvPr/>
        </p:nvSpPr>
        <p:spPr>
          <a:xfrm>
            <a:off x="4215860" y="1075817"/>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4_BD.258_2#7539073cf?vop=1&amp;pid=eb2bde655&amp;color=0,0,0&amp;vtp=1&amp;bbb=1&amp;hb=1"/>
              <p:cNvSpPr/>
              <p:nvPr/>
            </p:nvSpPr>
            <p:spPr>
              <a:xfrm>
                <a:off x="832104" y="1529771"/>
                <a:ext cx="10533888" cy="838200"/>
              </a:xfrm>
              <a:prstGeom prst="rect">
                <a:avLst/>
              </a:prstGeom>
              <a:noFill/>
            </p:spPr>
            <p:txBody>
              <a:bodyPr wrap="none" lIns="0" tIns="0" rIns="0" bIns="0" rtlCol="0" anchor="t"/>
              <a:lstStyle/>
              <a:p>
                <a:pPr algn="l"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①</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溶于水</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；②溴蒸气被木炭吸附；③酒精溶于水；</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④</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气体溶于水；⑤碘升华；</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⑥</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HI</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受热分解</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⑦</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氢氧化钠熔化；</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⑧</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溶于水</a:t>
                </a:r>
                <a:endParaRPr lang="en-US" altLang="zh-CN" sz="100" dirty="0"/>
              </a:p>
            </p:txBody>
          </p:sp>
        </mc:Choice>
        <mc:Fallback>
          <p:sp>
            <p:nvSpPr>
              <p:cNvPr id="4" name="QC_4_BD.258_2#7539073cf?vop=1&amp;pid=eb2bde655&amp;color=0,0,0&amp;vtp=1&amp;bbb=1&amp;hb=1"/>
              <p:cNvSpPr>
                <a:spLocks noRot="1" noChangeAspect="1" noMove="1" noResize="1" noEditPoints="1" noAdjustHandles="1" noChangeArrowheads="1" noChangeShapeType="1" noTextEdit="1"/>
              </p:cNvSpPr>
              <p:nvPr/>
            </p:nvSpPr>
            <p:spPr>
              <a:xfrm>
                <a:off x="832104" y="1529771"/>
                <a:ext cx="10533888" cy="838200"/>
              </a:xfrm>
              <a:prstGeom prst="rect">
                <a:avLst/>
              </a:prstGeom>
              <a:blipFill rotWithShape="1">
                <a:blip r:embed="rId1"/>
                <a:stretch>
                  <a:fillRect l="-2" t="-7" r="1" b="7"/>
                </a:stretch>
              </a:blipFill>
            </p:spPr>
            <p:txBody>
              <a:bodyPr/>
              <a:lstStyle/>
              <a:p>
                <a:r>
                  <a:rPr lang="zh-CN" altLang="en-US">
                    <a:noFill/>
                  </a:rPr>
                  <a:t> </a:t>
                </a:r>
              </a:p>
            </p:txBody>
          </p:sp>
        </mc:Fallback>
      </mc:AlternateContent>
      <p:sp>
        <p:nvSpPr>
          <p:cNvPr id="5" name="QC_4_BD.258_3#7539073cf.choices?vop=1&amp;pid=eb2bde655&amp;color=0,0,0&amp;vtp=1&amp;bbb=1"/>
          <p:cNvSpPr/>
          <p:nvPr/>
        </p:nvSpPr>
        <p:spPr>
          <a:xfrm>
            <a:off x="832104" y="2359025"/>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06370" algn="l"/>
                <a:tab pos="5374640" algn="l"/>
                <a:tab pos="805561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④⑥⑦</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④⑤⑧</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②③⑤</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①④⑥</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260_1#d3d99a980?sp=1&amp;vop=1&amp;pid=eb2bde655&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加氢转化为燃料是实现</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减排的一个重要策略</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我国科学家在调控</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加氢反应的选择性方面取得新</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进展</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，其过程如图所示。</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下列分析正确的是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2" name="QC_4_BD.260_1#d3d99a980?sp=1&amp;vop=1&amp;pid=eb2bde655&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903" b="60"/>
                </a:stretch>
              </a:blipFill>
            </p:spPr>
            <p:txBody>
              <a:bodyPr/>
              <a:lstStyle/>
              <a:p>
                <a:r>
                  <a:rPr lang="zh-CN" altLang="en-US">
                    <a:noFill/>
                  </a:rPr>
                  <a:t> </a:t>
                </a:r>
              </a:p>
            </p:txBody>
          </p:sp>
        </mc:Fallback>
      </mc:AlternateContent>
      <p:sp>
        <p:nvSpPr>
          <p:cNvPr id="3" name="QC_4_AN.261_1#d3d99a980.bracket?vop=1&amp;pid=eb2bde655&amp;color=0,0,0&amp;vpa=129&amp;vtp=1"/>
          <p:cNvSpPr/>
          <p:nvPr/>
        </p:nvSpPr>
        <p:spPr>
          <a:xfrm>
            <a:off x="5358860" y="15067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pic>
        <p:nvPicPr>
          <p:cNvPr id="4" name="QC_4_BD.260_2#d3d99a980?htil=18&amp;vop=1&amp;pid=eb2bde655&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727625" y="2041644"/>
            <a:ext cx="2167128" cy="86868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4_BD.260_3#d3d99a980.choices?htil=18&amp;vop=1&amp;pid=eb2bde655&amp;color=0,0,0&amp;vtp=1&amp;bbb=1"/>
              <p:cNvSpPr/>
              <p:nvPr/>
            </p:nvSpPr>
            <p:spPr>
              <a:xfrm>
                <a:off x="832104" y="1948990"/>
                <a:ext cx="8238744" cy="1727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该过程中</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中的极性键发生断裂</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干冰升华破坏共价键</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该反应中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作还原剂</a:t>
                </a:r>
                <a:endParaRPr lang="en-US" altLang="zh-CN" sz="1800" dirty="0"/>
              </a:p>
              <a:p>
                <a:pPr latinLnBrk="1">
                  <a:lnSpc>
                    <a:spcPts val="37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该反应的化学方程式为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催化剂</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5" name="QC_4_BD.260_3#d3d99a980.choices?htil=18&amp;vop=1&amp;pid=eb2bde655&amp;color=0,0,0&amp;vtp=1&amp;bbb=1"/>
              <p:cNvSpPr>
                <a:spLocks noRot="1" noChangeAspect="1" noMove="1" noResize="1" noEditPoints="1" noAdjustHandles="1" noChangeArrowheads="1" noChangeShapeType="1" noTextEdit="1"/>
              </p:cNvSpPr>
              <p:nvPr/>
            </p:nvSpPr>
            <p:spPr>
              <a:xfrm>
                <a:off x="832104" y="1948990"/>
                <a:ext cx="8238744" cy="1727200"/>
              </a:xfrm>
              <a:prstGeom prst="rect">
                <a:avLst/>
              </a:prstGeom>
              <a:blipFill rotWithShape="1">
                <a:blip r:embed="rId3"/>
                <a:stretch>
                  <a:fillRect l="-3" t="-10" r="6" b="-35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262_1#6ad4a0fc7?sp=1&amp;vop=1&amp;pid=eb2bde655&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可除去水体中过量氨氮</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），以防止水体富营养化，其原理如图所示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262_1#6ad4a0fc7?sp=1&amp;vop=1&amp;pid=eb2bde655&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C_4_AN.263_1#6ad4a0fc7.bracket?vop=1&amp;pid=eb2bde655&amp;color=0,0,0&amp;vpa=130&amp;vtp=1"/>
          <p:cNvSpPr/>
          <p:nvPr/>
        </p:nvSpPr>
        <p:spPr>
          <a:xfrm>
            <a:off x="1929861" y="15067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pic>
        <p:nvPicPr>
          <p:cNvPr id="4" name="QC_4_BD.262_2#6ad4a0fc7?htil=19&amp;vop=1&amp;pid=eb2bde655&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928033" y="2041644"/>
            <a:ext cx="3986784" cy="179222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4_BD.262_3#6ad4a0fc7.choices?htil=19&amp;vop=1&amp;pid=eb2bde655&amp;color=0,0,0&amp;vtp=1&amp;bbb=1"/>
              <p:cNvSpPr/>
              <p:nvPr/>
            </p:nvSpPr>
            <p:spPr>
              <a:xfrm>
                <a:off x="832104" y="1948990"/>
                <a:ext cx="6409944"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原理中涉及的元素的原子半径：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所含的质子数相等</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所含的化学键类型相同</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反应③有离子键和共价键的断裂和形成</a:t>
                </a:r>
                <a:endParaRPr lang="en-US" altLang="zh-CN" sz="1800" dirty="0"/>
              </a:p>
            </p:txBody>
          </p:sp>
        </mc:Choice>
        <mc:Fallback>
          <p:sp>
            <p:nvSpPr>
              <p:cNvPr id="5" name="QC_4_BD.262_3#6ad4a0fc7.choices?htil=19&amp;vop=1&amp;pid=eb2bde655&amp;color=0,0,0&amp;vtp=1&amp;bbb=1"/>
              <p:cNvSpPr>
                <a:spLocks noRot="1" noChangeAspect="1" noMove="1" noResize="1" noEditPoints="1" noAdjustHandles="1" noChangeArrowheads="1" noChangeShapeType="1" noTextEdit="1"/>
              </p:cNvSpPr>
              <p:nvPr/>
            </p:nvSpPr>
            <p:spPr>
              <a:xfrm>
                <a:off x="832104" y="1948990"/>
                <a:ext cx="6409944" cy="1676400"/>
              </a:xfrm>
              <a:prstGeom prst="rect">
                <a:avLst/>
              </a:prstGeom>
              <a:blipFill rotWithShape="1">
                <a:blip r:embed="rId3"/>
                <a:stretch>
                  <a:fillRect l="-4" t="-10" r="8"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264_1#a9d3d0916?vop=1&amp;pid=eb2bde655&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短周期主族元素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，原子序数依次增大，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最高正价与最低负价的和为2，</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同主族，</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的最外层电子数是内层电子数的</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3倍，</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元素的原子是短周期主族元素原子中半径最大的</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264_1#a9d3d0916?vop=1&amp;pid=eb2bde655&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1" b="40"/>
                </a:stretch>
              </a:blipFill>
            </p:spPr>
            <p:txBody>
              <a:bodyPr/>
              <a:lstStyle/>
              <a:p>
                <a:r>
                  <a:rPr lang="zh-CN" altLang="en-US">
                    <a:noFill/>
                  </a:rPr>
                  <a:t> </a:t>
                </a:r>
              </a:p>
            </p:txBody>
          </p:sp>
        </mc:Fallback>
      </mc:AlternateContent>
      <p:sp>
        <p:nvSpPr>
          <p:cNvPr id="3" name="QC_4_AN.265_1#a9d3d0916.bracket?vop=1&amp;pid=eb2bde655&amp;color=0,0,0&amp;vpa=131&amp;vtp=1"/>
          <p:cNvSpPr/>
          <p:nvPr/>
        </p:nvSpPr>
        <p:spPr>
          <a:xfrm>
            <a:off x="1485360" y="1925820"/>
            <a:ext cx="29686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4_BD.264_2#a9d3d0916.choices?vop=1&amp;pid=eb2bde655&amp;color=0,0,0&amp;vtp=1&amp;bbb=1"/>
              <p:cNvSpPr/>
              <p:nvPr/>
            </p:nvSpPr>
            <p:spPr>
              <a:xfrm>
                <a:off x="832104" y="23553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的气态氢化物中所有原子最外层都达到8电子稳定结构</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最高价氧化物对应水化物的酸性：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稳定</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是因为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分子间存在氢键</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的简单气态氢化物</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W</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的气态氢化物</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HW</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反应的产物只含有共价键</a:t>
                </a:r>
                <a:endParaRPr lang="en-US" altLang="zh-CN" sz="1800" dirty="0"/>
              </a:p>
            </p:txBody>
          </p:sp>
        </mc:Choice>
        <mc:Fallback>
          <p:sp>
            <p:nvSpPr>
              <p:cNvPr id="4" name="QC_4_BD.264_2#a9d3d0916.choices?vop=1&amp;pid=eb2bde655&amp;color=0,0,0&amp;vtp=1&amp;bbb=1"/>
              <p:cNvSpPr>
                <a:spLocks noRot="1" noChangeAspect="1" noMove="1" noResize="1" noEditPoints="1" noAdjustHandles="1" noChangeArrowheads="1" noChangeShapeType="1" noTextEdit="1"/>
              </p:cNvSpPr>
              <p:nvPr/>
            </p:nvSpPr>
            <p:spPr>
              <a:xfrm>
                <a:off x="832104" y="2355390"/>
                <a:ext cx="10533888" cy="1676400"/>
              </a:xfrm>
              <a:prstGeom prst="rect">
                <a:avLst/>
              </a:prstGeom>
              <a:blipFill rotWithShape="1">
                <a:blip r:embed="rId2"/>
                <a:stretch>
                  <a:fillRect l="-2" t="-10" r="1"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66_1#e96a4b87f?vop=1&amp;pid=eb2bde655&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A、B、C、D为前20号元素，分别处于不同周期，其中A、B同主族，其原子序数之和等于</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C、D</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的原子序</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数之和</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。A和D形成的气态化合物的水溶液呈碱性。C的单质可分别与</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B、D</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的最高价氧化物对应的水化物</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发生反应</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，生成的两种盐溶液混合后可得到一种白色胶状沉淀。</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3" name="QC_4_AN.267_1#e96a4b87f.bracket?vop=1&amp;pid=eb2bde655&amp;color=0,0,0&amp;vpa=132&amp;vtp=1"/>
          <p:cNvSpPr/>
          <p:nvPr/>
        </p:nvSpPr>
        <p:spPr>
          <a:xfrm>
            <a:off x="9245060" y="19258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4_BD.266_2#e96a4b87f.choices?vop=1&amp;pid=eb2bde655&amp;color=0,0,0&amp;vtp=1&amp;bbb=1"/>
              <p:cNvSpPr/>
              <p:nvPr/>
            </p:nvSpPr>
            <p:spPr>
              <a:xfrm>
                <a:off x="832104" y="2355390"/>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简单离子的半径：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最高价氧化物对应水化物的碱性：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化合物</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BDA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中含有离子键和共价键</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化合物</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与水反应可生成两种碱</a:t>
                </a:r>
                <a:endParaRPr lang="en-US" altLang="zh-CN" sz="1800" dirty="0"/>
              </a:p>
            </p:txBody>
          </p:sp>
        </mc:Choice>
        <mc:Fallback>
          <p:sp>
            <p:nvSpPr>
              <p:cNvPr id="4" name="QC_4_BD.266_2#e96a4b87f.choices?vop=1&amp;pid=eb2bde655&amp;color=0,0,0&amp;vtp=1&amp;bbb=1"/>
              <p:cNvSpPr>
                <a:spLocks noRot="1" noChangeAspect="1" noMove="1" noResize="1" noEditPoints="1" noAdjustHandles="1" noChangeArrowheads="1" noChangeShapeType="1" noTextEdit="1"/>
              </p:cNvSpPr>
              <p:nvPr/>
            </p:nvSpPr>
            <p:spPr>
              <a:xfrm>
                <a:off x="832104" y="2355390"/>
                <a:ext cx="10533888" cy="838200"/>
              </a:xfrm>
              <a:prstGeom prst="rect">
                <a:avLst/>
              </a:prstGeom>
              <a:blipFill rotWithShape="1">
                <a:blip r:embed="rId1"/>
                <a:stretch>
                  <a:fillRect l="-2" t="-21" r="1" b="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268_1#3973c0448?vop=1&amp;pid=eb2bde655&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3" name="QB_5_BD.269_1#5c555ae1a?vop=1&amp;pid=3973c0448&amp;color=0,0,0&amp;vtp=1&amp;bbb=1&amp;hb=1"/>
              <p:cNvSpPr/>
              <p:nvPr/>
            </p:nvSpPr>
            <p:spPr>
              <a:xfrm>
                <a:off x="832104" y="15298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（1）下列变化：</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①</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升华</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；②烧碱熔化；</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③</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溶于水；</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④</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溶于水；</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⑤</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溶于水</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⑥</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受热</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分解</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其中仅发生共价键被破坏的是</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填序号，下同</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仅发生离子键被破坏的是</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（2）在下列物质中：</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①</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②</m:t>
                    </m:r>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③</m:t>
                    </m:r>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④</m:t>
                    </m:r>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⑤</m:t>
                    </m:r>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⑥</m:t>
                    </m:r>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⑦</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⑧</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Ar</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⑨</m:t>
                    </m:r>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存在非极性键的分子是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填序号，下同</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）；既存在离子键又存在极性键的分子是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3" name="QB_5_BD.269_1#5c555ae1a?vop=1&amp;pid=3973c0448&amp;color=0,0,0&amp;vtp=1&amp;bbb=1&amp;hb=1"/>
              <p:cNvSpPr>
                <a:spLocks noRot="1" noChangeAspect="1" noMove="1" noResize="1" noEditPoints="1" noAdjustHandles="1" noChangeArrowheads="1" noChangeShapeType="1" noTextEdit="1"/>
              </p:cNvSpPr>
              <p:nvPr/>
            </p:nvSpPr>
            <p:spPr>
              <a:xfrm>
                <a:off x="832104" y="1529890"/>
                <a:ext cx="10533888" cy="1676400"/>
              </a:xfrm>
              <a:prstGeom prst="rect">
                <a:avLst/>
              </a:prstGeom>
              <a:blipFill rotWithShape="1">
                <a:blip r:embed="rId1"/>
                <a:stretch>
                  <a:fillRect l="-2" t="-10" r="-740" b="10"/>
                </a:stretch>
              </a:blipFill>
            </p:spPr>
            <p:txBody>
              <a:bodyPr/>
              <a:lstStyle/>
              <a:p>
                <a:r>
                  <a:rPr lang="zh-CN" altLang="en-US">
                    <a:noFill/>
                  </a:rPr>
                  <a:t> </a:t>
                </a:r>
              </a:p>
            </p:txBody>
          </p:sp>
        </mc:Fallback>
      </mc:AlternateContent>
      <p:sp>
        <p:nvSpPr>
          <p:cNvPr id="4" name="QB_5_AN.270_1#5c555ae1a.blank?vop=1&amp;pid=3973c0448&amp;color=0,0,0&amp;vpa=133&amp;vtp=1"/>
          <p:cNvSpPr/>
          <p:nvPr/>
        </p:nvSpPr>
        <p:spPr>
          <a:xfrm>
            <a:off x="4495260" y="1918510"/>
            <a:ext cx="3952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④</a:t>
            </a:r>
            <a:endParaRPr lang="en-US" altLang="zh-CN" dirty="0">
              <a:solidFill>
                <a:srgbClr val="FF0000"/>
              </a:solidFill>
            </a:endParaRPr>
          </a:p>
        </p:txBody>
      </p:sp>
      <p:sp>
        <p:nvSpPr>
          <p:cNvPr id="5" name="QB_5_AN.271_1#5c555ae1a.blank?vop=1&amp;pid=3973c0448&amp;color=0,0,0&amp;vpa=134&amp;vtp=1&amp;bbb=1"/>
          <p:cNvSpPr/>
          <p:nvPr/>
        </p:nvSpPr>
        <p:spPr>
          <a:xfrm>
            <a:off x="9524460" y="1918510"/>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②③</a:t>
            </a:r>
            <a:endParaRPr lang="en-US" altLang="zh-CN" dirty="0">
              <a:solidFill>
                <a:srgbClr val="FF0000"/>
              </a:solidFill>
            </a:endParaRPr>
          </a:p>
        </p:txBody>
      </p:sp>
      <p:sp>
        <p:nvSpPr>
          <p:cNvPr id="7" name="QB_5_AN.273_1#5c555ae1a.blank?vop=1&amp;pid=3973c0448&amp;color=0,0,0&amp;vpa=135&amp;vtp=1"/>
          <p:cNvSpPr/>
          <p:nvPr/>
        </p:nvSpPr>
        <p:spPr>
          <a:xfrm>
            <a:off x="3123660" y="2756710"/>
            <a:ext cx="3952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②</a:t>
            </a:r>
            <a:endParaRPr lang="en-US" altLang="zh-CN" dirty="0">
              <a:solidFill>
                <a:srgbClr val="FF0000"/>
              </a:solidFill>
            </a:endParaRPr>
          </a:p>
        </p:txBody>
      </p:sp>
      <p:sp>
        <p:nvSpPr>
          <p:cNvPr id="8" name="QB_5_AN.274_1#5c555ae1a.blank?vop=1&amp;pid=3973c0448&amp;color=0,0,0&amp;vpa=136&amp;vtp=1&amp;bbb=1"/>
          <p:cNvSpPr/>
          <p:nvPr/>
        </p:nvSpPr>
        <p:spPr>
          <a:xfrm>
            <a:off x="9295860" y="2756710"/>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⑥⑦</a:t>
            </a:r>
            <a:endParaRPr lang="en-US" altLang="zh-CN" dirty="0">
              <a:solidFill>
                <a:srgbClr val="FF0000"/>
              </a:solidFill>
            </a:endParaRPr>
          </a:p>
        </p:txBody>
      </p:sp>
      <p:sp>
        <p:nvSpPr>
          <p:cNvPr id="9" name="QO_5_BD.275_1#a072f481a?vop=1&amp;pid=3973c0448&amp;color=0,0,0&amp;vtp=1&amp;bbb=1"/>
          <p:cNvSpPr/>
          <p:nvPr/>
        </p:nvSpPr>
        <p:spPr>
          <a:xfrm>
            <a:off x="832104" y="321899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（3）写出下列物质的电子式。</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10" name="QB_6_BD.276_1#73793dcfe?vop=1&amp;pid=a072f481a&amp;color=0,0,0&amp;vtp=1&amp;bbb=1"/>
              <p:cNvSpPr/>
              <p:nvPr/>
            </p:nvSpPr>
            <p:spPr>
              <a:xfrm>
                <a:off x="832104" y="3641844"/>
                <a:ext cx="10533888" cy="1524000"/>
              </a:xfrm>
              <a:prstGeom prst="rect">
                <a:avLst/>
              </a:prstGeom>
              <a:noFill/>
            </p:spPr>
            <p:txBody>
              <a:bodyPr wrap="none" lIns="0" tIns="0" rIns="0" bIns="0" rtlCol="0" anchor="t"/>
              <a:lstStyle/>
              <a:p>
                <a:pPr algn="l" latinLnBrk="1">
                  <a:lnSpc>
                    <a:spcPts val="42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i="0" kern="0" dirty="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_</a:t>
                </a:r>
                <a:r>
                  <a:rPr lang="en-US" altLang="zh-CN" sz="2300" b="0" i="0" u="sng" kern="0" spc="-99900" smtClean="0">
                    <a:solidFill>
                      <a:srgbClr val="FF00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fontAlgn="b" latinLnBrk="1">
                  <a:lnSpc>
                    <a:spcPts val="7800"/>
                  </a:lnSpc>
                </a:pP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kern="0" dirty="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_</a:t>
                </a:r>
                <a:r>
                  <a:rPr lang="en-US" altLang="zh-CN" sz="4300" u="sng" kern="0" spc="-99900" smtClean="0">
                    <a:solidFill>
                      <a:srgbClr val="FF00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10" name="QB_6_BD.276_1#73793dcfe?vop=1&amp;pid=a072f481a&amp;color=0,0,0&amp;vtp=1&amp;bbb=1"/>
              <p:cNvSpPr>
                <a:spLocks noRot="1" noChangeAspect="1" noMove="1" noResize="1" noEditPoints="1" noAdjustHandles="1" noChangeArrowheads="1" noChangeShapeType="1" noTextEdit="1"/>
              </p:cNvSpPr>
              <p:nvPr/>
            </p:nvSpPr>
            <p:spPr>
              <a:xfrm>
                <a:off x="832104" y="3641844"/>
                <a:ext cx="10533888" cy="1524000"/>
              </a:xfrm>
              <a:prstGeom prst="rect">
                <a:avLst/>
              </a:prstGeom>
              <a:blipFill rotWithShape="1">
                <a:blip r:embed="rId2"/>
                <a:stretch>
                  <a:fillRect l="-2" t="-8" r="1" b="8"/>
                </a:stretch>
              </a:blipFill>
            </p:spPr>
            <p:txBody>
              <a:bodyPr/>
              <a:lstStyle/>
              <a:p>
                <a:r>
                  <a:rPr lang="zh-CN" altLang="en-US">
                    <a:noFill/>
                  </a:rPr>
                  <a:t> </a:t>
                </a:r>
              </a:p>
            </p:txBody>
          </p:sp>
        </mc:Fallback>
      </mc:AlternateContent>
      <p:pic>
        <p:nvPicPr>
          <p:cNvPr id="12" name="QB_6_AN.278_1#73793dcfe?vop=1&amp;pid=a072f481a&amp;color=0,0,0&amp;tib=255,255,255&amp;iip=22&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985772" y="3659624"/>
            <a:ext cx="1819656" cy="37490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5" name="QB_6_AN.281_1#8f9b82958?vop=1&amp;pid=a072f481a&amp;color=0,0,0&amp;tib=255,255,255&amp;iip=23&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936941" y="4061960"/>
            <a:ext cx="1508760" cy="82296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 calcmode="lin" valueType="num">
                                      <p:cBhvr additive="base">
                                        <p:cTn id="2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7">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bg/>
                                          </p:spTgt>
                                        </p:tgtEl>
                                        <p:attrNameLst>
                                          <p:attrName>style.visibility</p:attrName>
                                        </p:attrNameLst>
                                      </p:cBhvr>
                                      <p:to>
                                        <p:strVal val="visible"/>
                                      </p:to>
                                    </p:set>
                                    <p:anim calcmode="lin" valueType="num">
                                      <p:cBhvr additive="base">
                                        <p:cTn id="3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8">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8">
                                            <p:txEl>
                                              <p:pRg st="0" end="0"/>
                                            </p:txEl>
                                          </p:spTgt>
                                        </p:tgtEl>
                                        <p:attrNameLst>
                                          <p:attrName>style.visibility</p:attrName>
                                        </p:attrNameLst>
                                      </p:cBhvr>
                                      <p:to>
                                        <p:strVal val="visible"/>
                                      </p:to>
                                    </p:set>
                                    <p:anim calcmode="lin" valueType="num">
                                      <p:cBhvr additive="base">
                                        <p:cTn id="4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5" grpId="0" animBg="1" build="p"/>
      <p:bldP spid="7" grpId="0" animBg="1" build="p"/>
      <p:bldP spid="8" grpId="0" animBg="1"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282_1#ccc096681?vop=1&amp;pid=eb2bde655&amp;color=0,0,0&amp;vtp=1&amp;bt=1&amp;bbb=1&amp;hb=1"/>
              <p:cNvSpPr/>
              <p:nvPr/>
            </p:nvSpPr>
            <p:spPr>
              <a:xfrm>
                <a:off x="832104" y="1080000"/>
                <a:ext cx="10533888" cy="12192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前18号主族元素A、B、C、D、</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的原子序数依次增大，A与其他元素处于不同周期，B与C、D与</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分别在</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同一周期</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，C与</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在同一主族，C元素原子最外层电子数是其电子层数的3倍，</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元素的原子半径在同周期</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主族元素中最大</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，且A、B的原子序数之和等于C的原子序数。回答下列问题：</a:t>
                </a:r>
                <a:endParaRPr lang="en-US" altLang="zh-CN" dirty="0">
                  <a:solidFill>
                    <a:srgbClr val="000000"/>
                  </a:solidFill>
                </a:endParaRPr>
              </a:p>
            </p:txBody>
          </p:sp>
        </mc:Choice>
        <mc:Fallback>
          <p:sp>
            <p:nvSpPr>
              <p:cNvPr id="2" name="QO_4_BD.282_1#ccc096681?vop=1&amp;pid=eb2bde655&amp;color=0,0,0&amp;vtp=1&amp;bt=1&amp;bbb=1&amp;hb=1"/>
              <p:cNvSpPr>
                <a:spLocks noRot="1" noChangeAspect="1" noMove="1" noResize="1" noEditPoints="1" noAdjustHandles="1" noChangeArrowheads="1" noChangeShapeType="1" noTextEdit="1"/>
              </p:cNvSpPr>
              <p:nvPr/>
            </p:nvSpPr>
            <p:spPr>
              <a:xfrm>
                <a:off x="832104" y="1080000"/>
                <a:ext cx="10533888" cy="1219200"/>
              </a:xfrm>
              <a:prstGeom prst="rect">
                <a:avLst/>
              </a:prstGeom>
              <a:blipFill rotWithShape="1">
                <a:blip r:embed="rId1"/>
                <a:stretch>
                  <a:fillRect l="-2" t="-41" r="-584" b="4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BD.283_1#b378103d5?vop=1&amp;pid=ccc096681&amp;color=0,0,0&amp;vtp=1&amp;bbb=1&amp;hb=1"/>
              <p:cNvSpPr/>
              <p:nvPr/>
            </p:nvSpPr>
            <p:spPr>
              <a:xfrm>
                <a:off x="832104" y="2270244"/>
                <a:ext cx="10533888" cy="3797300"/>
              </a:xfrm>
              <a:prstGeom prst="rect">
                <a:avLst/>
              </a:prstGeom>
              <a:noFill/>
            </p:spPr>
            <p:txBody>
              <a:bodyPr wrap="none" lIns="0" tIns="0" rIns="0" bIns="0" rtlCol="0" anchor="t"/>
              <a:lstStyle/>
              <a:p>
                <a:pPr algn="l" fontAlgn="b" latinLnBrk="1">
                  <a:lnSpc>
                    <a:spcPts val="65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（1）B</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的简单氢化物的结构式为</a:t>
                </a:r>
                <a:r>
                  <a:rPr lang="en-US" altLang="zh-CN"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_</a:t>
                </a:r>
                <a:r>
                  <a:rPr lang="en-US" altLang="zh-CN" sz="3750" b="0" i="0" u="sng" kern="0" spc="-99900" smtClean="0">
                    <a:solidFill>
                      <a:srgbClr val="FF00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i="0" dirty="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液态的B</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的单质受热汽化时吸收的热量主要用于</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endParaRPr lang="en-US" altLang="zh-CN" sz="1800" i="0" dirty="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200"/>
                  </a:lnSpc>
                </a:pPr>
                <a:r>
                  <a:rPr lang="en-US" altLang="zh-CN" i="0" dirty="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填“克服分子间作用力”或“</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使化学键断裂</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42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用电子式表示</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的形成过程</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_</a:t>
                </a:r>
                <a:r>
                  <a:rPr lang="en-US" altLang="zh-CN" sz="2400" u="sng" kern="0" spc="-99900" smtClean="0">
                    <a:solidFill>
                      <a:srgbClr val="FF00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a:p>
                <a:pPr lvl="0" latinLnBrk="1">
                  <a:lnSpc>
                    <a:spcPts val="32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（3）D所在周期的主族元素的简单离子半径最小的是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填离子符号）。</a:t>
                </a:r>
                <a:endParaRPr lang="en-US" altLang="zh-CN">
                  <a:solidFill>
                    <a:srgbClr val="000000"/>
                  </a:solidFill>
                </a:endParaRPr>
              </a:p>
              <a:p>
                <a:pPr lvl="0" latinLnBrk="1">
                  <a:lnSpc>
                    <a:spcPts val="32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（4）A和C按原子个数比</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形成的化合物的化学式为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，写出该物质与</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EC</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反应的化学方程式</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2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a:p>
                <a:pPr lvl="0" latinLnBrk="1">
                  <a:lnSpc>
                    <a:spcPts val="32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（5）由以上五种元素中的两种形成的含有18个电子的分子的化学式为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写出两种</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2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即可</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3" name="QB_5_BD.283_1#b378103d5?vop=1&amp;pid=ccc096681&amp;color=0,0,0&amp;vtp=1&amp;bbb=1&amp;hb=1"/>
              <p:cNvSpPr>
                <a:spLocks noRot="1" noChangeAspect="1" noMove="1" noResize="1" noEditPoints="1" noAdjustHandles="1" noChangeArrowheads="1" noChangeShapeType="1" noTextEdit="1"/>
              </p:cNvSpPr>
              <p:nvPr/>
            </p:nvSpPr>
            <p:spPr>
              <a:xfrm>
                <a:off x="832104" y="2270244"/>
                <a:ext cx="10533888" cy="3797300"/>
              </a:xfrm>
              <a:prstGeom prst="rect">
                <a:avLst/>
              </a:prstGeom>
              <a:blipFill rotWithShape="1">
                <a:blip r:embed="rId2"/>
                <a:stretch>
                  <a:fillRect l="-2" t="-3" r="-565" b="3"/>
                </a:stretch>
              </a:blipFill>
            </p:spPr>
            <p:txBody>
              <a:bodyPr/>
              <a:lstStyle/>
              <a:p>
                <a:r>
                  <a:rPr lang="zh-CN" altLang="en-US">
                    <a:noFill/>
                  </a:rPr>
                  <a:t> </a:t>
                </a:r>
              </a:p>
            </p:txBody>
          </p:sp>
        </mc:Fallback>
      </mc:AlternateContent>
      <p:pic>
        <p:nvPicPr>
          <p:cNvPr id="5" name="QB_5_AN.285_1#b378103d5?vop=1&amp;pid=ccc096681&amp;color=0,0,0&amp;tib=255,255,255&amp;iip=24&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143629" y="2178296"/>
            <a:ext cx="859536" cy="70408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B_5_AN.286_1#b378103d5.blank?vop=1&amp;pid=ccc096681&amp;color=0,0,0&amp;vpa=140&amp;vtp=1&amp;bbb=1&amp;hb=1"/>
          <p:cNvSpPr/>
          <p:nvPr/>
        </p:nvSpPr>
        <p:spPr>
          <a:xfrm>
            <a:off x="832104" y="2384154"/>
            <a:ext cx="10531904" cy="812800"/>
          </a:xfrm>
          <a:prstGeom prst="rect">
            <a:avLst/>
          </a:prstGeom>
          <a:noFill/>
        </p:spPr>
        <p:txBody>
          <a:bodyPr wrap="square" lIns="0" tIns="0" rIns="0" bIns="0" rtlCol="0" anchor="t"/>
          <a:lstStyle/>
          <a:p>
            <a:pPr latinLnBrk="1">
              <a:lnSpc>
                <a:spcPts val="4200"/>
              </a:lnSpc>
            </a:pPr>
            <a:r>
              <a:rPr lang="en-US" altLang="zh-CN" b="0" i="0" dirty="0" smtClean="0">
                <a:solidFill>
                  <a:srgbClr val="FF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b="0" i="0" dirty="0" err="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克服分子</a:t>
            </a:r>
            <a:endPar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200"/>
              </a:lnSpc>
            </a:pPr>
            <a:r>
              <a:rPr lang="en-US" altLang="zh-CN" b="0" i="0" dirty="0" err="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间作用力</a:t>
            </a:r>
            <a:endParaRPr lang="en-US" altLang="zh-CN" dirty="0">
              <a:solidFill>
                <a:srgbClr val="FF0000"/>
              </a:solidFill>
            </a:endParaRPr>
          </a:p>
        </p:txBody>
      </p:sp>
      <p:pic>
        <p:nvPicPr>
          <p:cNvPr id="9" name="QB_5_AN.289_1#5a377962b?vop=1&amp;pid=ccc096681&amp;color=0,0,0&amp;tib=255,255,255&amp;iip=2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592828" y="3435596"/>
            <a:ext cx="4398264" cy="44805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11" name="QB_5_AN.291_1#b378103d5.blank?vop=1&amp;pid=ccc096681&amp;color=0,0,0&amp;vpa=142&amp;vtp=1&amp;bbb=1"/>
              <p:cNvSpPr/>
              <p:nvPr/>
            </p:nvSpPr>
            <p:spPr>
              <a:xfrm>
                <a:off x="6186741" y="4074215"/>
                <a:ext cx="549212" cy="292100"/>
              </a:xfrm>
              <a:prstGeom prst="rect">
                <a:avLst/>
              </a:prstGeom>
              <a:noFill/>
            </p:spPr>
            <p:txBody>
              <a:bodyPr wrap="none" lIns="0" tIns="0" rIns="0" bIns="0" rtlCol="0" anchor="t"/>
              <a:lstStyle/>
              <a:p>
                <a:pPr algn="ctr" latinLnBrk="1">
                  <a:lnSpc>
                    <a:spcPts val="23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Al</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1" name="QB_5_AN.291_1#b378103d5.blank?vop=1&amp;pid=ccc096681&amp;color=0,0,0&amp;vpa=142&amp;vtp=1&amp;bbb=1"/>
              <p:cNvSpPr>
                <a:spLocks noRot="1" noChangeAspect="1" noMove="1" noResize="1" noEditPoints="1" noAdjustHandles="1" noChangeArrowheads="1" noChangeShapeType="1" noTextEdit="1"/>
              </p:cNvSpPr>
              <p:nvPr/>
            </p:nvSpPr>
            <p:spPr>
              <a:xfrm>
                <a:off x="6186741" y="4074215"/>
                <a:ext cx="549212" cy="292100"/>
              </a:xfrm>
              <a:prstGeom prst="rect">
                <a:avLst/>
              </a:prstGeom>
              <a:blipFill rotWithShape="1">
                <a:blip r:embed="rId5"/>
                <a:stretch>
                  <a:fillRect l="-104" t="-19" r="92" b="1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QB_5_AN.293_1#b378103d5.blank?vop=1&amp;pid=ccc096681&amp;color=0,0,0&amp;vpa=143&amp;vtp=1&amp;bbb=1"/>
              <p:cNvSpPr/>
              <p:nvPr/>
            </p:nvSpPr>
            <p:spPr>
              <a:xfrm>
                <a:off x="6207379" y="4481948"/>
                <a:ext cx="687261" cy="279400"/>
              </a:xfrm>
              <a:prstGeom prst="rect">
                <a:avLst/>
              </a:prstGeom>
              <a:noFill/>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3" name="QB_5_AN.293_1#b378103d5.blank?vop=1&amp;pid=ccc096681&amp;color=0,0,0&amp;vpa=143&amp;vtp=1&amp;bbb=1"/>
              <p:cNvSpPr>
                <a:spLocks noRot="1" noChangeAspect="1" noMove="1" noResize="1" noEditPoints="1" noAdjustHandles="1" noChangeArrowheads="1" noChangeShapeType="1" noTextEdit="1"/>
              </p:cNvSpPr>
              <p:nvPr/>
            </p:nvSpPr>
            <p:spPr>
              <a:xfrm>
                <a:off x="6207379" y="4481948"/>
                <a:ext cx="687261" cy="279400"/>
              </a:xfrm>
              <a:prstGeom prst="rect">
                <a:avLst/>
              </a:prstGeom>
              <a:blipFill rotWithShape="1">
                <a:blip r:embed="rId6"/>
                <a:stretch>
                  <a:fillRect l="-37" t="-42" r="65" b="4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QB_5_AN.294_1#b378103d5.blank?vop=1&amp;pid=ccc096681&amp;color=0,0,0&amp;vpa=144&amp;vtp=1&amp;bbb=1&amp;rh=23.75"/>
              <p:cNvSpPr/>
              <p:nvPr/>
            </p:nvSpPr>
            <p:spPr>
              <a:xfrm>
                <a:off x="887666" y="4857488"/>
                <a:ext cx="2311083" cy="301625"/>
              </a:xfrm>
              <a:prstGeom prst="rect">
                <a:avLst/>
              </a:prstGeom>
              <a:noFill/>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4" name="QB_5_AN.294_1#b378103d5.blank?vop=1&amp;pid=ccc096681&amp;color=0,0,0&amp;vpa=144&amp;vtp=1&amp;bbb=1&amp;rh=23.75"/>
              <p:cNvSpPr>
                <a:spLocks noRot="1" noChangeAspect="1" noMove="1" noResize="1" noEditPoints="1" noAdjustHandles="1" noChangeArrowheads="1" noChangeShapeType="1" noTextEdit="1"/>
              </p:cNvSpPr>
              <p:nvPr/>
            </p:nvSpPr>
            <p:spPr>
              <a:xfrm>
                <a:off x="887666" y="4857488"/>
                <a:ext cx="2311083" cy="301625"/>
              </a:xfrm>
              <a:prstGeom prst="rect">
                <a:avLst/>
              </a:prstGeom>
              <a:blipFill rotWithShape="1">
                <a:blip r:embed="rId7"/>
                <a:stretch>
                  <a:fillRect l="-25" t="-31071" r="11" b="-1987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QB_5_AN.296_1#b378103d5.blank?vop=1&amp;pid=ccc096681&amp;color=0,0,0&amp;vpa=145&amp;vtp=1&amp;bbb=1"/>
              <p:cNvSpPr/>
              <p:nvPr/>
            </p:nvSpPr>
            <p:spPr>
              <a:xfrm>
                <a:off x="7917117" y="5287065"/>
                <a:ext cx="2185670" cy="292100"/>
              </a:xfrm>
              <a:prstGeom prst="rect">
                <a:avLst/>
              </a:prstGeom>
              <a:noFill/>
            </p:spPr>
            <p:txBody>
              <a:bodyPr wrap="none" lIns="0" tIns="0" rIns="0" bIns="0" rtlCol="0" anchor="t"/>
              <a:lstStyle/>
              <a:p>
                <a:pPr algn="ctr" latinLnBrk="1">
                  <a:lnSpc>
                    <a:spcPts val="23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或</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6" name="QB_5_AN.296_1#b378103d5.blank?vop=1&amp;pid=ccc096681&amp;color=0,0,0&amp;vpa=145&amp;vtp=1&amp;bbb=1"/>
              <p:cNvSpPr>
                <a:spLocks noRot="1" noChangeAspect="1" noMove="1" noResize="1" noEditPoints="1" noAdjustHandles="1" noChangeArrowheads="1" noChangeShapeType="1" noTextEdit="1"/>
              </p:cNvSpPr>
              <p:nvPr/>
            </p:nvSpPr>
            <p:spPr>
              <a:xfrm>
                <a:off x="7917117" y="5287065"/>
                <a:ext cx="2185670" cy="292100"/>
              </a:xfrm>
              <a:prstGeom prst="rect">
                <a:avLst/>
              </a:prstGeom>
              <a:blipFill rotWithShape="1">
                <a:blip r:embed="rId8"/>
                <a:stretch>
                  <a:fillRect l="-26" t="-1541" r="26" b="1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bg/>
                                          </p:spTgt>
                                        </p:tgtEl>
                                        <p:attrNameLst>
                                          <p:attrName>style.visibility</p:attrName>
                                        </p:attrNameLst>
                                      </p:cBhvr>
                                      <p:to>
                                        <p:strVal val="visible"/>
                                      </p:to>
                                    </p:set>
                                    <p:anim calcmode="lin" valueType="num">
                                      <p:cBhvr additive="base">
                                        <p:cTn id="13"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6">
                                            <p:bg/>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additive="base">
                                        <p:cTn id="1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 calcmode="lin" valueType="num">
                                      <p:cBhvr additive="base">
                                        <p:cTn id="2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1">
                                            <p:bg/>
                                          </p:spTgt>
                                        </p:tgtEl>
                                        <p:attrNameLst>
                                          <p:attrName>style.visibility</p:attrName>
                                        </p:attrNameLst>
                                      </p:cBhvr>
                                      <p:to>
                                        <p:strVal val="visible"/>
                                      </p:to>
                                    </p:set>
                                    <p:anim calcmode="lin" valueType="num">
                                      <p:cBhvr additive="base">
                                        <p:cTn id="33"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4" dur="500" fill="hold"/>
                                        <p:tgtEl>
                                          <p:spTgt spid="11">
                                            <p:bg/>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 calcmode="lin" valueType="num">
                                      <p:cBhvr additive="base">
                                        <p:cTn id="3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bg/>
                                          </p:spTgt>
                                        </p:tgtEl>
                                        <p:attrNameLst>
                                          <p:attrName>style.visibility</p:attrName>
                                        </p:attrNameLst>
                                      </p:cBhvr>
                                      <p:to>
                                        <p:strVal val="visible"/>
                                      </p:to>
                                    </p:set>
                                    <p:anim calcmode="lin" valueType="num">
                                      <p:cBhvr additive="base">
                                        <p:cTn id="43"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44" dur="500" fill="hold"/>
                                        <p:tgtEl>
                                          <p:spTgt spid="13">
                                            <p:bg/>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3">
                                            <p:txEl>
                                              <p:pRg st="0" end="0"/>
                                            </p:txEl>
                                          </p:spTgt>
                                        </p:tgtEl>
                                        <p:attrNameLst>
                                          <p:attrName>style.visibility</p:attrName>
                                        </p:attrNameLst>
                                      </p:cBhvr>
                                      <p:to>
                                        <p:strVal val="visible"/>
                                      </p:to>
                                    </p:set>
                                    <p:anim calcmode="lin" valueType="num">
                                      <p:cBhvr additive="base">
                                        <p:cTn id="4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4">
                                            <p:bg/>
                                          </p:spTgt>
                                        </p:tgtEl>
                                        <p:attrNameLst>
                                          <p:attrName>style.visibility</p:attrName>
                                        </p:attrNameLst>
                                      </p:cBhvr>
                                      <p:to>
                                        <p:strVal val="visible"/>
                                      </p:to>
                                    </p:set>
                                    <p:anim calcmode="lin" valueType="num">
                                      <p:cBhvr additive="base">
                                        <p:cTn id="53"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54" dur="500" fill="hold"/>
                                        <p:tgtEl>
                                          <p:spTgt spid="14">
                                            <p:bg/>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
                                            <p:txEl>
                                              <p:pRg st="0" end="0"/>
                                            </p:txEl>
                                          </p:spTgt>
                                        </p:tgtEl>
                                        <p:attrNameLst>
                                          <p:attrName>style.visibility</p:attrName>
                                        </p:attrNameLst>
                                      </p:cBhvr>
                                      <p:to>
                                        <p:strVal val="visible"/>
                                      </p:to>
                                    </p:set>
                                    <p:anim calcmode="lin" valueType="num">
                                      <p:cBhvr additive="base">
                                        <p:cTn id="5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6">
                                            <p:bg/>
                                          </p:spTgt>
                                        </p:tgtEl>
                                        <p:attrNameLst>
                                          <p:attrName>style.visibility</p:attrName>
                                        </p:attrNameLst>
                                      </p:cBhvr>
                                      <p:to>
                                        <p:strVal val="visible"/>
                                      </p:to>
                                    </p:set>
                                    <p:anim calcmode="lin" valueType="num">
                                      <p:cBhvr additive="base">
                                        <p:cTn id="63"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64" dur="500" fill="hold"/>
                                        <p:tgtEl>
                                          <p:spTgt spid="16">
                                            <p:bg/>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6">
                                            <p:txEl>
                                              <p:pRg st="0" end="0"/>
                                            </p:txEl>
                                          </p:spTgt>
                                        </p:tgtEl>
                                        <p:attrNameLst>
                                          <p:attrName>style.visibility</p:attrName>
                                        </p:attrNameLst>
                                      </p:cBhvr>
                                      <p:to>
                                        <p:strVal val="visible"/>
                                      </p:to>
                                    </p:set>
                                    <p:anim calcmode="lin" valueType="num">
                                      <p:cBhvr additive="base">
                                        <p:cTn id="6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11" grpId="0" animBg="1" build="p"/>
      <p:bldP spid="13" grpId="0" animBg="1" build="p"/>
      <p:bldP spid="14" grpId="0" animBg="1" build="p"/>
      <p:bldP spid="16"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29501</Words>
  <Application>WPS 演示</Application>
  <PresentationFormat>宽屏</PresentationFormat>
  <Paragraphs>1759</Paragraphs>
  <Slides>143</Slides>
  <Notes>143</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143</vt:i4>
      </vt:variant>
    </vt:vector>
  </HeadingPairs>
  <TitlesOfParts>
    <vt:vector size="159" baseType="lpstr">
      <vt:lpstr>Arial</vt:lpstr>
      <vt:lpstr>宋体</vt:lpstr>
      <vt:lpstr>Wingdings</vt:lpstr>
      <vt:lpstr>黑体</vt:lpstr>
      <vt:lpstr>黑体</vt:lpstr>
      <vt:lpstr>微软雅黑</vt:lpstr>
      <vt:lpstr>微软雅黑</vt:lpstr>
      <vt:lpstr>宋体</vt:lpstr>
      <vt:lpstr>Arial (正文)</vt:lpstr>
      <vt:lpstr>Arial (正文)</vt:lpstr>
      <vt:lpstr>Cambria Math</vt:lpstr>
      <vt:lpstr>Calibri</vt:lpstr>
      <vt:lpstr>Arial Unicode MS</vt:lpstr>
      <vt:lpstr>等线</vt:lpstr>
      <vt:lpstr>楷体</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6</cp:revision>
  <dcterms:created xsi:type="dcterms:W3CDTF">2025-05-14T08:13:00Z</dcterms:created>
  <dcterms:modified xsi:type="dcterms:W3CDTF">2025-05-17T08:43:15Z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228E799EA1B349F1AFDE625FB76022E7_12</vt:lpwstr>
  </property>
  <property fmtid="{D5CDD505-2E9C-101B-9397-08002B2CF9AE}" pid="3" name="KSOProductBuildVer">
    <vt:lpwstr>2052-12.1.0.21171</vt:lpwstr>
  </property>
</Properties>
</file>