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7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471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9aa49f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2031f5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81f1d6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9aa49f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2031f5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81f1d6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3#683944426?vop=1&amp;pid=e9aa49f65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Ⅰ.鉴别碳酸钠和碳酸氢钠固体</a:t>
            </a:r>
            <a:endParaRPr lang="en-US" altLang="zh-CN" sz="1800" dirty="0"/>
          </a:p>
        </p:txBody>
      </p:sp>
      <p:sp>
        <p:nvSpPr>
          <p:cNvPr id="3" name="QB_5_BD.2_1#d0e8d25ae?vop=1&amp;pid=683944426&amp;color=0,0,0&amp;vtp=1&amp;bbb=1"/>
          <p:cNvSpPr/>
          <p:nvPr/>
        </p:nvSpPr>
        <p:spPr>
          <a:xfrm>
            <a:off x="832104" y="15329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根据图甲Ⅰ、Ⅱ所示实验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能够达到实验目的的是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填“Ⅰ”或“Ⅱ”）。</a:t>
            </a:r>
            <a:endParaRPr lang="en-US" altLang="zh-CN" sz="1800" dirty="0"/>
          </a:p>
        </p:txBody>
      </p:sp>
      <p:sp>
        <p:nvSpPr>
          <p:cNvPr id="4" name="QB_5_AN.3_1#d0e8d25ae.blank?vop=1&amp;pid=683944426&amp;color=0,0,0&amp;vpa=1&amp;vtp=1"/>
          <p:cNvSpPr/>
          <p:nvPr/>
        </p:nvSpPr>
        <p:spPr>
          <a:xfrm>
            <a:off x="6571710" y="1491671"/>
            <a:ext cx="395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dirty="0"/>
          </a:p>
        </p:txBody>
      </p:sp>
      <p:pic>
        <p:nvPicPr>
          <p:cNvPr id="5" name="QB_5_AS.4_1#d0e8d25ae?vop=1&amp;pid=683944426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509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AS.4_1#d0e8d25ae?vop=1&amp;pid=683944426&amp;color=0,0,0&amp;vtp=1&amp;bbb=1&amp;hb=1"/>
          <p:cNvSpPr/>
          <p:nvPr/>
        </p:nvSpPr>
        <p:spPr>
          <a:xfrm>
            <a:off x="832104" y="1986971"/>
            <a:ext cx="10531904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中盐酸与碳酸钠和碳酸氢钠反应均产生二氧化碳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均能使澄清石灰水变浑浊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不能鉴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别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相同质量的碳酸钠和碳酸氢钠固体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碳酸氢钠的物质的量更多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产生二氧化碳的量更多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且产生气体的速率更快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能鉴别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故选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677c25721?vop=1&amp;pid=a10b5f3d0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图甲Ⅲ、Ⅳ所示实验均能鉴别这两种物质，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写出其中属于离子反应的离子方程式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6_1#677c25721.blank?vop=1&amp;pid=a10b5f3d0&amp;color=0,0,0&amp;vpa=2&amp;vtp=1&amp;bbb=1&amp;rh=23.75&amp;hb=1"/>
              <p:cNvSpPr/>
              <p:nvPr/>
            </p:nvSpPr>
            <p:spPr>
              <a:xfrm>
                <a:off x="832104" y="1040892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 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6_1#677c25721.blank?vop=1&amp;pid=a10b5f3d0&amp;color=0,0,0&amp;vpa=2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12800"/>
              </a:xfrm>
              <a:prstGeom prst="rect">
                <a:avLst/>
              </a:prstGeom>
              <a:blipFill>
                <a:blip r:embed="rId3"/>
                <a:stretch>
                  <a:fillRect l="-811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AS.7_1#677c25721?vop=1&amp;pid=a10b5f3d0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S.7_1#677c25721?vop=1&amp;pid=a10b5f3d0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Ⅲ、Ⅳ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中属于离子反应的均为二氧化碳与澄清石灰水的反应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6_AS.7_1#677c25721?vop=1&amp;pid=a10b5f3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8_1#06b0b2795?vop=1&amp;pid=a10b5f3d0&amp;color=0,0,0&amp;vtp=1&amp;bbb=1&amp;hb=1"/>
          <p:cNvSpPr/>
          <p:nvPr/>
        </p:nvSpPr>
        <p:spPr>
          <a:xfrm>
            <a:off x="832104" y="278098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若用图甲Ⅳ所示实验确定碳酸钠和碳酸氢钠的稳定性，则试管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中装入的固体最好是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N.9_1#06b0b2795.blank?vop=1&amp;pid=a10b5f3d0&amp;color=0,0,0&amp;vpa=3&amp;vtp=1&amp;bbb=1"/>
              <p:cNvSpPr/>
              <p:nvPr/>
            </p:nvSpPr>
            <p:spPr>
              <a:xfrm>
                <a:off x="9603042" y="2828416"/>
                <a:ext cx="9254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6_AN.9_1#06b0b2795.blank?vop=1&amp;pid=a10b5f3d0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3042" y="2828416"/>
                <a:ext cx="925449" cy="279400"/>
              </a:xfrm>
              <a:prstGeom prst="rect">
                <a:avLst/>
              </a:prstGeom>
              <a:blipFill>
                <a:blip r:embed="rId6"/>
                <a:stretch>
                  <a:fillRect l="-263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6_AS.10_1#06b0b2795?vop=1&amp;pid=a10b5f3d0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04836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6_AS.10_1#06b0b2795?vop=1&amp;pid=a10b5f3d0&amp;color=0,0,0&amp;vtp=1&amp;bbb=1&amp;hb=1"/>
          <p:cNvSpPr/>
          <p:nvPr/>
        </p:nvSpPr>
        <p:spPr>
          <a:xfrm>
            <a:off x="832104" y="3640828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中试管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受热较弱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应该放碳酸氢钠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若能产生让澄清石灰水变浑浊的气体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则说明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碳酸氢钠的热稳定性比碳酸钠差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f2e9d4e4c?pid=683944426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测定某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图乙所示装置及主要流程进行实验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_BD#f2e9d4e4c?pid=68394442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f2e9d4e4c?pid=68394442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2041644"/>
            <a:ext cx="4169664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11_1#6d6b32207?vop=1&amp;pid=683944426&amp;color=0,0,0&amp;vtp=1&amp;bbb=1"/>
          <p:cNvSpPr/>
          <p:nvPr/>
        </p:nvSpPr>
        <p:spPr>
          <a:xfrm>
            <a:off x="832104" y="47594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盛放的物质是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填“能”或“不能”）用盐酸代替稀硫酸进行实验。</a:t>
            </a:r>
            <a:endParaRPr lang="en-US" altLang="zh-CN" sz="1800" dirty="0"/>
          </a:p>
        </p:txBody>
      </p:sp>
      <p:sp>
        <p:nvSpPr>
          <p:cNvPr id="5" name="QB_5_AN.12_1#6d6b32207.blank?vop=1&amp;pid=683944426&amp;color=0,0,0&amp;vpa=4&amp;vtp=1&amp;bbb=1"/>
          <p:cNvSpPr/>
          <p:nvPr/>
        </p:nvSpPr>
        <p:spPr>
          <a:xfrm>
            <a:off x="3514185" y="4718169"/>
            <a:ext cx="8524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浓硫酸</a:t>
            </a:r>
            <a:endParaRPr lang="en-US" altLang="zh-CN" dirty="0"/>
          </a:p>
        </p:txBody>
      </p:sp>
      <p:sp>
        <p:nvSpPr>
          <p:cNvPr id="6" name="QB_5_AN.13_1#6d6b32207.blank?vop=1&amp;pid=683944426&amp;color=0,0,0&amp;vpa=5&amp;vtp=1&amp;bbb=1"/>
          <p:cNvSpPr/>
          <p:nvPr/>
        </p:nvSpPr>
        <p:spPr>
          <a:xfrm>
            <a:off x="4657185" y="4718169"/>
            <a:ext cx="62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dirty="0"/>
          </a:p>
        </p:txBody>
      </p:sp>
      <p:pic>
        <p:nvPicPr>
          <p:cNvPr id="7" name="QB_5_AS.14_1#6d6b32207?vop=1&amp;pid=683944426&amp;color=0,0,0&amp;tib=255,255,255&amp;iip=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2737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5_AS.14_1#6d6b32207?vop=1&amp;pid=683944426&amp;color=0,0,0&amp;vtp=1&amp;bbb=1&amp;hb=1"/>
          <p:cNvSpPr/>
          <p:nvPr/>
        </p:nvSpPr>
        <p:spPr>
          <a:xfrm>
            <a:off x="832104" y="5209715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由分析可知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用来干燥二氧化碳气体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盛放的物质是浓硫酸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盐酸具有挥发性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挥发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的氯化氢会和碱石灰反应干扰实验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故不能用盐酸代替稀硫酸进行实验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_1#f3fe25a80?vop=1&amp;pid=683944426&amp;color=0,0,0&amp;vtp=1&amp;bt=1&amp;bbb=1"/>
          <p:cNvSpPr/>
          <p:nvPr/>
        </p:nvSpPr>
        <p:spPr>
          <a:xfrm>
            <a:off x="832104" y="1078992"/>
            <a:ext cx="107426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在装置C中装碱石灰来吸收净化后的气体。装置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的作用是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3" name="QB_5_AN.16_1#f3fe25a80.blank?vop=1&amp;pid=683944426&amp;color=0,0,0&amp;vpa=6&amp;vtp=1&amp;bbb=1"/>
          <p:cNvSpPr/>
          <p:nvPr/>
        </p:nvSpPr>
        <p:spPr>
          <a:xfrm>
            <a:off x="7355935" y="1037717"/>
            <a:ext cx="3824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防止空气中的水和二氧化碳干扰实验</a:t>
            </a:r>
            <a:endParaRPr lang="en-US" altLang="zh-CN" dirty="0"/>
          </a:p>
        </p:txBody>
      </p:sp>
      <p:pic>
        <p:nvPicPr>
          <p:cNvPr id="4" name="QB_5_AS.17_1#f3fe25a80?vop=1&amp;pid=683944426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65087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S.17_1#f3fe25a80?vop=1&amp;pid=683944426&amp;color=0,0,0&amp;vtp=1&amp;bbb=1"/>
          <p:cNvSpPr/>
          <p:nvPr/>
        </p:nvSpPr>
        <p:spPr>
          <a:xfrm>
            <a:off x="832104" y="1529771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中碱石灰用来吸收二氧化碳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中碱石灰用来防止空气中的水和二氧化碳干扰实验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18_1#a5372344f?vop=1&amp;pid=683944426&amp;color=0,0,0&amp;vtp=1&amp;bbb=1&amp;hb=1"/>
              <p:cNvSpPr/>
              <p:nvPr/>
            </p:nvSpPr>
            <p:spPr>
              <a:xfrm>
                <a:off x="832104" y="198379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有同学认为，为了减少实验误差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在反应前和反应后都要通入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，反应后通入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5_BD.18_1#a5372344f?vop=1&amp;pid=68394442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379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10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19_1#a5372344f.blank?vop=1&amp;pid=683944426&amp;color=0,0,0&amp;vpa=7&amp;vtp=1&amp;bbb=1&amp;hb=1"/>
          <p:cNvSpPr/>
          <p:nvPr/>
        </p:nvSpPr>
        <p:spPr>
          <a:xfrm>
            <a:off x="832104" y="1953316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将生成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的二氧化碳全部赶入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C中</a:t>
            </a:r>
            <a:endParaRPr lang="en-US" altLang="zh-CN" dirty="0"/>
          </a:p>
        </p:txBody>
      </p:sp>
      <p:pic>
        <p:nvPicPr>
          <p:cNvPr id="8" name="QB_5_AS.20_1#a5372344f?vop=1&amp;pid=683944426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9114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5_AS.20_1#a5372344f?vop=1&amp;pid=683944426&amp;color=0,0,0&amp;vtp=1&amp;bbb=1&amp;hb=1"/>
          <p:cNvSpPr/>
          <p:nvPr/>
        </p:nvSpPr>
        <p:spPr>
          <a:xfrm>
            <a:off x="832104" y="2847396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为了减少实验误差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在反应前和反应后都要通入氮气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反应后通入的目的是将生成的二氧化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碳全部赶入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d6ca7061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fd6ca7061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两个“苏打”——碳酸钠与碳酸氢钠之间的故事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a3f3a968?pid=42031f59c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苏打和小苏打，是不是还会混淆？二者的性质总是掌握得不够全面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碳酸钠和碳酸氢钠与盐反应的图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像及计算又是一大难题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，碳酸钠和碳酸氢钠含量的测定往往不明就里，本通法来给你支招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掌握其反应实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质是解决此类问题的关键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88c9f977?sp=1&amp;pid=a81f1d640&amp;color=0,0,0&amp;vtp=1&amp;bt=1&amp;bbb=1"/>
              <p:cNvSpPr/>
              <p:nvPr/>
            </p:nvSpPr>
            <p:spPr>
              <a:xfrm>
                <a:off x="832104" y="1080000"/>
                <a:ext cx="10533888" cy="71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的比较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鉴别与除杂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的比较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88c9f977?sp=1&amp;pid=a81f1d64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11200"/>
              </a:xfrm>
              <a:prstGeom prst="rect">
                <a:avLst/>
              </a:prstGeom>
              <a:blipFill>
                <a:blip r:embed="rId3"/>
                <a:stretch>
                  <a:fillRect l="-1389" t="-4274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c88c9f977?colgroup=13,15,27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8052286"/>
                  </p:ext>
                </p:extLst>
              </p:nvPr>
            </p:nvGraphicFramePr>
            <p:xfrm>
              <a:off x="832104" y="1965446"/>
              <a:ext cx="10506456" cy="4114293"/>
            </p:xfrm>
            <a:graphic>
              <a:graphicData uri="http://schemas.openxmlformats.org/drawingml/2006/table">
                <a:tbl>
                  <a:tblPr/>
                  <a:tblGrid>
                    <a:gridCol w="2560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98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047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（同浓度时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碳酸钠溶液碱性更强）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471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89122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向溶液中滴入盐酸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开始无明显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后产生气泡）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楷体" pitchFamily="34" charset="-122"/>
                                            <a:cs typeface="楷体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楷体" pitchFamily="34" charset="-122"/>
                                          <a:cs typeface="楷体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向溶液中滴入盐酸直接产生气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3916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86385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与澄清石灰水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（不能鉴别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楷体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都产生沉淀）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少量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过量：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c88c9f977?colgroup=13,15,27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8052286"/>
                  </p:ext>
                </p:extLst>
              </p:nvPr>
            </p:nvGraphicFramePr>
            <p:xfrm>
              <a:off x="832104" y="1965446"/>
              <a:ext cx="10506456" cy="4114293"/>
            </p:xfrm>
            <a:graphic>
              <a:graphicData uri="http://schemas.openxmlformats.org/drawingml/2006/table">
                <a:tbl>
                  <a:tblPr/>
                  <a:tblGrid>
                    <a:gridCol w="2560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98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047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8445" t="-2000" r="-174370" b="-127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2000" r="-242" b="-127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2285" t="-298077" r="-153" b="-92115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584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（同浓度时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碳酸钠溶液碱性更强）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471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354795" r="-242" b="-4849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89122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8445" t="-225850" r="-174370" b="-1408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225850" r="-242" b="-1408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39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8" t="-855357" r="-310952" b="-26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855357" r="-242" b="-269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8638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8" t="-376761" r="-310952" b="-6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8445" t="-376761" r="-174370" b="-6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8333" t="-376761" r="-242" b="-63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P_4_BD#c88c9f977?colgroup=13,15,27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3458319"/>
                  </p:ext>
                </p:extLst>
              </p:nvPr>
            </p:nvGraphicFramePr>
            <p:xfrm>
              <a:off x="832104" y="1510284"/>
              <a:ext cx="10506456" cy="914337"/>
            </p:xfrm>
            <a:graphic>
              <a:graphicData uri="http://schemas.openxmlformats.org/drawingml/2006/table">
                <a:tbl>
                  <a:tblPr/>
                  <a:tblGrid>
                    <a:gridCol w="2560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98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7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制玻璃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造纸等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治疗胃酸过多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制发酵粉等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17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limUpp>
                                <m:limUp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limUppPr>
                                <m:e>
                                  <m:limLow>
                                    <m:limLow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⇌</m:t>
                                      </m:r>
                                    </m:e>
                                    <m:lim>
                                      <m:r>
                                        <m:rPr>
                                          <m:nor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SimSun" pitchFamily="34" charset="0"/>
                                          <a:ea typeface="SimSun" pitchFamily="34" charset="-122"/>
                                          <a:cs typeface="SimSun" pitchFamily="34" charset="-120"/>
                                        </a:rPr>
                                        <m:t>△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或加入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NaOH</m:t>
                                      </m:r>
                                    </m:lim>
                                  </m:limLow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lim>
                              </m:limUpp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P_4_BD#c88c9f977?colgroup=13,15,27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3458319"/>
                  </p:ext>
                </p:extLst>
              </p:nvPr>
            </p:nvGraphicFramePr>
            <p:xfrm>
              <a:off x="832104" y="1510284"/>
              <a:ext cx="10506456" cy="914337"/>
            </p:xfrm>
            <a:graphic>
              <a:graphicData uri="http://schemas.openxmlformats.org/drawingml/2006/table">
                <a:tbl>
                  <a:tblPr/>
                  <a:tblGrid>
                    <a:gridCol w="25603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98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7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制玻璃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造纸等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治疗胃酸过多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制发酵粉等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5969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2285" t="-53535" r="-153" b="-141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4_BD#c88c9f977?colgroup=13,15,27&amp;pid=a81f1d640&amp;color=0,0,0&amp;vtp=1&amp;bbb=1&amp;hb=1"/>
          <p:cNvSpPr txBox="1"/>
          <p:nvPr/>
        </p:nvSpPr>
        <p:spPr>
          <a:xfrm>
            <a:off x="8798561" y="1080000"/>
            <a:ext cx="2540000" cy="296491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Cambria Math" panose="02040503050406030204" pitchFamily="18" charset="0"/>
              </a:rPr>
              <a:t>续表</a:t>
            </a:r>
            <a:endParaRPr lang="zh-CN" altLang="en-US" sz="1400"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276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88c9f977?pid=a81f1d640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利用套管实验探究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的稳定性实验中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正确的药品盛装方式是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小试管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小试管内温度较低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受热易分解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大试管内温度高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受热不分解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从而说明热稳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c88c9f977?pid=a81f1d64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100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c88c9f977?pid=a81f1d64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5776" y="2448044"/>
            <a:ext cx="206654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c88c9f977?sp=1&amp;pid=a81f1d640&amp;color=0,0,0&amp;vtp=1&amp;bbb=1"/>
              <p:cNvSpPr/>
              <p:nvPr/>
            </p:nvSpPr>
            <p:spPr>
              <a:xfrm>
                <a:off x="832104" y="41752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的鉴别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c88c9f977?sp=1&amp;pid=a81f1d64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75244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c88c9f977?pid=a81f1d640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4718169"/>
            <a:ext cx="8577072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88c9f977?sp=1&amp;pid=a81f1d640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的分离除杂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88c9f977?sp=1&amp;pid=a81f1d64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c88c9f977?colgroup=11,16,13,13&amp;pid=a81f1d64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8244486"/>
                  </p:ext>
                </p:extLst>
              </p:nvPr>
            </p:nvGraphicFramePr>
            <p:xfrm>
              <a:off x="832104" y="1619369"/>
              <a:ext cx="10488168" cy="681736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括号内为杂质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除杂方法或试剂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通入足量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c88c9f977?colgroup=11,16,13,13&amp;pid=a81f1d64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8244486"/>
                  </p:ext>
                </p:extLst>
              </p:nvPr>
            </p:nvGraphicFramePr>
            <p:xfrm>
              <a:off x="832104" y="1619369"/>
              <a:ext cx="10488168" cy="681736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括号内为杂质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2800" t="-1754" r="-172000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1399" t="-1754" r="-100466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1399" t="-1754" r="-466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除杂方法或试剂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1399" t="-103571" r="-10046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1399" t="-103571" r="-466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c88c9f977?sp=1&amp;pid=a81f1d640&amp;color=0,0,0&amp;vtp=1&amp;bt=1&amp;bbb=1"/>
              <p:cNvSpPr/>
              <p:nvPr/>
            </p:nvSpPr>
            <p:spPr>
              <a:xfrm>
                <a:off x="832104" y="2432169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相关的反应图像分析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#c88c9f977?sp=1&amp;pid=a81f1d64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32169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P_4_BD#c88c9f977?colgroup=1,12,8,18,12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464493"/>
                  </p:ext>
                </p:extLst>
              </p:nvPr>
            </p:nvGraphicFramePr>
            <p:xfrm>
              <a:off x="832104" y="2978269"/>
              <a:ext cx="10479024" cy="2205228"/>
            </p:xfrm>
            <a:graphic>
              <a:graphicData uri="http://schemas.openxmlformats.org/drawingml/2006/table">
                <a:tbl>
                  <a:tblPr/>
                  <a:tblGrid>
                    <a:gridCol w="502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87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9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29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溶液中逐滴加入盐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的混合物中逐滴加入盐酸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的混合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物中逐滴加入盐酸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687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盐酸反应生成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直接生成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盐酸先与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反应生成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最后才生成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反应生成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后生成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P_4_BD#c88c9f977?colgroup=1,12,8,18,12&amp;pid=a81f1d64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464493"/>
                  </p:ext>
                </p:extLst>
              </p:nvPr>
            </p:nvGraphicFramePr>
            <p:xfrm>
              <a:off x="832104" y="2978269"/>
              <a:ext cx="10479024" cy="2205228"/>
            </p:xfrm>
            <a:graphic>
              <a:graphicData uri="http://schemas.openxmlformats.org/drawingml/2006/table">
                <a:tbl>
                  <a:tblPr/>
                  <a:tblGrid>
                    <a:gridCol w="502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87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9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29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588" t="-980" r="-301716" b="-2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86364" t="-980" r="-366288" b="-2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30570" t="-980" r="-67012" b="-2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5855" t="-980" r="-518" b="-26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687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588" t="-256863" r="-301716" b="-107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86364" t="-256863" r="-366288" b="-107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30570" t="-256863" r="-67012" b="-107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45855" t="-256863" r="-518" b="-107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P_4_BD#c88c9f977.table_image?tii=1&amp;pid=a81f1d640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840" y="3710551"/>
            <a:ext cx="8595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c88c9f977.table_image?tii=2&amp;pid=a81f1d640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3380" y="3710551"/>
            <a:ext cx="886968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4_BD#c88c9f977.table_image?tii=3&amp;pid=a81f1d640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552" y="3715123"/>
            <a:ext cx="98755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P_4_BD#c88c9f977.table_image?tii=4&amp;pid=a81f1d640&amp;color=0,0,0&amp;tib=255,255,255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6920" y="3715123"/>
            <a:ext cx="978408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88c9f977?sp=1&amp;pid=a81f1d640&amp;color=0,0,0&amp;vtp=1&amp;bt=1&amp;bbb=1"/>
              <p:cNvSpPr/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含量的测定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热重法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：根据化学反应前后有关物理量发生的变化找出“理论差量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根据化学方程式找出相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关物质的质量与实际差量的关系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，列成比例形式，然后求解。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为了检验某含有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样品的纯度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其质量变为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式计算该样品中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样品加热发生的反应为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85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NaHCO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△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168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106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62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d>
                            <m:d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d>
                        </m:e>
                        <m:e/>
                        <m:e/>
                        <m:e/>
                        <m:e/>
                        <m:e/>
                        <m:e/>
                        <m:e>
                          <m:d>
                            <m:d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e>
                      </m:mr>
                    </m:m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则样品中碳酸钠质量分数为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Na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CO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样品</m:t>
                            </m:r>
                          </m:e>
                        </m:d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168</m:t>
                            </m:r>
                            <m:d>
                              <m:d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CN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CN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62</m:t>
                            </m:r>
                          </m:den>
                        </m:f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−53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31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4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气体法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的质量确定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进而确定纯碱中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88c9f977?sp=1&amp;pid=a81f1d64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blipFill>
                <a:blip r:embed="rId3"/>
                <a:stretch>
                  <a:fillRect l="-1389" r="-579" b="-27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683944426?vop=1&amp;pid=e9aa49f6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某校化学课外小组为了鉴别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两种白色固体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以及测定某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，用不同的方法进行了实验。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683944426?vop=1&amp;pid=e9aa49f6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683944426?vop=1&amp;pid=e9aa49f6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2041644"/>
            <a:ext cx="3474720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Office PowerPoint</Application>
  <PresentationFormat>宽屏</PresentationFormat>
  <Paragraphs>134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2025-05-14T07:20:11Z</dcterms:created>
  <dcterms:modified xsi:type="dcterms:W3CDTF">2025-05-14T07:21:11Z</dcterms:modified>
  <cp:category/>
  <cp:contentStatus/>
</cp:coreProperties>
</file>