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9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426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7c5376e7fa6a14022#tid=68242b92df7ddf0009d1fa5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17_1#9636b8eb7?vop=1&amp;pid=266443f7b&amp;color=0,0,0&amp;vtp=1&amp;bt=1&amp;bbb=1&amp;hb=1"/>
              <p:cNvSpPr/>
              <p:nvPr/>
            </p:nvSpPr>
            <p:spPr>
              <a:xfrm>
                <a:off x="832104" y="1080000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KBr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</m:e>
                    </m:d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KBrO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17_1#9636b8eb7?vop=1&amp;pid=266443f7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914400"/>
              </a:xfrm>
              <a:prstGeom prst="rect">
                <a:avLst/>
              </a:prstGeom>
              <a:blipFill>
                <a:blip r:embed="rId3"/>
                <a:stretch>
                  <a:fillRect l="-1389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18_1#9636b8eb7.bracket?vop=1&amp;pid=266443f7b&amp;color=0,0,0&amp;vpa=9&amp;vtp=1"/>
          <p:cNvSpPr/>
          <p:nvPr/>
        </p:nvSpPr>
        <p:spPr>
          <a:xfrm>
            <a:off x="6379369" y="1541963"/>
            <a:ext cx="296863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17_2#9636b8eb7.choices?vop=1&amp;pid=266443f7b&amp;color=0,0,0&amp;vtp=1&amp;bbb=1"/>
              <p:cNvSpPr/>
              <p:nvPr/>
            </p:nvSpPr>
            <p:spPr>
              <a:xfrm>
                <a:off x="832104" y="1990843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上述三个反应都有单质生成，所以都是置换反应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氧化性由强到弱顺序为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KBrO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反应②中氧化剂和还原剂的物质的量之比为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反应③中若有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还原剂参加反应，则氧化剂得到电子的物质的量为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17_2#9636b8eb7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90843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9_1#c3791172d?sp=1&amp;vop=1&amp;pid=266443f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探究铁及其化合物的性质，下列实验方案、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现象和结论都正确的是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QB_3_BD.19_2#c3791172d?colgroup=3,21,10,19&amp;vop=1&amp;pid=266443f7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928169"/>
                  </p:ext>
                </p:extLst>
              </p:nvPr>
            </p:nvGraphicFramePr>
            <p:xfrm>
              <a:off x="832104" y="1622425"/>
              <a:ext cx="10506456" cy="2259076"/>
            </p:xfrm>
            <a:graphic>
              <a:graphicData uri="http://schemas.openxmlformats.org/drawingml/2006/table">
                <a:tbl>
                  <a:tblPr/>
                  <a:tblGrid>
                    <a:gridCol w="832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往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短时间内无明显现象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的氧化能力比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Zn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往溶液中滴加新制氯水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再滴加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溶液变成红色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溶液中含有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将食品脱氧剂样品中的还原铁粉溶于盐酸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溶液呈浅绿色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食品脱氧剂样品中一定没有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价的铁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向沸水中逐滴滴加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5∼6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滴饱和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持续煮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溶液先变成红褐色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析出沉淀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先水解得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再生成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QB_3_BD.19_2#c3791172d?colgroup=3,21,10,19&amp;vop=1&amp;pid=266443f7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928169"/>
                  </p:ext>
                </p:extLst>
              </p:nvPr>
            </p:nvGraphicFramePr>
            <p:xfrm>
              <a:off x="832104" y="1622425"/>
              <a:ext cx="10506456" cy="2259076"/>
            </p:xfrm>
            <a:graphic>
              <a:graphicData uri="http://schemas.openxmlformats.org/drawingml/2006/table">
                <a:tbl>
                  <a:tblPr/>
                  <a:tblGrid>
                    <a:gridCol w="832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101786" r="-141857" b="-47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短时间内无明显现象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101786" r="-332" b="-47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201786" r="-141857" b="-37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溶液变成红色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201786" r="-332" b="-37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167327" r="-141857" b="-1099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溶液呈浅绿色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167327" r="-332" b="-10990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264706" r="-141857" b="-8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溶液先变成红褐色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析出沉淀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264706" r="-332" b="-88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20_1#c3791172d.bracket?vop=1&amp;pid=266443f7b&amp;color=0,0,0&amp;vpa=10&amp;vtp=1"/>
          <p:cNvSpPr/>
          <p:nvPr/>
        </p:nvSpPr>
        <p:spPr>
          <a:xfrm>
            <a:off x="75178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21_1#253f9de54?sp=1&amp;vop=1&amp;pid=266443f7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五种主族元素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在周期表中的位置如图，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3_BD.21_1#253f9de54?sp=1&amp;vop=1&amp;pid=266443f7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2_1#253f9de54.bracket?vop=1&amp;pid=266443f7b&amp;color=0,0,0&amp;vpa=11&amp;vtp=1"/>
          <p:cNvSpPr/>
          <p:nvPr/>
        </p:nvSpPr>
        <p:spPr>
          <a:xfrm>
            <a:off x="836876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21_2#253f9de54?htil=1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8419" y="1622425"/>
            <a:ext cx="2752344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21_3#253f9de54.choices?htil=1&amp;vop=1&amp;pid=266443f7b&amp;color=0,0,0&amp;vtp=1&amp;bbb=1&amp;hb=1"/>
              <p:cNvSpPr/>
              <p:nvPr/>
            </p:nvSpPr>
            <p:spPr>
              <a:xfrm>
                <a:off x="832104" y="1529771"/>
                <a:ext cx="764438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的原子半径比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的简单氢化物的热稳定性比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的简单氢化物强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的最高价氧化物对应的水化物为弱碱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的单质与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的最高价氧化物对应的水化物反应的产物之一可用于杀菌消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毒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C_3_BD.21_3#253f9de54.choices?htil=1&amp;vop=1&amp;pid=266443f7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7644384" cy="2095500"/>
              </a:xfrm>
              <a:prstGeom prst="rect">
                <a:avLst/>
              </a:prstGeom>
              <a:blipFill>
                <a:blip r:embed="rId5"/>
                <a:stretch>
                  <a:fillRect l="-1914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23_1#00796bcea?sp=1&amp;vop=1&amp;pid=266443f7b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从覆铜废电路板（主要成分为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）中回收金属铜的一种工艺流程如图（各过程需控制适宜条件）。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3_BD.23_1#00796bcea?sp=1&amp;vop=1&amp;pid=266443f7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BD.23_2#00796bcea?vop=1&amp;pid=266443f7b&amp;color=0,0,0&amp;vtp=1&amp;bbb=1"/>
          <p:cNvSpPr/>
          <p:nvPr/>
        </p:nvSpPr>
        <p:spPr>
          <a:xfrm>
            <a:off x="832104" y="14955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3_AN.24_1#00796bcea.bracket?vop=1&amp;pid=266443f7b&amp;color=0,0,0&amp;vpa=12&amp;vtp=1"/>
          <p:cNvSpPr/>
          <p:nvPr/>
        </p:nvSpPr>
        <p:spPr>
          <a:xfrm>
            <a:off x="3072860" y="1492369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QC_3_BD.23_3#00796bcea?htil=2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7160" y="2038469"/>
            <a:ext cx="3584448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3_BD.23_4#00796bcea.choices?htil=2&amp;vop=1&amp;pid=266443f7b&amp;color=0,0,0&amp;vtp=1&amp;bbb=1"/>
              <p:cNvSpPr/>
              <p:nvPr/>
            </p:nvSpPr>
            <p:spPr>
              <a:xfrm>
                <a:off x="832104" y="1945815"/>
                <a:ext cx="681228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拆分粉碎的目的是增大反应物间的接触面积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过程Ⅰ中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溶解，过氧化氢作氧化剂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过程Ⅰ和过程Ⅲ中稀硫酸表现的性质完全相同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的溶液经过结晶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、过滤等操作，可获得晶体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3_BD.23_4#00796bcea.choices?htil=2&amp;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5815"/>
                <a:ext cx="6812280" cy="1676400"/>
              </a:xfrm>
              <a:prstGeom prst="rect">
                <a:avLst/>
              </a:prstGeom>
              <a:blipFill>
                <a:blip r:embed="rId5"/>
                <a:stretch>
                  <a:fillRect l="-214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25_1#a78d69344?htil=3&amp;vop=1&amp;pid=266443f7b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9421" y="1171440"/>
            <a:ext cx="1399032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25_2#a78d69344?htil=3&amp;sp=1&amp;vop=1&amp;pid=266443f7b&amp;color=0,0,0&amp;vtp=1&amp;bt=1&amp;bbb=1&amp;hb=1&amp;hs=1"/>
              <p:cNvSpPr/>
              <p:nvPr/>
            </p:nvSpPr>
            <p:spPr>
              <a:xfrm>
                <a:off x="832104" y="1080000"/>
                <a:ext cx="900684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某分子结构如图所示，其中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为原子序数依次增大的短周期主族元素，且仅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位于同一周期；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原子的核外电子总数是其次外层电子数的2倍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3_BD.25_2#a78d69344?htil=3&amp;sp=1&amp;vop=1&amp;pid=266443f7b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9006840" cy="1257300"/>
              </a:xfrm>
              <a:prstGeom prst="rect">
                <a:avLst/>
              </a:prstGeom>
              <a:blipFill>
                <a:blip r:embed="rId4"/>
                <a:stretch>
                  <a:fillRect l="-1625" r="-115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6_1#a78d69344.bracket?vop=1&amp;pid=266443f7b&amp;color=0,0,0&amp;vpa=13&amp;vtp=1"/>
          <p:cNvSpPr/>
          <p:nvPr/>
        </p:nvSpPr>
        <p:spPr>
          <a:xfrm>
            <a:off x="1028160" y="19258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25_3#a78d69344.choices?vop=1&amp;pid=266443f7b&amp;color=0,0,0&amp;vtp=1&amp;bbb=1&amp;hs=1"/>
              <p:cNvSpPr/>
              <p:nvPr/>
            </p:nvSpPr>
            <p:spPr>
              <a:xfrm>
                <a:off x="832104" y="23553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原子半径：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该分子中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最外层均满足8电子结构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的含氧酸均是强酸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形成的化合物不可能含有离子键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25_3#a78d69344.choices?vop=1&amp;pid=266443f7b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27_1#ef62e3feb?htil=4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4613" y="1171440"/>
            <a:ext cx="1773936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27_2#ef62e3feb?htil=4&amp;sp=1&amp;vop=1&amp;pid=266443f7b&amp;color=0,0,0&amp;vtp=1&amp;bt=1&amp;bbb=1&amp;hb=1"/>
              <p:cNvSpPr/>
              <p:nvPr/>
            </p:nvSpPr>
            <p:spPr>
              <a:xfrm>
                <a:off x="832104" y="1080000"/>
                <a:ext cx="8631936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一定浓度的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溶液中，两者恰好完全反应（已知反应放热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物中有三种含氯元素的离子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两种离子的物质的量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与反应时间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的变化如图所示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3_BD.27_2#ef62e3feb?htil=4&amp;sp=1&amp;vop=1&amp;pid=266443f7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631936" cy="1257300"/>
              </a:xfrm>
              <a:prstGeom prst="rect">
                <a:avLst/>
              </a:prstGeom>
              <a:blipFill>
                <a:blip r:embed="rId4"/>
                <a:stretch>
                  <a:fillRect l="-1695" r="-127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8_1#ef62e3feb.bracket?vop=1&amp;pid=266443f7b&amp;color=0,0,0&amp;vpa=14&amp;vtp=1"/>
          <p:cNvSpPr/>
          <p:nvPr/>
        </p:nvSpPr>
        <p:spPr>
          <a:xfrm>
            <a:off x="4901660" y="19258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27_3#ef62e3feb.choices?htil=4&amp;vop=1&amp;pid=266443f7b&amp;color=0,0,0&amp;vtp=1&amp;bbb=1"/>
              <p:cNvSpPr/>
              <p:nvPr/>
            </p:nvSpPr>
            <p:spPr>
              <a:xfrm>
                <a:off x="832104" y="2355390"/>
                <a:ext cx="863193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反应中转移电子数为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生成物中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</m:e>
                    </m:d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</m:d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溶液反应中氧化产物的不同可能是由于温度不同引起的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27_3#ef62e3feb.choices?htil=4&amp;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8631936" cy="1676400"/>
              </a:xfrm>
              <a:prstGeom prst="rect">
                <a:avLst/>
              </a:prstGeom>
              <a:blipFill>
                <a:blip r:embed="rId5"/>
                <a:stretch>
                  <a:fillRect l="-169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9_1#528316251?vop=1&amp;pid=0aecc22c0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（14分）含钠化合物在工业生产和日常生活中应用广泛。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4_BD.30_1#01de9fbe0?vop=1&amp;pid=528316251&amp;color=0,0,0&amp;vtp=1&amp;bbb=1"/>
          <p:cNvSpPr/>
          <p:nvPr/>
        </p:nvSpPr>
        <p:spPr>
          <a:xfrm>
            <a:off x="832104" y="15298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钠元素的氧化物中属于碱性氧化物的是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写化学式）。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1_1#01de9fbe0.blank?vop=1&amp;pid=528316251&amp;color=0,0,0&amp;vpa=15&amp;vtp=1&amp;bbb=1"/>
              <p:cNvSpPr/>
              <p:nvPr/>
            </p:nvSpPr>
            <p:spPr>
              <a:xfrm>
                <a:off x="5276310" y="1562473"/>
                <a:ext cx="151250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4_AN.31_1#01de9fbe0.blank?vop=1&amp;pid=528316251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310" y="1562473"/>
                <a:ext cx="1512507" cy="279400"/>
              </a:xfrm>
              <a:prstGeom prst="rect">
                <a:avLst/>
              </a:prstGeom>
              <a:blipFill>
                <a:blip r:embed="rId3"/>
                <a:stretch>
                  <a:fillRect l="-403" t="-32609" r="-4032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32_1#39afd79bf?vop=1&amp;pid=528316251&amp;color=0,0,0&amp;vtp=1&amp;bbb=1"/>
              <p:cNvSpPr/>
              <p:nvPr/>
            </p:nvSpPr>
            <p:spPr>
              <a:xfrm>
                <a:off x="832104" y="1983915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（2）实验室需使用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O_4_BD.32_1#39afd79bf?vop=1&amp;pid=52831625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3915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33_1#7deb4e736?vop=1&amp;pid=39afd79bf&amp;color=0,0,0&amp;vtp=1&amp;bbb=1"/>
              <p:cNvSpPr/>
              <p:nvPr/>
            </p:nvSpPr>
            <p:spPr>
              <a:xfrm>
                <a:off x="832104" y="24406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①需用托盘天平称量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固体的质量是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②某同学配制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溶液的过程如图所示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33_1#7deb4e736?vop=1&amp;pid=39afd79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40671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4_1#7deb4e736.blank?vop=1&amp;pid=39afd79bf&amp;color=0,0,0&amp;vpa=16&amp;vtp=1&amp;bbb=1"/>
              <p:cNvSpPr/>
              <p:nvPr/>
            </p:nvSpPr>
            <p:spPr>
              <a:xfrm>
                <a:off x="4889754" y="2488049"/>
                <a:ext cx="5826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34_1#7deb4e736.blank?vop=1&amp;pid=39afd79bf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9754" y="2488049"/>
                <a:ext cx="582613" cy="279400"/>
              </a:xfrm>
              <a:prstGeom prst="rect">
                <a:avLst/>
              </a:prstGeom>
              <a:blipFill>
                <a:blip r:embed="rId6"/>
                <a:stretch>
                  <a:fillRect l="-3125" r="-5208" b="-217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5_BD.35_2#b99c4f987?vop=1&amp;pid=39afd79bf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3396925"/>
            <a:ext cx="4626864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B_5_BD.35_3#b99c4f987?vop=1&amp;pid=39afd79bf&amp;color=0,0,0&amp;vtp=1&amp;bbb=1"/>
          <p:cNvSpPr/>
          <p:nvPr/>
        </p:nvSpPr>
        <p:spPr>
          <a:xfrm>
            <a:off x="832104" y="51368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该同学的错误步骤有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36_1#b99c4f987.blank?vop=1&amp;pid=39afd79bf&amp;color=0,0,0&amp;vpa=17&amp;vtp=1&amp;bbb=1"/>
              <p:cNvSpPr/>
              <p:nvPr/>
            </p:nvSpPr>
            <p:spPr>
              <a:xfrm>
                <a:off x="2894267" y="5172448"/>
                <a:ext cx="3397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36_1#b99c4f987.blank?vop=1&amp;pid=39afd79bf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267" y="5172448"/>
                <a:ext cx="339725" cy="279400"/>
              </a:xfrm>
              <a:prstGeom prst="rect">
                <a:avLst/>
              </a:prstGeom>
              <a:blipFill>
                <a:blip r:embed="rId8"/>
                <a:stretch>
                  <a:fillRect r="-1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1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9eaedbfd3?vop=1&amp;pid=39afd79bf&amp;color=0,0,0&amp;vtp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下列操作可导致所配溶液的浓度偏高的是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37_2#9eaedbfd3.choices?vop=1&amp;pid=39afd79bf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容量瓶内原来存有少量的水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定容时液面超过刻度线，用胶头滴管吸出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固体溶解后立即转移到容量瓶中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定容时俯视刻度线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C_5_BD.37_2#9eaedbfd3.choices?vop=1&amp;pid=39afd79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2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38_1#9eaedbfd3.blank?vop=1&amp;pid=39afd79bf&amp;color=0,0,0&amp;vpa=18&amp;vtp=1&amp;bbb=1"/>
          <p:cNvSpPr/>
          <p:nvPr/>
        </p:nvSpPr>
        <p:spPr>
          <a:xfrm>
            <a:off x="5142960" y="1038725"/>
            <a:ext cx="47307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CD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39560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9_1#545d58e8d?vop=1&amp;pid=528316251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（3）市场上销售的“苏打水”是一种非常受欢迎的饮品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其溶质是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39_1#545d58e8d?vop=1&amp;pid=52831625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40_1#156c57ae6?vop=1&amp;pid=545d58e8d&amp;color=0,0,0&amp;vtp=1&amp;bbb=1"/>
              <p:cNvSpPr/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的电离方程式：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②“苏打水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会因储藏温度过高而分解产生少量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使口感发涩。写出一种除去“苏打水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中少量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改善口感的方法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用离子方程式表示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40_1#156c57ae6?vop=1&amp;pid=545d58e8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41_1#156c57ae6.blank?vop=1&amp;pid=545d58e8d&amp;color=0,0,0&amp;vpa=19&amp;vtp=1&amp;bbb=1&amp;rh=23.75"/>
              <p:cNvSpPr/>
              <p:nvPr/>
            </p:nvSpPr>
            <p:spPr>
              <a:xfrm>
                <a:off x="3968941" y="1545963"/>
                <a:ext cx="2562035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41_1#156c57ae6.blank?vop=1&amp;pid=545d58e8d&amp;color=0,0,0&amp;vpa=1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941" y="1545963"/>
                <a:ext cx="2562035" cy="301625"/>
              </a:xfrm>
              <a:prstGeom prst="rect">
                <a:avLst/>
              </a:prstGeom>
              <a:blipFill>
                <a:blip r:embed="rId5"/>
                <a:stretch>
                  <a:fillRect l="-952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43_1#156c57ae6.blank?vop=1&amp;pid=545d58e8d&amp;color=0,0,0&amp;vpa=20&amp;vtp=1&amp;bbb=1&amp;rh=23.75"/>
              <p:cNvSpPr/>
              <p:nvPr/>
            </p:nvSpPr>
            <p:spPr>
              <a:xfrm>
                <a:off x="3668523" y="2384163"/>
                <a:ext cx="305885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43_1#156c57ae6.blank?vop=1&amp;pid=545d58e8d&amp;color=0,0,0&amp;vpa=2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8523" y="2384163"/>
                <a:ext cx="3058859" cy="301625"/>
              </a:xfrm>
              <a:prstGeom prst="rect">
                <a:avLst/>
              </a:prstGeom>
              <a:blipFill>
                <a:blip r:embed="rId6"/>
                <a:stretch>
                  <a:fillRect l="-99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BD.44_1#b53d539c0?vop=1&amp;pid=528316251&amp;color=0,0,0&amp;vtp=1&amp;bbb=1&amp;hb=1"/>
              <p:cNvSpPr/>
              <p:nvPr/>
            </p:nvSpPr>
            <p:spPr>
              <a:xfrm>
                <a:off x="832104" y="27655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（4）给游泳池中的水消毒时，若将“84”消毒液与双氧水混用，可导致泳池内藻类快速生长，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池水变绿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其主要原因是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促进藻类生长，该反应说明氧化性：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”）；当生成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转移电子数为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4_BD.44_1#b53d539c0?vop=1&amp;pid=52831625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5544"/>
                <a:ext cx="10533888" cy="1257300"/>
              </a:xfrm>
              <a:prstGeom prst="rect">
                <a:avLst/>
              </a:prstGeom>
              <a:blipFill>
                <a:blip r:embed="rId7"/>
                <a:stretch>
                  <a:fillRect l="-1389" r="-295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45_1#b53d539c0.blank?vop=1&amp;pid=528316251&amp;color=0,0,0&amp;vpa=21&amp;vtp=1&amp;bbb=1"/>
              <p:cNvSpPr/>
              <p:nvPr/>
            </p:nvSpPr>
            <p:spPr>
              <a:xfrm>
                <a:off x="9187721" y="3233666"/>
                <a:ext cx="12715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B_4_AN.45_1#b53d539c0.blank?vop=1&amp;pid=528316251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7721" y="3233666"/>
                <a:ext cx="1271588" cy="279400"/>
              </a:xfrm>
              <a:prstGeom prst="rect">
                <a:avLst/>
              </a:prstGeom>
              <a:blipFill>
                <a:blip r:embed="rId8"/>
                <a:stretch>
                  <a:fillRect t="-32609" r="-5263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46_1#b53d539c0.blank?vop=1&amp;pid=528316251&amp;color=0,0,0&amp;vpa=22&amp;vtp=1&amp;bbb=1"/>
              <p:cNvSpPr/>
              <p:nvPr/>
            </p:nvSpPr>
            <p:spPr>
              <a:xfrm>
                <a:off x="7037578" y="3646733"/>
                <a:ext cx="1446149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1.204×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46_1#b53d539c0.blank?vop=1&amp;pid=528316251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578" y="3646733"/>
                <a:ext cx="1446149" cy="292100"/>
              </a:xfrm>
              <a:prstGeom prst="rect">
                <a:avLst/>
              </a:prstGeom>
              <a:blipFill>
                <a:blip r:embed="rId9"/>
                <a:stretch>
                  <a:fillRect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7_1#7342eaf67?sp=1&amp;vop=1&amp;pid=0aecc22c0&amp;color=0,0,0&amp;vtp=1&amp;bt=1&amp;bbb=1"/>
              <p:cNvSpPr/>
              <p:nvPr/>
            </p:nvSpPr>
            <p:spPr>
              <a:xfrm>
                <a:off x="832104" y="1080000"/>
                <a:ext cx="10533888" cy="237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（15分）氧化还原反应在生产生活与科学实验中有重要作用。回答下列问题。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.过氧化氢水溶液俗名双氧水，医疗上利用它的杀菌消毒作用来清洗伤口。根据下列反应回答问题：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3_BD.47_1#7342eaf67?sp=1&amp;vop=1&amp;pid=0aecc22c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374900"/>
              </a:xfrm>
              <a:prstGeom prst="rect">
                <a:avLst/>
              </a:prstGeom>
              <a:blipFill>
                <a:blip r:embed="rId3"/>
                <a:stretch>
                  <a:fillRect l="-1389" t="-256" b="-41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48_1#9c31284b1?vop=1&amp;pid=7342eaf67&amp;color=0,0,0&amp;vtp=1&amp;bbb=1&amp;hb=1"/>
              <p:cNvSpPr/>
              <p:nvPr/>
            </p:nvSpPr>
            <p:spPr>
              <a:xfrm>
                <a:off x="832104" y="3460487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上述反应中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仅体现氧化性的反应是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既体现氧化性又体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现还原性的反应是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fontAlgn="b" latinLnBrk="1">
                  <a:lnSpc>
                    <a:spcPts val="74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（2）用双线桥标出D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反应的电子转移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_</a:t>
                </a:r>
                <a:r>
                  <a:rPr lang="en-US" altLang="zh-CN" sz="435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的氧化性由强到弱的顺序是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溶液混合能否反应？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填“能”或“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否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48_1#9c31284b1?vop=1&amp;pid=7342eaf6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60487"/>
                <a:ext cx="10533888" cy="2514600"/>
              </a:xfrm>
              <a:prstGeom prst="rect">
                <a:avLst/>
              </a:prstGeom>
              <a:blipFill>
                <a:blip r:embed="rId4"/>
                <a:stretch>
                  <a:fillRect l="-1389" t="-971" r="-231" b="-3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49_1#9c31284b1.blank?vop=1&amp;pid=7342eaf67&amp;color=0,0,0&amp;vpa=23&amp;vtp=1&amp;bbb=1"/>
          <p:cNvSpPr/>
          <p:nvPr/>
        </p:nvSpPr>
        <p:spPr>
          <a:xfrm>
            <a:off x="5566696" y="3429308"/>
            <a:ext cx="1160463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D（1分）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50_1#9c31284b1.blank?vop=1&amp;pid=7342eaf67&amp;color=0,0,0&amp;vpa=24&amp;vtp=1&amp;bbb=1"/>
              <p:cNvSpPr/>
              <p:nvPr/>
            </p:nvSpPr>
            <p:spPr>
              <a:xfrm>
                <a:off x="2691066" y="3877111"/>
                <a:ext cx="29686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50_1#9c31284b1.blank?vop=1&amp;pid=7342eaf67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066" y="3877111"/>
                <a:ext cx="296863" cy="279400"/>
              </a:xfrm>
              <a:prstGeom prst="rect">
                <a:avLst/>
              </a:prstGeom>
              <a:blipFill>
                <a:blip r:embed="rId5"/>
                <a:stretch>
                  <a:fillRect r="-8163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4_AN.53_1#168b3d7c7?vop=1&amp;pid=7342eaf67&amp;color=0,0,0&amp;tib=255,255,255&amp;iip=3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1179" y="4078724"/>
            <a:ext cx="2734056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55_1#9c31284b1.blank?vop=1&amp;pid=7342eaf67&amp;color=0,0,0&amp;vpa=26&amp;vtp=1&amp;bbb=1"/>
              <p:cNvSpPr/>
              <p:nvPr/>
            </p:nvSpPr>
            <p:spPr>
              <a:xfrm>
                <a:off x="6876162" y="5212706"/>
                <a:ext cx="295002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55_1#9c31284b1.blank?vop=1&amp;pid=7342eaf67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162" y="5212706"/>
                <a:ext cx="2950020" cy="279400"/>
              </a:xfrm>
              <a:prstGeom prst="rect">
                <a:avLst/>
              </a:prstGeom>
              <a:blipFill>
                <a:blip r:embed="rId7"/>
                <a:stretch>
                  <a:fillRect l="-826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56_1#9c31284b1.blank?vop=1&amp;pid=7342eaf67&amp;color=0,0,0&amp;vpa=27&amp;vtp=1"/>
          <p:cNvSpPr/>
          <p:nvPr/>
        </p:nvSpPr>
        <p:spPr>
          <a:xfrm>
            <a:off x="5499957" y="5550209"/>
            <a:ext cx="39528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10" grpId="0" build="p" animBg="1"/>
      <p:bldP spid="11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cceef3810?sp=1&amp;vop=1&amp;pid=266443f7b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聚焦故宫博物院的文化创新，领略历史与文化的传承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下列文物修复和保护的过程中涉及化学变化的是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graphicFrame>
        <p:nvGraphicFramePr>
          <p:cNvPr id="3" name="QB_3_BD.1_2#cceef3810?colgroup=14,14,10,14&amp;vop=1&amp;pid=266443f7b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224963"/>
              </p:ext>
            </p:extLst>
          </p:nvPr>
        </p:nvGraphicFramePr>
        <p:xfrm>
          <a:off x="832104" y="2034532"/>
          <a:ext cx="10488168" cy="1577340"/>
        </p:xfrm>
        <a:graphic>
          <a:graphicData uri="http://schemas.openxmlformats.org/drawingml/2006/table">
            <a:tbl>
              <a:tblPr/>
              <a:tblGrid>
                <a:gridCol w="2807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6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07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6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6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2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6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6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变形的金属香炉复原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银器用除锈剂见新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古画水洗除尘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木器表面擦拭烫蜡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3_BD.1_3#cceef3810.table_image?tii=1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2562598"/>
            <a:ext cx="868680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1_4#cceef3810.table_image?tii=2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2498590"/>
            <a:ext cx="484632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3_BD.1_5#cceef3810.table_image?tii=3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040" y="2562598"/>
            <a:ext cx="603504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3_BD.1_6#cceef3810.table_image?tii=4&amp;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1764" y="2562598"/>
            <a:ext cx="749808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3_AN.2_1#cceef3810.bracket?vop=1&amp;pid=266443f7b&amp;color=0,0,0&amp;vpa=1&amp;vtp=1"/>
          <p:cNvSpPr/>
          <p:nvPr/>
        </p:nvSpPr>
        <p:spPr>
          <a:xfrm>
            <a:off x="901160" y="1506720"/>
            <a:ext cx="3095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5b1e26734?pid=7342eaf67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工业上常用绿矾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⋅7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处理酸性废水中含有的重铬酸根离子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P_4_BD#5b1e26734?pid=7342eaf6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7_1#765d3c8d6?sp=1&amp;vop=1&amp;pid=7342eaf67&amp;color=0,0,0&amp;vtp=1&amp;bbb=1"/>
              <p:cNvSpPr/>
              <p:nvPr/>
            </p:nvSpPr>
            <p:spPr>
              <a:xfrm>
                <a:off x="832104" y="14955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（4）补充并配平离子方程式：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反应的还原产物是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填离子符号），每处理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，转移电子的数目为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57_1#765d3c8d6?sp=1&amp;vop=1&amp;pid=7342eaf6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54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58_1#765d3c8d6.blank?vop=1&amp;pid=7342eaf67&amp;color=0,0,0&amp;vpa=28&amp;vtp=1"/>
          <p:cNvSpPr/>
          <p:nvPr/>
        </p:nvSpPr>
        <p:spPr>
          <a:xfrm>
            <a:off x="837660" y="1843206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4_AN.59_1#765d3c8d6.blank?vop=1&amp;pid=7342eaf67&amp;color=0,0,0&amp;vpa=29&amp;vtp=1"/>
          <p:cNvSpPr/>
          <p:nvPr/>
        </p:nvSpPr>
        <p:spPr>
          <a:xfrm>
            <a:off x="1863122" y="1843206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60_1#765d3c8d6.blank?vop=1&amp;pid=7342eaf67&amp;color=0,0,0&amp;vpa=30&amp;vtp=1&amp;bbb=1"/>
              <p:cNvSpPr/>
              <p:nvPr/>
            </p:nvSpPr>
            <p:spPr>
              <a:xfrm>
                <a:off x="3146489" y="1951854"/>
                <a:ext cx="6659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60_1#765d3c8d6.blank?vop=1&amp;pid=7342eaf67&amp;color=0,0,0&amp;vpa=3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489" y="1951854"/>
                <a:ext cx="665988" cy="279400"/>
              </a:xfrm>
              <a:prstGeom prst="rect">
                <a:avLst/>
              </a:prstGeom>
              <a:blipFill>
                <a:blip r:embed="rId5"/>
                <a:stretch>
                  <a:fillRect l="-367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61_1#765d3c8d6.blank?vop=1&amp;pid=7342eaf67&amp;color=0,0,0&amp;vpa=31&amp;vtp=1"/>
          <p:cNvSpPr/>
          <p:nvPr/>
        </p:nvSpPr>
        <p:spPr>
          <a:xfrm>
            <a:off x="4336320" y="1843206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62_1#765d3c8d6.blank?vop=1&amp;pid=7342eaf67&amp;color=0,0,0&amp;vpa=32&amp;vtp=1&amp;bbb=1"/>
              <p:cNvSpPr/>
              <p:nvPr/>
            </p:nvSpPr>
            <p:spPr>
              <a:xfrm>
                <a:off x="5411788" y="1946393"/>
                <a:ext cx="70421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62_1#765d3c8d6.blank?vop=1&amp;pid=7342eaf67&amp;color=0,0,0&amp;vpa=3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788" y="1946393"/>
                <a:ext cx="704215" cy="292100"/>
              </a:xfrm>
              <a:prstGeom prst="rect">
                <a:avLst/>
              </a:prstGeom>
              <a:blipFill>
                <a:blip r:embed="rId6"/>
                <a:stretch>
                  <a:fillRect l="-4348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63_1#765d3c8d6.blank?vop=1&amp;pid=7342eaf67&amp;color=0,0,0&amp;vpa=33&amp;vtp=1&amp;bbb=1"/>
              <p:cNvSpPr/>
              <p:nvPr/>
            </p:nvSpPr>
            <p:spPr>
              <a:xfrm>
                <a:off x="6346032" y="1945568"/>
                <a:ext cx="17541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（共2分）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QB_4_AN.63_1#765d3c8d6.blank?vop=1&amp;pid=7342eaf67&amp;color=0,0,0&amp;vpa=3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6032" y="1945568"/>
                <a:ext cx="1754124" cy="279400"/>
              </a:xfrm>
              <a:prstGeom prst="rect">
                <a:avLst/>
              </a:prstGeom>
              <a:blipFill>
                <a:blip r:embed="rId7"/>
                <a:stretch>
                  <a:fillRect l="-347" t="-32609" r="-3819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64_1#765d3c8d6.blank?vop=1&amp;pid=7342eaf67&amp;color=0,0,0&amp;vpa=34&amp;vtp=1&amp;bbb=1"/>
              <p:cNvSpPr/>
              <p:nvPr/>
            </p:nvSpPr>
            <p:spPr>
              <a:xfrm>
                <a:off x="2945067" y="2382511"/>
                <a:ext cx="57721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64_1#765d3c8d6.blank?vop=1&amp;pid=7342eaf67&amp;color=0,0,0&amp;vpa=3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067" y="2382511"/>
                <a:ext cx="577215" cy="292100"/>
              </a:xfrm>
              <a:prstGeom prst="rect">
                <a:avLst/>
              </a:prstGeom>
              <a:blipFill>
                <a:blip r:embed="rId8"/>
                <a:stretch>
                  <a:fillRect l="-3158" t="-2083" b="-20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65_1#765d3c8d6.blank?vop=1&amp;pid=7342eaf67&amp;color=0,0,0&amp;vpa=35&amp;vtp=1&amp;bbb=1"/>
              <p:cNvSpPr/>
              <p:nvPr/>
            </p:nvSpPr>
            <p:spPr>
              <a:xfrm>
                <a:off x="9864788" y="2378638"/>
                <a:ext cx="8698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65_1#765d3c8d6.blank?vop=1&amp;pid=7342eaf67&amp;color=0,0,0&amp;vpa=3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4788" y="2378638"/>
                <a:ext cx="869887" cy="292100"/>
              </a:xfrm>
              <a:prstGeom prst="rect">
                <a:avLst/>
              </a:prstGeom>
              <a:blipFill>
                <a:blip r:embed="rId9"/>
                <a:stretch>
                  <a:fillRect l="-2797" t="-4167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66_1#a38d7e0ea?htil=5&amp;vop=1&amp;pid=0aecc22c0&amp;color=0,0,0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96" y="1171440"/>
            <a:ext cx="440740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66_2#a38d7e0ea?htil=5&amp;sp=1&amp;vop=1&amp;pid=0aecc22c0&amp;color=0,0,0&amp;vtp=1&amp;bt=1&amp;bbb=1&amp;hb=1&amp;hs=1"/>
              <p:cNvSpPr/>
              <p:nvPr/>
            </p:nvSpPr>
            <p:spPr>
              <a:xfrm>
                <a:off x="832104" y="1080000"/>
                <a:ext cx="5998464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（15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的氧化性相近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在自来水消毒和果蔬保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鲜等方面应用广泛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某兴趣小组通过图甲所示装置对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备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、吸收、释放和应用进行了探究（夹持装置已省略）。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O_3_BD.66_2#a38d7e0ea?htil=5&amp;sp=1&amp;vop=1&amp;pid=0aecc22c0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998464" cy="1219200"/>
              </a:xfrm>
              <a:prstGeom prst="rect">
                <a:avLst/>
              </a:prstGeom>
              <a:blipFill>
                <a:blip r:embed="rId4"/>
                <a:stretch>
                  <a:fillRect l="-2439" r="-1524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66_3#a38d7e0ea?htil=5&amp;vop=1&amp;pid=0aecc22c0&amp;color=0,0,0&amp;vtp=1&amp;bbb=1&amp;hb=1&amp;hs=1"/>
              <p:cNvSpPr/>
              <p:nvPr/>
            </p:nvSpPr>
            <p:spPr>
              <a:xfrm>
                <a:off x="832104" y="2317290"/>
                <a:ext cx="5998464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已知：ⅰ.装置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中发生反应的化学方程式为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浓</m:t>
                            </m:r>
                          </m:e>
                        </m:d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淀粉遇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会呈现蓝色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能溶于水但不与水反应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难溶于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3_BD.66_3#a38d7e0ea?htil=5&amp;vop=1&amp;pid=0aecc22c0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17290"/>
                <a:ext cx="5998464" cy="1625600"/>
              </a:xfrm>
              <a:prstGeom prst="rect">
                <a:avLst/>
              </a:prstGeom>
              <a:blipFill>
                <a:blip r:embed="rId5"/>
                <a:stretch>
                  <a:fillRect l="-2439" b="-59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67_1#739b6786d?htil=6&amp;vop=1&amp;pid=a38d7e0ea&amp;color=0,0,0&amp;tib=255,255,255&amp;vtp=1&amp;hs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3224" y="4446374"/>
            <a:ext cx="1554480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BD.67_2#739b6786d?htil=6&amp;sp=1&amp;vop=1&amp;pid=a38d7e0ea&amp;color=0,0,0&amp;vtp=1&amp;bbb=1&amp;hb=1"/>
              <p:cNvSpPr/>
              <p:nvPr/>
            </p:nvSpPr>
            <p:spPr>
              <a:xfrm>
                <a:off x="832104" y="4300070"/>
                <a:ext cx="8851392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盛放浓盐酸的仪器名称为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安装装置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中导管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应选用图乙中的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填“①”或“②”）。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4_BD.67_2#739b6786d?htil=6&amp;sp=1&amp;vop=1&amp;pid=a38d7e0e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00070"/>
                <a:ext cx="8851392" cy="812800"/>
              </a:xfrm>
              <a:prstGeom prst="rect">
                <a:avLst/>
              </a:prstGeom>
              <a:blipFill>
                <a:blip r:embed="rId7"/>
                <a:stretch>
                  <a:fillRect l="-1653" t="-1493" r="-1653" b="-119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68_1#739b6786d.blank?vop=1&amp;pid=a38d7e0ea&amp;color=0,0,0&amp;vpa=36&amp;vtp=1&amp;bbb=1"/>
          <p:cNvSpPr/>
          <p:nvPr/>
        </p:nvSpPr>
        <p:spPr>
          <a:xfrm>
            <a:off x="3942810" y="4267875"/>
            <a:ext cx="190023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分液漏斗（1分）</a:t>
            </a:r>
            <a:endParaRPr lang="en-US" altLang="zh-CN" dirty="0"/>
          </a:p>
        </p:txBody>
      </p:sp>
      <p:sp>
        <p:nvSpPr>
          <p:cNvPr id="8" name="QB_4_AN.69_1#739b6786d.blank?vop=1&amp;pid=a38d7e0ea&amp;color=0,0,0&amp;vpa=37&amp;vtp=1"/>
          <p:cNvSpPr/>
          <p:nvPr/>
        </p:nvSpPr>
        <p:spPr>
          <a:xfrm>
            <a:off x="837660" y="4674276"/>
            <a:ext cx="3952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BD.70_1#66ff2b0b4?htil=6&amp;vop=1&amp;pid=a38d7e0ea&amp;color=0,0,0&amp;vtp=1&amp;bbb=1&amp;hb=1"/>
              <p:cNvSpPr/>
              <p:nvPr/>
            </p:nvSpPr>
            <p:spPr>
              <a:xfrm>
                <a:off x="832104" y="5138270"/>
                <a:ext cx="8851392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（2）开始进行实验，打开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中观察到的实验现象为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9" name="QB_4_BD.70_1#66ff2b0b4?htil=6&amp;vop=1&amp;pid=a38d7e0e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138270"/>
                <a:ext cx="8851392" cy="812800"/>
              </a:xfrm>
              <a:prstGeom prst="rect">
                <a:avLst/>
              </a:prstGeom>
              <a:blipFill>
                <a:blip r:embed="rId8"/>
                <a:stretch>
                  <a:fillRect l="-1653" t="-1504" r="-482" b="-120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4_AN.71_1#66ff2b0b4.blank?vop=1&amp;pid=a38d7e0ea&amp;color=0,0,0&amp;vpa=38&amp;vtp=1&amp;bbb=1&amp;hb=1"/>
          <p:cNvSpPr/>
          <p:nvPr/>
        </p:nvSpPr>
        <p:spPr>
          <a:xfrm>
            <a:off x="832104" y="5106075"/>
            <a:ext cx="8851392" cy="812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紫色石蕊溶液先</a:t>
            </a:r>
          </a:p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变红后褪色</a:t>
            </a:r>
            <a:endParaRPr lang="en-US" altLang="zh-CN" dirty="0"/>
          </a:p>
        </p:txBody>
      </p:sp>
      <p:sp>
        <p:nvSpPr>
          <p:cNvPr id="11" name="QO_3_BD.66_3#a38d7e0ea?htil=5&amp;vop=1&amp;pid=0aecc22c0&amp;color=0,0,0&amp;vtp=1&amp;bbb=1&amp;hb=1&amp;hs=1"/>
          <p:cNvSpPr/>
          <p:nvPr/>
        </p:nvSpPr>
        <p:spPr>
          <a:xfrm>
            <a:off x="827992" y="3942890"/>
            <a:ext cx="10536017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72_1#05baff34d?sp=1&amp;vop=1&amp;pid=a38d7e0ea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（3）一段时间后，打开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中被稳定剂完全吸收生成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中溶液的颜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色不变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；为保证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气体被充分吸收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可以采取的措施为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.装置A中滴加浓盐酸的速率减慢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.装置A中滴加浓盐酸的速率加快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.装置D进气导管末端加一个多孔球泡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.加热装置D，提升稳定剂的温度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72_1#05baff34d?sp=1&amp;vop=1&amp;pid=a38d7e0e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73_1#05baff34d.blank?vop=1&amp;pid=a38d7e0ea&amp;color=0,0,0&amp;vpa=39&amp;vtp=1&amp;bbb=1"/>
              <p:cNvSpPr/>
              <p:nvPr/>
            </p:nvSpPr>
            <p:spPr>
              <a:xfrm>
                <a:off x="3519741" y="1539740"/>
                <a:ext cx="871474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B_4_AN.73_1#05baff34d.blank?vop=1&amp;pid=a38d7e0ea&amp;color=0,0,0&amp;vpa=3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9741" y="1539740"/>
                <a:ext cx="871474" cy="292100"/>
              </a:xfrm>
              <a:prstGeom prst="rect">
                <a:avLst/>
              </a:prstGeom>
              <a:blipFill>
                <a:blip r:embed="rId4"/>
                <a:stretch>
                  <a:fillRect l="-9790" t="-27660" b="-446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74_1#05baff34d.blank?vop=1&amp;pid=a38d7e0ea&amp;color=0,0,0&amp;vpa=40&amp;vtp=1&amp;bbb=1"/>
              <p:cNvSpPr/>
              <p:nvPr/>
            </p:nvSpPr>
            <p:spPr>
              <a:xfrm>
                <a:off x="9464866" y="1546026"/>
                <a:ext cx="3889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74_1#05baff34d.blank?vop=1&amp;pid=a38d7e0ea&amp;color=0,0,0&amp;vpa=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4866" y="1546026"/>
                <a:ext cx="388938" cy="279400"/>
              </a:xfrm>
              <a:prstGeom prst="rect">
                <a:avLst/>
              </a:prstGeom>
              <a:blipFill>
                <a:blip r:embed="rId5"/>
                <a:stretch>
                  <a:fillRect l="-7937" r="-6349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75_1#864cd13f7?vop=1&amp;pid=a38d7e0ea&amp;color=0,0,0&amp;vtp=1&amp;bbb=1&amp;hb=1"/>
              <p:cNvSpPr/>
              <p:nvPr/>
            </p:nvSpPr>
            <p:spPr>
              <a:xfrm>
                <a:off x="832104" y="35872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释放实验时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可发生反应生成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并释放出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75_1#864cd13f7?vop=1&amp;pid=a38d7e0e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87290"/>
                <a:ext cx="10533888" cy="1257300"/>
              </a:xfrm>
              <a:prstGeom prst="rect">
                <a:avLst/>
              </a:prstGeom>
              <a:blipFill>
                <a:blip r:embed="rId6"/>
                <a:stretch>
                  <a:fillRect l="-1389" r="-1505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76_1#864cd13f7.blank?vop=1&amp;pid=a38d7e0ea&amp;color=0,0,0&amp;vpa=41&amp;vtp=1&amp;bbb=1&amp;rh=23.75"/>
              <p:cNvSpPr/>
              <p:nvPr/>
            </p:nvSpPr>
            <p:spPr>
              <a:xfrm>
                <a:off x="3160967" y="4026527"/>
                <a:ext cx="392169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76_1#864cd13f7.blank?vop=1&amp;pid=a38d7e0ea&amp;color=0,0,0&amp;vpa=4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967" y="4026527"/>
                <a:ext cx="3921697" cy="301625"/>
              </a:xfrm>
              <a:prstGeom prst="rect">
                <a:avLst/>
              </a:prstGeom>
              <a:blipFill>
                <a:blip r:embed="rId7"/>
                <a:stretch>
                  <a:fillRect l="-778" r="-622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77_1#864cd13f7.blank?vop=1&amp;pid=a38d7e0ea&amp;color=0,0,0&amp;vpa=42&amp;vtp=1&amp;bbb=1&amp;hb=1"/>
              <p:cNvSpPr/>
              <p:nvPr/>
            </p:nvSpPr>
            <p:spPr>
              <a:xfrm>
                <a:off x="832104" y="3975910"/>
                <a:ext cx="10531904" cy="82296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验证是否有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4_AN.77_1#864cd13f7.blank?vop=1&amp;pid=a38d7e0ea&amp;color=0,0,0&amp;vpa=4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75910"/>
                <a:ext cx="10531904" cy="822960"/>
              </a:xfrm>
              <a:prstGeom prst="rect">
                <a:avLst/>
              </a:prstGeom>
              <a:blipFill>
                <a:blip r:embed="rId8"/>
                <a:stretch>
                  <a:fillRect l="-1390" r="-1274" b="-118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BD.78_1#6d4aa4ec4?vop=1&amp;pid=a38d7e0ea&amp;color=0,0,0&amp;vtp=1&amp;bbb=1&amp;hb=1"/>
              <p:cNvSpPr/>
              <p:nvPr/>
            </p:nvSpPr>
            <p:spPr>
              <a:xfrm>
                <a:off x="832104" y="4822944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自来水用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处理后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可用碘量法检测水中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样消耗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16.6 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则水样中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4_BD.78_1#6d4aa4ec4?vop=1&amp;pid=a38d7e0e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22944"/>
                <a:ext cx="10533888" cy="876300"/>
              </a:xfrm>
              <a:prstGeom prst="rect">
                <a:avLst/>
              </a:prstGeom>
              <a:blipFill>
                <a:blip r:embed="rId9"/>
                <a:stretch>
                  <a:fillRect l="-1389" r="-1100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79_1#6d4aa4ec4.blank?vop=1&amp;pid=a38d7e0ea&amp;color=0,0,0&amp;vpa=43&amp;vtp=1&amp;bbb=1"/>
          <p:cNvSpPr/>
          <p:nvPr/>
        </p:nvSpPr>
        <p:spPr>
          <a:xfrm>
            <a:off x="5815998" y="5249664"/>
            <a:ext cx="48895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0.1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80_1#386b00119?sp=1&amp;vop=1&amp;pid=0aecc22c0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（14分）工业上以铝土矿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，含少量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等杂质，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不溶于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主要原料制备氧化铝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，流程如图甲。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80_1#386b00119?sp=1&amp;vop=1&amp;pid=0aecc22c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80_2#386b00119?vop=1&amp;pid=0aecc22c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936" y="2041644"/>
            <a:ext cx="4078224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81_1#8c80c18fc?vop=1&amp;pid=386b00119&amp;color=0,0,0&amp;vtp=1&amp;bbb=1"/>
              <p:cNvSpPr/>
              <p:nvPr/>
            </p:nvSpPr>
            <p:spPr>
              <a:xfrm>
                <a:off x="832104" y="37434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（1）酸浸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溶液浸取铝土矿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产生的滤渣的主要成分是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（2）氧化：在酸性条件下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反应的离子方程式为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81_1#8c80c18fc?vop=1&amp;pid=386b0011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43444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82_1#8c80c18fc.blank?vop=1&amp;pid=386b00119&amp;color=0,0,0&amp;vpa=44&amp;vtp=1&amp;bbb=1"/>
              <p:cNvSpPr/>
              <p:nvPr/>
            </p:nvSpPr>
            <p:spPr>
              <a:xfrm>
                <a:off x="7329615" y="3787830"/>
                <a:ext cx="5492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82_1#8c80c18fc.blank?vop=1&amp;pid=386b00119&amp;color=0,0,0&amp;vpa=4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615" y="3787830"/>
                <a:ext cx="549212" cy="279400"/>
              </a:xfrm>
              <a:prstGeom prst="rect">
                <a:avLst/>
              </a:prstGeom>
              <a:blipFill>
                <a:blip r:embed="rId6"/>
                <a:stretch>
                  <a:fillRect l="-4444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84_1#8c80c18fc.blank?vop=1&amp;pid=386b00119&amp;color=0,0,0&amp;vpa=45&amp;vtp=1&amp;bbb=1&amp;rh=23.75"/>
              <p:cNvSpPr/>
              <p:nvPr/>
            </p:nvSpPr>
            <p:spPr>
              <a:xfrm>
                <a:off x="1015460" y="4592439"/>
                <a:ext cx="4861433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4_AN.84_1#8c80c18fc.blank?vop=1&amp;pid=386b00119&amp;color=0,0,0&amp;vpa=4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460" y="4592439"/>
                <a:ext cx="4861433" cy="301625"/>
              </a:xfrm>
              <a:prstGeom prst="rect">
                <a:avLst/>
              </a:prstGeom>
              <a:blipFill>
                <a:blip r:embed="rId7"/>
                <a:stretch>
                  <a:fillRect l="-251" t="-22000" r="-1255" b="-4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85_1#4c84796a5?htil=7&amp;vop=1&amp;pid=386b00119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5513" y="1080000"/>
            <a:ext cx="2556175" cy="171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85_2#4c84796a5?htil=7&amp;sp=1&amp;vop=1&amp;pid=386b00119&amp;color=0,0,0&amp;vtp=1&amp;bt=1&amp;bbb=1&amp;hb=1&amp;hs=1"/>
              <p:cNvSpPr/>
              <p:nvPr/>
            </p:nvSpPr>
            <p:spPr>
              <a:xfrm>
                <a:off x="832104" y="1092700"/>
                <a:ext cx="658368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溶液调节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转化为沉淀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溶液终点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对铝、铁沉淀率的影响如图乙所示。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O_4_BD.85_2#4c84796a5?htil=7&amp;sp=1&amp;vop=1&amp;pid=386b00119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92700"/>
                <a:ext cx="6583680" cy="838200"/>
              </a:xfrm>
              <a:prstGeom prst="rect">
                <a:avLst/>
              </a:prstGeom>
              <a:blipFill>
                <a:blip r:embed="rId4"/>
                <a:stretch>
                  <a:fillRect l="-222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86_1#76e567550?htil=7&amp;vop=1&amp;pid=4c84796a5&amp;color=0,0,0&amp;vtp=1&amp;bbb=1&amp;hs=1"/>
              <p:cNvSpPr/>
              <p:nvPr/>
            </p:nvSpPr>
            <p:spPr>
              <a:xfrm>
                <a:off x="832104" y="1961690"/>
                <a:ext cx="658368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①为获得较高的铝、铁沉淀率，应控制溶液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C_5_BD.86_1#76e567550?htil=7&amp;vop=1&amp;pid=4c84796a5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61690"/>
                <a:ext cx="6583680" cy="469900"/>
              </a:xfrm>
              <a:prstGeom prst="rect">
                <a:avLst/>
              </a:prstGeom>
              <a:blipFill>
                <a:blip r:embed="rId5"/>
                <a:stretch>
                  <a:fillRect l="-2222" r="-2222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86_2#76e567550.choices?htil=7&amp;vop=1&amp;pid=4c84796a5&amp;color=0,0,0&amp;vtp=1&amp;bbb=1&amp;hs=1"/>
              <p:cNvSpPr/>
              <p:nvPr/>
            </p:nvSpPr>
            <p:spPr>
              <a:xfrm>
                <a:off x="832104" y="2415715"/>
                <a:ext cx="658368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279227" algn="l"/>
                    <a:tab pos="453305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2.5∼3.0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3.5∼4.0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5.0∼5.5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5_BD.86_2#76e567550.choices?htil=7&amp;vop=1&amp;pid=4c84796a5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15715"/>
                <a:ext cx="6583680" cy="469900"/>
              </a:xfrm>
              <a:prstGeom prst="rect">
                <a:avLst/>
              </a:prstGeom>
              <a:blipFill>
                <a:blip r:embed="rId6"/>
                <a:stretch>
                  <a:fillRect l="-2222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N.87_1#76e567550.blank?vop=1&amp;pid=4c84796a5&amp;color=0,0,0&amp;vpa=46&amp;vtp=1"/>
          <p:cNvSpPr/>
          <p:nvPr/>
        </p:nvSpPr>
        <p:spPr>
          <a:xfrm>
            <a:off x="5681123" y="1920415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88_1#6b7b9e86a?vop=1&amp;pid=4c84796a5&amp;color=0,0,0&amp;vtp=1&amp;bbb=1&amp;hb=1&amp;hs=1"/>
              <p:cNvSpPr/>
              <p:nvPr/>
            </p:nvSpPr>
            <p:spPr>
              <a:xfrm>
                <a:off x="832104" y="285392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沉淀完全的操作为静置，取上层清液于一试管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向其中滴加几滴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若溶液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则说明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沉淀完全。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88_1#6b7b9e86a?vop=1&amp;pid=4c84796a5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3921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r="-358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89_1#6b7b9e86a.blank?vop=1&amp;pid=4c84796a5&amp;color=0,0,0&amp;vpa=47&amp;vtp=1&amp;bbb=1"/>
              <p:cNvSpPr/>
              <p:nvPr/>
            </p:nvSpPr>
            <p:spPr>
              <a:xfrm>
                <a:off x="8396477" y="2898195"/>
                <a:ext cx="6588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89_1#6b7b9e86a.blank?vop=1&amp;pid=4c84796a5&amp;color=0,0,0&amp;vpa=4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477" y="2898195"/>
                <a:ext cx="658813" cy="279400"/>
              </a:xfrm>
              <a:prstGeom prst="rect">
                <a:avLst/>
              </a:prstGeom>
              <a:blipFill>
                <a:blip r:embed="rId8"/>
                <a:stretch>
                  <a:fillRect l="-3704" r="-463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90_1#6b7b9e86a.blank?vop=1&amp;pid=4c84796a5&amp;color=0,0,0&amp;vpa=48&amp;vtp=1&amp;bbb=1"/>
          <p:cNvSpPr/>
          <p:nvPr/>
        </p:nvSpPr>
        <p:spPr>
          <a:xfrm>
            <a:off x="10441971" y="2823441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不变红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91_1#ffd1b50c7?vop=1&amp;pid=386b00119&amp;color=0,0,0&amp;vtp=1&amp;bbb=1&amp;hb=1"/>
              <p:cNvSpPr/>
              <p:nvPr/>
            </p:nvSpPr>
            <p:spPr>
              <a:xfrm>
                <a:off x="832104" y="3713767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（4）碳分：向“碱溶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后的溶液中通入过量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，该反应的离子方程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4_BD.91_1#ffd1b50c7?vop=1&amp;pid=386b0011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13767"/>
                <a:ext cx="10533888" cy="838200"/>
              </a:xfrm>
              <a:prstGeom prst="rect">
                <a:avLst/>
              </a:prstGeom>
              <a:blipFill>
                <a:blip r:embed="rId9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92_1#ffd1b50c7.blank?vop=1&amp;pid=386b00119&amp;color=0,0,0&amp;vpa=49&amp;vtp=1&amp;bbb=1&amp;rh=23.75"/>
              <p:cNvSpPr/>
              <p:nvPr/>
            </p:nvSpPr>
            <p:spPr>
              <a:xfrm>
                <a:off x="1269460" y="4154670"/>
                <a:ext cx="49178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OH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OH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QB_4_AN.92_1#ffd1b50c7.blank?vop=1&amp;pid=386b00119&amp;color=0,0,0&amp;vpa=4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460" y="4154670"/>
                <a:ext cx="4917821" cy="301625"/>
              </a:xfrm>
              <a:prstGeom prst="rect">
                <a:avLst/>
              </a:prstGeom>
              <a:blipFill>
                <a:blip r:embed="rId10"/>
                <a:stretch>
                  <a:fillRect l="-620" t="-22449" r="-1363" b="-428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_1#e827eadc1?vop=1&amp;pid=266443f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下列化学用语表示正确的是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_1#e827eadc1.bracket?vop=1&amp;pid=266443f7b&amp;color=0,0,0&amp;vpa=2&amp;vtp=1"/>
          <p:cNvSpPr/>
          <p:nvPr/>
        </p:nvSpPr>
        <p:spPr>
          <a:xfrm>
            <a:off x="37586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_2#e827eadc1.choices?vop=1&amp;pid=266443f7b&amp;color=0,0,0&amp;vtp=1&amp;bbb=1"/>
              <p:cNvSpPr/>
              <p:nvPr/>
            </p:nvSpPr>
            <p:spPr>
              <a:xfrm>
                <a:off x="832104" y="1529771"/>
                <a:ext cx="10533888" cy="482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中子数为10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的氧原子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的分子结构为直线形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_2#e827eadc1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82600"/>
              </a:xfrm>
              <a:prstGeom prst="rect">
                <a:avLst/>
              </a:prstGeom>
              <a:blipFill>
                <a:blip r:embed="rId3"/>
                <a:stretch>
                  <a:fillRect l="-1389" b="-151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_3#e827eadc1.choices?vop=1&amp;pid=266443f7b&amp;color=0,0,0&amp;vtp=1&amp;bbb=1"/>
              <p:cNvSpPr/>
              <p:nvPr/>
            </p:nvSpPr>
            <p:spPr>
              <a:xfrm>
                <a:off x="832104" y="1949768"/>
                <a:ext cx="10531904" cy="952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7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的结构示意图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42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的形成过程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42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5" name="QC_3_BD.3_3#e827eadc1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9768"/>
                <a:ext cx="10531904" cy="952500"/>
              </a:xfrm>
              <a:prstGeom prst="rect">
                <a:avLst/>
              </a:prstGeom>
              <a:blipFill>
                <a:blip r:embed="rId4"/>
                <a:stretch>
                  <a:fillRect l="-1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3_BD.3_3#e827eadc1?vop=1&amp;pid=266443f7b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1481" y="1952054"/>
            <a:ext cx="978408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3_BD.3_3#e827eadc1?vop=1&amp;pid=266443f7b&amp;color=0,0,0&amp;tib=255,255,255&amp;iip=2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8941" y="2409254"/>
            <a:ext cx="2953512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5_1#c86603fe3?vop=1&amp;pid=266443f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实验室中，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下列行为不符合安全要求的是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6_1#c86603fe3.bracket?vop=1&amp;pid=266443f7b&amp;color=0,0,0&amp;vpa=3&amp;vtp=1"/>
          <p:cNvSpPr/>
          <p:nvPr/>
        </p:nvSpPr>
        <p:spPr>
          <a:xfrm>
            <a:off x="51302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3_BD.5_2#c86603fe3.choices?vop=1&amp;pid=266443f7b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熄灭酒精灯时，用灯帽盖灭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将实验剩余的钠直接放回原试剂瓶中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熄灭少量燃着的金属钠，用干燥的沙土覆盖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稀释浓硫酸时，将水沿盛有浓硫酸的烧杯内壁缓慢倒入并用玻璃棒不断搅拌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_1#a0e554532?sp=1&amp;vop=1&amp;pid=266443f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下列关于物质的分类组合正确的是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QB_3_BD.7_2#a0e554532?colgroup=3,8,8,11,11,8&amp;vop=1&amp;pid=266443f7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6814702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832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854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85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醋酸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⋅5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QB_3_BD.7_2#a0e554532?colgroup=3,8,8,11,11,8&amp;vop=1&amp;pid=266443f7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6814702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832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854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85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751" t="-101786" r="-449481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21" t="-101786" r="-181058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559" t="-101786" r="-81564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4483" t="-101786" r="-690"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751" t="-201786" r="-449481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21" t="-201786" r="-181058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559" t="-201786" r="-81564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4483" t="-201786" r="-690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751" t="-301786" r="-449481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241" t="-301786" r="-347931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21" t="-301786" r="-181058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559" t="-301786" r="-8156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4483" t="-301786" r="-690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醋酸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241" t="-401786" r="-347931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21" t="-401786" r="-18105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559" t="-401786" r="-8156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4483" t="-401786" r="-690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8_1#a0e554532.bracket?vop=1&amp;pid=266443f7b&amp;color=0,0,0&amp;vpa=4&amp;vtp=1"/>
          <p:cNvSpPr/>
          <p:nvPr/>
        </p:nvSpPr>
        <p:spPr>
          <a:xfrm>
            <a:off x="43174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9_1#4a0d7511f?vop=1&amp;pid=266443f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下列有关物质用途的说法中，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10_1#4a0d7511f.bracket?vop=1&amp;pid=266443f7b&amp;color=0,0,0&amp;vpa=5&amp;vtp=1"/>
          <p:cNvSpPr/>
          <p:nvPr/>
        </p:nvSpPr>
        <p:spPr>
          <a:xfrm>
            <a:off x="51302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9_2#4a0d7511f.choices?vop=1&amp;pid=266443f7b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漂白粉可用作环境的消毒剂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用于制作颜料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铝制餐具可用来蒸煮碱性食物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碱金属的化合物可用于制烟花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9_2#4a0d7511f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1_1#4f3ae0704?vop=1&amp;pid=266443f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下列反应的离子方程式中，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书写正确的是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12_1#4f3ae0704.bracket?vop=1&amp;pid=266443f7b&amp;color=0,0,0&amp;vpa=6&amp;vtp=1"/>
          <p:cNvSpPr/>
          <p:nvPr/>
        </p:nvSpPr>
        <p:spPr>
          <a:xfrm>
            <a:off x="51302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11_2#4f3ae0704.choices?vop=1&amp;pid=266443f7b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钠跟水反应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向氢氧化钠溶液中通入足量的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向稀硫酸中加入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11_2#4f3ae0704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13_1#0c180baca?vop=1&amp;pid=266443f7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3_BD.13_1#0c180baca?vop=1&amp;pid=266443f7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14_1#0c180baca.bracket?vop=1&amp;pid=266443f7b&amp;color=0,0,0&amp;vpa=7&amp;vtp=1"/>
          <p:cNvSpPr/>
          <p:nvPr/>
        </p:nvSpPr>
        <p:spPr>
          <a:xfrm>
            <a:off x="608911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13_2#0c180baca.choices?vop=1&amp;pid=266443f7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，反应中转移的电子数介于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溶液中含氢原子数为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的混合气体中含有的原子数为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的稀盐酸充分反应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的个数为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13_2#0c180baca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15_1#85095cdb0?sp=1&amp;vop=1&amp;pid=266443f7b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在一定温度和压强下，分别用质量均为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四种气体吹出的气球体积大小不同，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下列说法中正确的是(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15_1#85095cdb0?sp=1&amp;vop=1&amp;pid=266443f7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04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16_1#85095cdb0.bracket?vop=1&amp;pid=266443f7b&amp;color=0,0,0&amp;vpa=8&amp;vtp=1"/>
          <p:cNvSpPr/>
          <p:nvPr/>
        </p:nvSpPr>
        <p:spPr>
          <a:xfrm>
            <a:off x="30728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15_2#85095cdb0?vop=1&amp;pid=266443f7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4296" y="2041644"/>
            <a:ext cx="288036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15_3#85095cdb0.choices?vop=1&amp;pid=266443f7b&amp;color=0,0,0&amp;vtp=1&amp;bbb=1"/>
              <p:cNvSpPr/>
              <p:nvPr/>
            </p:nvSpPr>
            <p:spPr>
              <a:xfrm>
                <a:off x="832104" y="31338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中装的是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气球①和③中气体分子数相等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气球①和④中气体物质的量之比为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4:1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气球③和④中气体密度之比为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15_3#85095cdb0.choices?vop=1&amp;pid=266443f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338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576</Words>
  <Application>Microsoft Office PowerPoint</Application>
  <PresentationFormat>宽屏</PresentationFormat>
  <Paragraphs>264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 (正文)</vt:lpstr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2025-05-14T07:56:45Z</dcterms:created>
  <dcterms:modified xsi:type="dcterms:W3CDTF">2025-05-14T08:03:56Z</dcterms:modified>
  <cp:category/>
  <cp:contentStatus/>
</cp:coreProperties>
</file>