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70419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96080f4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b818140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4a02d8a0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96080f4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emistry#pid=681dae6ffa6aee685a5ddf4e#tid=682404b86acfc90009d3a0a9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3575304" y="5541264"/>
            <a:ext cx="5038344" cy="5394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高中化学 必修第一册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b818140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4a02d8a0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4_BD.9_1#1b95dd6ed?vop=1&amp;pid=96080f4ed&amp;color=0,0,0&amp;vtp=1&amp;bt=1&amp;bbb=1&amp;hb=1"/>
              <p:cNvSpPr/>
              <p:nvPr/>
            </p:nvSpPr>
            <p:spPr>
              <a:xfrm>
                <a:off x="832104" y="1080000"/>
                <a:ext cx="10533888" cy="10668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28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示例</a:t>
                </a:r>
                <a:r>
                  <a:rPr lang="en-US" altLang="zh-CN" sz="1800" b="1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已知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X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Y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Z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W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四种元素的原子序数均小于18且依次增大。其中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X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元素原子最外层电子数是内层电</a:t>
                </a:r>
              </a:p>
              <a:p>
                <a:pPr latinLnBrk="1">
                  <a:lnSpc>
                    <a:spcPts val="28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子总数的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2倍；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Y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元素原子最外层电子数比其次外层电子数多4个；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Z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元素原子最外层有1个电子，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W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元素原</a:t>
                </a:r>
              </a:p>
              <a:p>
                <a:pPr latinLnBrk="1">
                  <a:lnSpc>
                    <a:spcPts val="28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子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层和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层电子总数等于其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层电子数，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下列说法正确的是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QC_4_BD.9_1#1b95dd6ed?vop=1&amp;pid=96080f4ed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1066800"/>
              </a:xfrm>
              <a:prstGeom prst="rect">
                <a:avLst/>
              </a:prstGeom>
              <a:blipFill>
                <a:blip r:embed="rId3"/>
                <a:stretch>
                  <a:fillRect l="-1389" t="-2857" r="-926" b="-1028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4_AN.10_1#1b95dd6ed.bracket?vop=1&amp;pid=96080f4ed&amp;color=0,0,0&amp;vpa=7&amp;vtp=1"/>
          <p:cNvSpPr/>
          <p:nvPr/>
        </p:nvSpPr>
        <p:spPr>
          <a:xfrm>
            <a:off x="6954297" y="1801169"/>
            <a:ext cx="331788" cy="355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28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C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4_BD.9_2#1b95dd6ed.choices?vop=1&amp;pid=96080f4ed&amp;color=0,0,0&amp;vtp=1&amp;bbb=1"/>
              <p:cNvSpPr/>
              <p:nvPr/>
            </p:nvSpPr>
            <p:spPr>
              <a:xfrm>
                <a:off x="832104" y="2117844"/>
                <a:ext cx="10531904" cy="7747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61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W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元素形成的简单阴离子的结构示意图为</a:t>
                </a:r>
                <a:r>
                  <a:rPr lang="en-US" altLang="zh-CN" sz="3450" b="0" i="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</a:t>
                </a:r>
                <a:endParaRPr lang="en-US" altLang="zh-CN" sz="900" dirty="0">
                  <a:latin typeface="SimSun" panose="02010600030101010101" pitchFamily="2" charset="-122"/>
                </a:endParaRPr>
              </a:p>
            </p:txBody>
          </p:sp>
        </mc:Choice>
        <mc:Fallback>
          <p:sp>
            <p:nvSpPr>
              <p:cNvPr id="4" name="QC_4_BD.9_2#1b95dd6ed.choices?vop=1&amp;pid=96080f4ed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117844"/>
                <a:ext cx="10531904" cy="774700"/>
              </a:xfrm>
              <a:prstGeom prst="rect">
                <a:avLst/>
              </a:prstGeom>
              <a:blipFill>
                <a:blip r:embed="rId4"/>
                <a:stretch>
                  <a:fillRect l="-1390" b="-78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QC_4_BD.9_2#1b95dd6ed?vop=1&amp;pid=96080f4ed&amp;color=0,0,0&amp;tib=255,255,255&amp;iip=2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77962" y="2120130"/>
            <a:ext cx="649224" cy="78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QC_4_BD.9_3#1b95dd6ed.choices?vop=1&amp;pid=96080f4ed&amp;color=0,0,0&amp;vtp=1&amp;bbb=1"/>
              <p:cNvSpPr/>
              <p:nvPr/>
            </p:nvSpPr>
            <p:spPr>
              <a:xfrm>
                <a:off x="832104" y="2814566"/>
                <a:ext cx="10533888" cy="10668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28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化合物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XY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属于酸性氧化物</a:t>
                </a:r>
                <a:endParaRPr lang="en-US" altLang="zh-CN" sz="1800" dirty="0"/>
              </a:p>
              <a:p>
                <a:pPr latinLnBrk="1">
                  <a:lnSpc>
                    <a:spcPts val="28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能形成仅含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Y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元素的18电子微粒</a:t>
                </a:r>
                <a:endParaRPr lang="en-US" altLang="zh-CN" sz="1800" dirty="0"/>
              </a:p>
              <a:p>
                <a:pPr latinLnBrk="1">
                  <a:lnSpc>
                    <a:spcPts val="28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化合物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Z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Y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能与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XY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发生化合反应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6" name="QC_4_BD.9_3#1b95dd6ed.choices?vop=1&amp;pid=96080f4ed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814566"/>
                <a:ext cx="10533888" cy="1066800"/>
              </a:xfrm>
              <a:prstGeom prst="rect">
                <a:avLst/>
              </a:prstGeom>
              <a:blipFill>
                <a:blip r:embed="rId6"/>
                <a:stretch>
                  <a:fillRect l="-1389" t="-2857" b="-971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QC_4_EX.11_1#1b95dd6ed?vop=1&amp;pid=96080f4ed&amp;color=0,0,0&amp;tib=255,255,255&amp;vtp=1" descr="preencoded.png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0392" y="3982966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2" name="QC_4_EX.11_2#1b95dd6ed?colgroup=5,41,8&amp;vop=1&amp;pid=96080f4ed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76830741"/>
                  </p:ext>
                </p:extLst>
              </p:nvPr>
            </p:nvGraphicFramePr>
            <p:xfrm>
              <a:off x="832104" y="4402066"/>
              <a:ext cx="10497312" cy="1538670"/>
            </p:xfrm>
            <a:graphic>
              <a:graphicData uri="http://schemas.openxmlformats.org/drawingml/2006/table">
                <a:tbl>
                  <a:tblPr/>
                  <a:tblGrid>
                    <a:gridCol w="11430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758037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77393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30746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元素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信息分析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结论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0867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9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X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原子最外层电子数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（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为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4）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是内层电子总数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（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为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2）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的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2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X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为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C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0867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9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Y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原子最外层电子数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（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为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6）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比其次外层电子数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（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为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2）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多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4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个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Y</m:t>
                              </m:r>
                            </m:oMath>
                          </a14:m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为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0518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9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Z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原子最外层有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1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个电子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且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18&gt;</m:t>
                              </m:r>
                            </m:oMath>
                          </a14:m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原子序数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&gt;8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Z</m:t>
                              </m:r>
                            </m:oMath>
                          </a14:m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为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Na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0867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9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W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原子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K</m:t>
                              </m:r>
                            </m:oMath>
                          </a14:m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层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（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电子数为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2）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和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M</m:t>
                              </m:r>
                            </m:oMath>
                          </a14:m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层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（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电子数为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6）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电子总数等于其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L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层电子数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（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为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8）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W</m:t>
                              </m:r>
                            </m:oMath>
                          </a14:m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为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S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2" name="QC_4_EX.11_2#1b95dd6ed?colgroup=5,41,8&amp;vop=1&amp;pid=96080f4ed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76830741"/>
                  </p:ext>
                </p:extLst>
              </p:nvPr>
            </p:nvGraphicFramePr>
            <p:xfrm>
              <a:off x="832104" y="4402066"/>
              <a:ext cx="10497312" cy="1538670"/>
            </p:xfrm>
            <a:graphic>
              <a:graphicData uri="http://schemas.openxmlformats.org/drawingml/2006/table">
                <a:tbl>
                  <a:tblPr/>
                  <a:tblGrid>
                    <a:gridCol w="11430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758037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77393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30746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元素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信息分析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结论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086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8"/>
                          <a:stretch>
                            <a:fillRect l="-532" t="-104000" r="-817553" b="-326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原子最外层电子数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（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为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4）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是内层电子总数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（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为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2）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的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2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8"/>
                          <a:stretch>
                            <a:fillRect l="-492440" t="-104000" r="-687" b="-326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086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8"/>
                          <a:stretch>
                            <a:fillRect l="-532" t="-200000" r="-817553" b="-2196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原子最外层电子数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（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为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6）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比其次外层电子数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（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为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2）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多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4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个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8"/>
                          <a:stretch>
                            <a:fillRect l="-492440" t="-200000" r="-687" b="-21960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0518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8"/>
                          <a:stretch>
                            <a:fillRect l="-532" t="-306000" r="-817553" b="-124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8"/>
                          <a:stretch>
                            <a:fillRect l="-15193" t="-306000" r="-23553" b="-124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8"/>
                          <a:stretch>
                            <a:fillRect l="-492440" t="-306000" r="-687" b="-124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086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8"/>
                          <a:stretch>
                            <a:fillRect l="-532" t="-398039" r="-817553" b="-2156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8"/>
                          <a:stretch>
                            <a:fillRect l="-15193" t="-398039" r="-23553" b="-2156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8"/>
                          <a:stretch>
                            <a:fillRect l="-492440" t="-398039" r="-687" b="-2156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4_AS.12_1#1b95dd6ed?vop=1&amp;pid=96080f4ed&amp;color=0,0,0&amp;tib=255,255,255&amp;iip=3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1331595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QC_4_AS.12_1#1b95dd6ed?vop=1&amp;pid=96080f4ed&amp;color=0,0,0&amp;vtp=1&amp;bt=1&amp;bbb=1&amp;hb=1"/>
              <p:cNvSpPr/>
              <p:nvPr/>
            </p:nvSpPr>
            <p:spPr>
              <a:xfrm>
                <a:off x="832104" y="1078992"/>
                <a:ext cx="10531904" cy="2057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6300"/>
                  </a:lnSpc>
                </a:pP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W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元素形成的简单阴离子为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p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的结构示意图为</a:t>
                </a:r>
                <a:r>
                  <a:rPr lang="en-US" altLang="zh-CN" sz="3450" b="0" i="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错误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化合物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XY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CO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属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于不成盐氧化物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不属于酸性氧化物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错误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Y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元素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具有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18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个电子且仅含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元素的微粒为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正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确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化合物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Z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Y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XY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依次为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反应生成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该反应不属于化合反应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错误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C_4_AS.12_1#1b95dd6ed?vop=1&amp;pid=96080f4ed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78992"/>
                <a:ext cx="10531904" cy="2057400"/>
              </a:xfrm>
              <a:prstGeom prst="rect">
                <a:avLst/>
              </a:prstGeom>
              <a:blipFill>
                <a:blip r:embed="rId4"/>
                <a:stretch>
                  <a:fillRect l="-1390" r="-1274" b="-414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C_4_AS.12_1#1b95dd6ed?vop=1&amp;pid=96080f4ed&amp;color=0,0,0&amp;tib=255,255,255&amp;iip=4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56063" y="1080135"/>
            <a:ext cx="649224" cy="78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9b6fa63dd.fixed?pid=4c7dc1ac0&amp;color=252,200,20&amp;vtp=1&amp;bbb=1"/>
          <p:cNvSpPr/>
          <p:nvPr/>
        </p:nvSpPr>
        <p:spPr>
          <a:xfrm>
            <a:off x="2414016" y="1545336"/>
            <a:ext cx="7196328" cy="96926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600"/>
              </a:lnSpc>
            </a:pPr>
            <a:r>
              <a:rPr lang="en-US" altLang="zh-CN" sz="5400" b="1" i="0" dirty="0">
                <a:solidFill>
                  <a:srgbClr val="FCC814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通法攻略</a:t>
            </a:r>
            <a:endParaRPr lang="en-US" altLang="zh-CN" sz="5400" dirty="0"/>
          </a:p>
        </p:txBody>
      </p:sp>
      <p:sp>
        <p:nvSpPr>
          <p:cNvPr id="3" name="C_2_BD#9b6fa63dd.fixed?pid=4c7dc1ac0&amp;color=255,255,255&amp;vtp=1&amp;bbb=1"/>
          <p:cNvSpPr/>
          <p:nvPr/>
        </p:nvSpPr>
        <p:spPr>
          <a:xfrm>
            <a:off x="0" y="2880360"/>
            <a:ext cx="12188952" cy="13543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原子结构和原子核外电子排布规律</a:t>
            </a:r>
            <a:endParaRPr lang="en-US" altLang="zh-CN" sz="4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6305b6936?pid=b81814028&amp;color=0,0,0&amp;vtp=1&amp;bt=1&amp;bbb=1&amp;hb=1"/>
          <p:cNvSpPr/>
          <p:nvPr/>
        </p:nvSpPr>
        <p:spPr>
          <a:xfrm>
            <a:off x="832104" y="1078992"/>
            <a:ext cx="10533888" cy="1257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很多同学对一些物质的性质总是不理解，其实物质的性质是由物质的组成与结构决定的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本通法将带</a:t>
            </a:r>
          </a:p>
          <a:p>
            <a:pPr latinLnBrk="1">
              <a:lnSpc>
                <a:spcPts val="3300"/>
              </a:lnSpc>
            </a:pP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你进行核外电子排布规律的再认识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,从微观角度了解原子核外电子排布的规律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,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并能用所学结构知识预测物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质的性质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,解释人类生产、生活中出现的简单的化学问题。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#a461c9cd2?sp=1&amp;pid=4a02d8a0d&amp;color=0,0,0&amp;vtp=1&amp;bt=1&amp;bbb=1"/>
              <p:cNvSpPr/>
              <p:nvPr/>
            </p:nvSpPr>
            <p:spPr>
              <a:xfrm>
                <a:off x="832104" y="1080000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1</a:t>
                </a:r>
                <a:r>
                  <a:rPr lang="en-US" altLang="zh-CN" sz="1800" b="1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1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原子结构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（1）原子中微粒的数量关系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质子数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𝑍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)=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核电荷数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核外电子数；②质量数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𝐴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)=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质子数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𝑍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)+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中子数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𝑁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</a:t>
                </a:r>
                <a:r>
                  <a:rPr lang="en-US" altLang="zh-CN" sz="10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</a:t>
                </a:r>
                <a:r>
                  <a:rPr lang="en-US" altLang="zh-CN" sz="10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&gt;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（2）原子的构成微粒及作用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4#a461c9cd2?sp=1&amp;pid=4a02d8a0d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1676400"/>
              </a:xfrm>
              <a:prstGeom prst="rect">
                <a:avLst/>
              </a:prstGeom>
              <a:blipFill>
                <a:blip r:embed="rId3"/>
                <a:stretch>
                  <a:fillRect l="-1389" b="-581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_4_BD#a461c9cd2?pid=4a02d8a0d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25496" y="2854444"/>
            <a:ext cx="6537960" cy="1755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#a461c9cd2?pid=4a02d8a0d&amp;color=0,0,0&amp;vtp=1&amp;bt=1&amp;bbb=1"/>
              <p:cNvSpPr/>
              <p:nvPr/>
            </p:nvSpPr>
            <p:spPr>
              <a:xfrm>
                <a:off x="832104" y="1080000"/>
                <a:ext cx="10533888" cy="35687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话里有“</a:t>
                </a:r>
                <a:r>
                  <a:rPr lang="en-US" altLang="zh-CN" sz="1800" b="1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化</a:t>
                </a:r>
                <a:r>
                  <a:rPr lang="en-US" altLang="zh-CN" sz="1800" b="1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元素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核素和同位素的关系</a:t>
                </a:r>
                <a:endParaRPr lang="en-US" altLang="zh-CN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同一元素的不同核素互为同位素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粒子互为同位素的前提是这些粒子属于同一元素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同一元素的不同核素质子数相同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中子数不同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同位素和同素异形体的辨识</a:t>
                </a:r>
                <a:endParaRPr lang="en-US" altLang="zh-CN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58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同位素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mPr>
                      <m:mr>
                        <m:e>
                          <m:groupChr>
                            <m:groupChrPr>
                              <m:chr m:val="→"/>
                              <m:vertJc m:val="bot"/>
                              <m:ctrlPr>
                                <a:rPr lang="en-US" altLang="zh-CN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groupChrPr>
                            <m:e>
                              <m:r>
                                <a:rPr lang="en-US" altLang="zh-CN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研究对象</m:t>
                              </m:r>
                            </m:e>
                          </m:groupChr>
                        </m:e>
                      </m:mr>
                      <m:mr>
                        <m:e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原子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如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​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</m:sub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</m:sup>
                    </m:sSubSup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​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</m:sub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p>
                    </m:sSubSup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​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</m:sub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p>
                    </m:sSubSup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互为同位素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而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​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18</m:t>
                        </m:r>
                      </m:sup>
                    </m:sSup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和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​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16</m:t>
                        </m:r>
                      </m:sup>
                    </m:sSup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不互为同位素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58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同素异形体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mPr>
                      <m:mr>
                        <m:e>
                          <m:groupChr>
                            <m:groupChrPr>
                              <m:chr m:val="→"/>
                              <m:vertJc m:val="bot"/>
                              <m:ctrlPr>
                                <a:rPr lang="en-US" altLang="zh-CN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groupChrPr>
                            <m:e>
                              <m:r>
                                <a:rPr lang="en-US" altLang="zh-CN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研究对象</m:t>
                              </m:r>
                            </m:e>
                          </m:groupChr>
                        </m:e>
                      </m:mr>
                      <m:mr>
                        <m:e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单质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如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</a:t>
                </a:r>
                <a:r>
                  <a:rPr lang="en-US" altLang="zh-CN" sz="10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</a:t>
                </a:r>
                <a:r>
                  <a:rPr lang="en-US" altLang="zh-CN" sz="10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&gt;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同一种元素组成的物质可能为混合物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4#a461c9cd2?pid=4a02d8a0d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3568700"/>
              </a:xfrm>
              <a:prstGeom prst="rect">
                <a:avLst/>
              </a:prstGeom>
              <a:blipFill>
                <a:blip r:embed="rId3"/>
                <a:stretch>
                  <a:fillRect l="-138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P_4#a461c9cd2?pid=4a02d8a0d&amp;color=0,0,0&amp;vtp=1&amp;bt=1&amp;bbb=1&amp;uw=1"/>
          <p:cNvSpPr/>
          <p:nvPr/>
        </p:nvSpPr>
        <p:spPr>
          <a:xfrm>
            <a:off x="5102352" y="3810500"/>
            <a:ext cx="3657664" cy="939800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7360"/>
              </a:lnSpc>
            </a:pPr>
            <a:r>
              <a:rPr lang="en-US" altLang="zh-CN" sz="100" u="wavy" spc="-10300" smtClean="0">
                <a:solidFill>
                  <a:srgbClr val="000000"/>
                </a:solidFill>
                <a:latin typeface="SimSun" panose="02010600030101010101" pitchFamily="2" charset="-122"/>
              </a:rPr>
              <a:t>.</a:t>
            </a:r>
            <a:r>
              <a:rPr lang="en-US" altLang="zh-CN" u="wavy" smtClean="0">
                <a:solidFill>
                  <a:srgbClr val="000000"/>
                </a:solidFill>
                <a:latin typeface="SimSun" panose="02010600030101010101" pitchFamily="2" charset="-122"/>
              </a:rPr>
              <a:t>                                </a:t>
            </a:r>
            <a:r>
              <a:rPr lang="en-US" altLang="zh-CN" sz="100" u="wavy" spc="-10300" smtClean="0">
                <a:solidFill>
                  <a:srgbClr val="000000"/>
                </a:solidFill>
                <a:latin typeface="SimSun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#a461c9cd2?sp=1&amp;pid=4a02d8a0d&amp;color=0,0,0&amp;vtp=1&amp;bt=1&amp;bbb=1"/>
          <p:cNvSpPr/>
          <p:nvPr/>
        </p:nvSpPr>
        <p:spPr>
          <a:xfrm>
            <a:off x="832104" y="1080000"/>
            <a:ext cx="10533888" cy="83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2</a:t>
            </a:r>
            <a:r>
              <a:rPr lang="en-US" altLang="zh-CN" sz="1800" b="1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1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原子核外电子排布规律</a:t>
            </a:r>
          </a:p>
          <a:p>
            <a:pPr latinLnBrk="1">
              <a:lnSpc>
                <a:spcPts val="3300"/>
              </a:lnSpc>
            </a:pPr>
            <a:r>
              <a:rPr lang="en-US" altLang="zh-CN" smtClea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（1）原子核外电子排布的表示方法（以钠原子结构示意图为例）</a:t>
            </a:r>
            <a:endParaRPr lang="en-US" altLang="zh-CN" sz="1800" dirty="0"/>
          </a:p>
        </p:txBody>
      </p:sp>
      <p:pic>
        <p:nvPicPr>
          <p:cNvPr id="4" name="P_4_BD#a461c9cd2?pid=4a02d8a0d&amp;color=0,0,0&amp;tib=255,255,255&amp;vip=1#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61104" y="2041644"/>
            <a:ext cx="3657600" cy="1563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5" name="P_4_BD#a461c9cd2?sp=1&amp;pid=4a02d8a0d&amp;color=0,0,0&amp;vtp=1&amp;bbb=1"/>
          <p:cNvSpPr/>
          <p:nvPr/>
        </p:nvSpPr>
        <p:spPr>
          <a:xfrm>
            <a:off x="832104" y="3743444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（2）电子层及电子的能量</a:t>
            </a:r>
            <a:endParaRPr lang="en-US" altLang="zh-CN" sz="1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8" name="P_4_BD#a461c9cd2?colgroup=10,13,2,2,2,2,2,2,10&amp;pid=4a02d8a0d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87081970"/>
                  </p:ext>
                </p:extLst>
              </p:nvPr>
            </p:nvGraphicFramePr>
            <p:xfrm>
              <a:off x="832104" y="4286369"/>
              <a:ext cx="10479024" cy="1363472"/>
            </p:xfrm>
            <a:graphic>
              <a:graphicData uri="http://schemas.openxmlformats.org/drawingml/2006/table">
                <a:tbl>
                  <a:tblPr/>
                  <a:tblGrid>
                    <a:gridCol w="211226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63347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62179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621792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621792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621792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621792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  <a:gridCol w="621792">
                      <a:extLst>
                        <a:ext uri="{9D8B030D-6E8A-4147-A177-3AD203B41FA5}">
                          <a16:colId xmlns:a16="http://schemas.microsoft.com/office/drawing/2014/main" val="20007"/>
                        </a:ext>
                      </a:extLst>
                    </a:gridCol>
                    <a:gridCol w="2002536">
                      <a:extLst>
                        <a:ext uri="{9D8B030D-6E8A-4147-A177-3AD203B41FA5}">
                          <a16:colId xmlns:a16="http://schemas.microsoft.com/office/drawing/2014/main" val="20008"/>
                        </a:ext>
                      </a:extLst>
                    </a:gridCol>
                  </a:tblGrid>
                  <a:tr h="340868">
                    <a:tc rowSpan="4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各电子层（由内到外）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序号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𝑛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符号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K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L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M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N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P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Q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40868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与原子核的距离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7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由近到远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40868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能量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7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由低到高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8" name="P_4_BD#a461c9cd2?colgroup=10,13,2,2,2,2,2,2,10&amp;pid=4a02d8a0d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87081970"/>
                  </p:ext>
                </p:extLst>
              </p:nvPr>
            </p:nvGraphicFramePr>
            <p:xfrm>
              <a:off x="832104" y="4286369"/>
              <a:ext cx="10479024" cy="1363472"/>
            </p:xfrm>
            <a:graphic>
              <a:graphicData uri="http://schemas.openxmlformats.org/drawingml/2006/table">
                <a:tbl>
                  <a:tblPr/>
                  <a:tblGrid>
                    <a:gridCol w="211226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63347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62179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621792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621792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621792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621792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  <a:gridCol w="621792">
                      <a:extLst>
                        <a:ext uri="{9D8B030D-6E8A-4147-A177-3AD203B41FA5}">
                          <a16:colId xmlns:a16="http://schemas.microsoft.com/office/drawing/2014/main" val="20007"/>
                        </a:ext>
                      </a:extLst>
                    </a:gridCol>
                    <a:gridCol w="2002536">
                      <a:extLst>
                        <a:ext uri="{9D8B030D-6E8A-4147-A177-3AD203B41FA5}">
                          <a16:colId xmlns:a16="http://schemas.microsoft.com/office/drawing/2014/main" val="20008"/>
                        </a:ext>
                      </a:extLst>
                    </a:gridCol>
                  </a:tblGrid>
                  <a:tr h="340868">
                    <a:tc rowSpan="4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各电子层（由内到外）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80556" t="-1786" r="-218287" b="-3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符号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764706" t="-101786" r="-824510" b="-2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864706" t="-101786" r="-724510" b="-2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964706" t="-101786" r="-624510" b="-2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064706" t="-101786" r="-524510" b="-2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164706" t="-101786" r="-424510" b="-2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264706" t="-101786" r="-324510" b="-2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423100" t="-101786" r="-608" b="-21428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40868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与原子核的距离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7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由近到远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40868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能量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7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由低到高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7" name="P_4_WB.1_1#a461c9cd2.white_block?pid=4a02d8a0d&amp;color=0,0,0&amp;vpa=1&amp;vtp=1"/>
          <p:cNvSpPr/>
          <p:nvPr/>
        </p:nvSpPr>
        <p:spPr>
          <a:xfrm>
            <a:off x="6821424" y="2133084"/>
            <a:ext cx="512064" cy="155448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6" name="P_4_WB.2_1#a461c9cd2.white_block?pid=4a02d8a0d&amp;color=0,0,0&amp;vpa=2&amp;vtp=1"/>
          <p:cNvSpPr/>
          <p:nvPr/>
        </p:nvSpPr>
        <p:spPr>
          <a:xfrm>
            <a:off x="6848856" y="3056628"/>
            <a:ext cx="1078992" cy="155448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9" name="P_4_WB.3_1#a461c9cd2.white_block?pid=4a02d8a0d&amp;color=0,0,0&amp;vpa=3&amp;vtp=1"/>
          <p:cNvSpPr/>
          <p:nvPr/>
        </p:nvSpPr>
        <p:spPr>
          <a:xfrm>
            <a:off x="4261104" y="3413244"/>
            <a:ext cx="612648" cy="173736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10" name="P_4_WB.4_1#a461c9cd2.white_block?pid=4a02d8a0d&amp;color=0,0,0&amp;vpa=4&amp;vtp=1"/>
          <p:cNvSpPr/>
          <p:nvPr/>
        </p:nvSpPr>
        <p:spPr>
          <a:xfrm>
            <a:off x="5148072" y="3413244"/>
            <a:ext cx="493776" cy="155448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11" name="P_4_WB.5_1#a461c9cd2.white_block?pid=4a02d8a0d&amp;color=0,0,0&amp;vpa=5&amp;vtp=1"/>
          <p:cNvSpPr/>
          <p:nvPr/>
        </p:nvSpPr>
        <p:spPr>
          <a:xfrm>
            <a:off x="5989320" y="3422388"/>
            <a:ext cx="713232" cy="155448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9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7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6" grpId="0" build="p" animBg="1"/>
      <p:bldP spid="9" grpId="0" build="p" animBg="1"/>
      <p:bldP spid="10" grpId="0" build="p" animBg="1"/>
      <p:bldP spid="11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_BD#a461c9cd2?sp=1&amp;pid=4a02d8a0d&amp;color=0,0,0&amp;vtp=1&amp;bt=1&amp;bbb=1"/>
              <p:cNvSpPr/>
              <p:nvPr/>
            </p:nvSpPr>
            <p:spPr>
              <a:xfrm>
                <a:off x="832104" y="1078992"/>
                <a:ext cx="10533888" cy="29337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（3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原子核外电子排布的一般规律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①能量规律（能量最低原则）</a:t>
                </a:r>
                <a:endParaRPr lang="en-US" altLang="zh-CN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核外电子总是尽可能先排布在能量最低的电子层上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然后依次由内向外排布在能量较高的电子层上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②数量规律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kern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.原子核外第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𝑛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层最多能容纳的电子数为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𝑛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kern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.最外层电子数不超过8（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层为最外层时不超过2）；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kern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.次外层电子数不超过18，倒数第三层电子数不超过32。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4_BD#a461c9cd2?sp=1&amp;pid=4a02d8a0d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78992"/>
                <a:ext cx="10533888" cy="2933700"/>
              </a:xfrm>
              <a:prstGeom prst="rect">
                <a:avLst/>
              </a:prstGeom>
              <a:blipFill>
                <a:blip r:embed="rId3"/>
                <a:stretch>
                  <a:fillRect r="-1331" b="-311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#a461c9cd2?sp=1&amp;pid=4a02d8a0d&amp;color=0,0,0&amp;vtp=1&amp;bt=1&amp;bbb=1"/>
              <p:cNvSpPr/>
              <p:nvPr/>
            </p:nvSpPr>
            <p:spPr>
              <a:xfrm>
                <a:off x="832104" y="1080000"/>
                <a:ext cx="10533888" cy="25146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3</a:t>
                </a:r>
                <a:r>
                  <a:rPr lang="en-US" altLang="zh-CN" sz="1800" b="1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1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元素的化学性质与原子核外电子排布的关系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元素的化学性质与原子结构的关系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①活泼金属元素的原子最外层电子数较少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(&lt;4)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容易失去电子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②活泼非金属元素的原子最外层电子数较多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(&gt;4)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容易从外界得到电子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③稀有气体元素原子最外层有8个电子（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He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只有2个），化学性质稳定,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不易得到或失去电子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（2）元素化合价与元素原子核外电子排布的关系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4#a461c9cd2?sp=1&amp;pid=4a02d8a0d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2514600"/>
              </a:xfrm>
              <a:prstGeom prst="rect">
                <a:avLst/>
              </a:prstGeom>
              <a:blipFill>
                <a:blip r:embed="rId3"/>
                <a:stretch>
                  <a:fillRect l="-1389" b="-363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0" name="P_4_BD#a461c9cd2?colgroup=5,28,21&amp;pid=4a02d8a0d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43732274"/>
                  </p:ext>
                </p:extLst>
              </p:nvPr>
            </p:nvGraphicFramePr>
            <p:xfrm>
              <a:off x="832104" y="3679944"/>
              <a:ext cx="10497312" cy="1022604"/>
            </p:xfrm>
            <a:graphic>
              <a:graphicData uri="http://schemas.openxmlformats.org/drawingml/2006/table">
                <a:tbl>
                  <a:tblPr/>
                  <a:tblGrid>
                    <a:gridCol w="113385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531266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405079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元素类型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反应中的得失电子情况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化合价与核外电子排布的关系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活泼金属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反应中一般失去电子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显正价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化合价数值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=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原子失去电子的数目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活泼非金属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反应中一般得到电子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显负价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（非金属元素也可以显正价）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最低负价绝对值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=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达到稳定结构所得电子数目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0" name="P_4_BD#a461c9cd2?colgroup=5,28,21&amp;pid=4a02d8a0d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43732274"/>
                  </p:ext>
                </p:extLst>
              </p:nvPr>
            </p:nvGraphicFramePr>
            <p:xfrm>
              <a:off x="832104" y="3679944"/>
              <a:ext cx="10497312" cy="1022604"/>
            </p:xfrm>
            <a:graphic>
              <a:graphicData uri="http://schemas.openxmlformats.org/drawingml/2006/table">
                <a:tbl>
                  <a:tblPr/>
                  <a:tblGrid>
                    <a:gridCol w="113385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531266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405079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元素类型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反应中的得失电子情况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化合价与核外电子排布的关系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活泼金属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反应中一般失去电子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显正价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59248" t="-100000" r="-301" b="-11228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活泼非金属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反应中一般得到电子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显负价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（非金属元素也可以显正价）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59248" t="-203571" r="-301" b="-1428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4_BD.6_1#318f095f1?vop=1&amp;pid=96080f4ed&amp;color=0,0,0&amp;vtp=1&amp;bt=1&amp;bbb=1&amp;hb=1"/>
              <p:cNvSpPr/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示例</a:t>
                </a:r>
                <a:r>
                  <a:rPr lang="en-US" altLang="zh-CN" sz="1800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医学界通过用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​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14</m:t>
                        </m:r>
                      </m:sup>
                    </m:sSup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标记的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60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发现了一种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60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的羧酸衍生物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这种羧酸衍生物在特定条件下可以通过断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裂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DNA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抑制艾滋病毒的繁殖。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已知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表示阿伏加德罗常数的值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下列说法正确的是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QC_4_BD.6_1#318f095f1?vop=1&amp;pid=96080f4ed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r="-984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4_AN.7_1#318f095f1.bracket?vop=1&amp;pid=96080f4ed&amp;color=0,0,0&amp;vpa=6&amp;vtp=1"/>
          <p:cNvSpPr/>
          <p:nvPr/>
        </p:nvSpPr>
        <p:spPr>
          <a:xfrm>
            <a:off x="9510172" y="1506720"/>
            <a:ext cx="3317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D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4_BD.6_2#318f095f1.choices?vop=1&amp;pid=96080f4ed&amp;color=0,0,0&amp;vtp=1&amp;bbb=1"/>
              <p:cNvSpPr/>
              <p:nvPr/>
            </p:nvSpPr>
            <p:spPr>
              <a:xfrm>
                <a:off x="832104" y="194899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​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12</m:t>
                        </m:r>
                      </m:sup>
                    </m:sSup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60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中的碳原子数为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60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sub>
                    </m:sSub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acc>
                      <m:accPr>
                        <m:chr m:val="̂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acc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​</m:t>
                        </m:r>
                      </m:e>
                    </m:acc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14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​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14</m:t>
                        </m:r>
                      </m:sup>
                    </m:sSup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含有的中子数均为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8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​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14</m:t>
                        </m:r>
                      </m:sup>
                    </m:sSup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60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是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​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12</m:t>
                        </m:r>
                      </m:sup>
                    </m:sSup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60</m:t>
                        </m:r>
                      </m:sub>
                    </m:sSub>
                  </m:oMath>
                </a14:m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的同素异形体</a:t>
                </a:r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​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14</m:t>
                        </m:r>
                      </m:sup>
                    </m:sSup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​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12</m:t>
                        </m:r>
                      </m:sup>
                    </m:sSup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互为同位素，化学性质几乎相同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4" name="QC_4_BD.6_2#318f095f1.choices?vop=1&amp;pid=96080f4ed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48990"/>
                <a:ext cx="10533888" cy="838200"/>
              </a:xfrm>
              <a:prstGeom prst="rect">
                <a:avLst/>
              </a:prstGeom>
              <a:blipFill>
                <a:blip r:embed="rId4"/>
                <a:stretch>
                  <a:fillRect l="-1389" b="-1094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QC_4_AS.8_1#318f095f1?vop=1&amp;pid=96080f4ed&amp;color=0,0,0&amp;tib=255,255,255&amp;iip=1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2876598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QC_4_AS.8_1#318f095f1?vop=1&amp;pid=96080f4ed&amp;color=0,0,0&amp;vtp=1&amp;bbb=1&amp;hb=1"/>
              <p:cNvSpPr/>
              <p:nvPr/>
            </p:nvSpPr>
            <p:spPr>
              <a:xfrm>
                <a:off x="832104" y="2812590"/>
                <a:ext cx="10531904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​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12</m:t>
                        </m:r>
                      </m:sup>
                    </m:sSup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60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的分子数未知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无法求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​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12</m:t>
                        </m:r>
                      </m:sup>
                    </m:sSup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60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中的碳原子数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，A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错误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1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个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​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14</m:t>
                        </m:r>
                      </m:sup>
                    </m:sSup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1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个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​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14</m:t>
                        </m:r>
                      </m:sup>
                    </m:sSup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含有的中子数分别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14−6=8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14−7=7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，B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错误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​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14</m:t>
                        </m:r>
                      </m:sup>
                    </m:sSup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60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与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​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12</m:t>
                        </m:r>
                      </m:sup>
                    </m:sSup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60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是由碳元素组成的同种单质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碳原子的排列方式相同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），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不互为同素异形体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，C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错误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​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14</m:t>
                        </m:r>
                      </m:sup>
                    </m:sSup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与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​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12</m:t>
                        </m:r>
                      </m:sup>
                    </m:sSup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质子数相同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中子数不同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互为同位素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同位素的化学性质几乎相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同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，D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正确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C_4_AS.8_1#318f095f1?vop=1&amp;pid=96080f4ed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812590"/>
                <a:ext cx="10531904" cy="1676400"/>
              </a:xfrm>
              <a:prstGeom prst="rect">
                <a:avLst/>
              </a:prstGeom>
              <a:blipFill>
                <a:blip r:embed="rId6"/>
                <a:stretch>
                  <a:fillRect l="-1390" r="-2895" b="-581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401</Words>
  <Application>Microsoft Office PowerPoint</Application>
  <PresentationFormat>宽屏</PresentationFormat>
  <Paragraphs>110</Paragraphs>
  <Slides>11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 (正文)</vt:lpstr>
      <vt:lpstr>等线</vt:lpstr>
      <vt:lpstr>SimHei</vt:lpstr>
      <vt:lpstr>楷体</vt:lpstr>
      <vt:lpstr>SimSun</vt:lpstr>
      <vt:lpstr>微软雅黑</vt:lpstr>
      <vt:lpstr>Arial</vt:lpstr>
      <vt:lpstr>Calibri</vt:lpstr>
      <vt:lpstr>Cambria Math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2</cp:revision>
  <dcterms:created xsi:type="dcterms:W3CDTF">2025-05-14T06:40:24Z</dcterms:created>
  <dcterms:modified xsi:type="dcterms:W3CDTF">2025-05-14T06:41:19Z</dcterms:modified>
  <cp:category/>
  <cp:contentStatus/>
</cp:coreProperties>
</file>