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6" r:id="rId2"/>
    <p:sldId id="257" r:id="rId3"/>
    <p:sldId id="258" r:id="rId4"/>
    <p:sldId id="260" r:id="rId5"/>
    <p:sldId id="262" r:id="rId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7870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ffa6aee685a5ddf4e#tid=682404b86acfc90009d3a0b3#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df=197f6452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易错点辨析</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2#df=1191706c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解题模型</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306f38e6a.fixed?pid=4c7dc1ac0&amp;color=255,255,255&amp;vtp=1&amp;bbb=1"/>
          <p:cNvSpPr/>
          <p:nvPr/>
        </p:nvSpPr>
        <p:spPr>
          <a:xfrm>
            <a:off x="2414016" y="1261872"/>
            <a:ext cx="7196328" cy="1261872"/>
          </a:xfrm>
          <a:prstGeom prst="rect">
            <a:avLst/>
          </a:prstGeom>
          <a:noFill/>
          <a:ln/>
        </p:spPr>
        <p:txBody>
          <a:bodyPr wrap="none" lIns="0" tIns="0" rIns="0" bIns="0" rtlCol="0" anchor="ctr"/>
          <a:lstStyle/>
          <a:p>
            <a:pPr algn="ctr" latinLnBrk="1">
              <a:lnSpc>
                <a:spcPts val="8900"/>
              </a:lnSpc>
            </a:pPr>
            <a:r>
              <a:rPr lang="en-US" altLang="zh-CN" sz="7200" b="1" i="0" dirty="0">
                <a:solidFill>
                  <a:srgbClr val="FFFFFF"/>
                </a:solidFill>
                <a:latin typeface="微软雅黑" pitchFamily="34" charset="0"/>
                <a:ea typeface="微软雅黑" pitchFamily="34" charset="-122"/>
                <a:cs typeface="微软雅黑" pitchFamily="34" charset="-120"/>
              </a:rPr>
              <a:t>抢分攻略4</a:t>
            </a:r>
            <a:endParaRPr lang="en-US" altLang="zh-CN" sz="72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4d6a10f1b?sp=1&amp;pid=197f6452c&amp;color=0,0,0&amp;vtp=1&amp;bt=1&amp;bbb=1"/>
              <p:cNvSpPr/>
              <p:nvPr/>
            </p:nvSpPr>
            <p:spPr>
              <a:xfrm>
                <a:off x="832104" y="1080000"/>
                <a:ext cx="10533888" cy="46101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a:t>
                </a:r>
                <a:r>
                  <a:rPr lang="en-US" altLang="zh-CN" sz="1800" b="0" i="0" dirty="0">
                    <a:solidFill>
                      <a:srgbClr val="000000"/>
                    </a:solidFill>
                    <a:latin typeface="微软雅黑" pitchFamily="34" charset="0"/>
                    <a:ea typeface="微软雅黑" pitchFamily="34" charset="-122"/>
                    <a:cs typeface="微软雅黑" pitchFamily="34" charset="-120"/>
                  </a:rPr>
                  <a:t>核素的化学用语中</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18</m:t>
                        </m:r>
                      </m:sup>
                    </m:sSup>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8</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18</m:t>
                        </m:r>
                      </m:sup>
                    </m:sSubSup>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两种，元素符号左上角为质量数，左下角为质子数，</a:t>
                </a:r>
                <a:r>
                  <a:rPr lang="en-US" altLang="zh-CN" sz="1800" b="0" i="0">
                    <a:solidFill>
                      <a:srgbClr val="000000"/>
                    </a:solidFill>
                    <a:latin typeface="微软雅黑" pitchFamily="34" charset="0"/>
                    <a:ea typeface="微软雅黑" pitchFamily="34" charset="-122"/>
                    <a:cs typeface="微软雅黑" pitchFamily="34" charset="-120"/>
                  </a:rPr>
                  <a:t>容易混淆</a:t>
                </a:r>
                <a:r>
                  <a:rPr lang="en-US" altLang="zh-CN" sz="1800"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b="1" dirty="0">
                    <a:solidFill>
                      <a:srgbClr val="000000"/>
                    </a:solidFill>
                    <a:latin typeface="微软雅黑" pitchFamily="34" charset="0"/>
                    <a:ea typeface="微软雅黑" pitchFamily="34" charset="-122"/>
                    <a:cs typeface="微软雅黑" pitchFamily="34" charset="-120"/>
                  </a:rPr>
                  <a:t>2.</a:t>
                </a:r>
                <a:r>
                  <a:rPr lang="en-US" altLang="zh-CN">
                    <a:solidFill>
                      <a:srgbClr val="000000"/>
                    </a:solidFill>
                    <a:latin typeface="微软雅黑" pitchFamily="34" charset="0"/>
                    <a:ea typeface="微软雅黑" pitchFamily="34" charset="-122"/>
                    <a:cs typeface="微软雅黑" pitchFamily="34" charset="-120"/>
                  </a:rPr>
                  <a:t>并非所有的原子都含有中子</a:t>
                </a:r>
                <a:r>
                  <a:rPr lang="en-US" altLang="zh-CN"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1</m:t>
                        </m:r>
                      </m:sub>
                      <m:sup>
                        <m:r>
                          <a:rPr lang="en-US" altLang="zh-CN" dirty="0">
                            <a:solidFill>
                              <a:srgbClr val="000000"/>
                            </a:solidFill>
                            <a:latin typeface="Cambria Math" panose="02040503050406030204" pitchFamily="18" charset="0"/>
                            <a:ea typeface="微软雅黑" pitchFamily="34" charset="-122"/>
                            <a:cs typeface="微软雅黑" pitchFamily="34" charset="-120"/>
                          </a:rPr>
                          <m:t>1</m:t>
                        </m:r>
                      </m:sup>
                    </m:sSubSup>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原子核中只有一个质子，没有中子。</a:t>
                </a:r>
                <a:endParaRPr lang="en-US" altLang="zh-CN" dirty="0">
                  <a:solidFill>
                    <a:prstClr val="black"/>
                  </a:solidFill>
                </a:endParaRPr>
              </a:p>
              <a:p>
                <a:pPr lvl="0" latinLnBrk="1">
                  <a:lnSpc>
                    <a:spcPts val="3300"/>
                  </a:lnSpc>
                </a:pPr>
                <a:r>
                  <a:rPr lang="en-US" altLang="zh-CN" b="1" dirty="0">
                    <a:solidFill>
                      <a:srgbClr val="000000"/>
                    </a:solidFill>
                    <a:latin typeface="微软雅黑" pitchFamily="34" charset="0"/>
                    <a:ea typeface="微软雅黑" pitchFamily="34" charset="-122"/>
                    <a:cs typeface="微软雅黑" pitchFamily="34" charset="-120"/>
                  </a:rPr>
                  <a:t>3.</a:t>
                </a:r>
                <a:r>
                  <a:rPr lang="en-US" altLang="zh-CN" dirty="0">
                    <a:solidFill>
                      <a:srgbClr val="000000"/>
                    </a:solidFill>
                    <a:latin typeface="微软雅黑" pitchFamily="34" charset="0"/>
                    <a:ea typeface="微软雅黑" pitchFamily="34" charset="-122"/>
                    <a:cs typeface="微软雅黑" pitchFamily="34" charset="-120"/>
                  </a:rPr>
                  <a:t>质子数相同的微粒不一定属于同一种元素，如</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dirty="0" smtClean="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b="1">
                    <a:solidFill>
                      <a:srgbClr val="000000"/>
                    </a:solidFill>
                    <a:latin typeface="微软雅黑" pitchFamily="34" charset="0"/>
                    <a:ea typeface="微软雅黑" pitchFamily="34" charset="-122"/>
                    <a:cs typeface="微软雅黑" pitchFamily="34" charset="-120"/>
                  </a:rPr>
                  <a:t>4.</a:t>
                </a:r>
                <a:r>
                  <a:rPr lang="en-US" altLang="zh-CN">
                    <a:solidFill>
                      <a:srgbClr val="000000"/>
                    </a:solidFill>
                    <a:latin typeface="微软雅黑" pitchFamily="34" charset="0"/>
                    <a:ea typeface="微软雅黑" pitchFamily="34" charset="-122"/>
                    <a:cs typeface="微软雅黑" pitchFamily="34" charset="-120"/>
                  </a:rPr>
                  <a:t>不同核素之间的转化属于核反应，不属于化学反应。</a:t>
                </a:r>
                <a:endParaRPr lang="en-US" altLang="zh-CN">
                  <a:solidFill>
                    <a:prstClr val="black"/>
                  </a:solidFill>
                </a:endParaRPr>
              </a:p>
              <a:p>
                <a:pPr lvl="0" latinLnBrk="1">
                  <a:lnSpc>
                    <a:spcPts val="3300"/>
                  </a:lnSpc>
                </a:pPr>
                <a:r>
                  <a:rPr lang="en-US" altLang="zh-CN" b="1">
                    <a:solidFill>
                      <a:srgbClr val="000000"/>
                    </a:solidFill>
                    <a:latin typeface="微软雅黑" pitchFamily="34" charset="0"/>
                    <a:ea typeface="微软雅黑" pitchFamily="34" charset="-122"/>
                    <a:cs typeface="微软雅黑" pitchFamily="34" charset="-120"/>
                  </a:rPr>
                  <a:t>5.</a:t>
                </a:r>
                <a:r>
                  <a:rPr lang="en-US" altLang="zh-CN">
                    <a:solidFill>
                      <a:srgbClr val="000000"/>
                    </a:solidFill>
                    <a:latin typeface="微软雅黑" pitchFamily="34" charset="0"/>
                    <a:ea typeface="微软雅黑" pitchFamily="34" charset="-122"/>
                    <a:cs typeface="微软雅黑" pitchFamily="34" charset="-120"/>
                  </a:rPr>
                  <a:t>同位素的研究对象是原子，同素异形体的研究对象是单质，记住研究对象的种类是关键。</a:t>
                </a:r>
                <a:endParaRPr lang="en-US" altLang="zh-CN">
                  <a:solidFill>
                    <a:prstClr val="black"/>
                  </a:solidFill>
                </a:endParaRPr>
              </a:p>
              <a:p>
                <a:pPr lvl="0" latinLnBrk="1">
                  <a:lnSpc>
                    <a:spcPts val="3300"/>
                  </a:lnSpc>
                </a:pPr>
                <a:r>
                  <a:rPr lang="en-US" altLang="zh-CN" b="1" dirty="0">
                    <a:solidFill>
                      <a:srgbClr val="000000"/>
                    </a:solidFill>
                    <a:latin typeface="微软雅黑" pitchFamily="34" charset="0"/>
                    <a:ea typeface="微软雅黑" pitchFamily="34" charset="-122"/>
                    <a:cs typeface="微软雅黑" pitchFamily="34" charset="-120"/>
                  </a:rPr>
                  <a:t>6.</a:t>
                </a:r>
                <a:r>
                  <a:rPr lang="en-US" altLang="zh-CN" dirty="0">
                    <a:solidFill>
                      <a:srgbClr val="000000"/>
                    </a:solidFill>
                    <a:latin typeface="微软雅黑" pitchFamily="34" charset="0"/>
                    <a:ea typeface="微软雅黑" pitchFamily="34" charset="-122"/>
                    <a:cs typeface="微软雅黑" pitchFamily="34" charset="-120"/>
                  </a:rPr>
                  <a:t>氢化物或低价氧化物对应的水化物酸性强弱不能用来判断元素的非金属性强弱。</a:t>
                </a:r>
                <a:r>
                  <a:rPr lang="en-US" altLang="zh-CN">
                    <a:solidFill>
                      <a:srgbClr val="000000"/>
                    </a:solidFill>
                    <a:latin typeface="微软雅黑" pitchFamily="34" charset="0"/>
                    <a:ea typeface="微软雅黑" pitchFamily="34" charset="-122"/>
                    <a:cs typeface="微软雅黑" pitchFamily="34" charset="-120"/>
                  </a:rPr>
                  <a:t>如酸性</a:t>
                </a:r>
                <a:r>
                  <a:rPr lang="en-US" altLang="zh-CN">
                    <a:solidFill>
                      <a:srgbClr val="000000"/>
                    </a:solidFill>
                    <a:latin typeface="微软雅黑" pitchFamily="34" charset="0"/>
                    <a:ea typeface="微软雅黑" pitchFamily="34" charset="-122"/>
                    <a:cs typeface="微软雅黑" pitchFamily="34" charset="-120"/>
                  </a:rPr>
                  <a:t>：</a:t>
                </a:r>
              </a:p>
              <a:p>
                <a:pPr lvl="0" latinLnBrk="1">
                  <a:lnSpc>
                    <a:spcPts val="3300"/>
                  </a:lnSpc>
                </a:pP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smtClean="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并不能得出非金属性：</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m:t>
                    </m:r>
                    <m:r>
                      <a:rPr lang="en-US" altLang="zh-CN"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b="1">
                    <a:solidFill>
                      <a:srgbClr val="000000"/>
                    </a:solidFill>
                    <a:latin typeface="微软雅黑" pitchFamily="34" charset="0"/>
                    <a:ea typeface="微软雅黑" pitchFamily="34" charset="-122"/>
                    <a:cs typeface="微软雅黑" pitchFamily="34" charset="-120"/>
                  </a:rPr>
                  <a:t>7.</a:t>
                </a:r>
                <a:r>
                  <a:rPr lang="en-US" altLang="zh-CN">
                    <a:solidFill>
                      <a:srgbClr val="000000"/>
                    </a:solidFill>
                    <a:latin typeface="微软雅黑" pitchFamily="34" charset="0"/>
                    <a:ea typeface="微软雅黑" pitchFamily="34" charset="-122"/>
                    <a:cs typeface="微软雅黑" pitchFamily="34" charset="-120"/>
                  </a:rPr>
                  <a:t>气态氢化物的熔、沸点高低比较属于物理性质的比较，与元素的非金属性强弱无关。</a:t>
                </a:r>
                <a:endParaRPr lang="en-US" altLang="zh-CN">
                  <a:solidFill>
                    <a:prstClr val="black"/>
                  </a:solidFill>
                </a:endParaRPr>
              </a:p>
              <a:p>
                <a:pPr lvl="0" latinLnBrk="1">
                  <a:lnSpc>
                    <a:spcPts val="3300"/>
                  </a:lnSpc>
                </a:pPr>
                <a:r>
                  <a:rPr lang="en-US" altLang="zh-CN" b="1" dirty="0">
                    <a:solidFill>
                      <a:srgbClr val="000000"/>
                    </a:solidFill>
                    <a:latin typeface="微软雅黑" pitchFamily="34" charset="0"/>
                    <a:ea typeface="微软雅黑" pitchFamily="34" charset="-122"/>
                    <a:cs typeface="微软雅黑" pitchFamily="34" charset="-120"/>
                  </a:rPr>
                  <a:t>8.</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m:t>
                    </m:r>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e>
                      <m:sup>
                        <m:r>
                          <a:rPr lang="en-US" altLang="zh-CN"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1" dirty="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该反应并不是置换反应，并未生成单质</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dirty="0">
                    <a:solidFill>
                      <a:srgbClr val="000000"/>
                    </a:solidFill>
                    <a:latin typeface="微软雅黑" pitchFamily="34" charset="0"/>
                    <a:ea typeface="微软雅黑" pitchFamily="34" charset="-122"/>
                    <a:cs typeface="微软雅黑" pitchFamily="34" charset="-120"/>
                  </a:rPr>
                  <a:t>，则不能说明金属性：</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m:t>
                    </m:r>
                    <m:r>
                      <a:rPr lang="en-US" altLang="zh-CN"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b="1">
                    <a:solidFill>
                      <a:srgbClr val="000000"/>
                    </a:solidFill>
                    <a:latin typeface="微软雅黑" pitchFamily="34" charset="0"/>
                    <a:ea typeface="微软雅黑" pitchFamily="34" charset="-122"/>
                    <a:cs typeface="微软雅黑" pitchFamily="34" charset="-120"/>
                  </a:rPr>
                  <a:t>9.</a:t>
                </a:r>
                <a:r>
                  <a:rPr lang="en-US" altLang="zh-CN">
                    <a:solidFill>
                      <a:srgbClr val="000000"/>
                    </a:solidFill>
                    <a:latin typeface="微软雅黑" pitchFamily="34" charset="0"/>
                    <a:ea typeface="微软雅黑" pitchFamily="34" charset="-122"/>
                    <a:cs typeface="微软雅黑" pitchFamily="34" charset="-120"/>
                  </a:rPr>
                  <a:t>元素推断中同主族上下周期元素的原子序数关系：同主族相邻元素若在过渡元素之前，原子序数之差为</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上一周期容纳元素种数，同主族相邻元素若在过渡元素之后，</a:t>
                </a:r>
                <a:r>
                  <a:rPr lang="en-US" altLang="zh-CN">
                    <a:solidFill>
                      <a:srgbClr val="000000"/>
                    </a:solidFill>
                    <a:latin typeface="微软雅黑" pitchFamily="34" charset="0"/>
                    <a:ea typeface="微软雅黑" pitchFamily="34" charset="-122"/>
                    <a:cs typeface="微软雅黑" pitchFamily="34" charset="-120"/>
                  </a:rPr>
                  <a:t>原子序数之差为下一周期容纳元素种数</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2" name="P_4_BD#4d6a10f1b?sp=1&amp;pid=197f6452c&amp;color=0,0,0&amp;vtp=1&amp;bt=1&amp;bbb=1"/>
              <p:cNvSpPr>
                <a:spLocks noRot="1" noChangeAspect="1" noMove="1" noResize="1" noEditPoints="1" noAdjustHandles="1" noChangeArrowheads="1" noChangeShapeType="1" noTextEdit="1"/>
              </p:cNvSpPr>
              <p:nvPr/>
            </p:nvSpPr>
            <p:spPr>
              <a:xfrm>
                <a:off x="832104" y="1080000"/>
                <a:ext cx="10533888" cy="4610100"/>
              </a:xfrm>
              <a:prstGeom prst="rect">
                <a:avLst/>
              </a:prstGeom>
              <a:blipFill>
                <a:blip r:embed="rId3"/>
                <a:stretch>
                  <a:fillRect l="-1389" r="-3183" b="-211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b4d528029?sp=1&amp;pid=1191706cb&amp;color=0,0,0&amp;vtp=1&amp;bt=1&amp;bb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1.比较</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1" i="0" dirty="0">
                    <a:solidFill>
                      <a:srgbClr val="000000"/>
                    </a:solidFill>
                    <a:latin typeface="微软雅黑" pitchFamily="34" charset="0"/>
                    <a:ea typeface="微软雅黑" pitchFamily="34" charset="-122"/>
                    <a:cs typeface="微软雅黑" pitchFamily="34" charset="-120"/>
                  </a:rPr>
                  <a:t>和</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1" i="0" dirty="0">
                    <a:solidFill>
                      <a:srgbClr val="000000"/>
                    </a:solidFill>
                    <a:latin typeface="微软雅黑" pitchFamily="34" charset="0"/>
                    <a:ea typeface="微软雅黑" pitchFamily="34" charset="-122"/>
                    <a:cs typeface="微软雅黑" pitchFamily="34" charset="-120"/>
                  </a:rPr>
                  <a:t>的稳定性强弱的方法</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非</a:t>
                </a:r>
                <a:r>
                  <a:rPr lang="en-US" altLang="zh-CN" sz="1800" b="0" i="0" smtClean="0">
                    <a:solidFill>
                      <a:srgbClr val="000000"/>
                    </a:solidFill>
                    <a:latin typeface="微软雅黑" pitchFamily="34" charset="0"/>
                    <a:ea typeface="微软雅黑" pitchFamily="34" charset="-122"/>
                    <a:cs typeface="微软雅黑" pitchFamily="34" charset="-120"/>
                  </a:rPr>
                  <a:t>金属性</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0" i="0" dirty="0">
                    <a:solidFill>
                      <a:srgbClr val="000000"/>
                    </a:solidFill>
                    <a:latin typeface="微软雅黑" pitchFamily="34" charset="0"/>
                    <a:ea typeface="微软雅黑" pitchFamily="34" charset="-122"/>
                    <a:cs typeface="微软雅黑" pitchFamily="34" charset="-120"/>
                  </a:rPr>
                  <a:t>，则简单氢化物稳定性：</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&lt;/</a:t>
                </a:r>
                <a:r>
                  <a:rPr lang="en-US" altLang="zh-CN" sz="100" b="0" i="0" kern="0" spc="-99900">
                    <a:solidFill>
                      <a:srgbClr val="FFFFFF"/>
                    </a:solidFill>
                    <a:latin typeface="微软雅黑" pitchFamily="34" charset="0"/>
                    <a:ea typeface="微软雅黑" pitchFamily="34" charset="-122"/>
                    <a:cs typeface="微软雅黑" pitchFamily="34" charset="-120"/>
                  </a:rPr>
                  <a:t>m</a:t>
                </a:r>
                <a:r>
                  <a:rPr lang="en-US" altLang="zh-CN" sz="100" b="0" i="0" kern="0" spc="-99900" smtClean="0">
                    <a:solidFill>
                      <a:srgbClr val="FFFFFF"/>
                    </a:solidFill>
                    <a:latin typeface="微软雅黑" pitchFamily="34" charset="0"/>
                    <a:ea typeface="微软雅黑" pitchFamily="34" charset="-122"/>
                    <a:cs typeface="微软雅黑" pitchFamily="34" charset="-120"/>
                  </a:rPr>
                  <a:t>&gt;</a:t>
                </a:r>
                <a:r>
                  <a:rPr lang="en-US" altLang="zh-CN" sz="1800"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b="1" dirty="0">
                    <a:solidFill>
                      <a:srgbClr val="000000"/>
                    </a:solidFill>
                    <a:latin typeface="微软雅黑" pitchFamily="34" charset="0"/>
                    <a:ea typeface="微软雅黑" pitchFamily="34" charset="-122"/>
                    <a:cs typeface="微软雅黑" pitchFamily="34" charset="-120"/>
                  </a:rPr>
                  <a:t>2.推测未知元素的某些性质的方法</a:t>
                </a:r>
                <a:endParaRPr lang="en-US" altLang="zh-CN" dirty="0">
                  <a:solidFill>
                    <a:prstClr val="black"/>
                  </a:solidFill>
                </a:endParaRPr>
              </a:p>
              <a:p>
                <a:pPr lvl="0" latinLnBrk="1">
                  <a:lnSpc>
                    <a:spcPts val="3300"/>
                  </a:lnSpc>
                </a:pPr>
                <a:r>
                  <a:rPr lang="en-US" altLang="zh-CN" smtClean="0">
                    <a:solidFill>
                      <a:srgbClr val="000000"/>
                    </a:solidFill>
                    <a:latin typeface="微软雅黑" pitchFamily="34" charset="0"/>
                    <a:ea typeface="微软雅黑" pitchFamily="34" charset="-122"/>
                    <a:cs typeface="微软雅黑" pitchFamily="34" charset="-120"/>
                  </a:rPr>
                  <a:t>已知</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微溶，</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Mg</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难溶，可推知</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Be</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难溶，或已知卤族元素的性质递变规律</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可推知元素</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砹</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At</m:t>
                    </m:r>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应为有色固体，与氢气难化合，</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HAt</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不稳定，水溶液呈酸性，</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AgAt</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a:solidFill>
                      <a:srgbClr val="000000"/>
                    </a:solidFill>
                    <a:latin typeface="微软雅黑" pitchFamily="34" charset="0"/>
                    <a:ea typeface="微软雅黑" pitchFamily="34" charset="-122"/>
                    <a:cs typeface="微软雅黑" pitchFamily="34" charset="-120"/>
                  </a:rPr>
                  <a:t>不溶于水等</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2" name="P_4#b4d528029?sp=1&amp;pid=1191706cb&amp;color=0,0,0&amp;vtp=1&amp;bt=1&amp;bb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4#b4d528029?sp=1&amp;pid=1191706cb&amp;color=0,0,0&amp;vtp=1&amp;bt=1&amp;bbb=1"/>
          <p:cNvSpPr/>
          <p:nvPr/>
        </p:nvSpPr>
        <p:spPr>
          <a:xfrm>
            <a:off x="832104" y="1080000"/>
            <a:ext cx="10533888" cy="41148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3.“位—构—性”关系及其应用</a:t>
            </a:r>
            <a:endParaRPr lang="en-US" altLang="zh-CN" sz="1800" dirty="0"/>
          </a:p>
        </p:txBody>
      </p:sp>
      <p:pic>
        <p:nvPicPr>
          <p:cNvPr id="3" name="P_4_BD#b4d528029?pid=1191706c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27632" y="1622544"/>
            <a:ext cx="8933688" cy="405993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Words>
  <Application>Microsoft Office PowerPoint</Application>
  <PresentationFormat>宽屏</PresentationFormat>
  <Paragraphs>23</Paragraphs>
  <Slides>5</Slides>
  <Notes>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vt:i4>
      </vt:variant>
    </vt:vector>
  </HeadingPairs>
  <TitlesOfParts>
    <vt:vector size="12" baseType="lpstr">
      <vt:lpstr>等线</vt:lpstr>
      <vt:lpstr>SimHei</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2025-05-14T03:23:38Z</dcterms:created>
  <dcterms:modified xsi:type="dcterms:W3CDTF">2025-05-14T03:29:46Z</dcterms:modified>
  <cp:category/>
  <cp:contentStatus/>
</cp:coreProperties>
</file>