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0" r:id="rId5"/>
    <p:sldId id="264" r:id="rId6"/>
    <p:sldId id="261" r:id="rId7"/>
    <p:sldId id="262" r:id="rId8"/>
    <p:sldId id="263" r:id="rId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88373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d18f4f9f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fdfb47ef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772f358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d18f4f9f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1dae6ffa6aee685a5ddf4e#tid=682404b86acfc90009d3a0a5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fdfb47ef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772f358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9a0290099.fixed?pid=166604358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大招攻略</a:t>
            </a:r>
            <a:endParaRPr lang="en-US" altLang="zh-CN" sz="5400" dirty="0"/>
          </a:p>
        </p:txBody>
      </p:sp>
      <p:sp>
        <p:nvSpPr>
          <p:cNvPr id="3" name="C_2_BD#9a0290099.fixed?pid=166604358&amp;color=255,255,255&amp;vtp=1&amp;bbb=1"/>
          <p:cNvSpPr/>
          <p:nvPr/>
        </p:nvSpPr>
        <p:spPr>
          <a:xfrm>
            <a:off x="0" y="2880360"/>
            <a:ext cx="12188952" cy="13543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铁的“价—类”二维图及其应用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bd3413afa?pid=fdfb47efc&amp;color=0,0,0&amp;vtp=1&amp;bt=1&amp;bbb=1&amp;hb=1"/>
          <p:cNvSpPr/>
          <p:nvPr/>
        </p:nvSpPr>
        <p:spPr>
          <a:xfrm>
            <a:off x="832104" y="1078992"/>
            <a:ext cx="10533888" cy="167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在化学学习的过程中，元素化合物的知识往往给人留下“繁杂、混乱、难以掌握”的印象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本大招将</a:t>
            </a: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利用铁的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“价—类”二维图，帮助你轻松地厘清铁单质以及各种含铁化合物之间的转化关系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这种直观</a:t>
            </a: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的二维图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，不仅能够帮助你更好地理解铁元素在不同化合物中的价态变化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还能让你清晰地看到铁与不同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化合物之间的相互转化路径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，从而在学习和记忆上达到事半功倍的效果。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60426765c?sp=1&amp;pid=772f35804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1.铁的“价—类”二维图</a:t>
            </a:r>
            <a:endParaRPr lang="en-US" altLang="zh-CN" sz="1800" dirty="0"/>
          </a:p>
        </p:txBody>
      </p:sp>
      <p:pic>
        <p:nvPicPr>
          <p:cNvPr id="3" name="P_4_BD#60426765c?pid=772f35804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42816" y="1622544"/>
            <a:ext cx="3694176" cy="2167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2" name="P_4_BD#60426765c?colgroup=6,10,38&amp;pid=772f35804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05127104"/>
                  </p:ext>
                </p:extLst>
              </p:nvPr>
            </p:nvGraphicFramePr>
            <p:xfrm>
              <a:off x="832104" y="1080000"/>
              <a:ext cx="10524744" cy="3271648"/>
            </p:xfrm>
            <a:graphic>
              <a:graphicData uri="http://schemas.openxmlformats.org/drawingml/2006/table">
                <a:tbl>
                  <a:tblPr/>
                  <a:tblGrid>
                    <a:gridCol w="133502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01168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17804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1381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价态变化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转化路径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化学或离子方程式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33221">
                    <a:tc>
                      <a:txBody>
                        <a:bodyPr/>
                        <a:lstStyle/>
                        <a:p>
                          <a:pPr marL="0" lvl="0" indent="0"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0→+2 0→+3 0→+2</m:t>
                                  </m:r>
                                </m:e>
                              </m:d>
                            </m:oMath>
                          </a14:m>
                          <a:r>
                            <a:rPr lang="zh-CN" altLang="en-US" sz="1400" b="0" i="0" kern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+3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lvl="0" indent="0" algn="ctr" latinLnBrk="1" hangingPunct="0">
                            <a:lnSpc>
                              <a:spcPts val="22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→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Fe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2+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→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Fe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3+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→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Fe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4</m:t>
                                      </m:r>
                                    </m:sub>
                                  </m:sSub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5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+2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H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+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i="1" spc="-100" baseline="-3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bar>
                                              <m:barPr>
                                                <m:ctrlPr>
                                                  <a:rPr lang="en-US" altLang="zh-CN" sz="1400" b="0" i="1" spc="-100" baseline="-8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a:rPr lang="en-US" altLang="zh-CN" sz="1400" b="0" spc="-100" baseline="-1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         </m:t>
                                                </m:r>
                                              </m:e>
                                            </m:bar>
                                          </m:e>
                                        </m:ba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sz="14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Fe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2+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↑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25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+3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Cl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△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2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FeCl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24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3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+4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g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)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高温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+4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3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+2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点燃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037400">
                    <a:tc>
                      <a:txBody>
                        <a:bodyPr/>
                        <a:lstStyle/>
                        <a:p>
                          <a:pPr marL="0" lvl="0" indent="0" algn="ctr" latinLnBrk="1" hangingPunct="0">
                            <a:lnSpc>
                              <a:spcPts val="22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+2→+3 +2→0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lvl="0" indent="0" algn="ctr" latinLnBrk="1" hangingPunct="0">
                            <a:lnSpc>
                              <a:spcPts val="22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Fe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2+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→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Fe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3+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(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OH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)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→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(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OH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)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FeO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→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5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Cl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1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Cl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1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+2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25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4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+2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1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 4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24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FeO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CO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高温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787210">
                    <a:tc>
                      <a:txBody>
                        <a:bodyPr/>
                        <a:lstStyle/>
                        <a:p>
                          <a:pPr marL="0" lvl="0" indent="0" algn="ctr" latinLnBrk="1" hangingPunct="0">
                            <a:lnSpc>
                              <a:spcPts val="22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+3→0 +3→+2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lvl="0" indent="0" algn="ctr" latinLnBrk="1" hangingPunct="0">
                            <a:lnSpc>
                              <a:spcPts val="22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Fe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→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Fe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3+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→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Fe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2+</m:t>
                                      </m:r>
                                    </m:sup>
                                  </m:sSup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34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+3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CO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高温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2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+3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+2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Al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高温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2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Al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24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1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3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Cu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1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Cu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I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1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I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2" name="P_4_BD#60426765c?colgroup=6,10,38&amp;pid=772f35804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05127104"/>
                  </p:ext>
                </p:extLst>
              </p:nvPr>
            </p:nvGraphicFramePr>
            <p:xfrm>
              <a:off x="832104" y="1080000"/>
              <a:ext cx="10524744" cy="3271648"/>
            </p:xfrm>
            <a:graphic>
              <a:graphicData uri="http://schemas.openxmlformats.org/drawingml/2006/table">
                <a:tbl>
                  <a:tblPr/>
                  <a:tblGrid>
                    <a:gridCol w="133502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01168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17804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1381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价态变化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转化路径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化学或离子方程式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3322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457" t="-28495" r="-689498" b="-1661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66667" t="-28495" r="-357576" b="-1661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46689" t="-28495" r="-170" b="-16612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0374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457" t="-140588" r="-689498" b="-8176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66667" t="-140588" r="-357576" b="-8176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46689" t="-140588" r="-170" b="-8176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78721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457" t="-317054" r="-689498" b="-775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66667" t="-317054" r="-357576" b="-775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46689" t="-317054" r="-170" b="-775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8030987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60426765c?pid=772f35804&amp;color=0,0,0&amp;vtp=1&amp;bt=1&amp;bbb=1"/>
              <p:cNvSpPr/>
              <p:nvPr/>
            </p:nvSpPr>
            <p:spPr>
              <a:xfrm>
                <a:off x="832104" y="1080000"/>
                <a:ext cx="10533888" cy="29337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拓展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横向变化体现了同价态不同类别物质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氧化物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碱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盐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之间的转化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碱性氧化物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FeO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都能溶于酸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转化为盐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反应生成对应的碱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难溶性的碱易分解生成对应的氧化物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但难溶性的碱性氧化物一般不与水反应生成对应的碱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纵向变化体现不同价态同类别物质之间的转化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主要体现物质的氧化性或还原性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斜向变化体现不同价态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不同类别物质之间的转化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主要体现物质的氧化性或还原性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60426765c?pid=772f35804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933700"/>
              </a:xfrm>
              <a:prstGeom prst="rect">
                <a:avLst/>
              </a:prstGeom>
              <a:blipFill>
                <a:blip r:embed="rId3"/>
                <a:stretch>
                  <a:fillRect l="-1389" b="-332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60426765c?sp=1&amp;pid=772f35804&amp;color=0,0,0&amp;vtp=1&amp;bt=1&amp;bbb=1"/>
              <p:cNvSpPr/>
              <p:nvPr/>
            </p:nvSpPr>
            <p:spPr>
              <a:xfrm>
                <a:off x="832104" y="1080000"/>
                <a:ext cx="10533888" cy="660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6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2.铁的“价—类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二维图的应用</a:t>
                </a:r>
              </a:p>
              <a:p>
                <a:pPr lvl="0" latinLnBrk="1">
                  <a:lnSpc>
                    <a:spcPts val="26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（1）根据铁的“价—类”二维图设计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的制备路径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60426765c?sp=1&amp;pid=772f35804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660400"/>
              </a:xfrm>
              <a:prstGeom prst="rect">
                <a:avLst/>
              </a:prstGeom>
              <a:blipFill>
                <a:blip r:embed="rId3"/>
                <a:stretch>
                  <a:fillRect l="-1389" t="-7407" b="-1851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8" name="P_4_BD#60426765c?colgroup=10,17,28&amp;pid=772f35804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08585228"/>
                  </p:ext>
                </p:extLst>
              </p:nvPr>
            </p:nvGraphicFramePr>
            <p:xfrm>
              <a:off x="832104" y="1901943"/>
              <a:ext cx="10533888" cy="1467424"/>
            </p:xfrm>
            <a:graphic>
              <a:graphicData uri="http://schemas.openxmlformats.org/drawingml/2006/table">
                <a:tbl>
                  <a:tblPr/>
                  <a:tblGrid>
                    <a:gridCol w="200253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26440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26694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29622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9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转化思路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9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转化路径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9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反应的离子方程式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92799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9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价态转化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9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→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Fe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2+</m:t>
                                      </m:r>
                                    </m:sup>
                                  </m:sSup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+2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H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+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=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e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2+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↑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292799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9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Fe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3+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→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Fe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2+</m:t>
                                      </m:r>
                                    </m:sup>
                                  </m:sSup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292799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9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物质类别转化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9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FeO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→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Fe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2+</m:t>
                                      </m:r>
                                    </m:sup>
                                  </m:sSup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FeO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+2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292799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9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(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OH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)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→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Fe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2+</m:t>
                                      </m:r>
                                    </m:sup>
                                  </m:sSup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8" name="P_4_BD#60426765c?colgroup=10,17,28&amp;pid=772f35804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08585228"/>
                  </p:ext>
                </p:extLst>
              </p:nvPr>
            </p:nvGraphicFramePr>
            <p:xfrm>
              <a:off x="832104" y="1901943"/>
              <a:ext cx="10533888" cy="1467424"/>
            </p:xfrm>
            <a:graphic>
              <a:graphicData uri="http://schemas.openxmlformats.org/drawingml/2006/table">
                <a:tbl>
                  <a:tblPr/>
                  <a:tblGrid>
                    <a:gridCol w="200253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26440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26694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29622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9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转化思路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9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转化路径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9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反应的离子方程式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92799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9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价态转化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61567" t="-104167" r="-161567" b="-316667"/>
                          </a:stretch>
                        </a:blipFill>
                      </a:tcPr>
                    </a:tc>
                    <a:tc row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00231" t="-52083" r="-231" b="-108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292799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61567" t="-204167" r="-161567" b="-216667"/>
                          </a:stretch>
                        </a:blipFill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292799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9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物质类别转化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61567" t="-297959" r="-161567" b="-112245"/>
                          </a:stretch>
                        </a:blipFill>
                      </a:tcPr>
                    </a:tc>
                    <a:tc row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00231" t="-150515" r="-231" b="-721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292799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61567" t="-406250" r="-161567" b="-14583"/>
                          </a:stretch>
                        </a:blipFill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5" name="P_4_BD#60426765c?sp=1&amp;pid=772f35804&amp;color=0,0,0&amp;vtp=1&amp;bbb=1"/>
          <p:cNvSpPr/>
          <p:nvPr/>
        </p:nvSpPr>
        <p:spPr>
          <a:xfrm>
            <a:off x="832104" y="3502143"/>
            <a:ext cx="10533888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28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（2）工艺流程中含铁化合物的制备应用</a:t>
            </a:r>
            <a:endParaRPr lang="en-US" altLang="zh-CN" sz="1800" dirty="0"/>
          </a:p>
        </p:txBody>
      </p:sp>
      <p:pic>
        <p:nvPicPr>
          <p:cNvPr id="6" name="P_4_BD#60426765c?pid=772f35804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21817" y="3958644"/>
            <a:ext cx="4545319" cy="210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_1#39ef1ffd1?vop=1&amp;pid=d18f4f9f6&amp;color=0,0,0&amp;vtp=1&amp;bt=1&amp;bbb=1"/>
          <p:cNvSpPr/>
          <p:nvPr/>
        </p:nvSpPr>
        <p:spPr>
          <a:xfrm>
            <a:off x="832104" y="1078992"/>
            <a:ext cx="10533888" cy="457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示例</a:t>
            </a:r>
            <a:r>
              <a:rPr lang="en-US" altLang="zh-CN" sz="1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部分含铁物质的类别与相应化合价关系如图所示。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下列推断不合理的是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pic>
        <p:nvPicPr>
          <p:cNvPr id="3" name="QC_4_BD.1_2#39ef1ffd1?vop=1&amp;pid=d18f4f9f6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20640" y="1605661"/>
            <a:ext cx="1956816" cy="1435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C_4_AN.2_1#39ef1ffd1.bracket?vop=1&amp;pid=d18f4f9f6&amp;color=0,0,0&amp;vpa=1&amp;vtp=1"/>
          <p:cNvSpPr/>
          <p:nvPr/>
        </p:nvSpPr>
        <p:spPr>
          <a:xfrm>
            <a:off x="8675147" y="1071753"/>
            <a:ext cx="312738" cy="457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4_BD.1_3#39ef1ffd1.choices?vop=1&amp;pid=d18f4f9f6&amp;color=0,0,0&amp;vtp=1&amp;bbb=1"/>
              <p:cNvSpPr/>
              <p:nvPr/>
            </p:nvSpPr>
            <p:spPr>
              <a:xfrm>
                <a:off x="832104" y="3180461"/>
                <a:ext cx="10533888" cy="812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2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e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反应生成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既可被氧化，也可被还原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2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可将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e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加入稀氨水中制得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d</m:t>
                    </m:r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的胶体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在氯气中燃烧，产物只有1种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QC_4_BD.1_3#39ef1ffd1.choices?vop=1&amp;pid=d18f4f9f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180461"/>
                <a:ext cx="10533888" cy="812800"/>
              </a:xfrm>
              <a:prstGeom prst="rect">
                <a:avLst/>
              </a:prstGeom>
              <a:blipFill>
                <a:blip r:embed="rId4"/>
                <a:stretch>
                  <a:fillRect l="-1389" b="-1203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QC_4_AS.3_1#39ef1ffd1?vop=1&amp;pid=d18f4f9f6&amp;color=0,0,0&amp;tib=255,255,255&amp;iip=1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4088884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QC_4_AS.3_1#39ef1ffd1?vop=1&amp;pid=d18f4f9f6&amp;color=0,0,0&amp;vtp=1&amp;bbb=1&amp;hb=1"/>
              <p:cNvSpPr/>
              <p:nvPr/>
            </p:nvSpPr>
            <p:spPr>
              <a:xfrm>
                <a:off x="832104" y="4027607"/>
                <a:ext cx="10531904" cy="2032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题图中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为亚铁盐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e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为铁盐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d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与铁盐可发生反应生成</a:t>
                </a: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亚铁盐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如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3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合理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价为铁元素的中间价态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既有还原性也有氧化性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因此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b="0" i="0" kern="0" spc="-99900" smtClean="0">
                  <a:solidFill>
                    <a:srgbClr val="FFFFFF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亚铁盐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既可被氧化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也可被还原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合理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铁盐与稀氨水反应会生成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沉淀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制备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胶体</a:t>
                </a: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的操作为向沸水中逐滴加入饱和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继续煮沸至液体呈红褐色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停止加热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不合理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铁在氯气中</a:t>
                </a: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燃烧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只能生成氯化铁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，D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合理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C_4_AS.3_1#39ef1ffd1?vop=1&amp;pid=d18f4f9f6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027607"/>
                <a:ext cx="10531904" cy="2032000"/>
              </a:xfrm>
              <a:prstGeom prst="rect">
                <a:avLst/>
              </a:prstGeom>
              <a:blipFill>
                <a:blip r:embed="rId6"/>
                <a:stretch>
                  <a:fillRect l="-1390" t="-601" r="-1390" b="-480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141</Words>
  <Application>Microsoft Office PowerPoint</Application>
  <PresentationFormat>宽屏</PresentationFormat>
  <Paragraphs>63</Paragraphs>
  <Slides>8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 (正文)</vt:lpstr>
      <vt:lpstr>等线</vt:lpstr>
      <vt:lpstr>SimHei</vt:lpstr>
      <vt:lpstr>楷体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2025-05-14T03:23:18Z</dcterms:created>
  <dcterms:modified xsi:type="dcterms:W3CDTF">2025-05-14T03:29:25Z</dcterms:modified>
  <cp:category/>
  <cp:contentStatus/>
</cp:coreProperties>
</file>