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5615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942d33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f302bd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3e2797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942d33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f302bd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3e2797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eec8443b1.fixed?pid=4c7dc1ac0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eec8443b1.fixed?pid=4c7dc1ac0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“三表五性三反应”判断元素（非）金属性强弱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5e22aa50?pid=6f302bd3e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元素金属性和非金属性强弱的判断方法多种多样，掌握实质和规律是解决这一类问题的有效之策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大招通过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“三表五性三反应”介绍元素金属性和非金属性强弱的判断方法，使你融会贯通、速记易查。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19ae899d4?sp=1&amp;pid=33e2797ad&amp;color=0,0,0&amp;vtp=1&amp;bt=1&amp;bb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元素金属性和非金属性的实质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（1）金属性实质是元素原子失去电子能力的强弱，越易失去电子，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元素金属性越强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（2）非金属性实质是元素原子得到电子能力的强弱，越易得到电子，元素非金属性越强。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19ae899d4?sp=1&amp;pid=33e2797ad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2.元素金属性和非金属性强弱的判断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19ae899d4?colgroup=1,5,25,22&amp;pid=33e2797ad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6574752"/>
                  </p:ext>
                </p:extLst>
              </p:nvPr>
            </p:nvGraphicFramePr>
            <p:xfrm>
              <a:off x="832104" y="1622544"/>
              <a:ext cx="10506456" cy="4071493"/>
            </p:xfrm>
            <a:graphic>
              <a:graphicData uri="http://schemas.openxmlformats.org/drawingml/2006/table">
                <a:tbl>
                  <a:tblPr/>
                  <a:tblGrid>
                    <a:gridCol w="3840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7091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3068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项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内容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强弱判断规律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示例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1886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元素周期表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金属性“右弱左强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上弱下强”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非金属性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“左弱右强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下弱上强”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第三周期元素金属性：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非金属性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P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金属活动性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顺序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表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按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Zn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Sn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Pb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Hg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Ag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Pt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Au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的顺序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金属性一般会逐渐减弱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rowSpan="4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五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最高价氧化物对应水化物的酸性越强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则非金属性越强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则非金属性：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最高价氧化物对应水化物的碱性越强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为强碱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为中强碱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为两性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氢氧化物可知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,金属性: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稳定性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简单气态氢化物的稳定性越强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则非金属性越强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在较高温度时可分解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,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在通电情况下才可发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生分解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,所以非金属性: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645795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金属离子的氧化性越弱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其元素的金属性越强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则金属性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19ae899d4?colgroup=1,5,25,22&amp;pid=33e2797ad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6574752"/>
                  </p:ext>
                </p:extLst>
              </p:nvPr>
            </p:nvGraphicFramePr>
            <p:xfrm>
              <a:off x="832104" y="1622544"/>
              <a:ext cx="10506456" cy="4071493"/>
            </p:xfrm>
            <a:graphic>
              <a:graphicData uri="http://schemas.openxmlformats.org/drawingml/2006/table">
                <a:tbl>
                  <a:tblPr/>
                  <a:tblGrid>
                    <a:gridCol w="3840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7091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3068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项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内容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强弱判断规律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示例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1886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元素周期表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金属性“右弱左强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上弱下强”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非金属性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“左弱右强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下弱上强”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989" t="-103000" r="-283" b="-47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金属活动性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顺序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表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1865" t="-199020" r="-91839" b="-36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rowSpan="4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五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最高价氧化物对应水化物的酸性越强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则非金属性越强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989" t="-544643" r="-283" b="-567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最高价氧化物对应水化物的碱性越强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989" t="-357426" r="-283" b="-2148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稳定性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简单气态氢化物的稳定性越强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则非金属性越强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989" t="-452941" r="-283" b="-1127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645795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金属离子的氧化性越弱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其元素的金属性越强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989" t="-532075" r="-283" b="-84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19ae899d4?colgroup=1,5,25,22&amp;pid=33e2797ad&amp;color=0,0,0&amp;mp=1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6118675"/>
                  </p:ext>
                </p:extLst>
              </p:nvPr>
            </p:nvGraphicFramePr>
            <p:xfrm>
              <a:off x="832104" y="1506601"/>
              <a:ext cx="10506456" cy="2868930"/>
            </p:xfrm>
            <a:graphic>
              <a:graphicData uri="http://schemas.openxmlformats.org/drawingml/2006/table">
                <a:tbl>
                  <a:tblPr/>
                  <a:tblGrid>
                    <a:gridCol w="3840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7091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3068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项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内容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强弱判断规律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示例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4579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五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简单气态氢化物或简单阴离子的还原性越弱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其元素的非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还原性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则非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金属性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 rowSpan="3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置换反应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强的置换弱的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适合金属也适合非金属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则金属性：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与水或非氧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化性酸反应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反应越剧烈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与冷水剧烈反应,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与热水缓慢反应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与沸水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也几乎不反应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,所以金属性: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与氢气反应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反应越容易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则非金属性越强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在暗处剧烈反应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在光照或点燃条件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下发生反应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则非金属性：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19ae899d4?colgroup=1,5,25,22&amp;pid=33e2797ad&amp;color=0,0,0&amp;mp=1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6118675"/>
                  </p:ext>
                </p:extLst>
              </p:nvPr>
            </p:nvGraphicFramePr>
            <p:xfrm>
              <a:off x="832104" y="1506601"/>
              <a:ext cx="10506456" cy="2868930"/>
            </p:xfrm>
            <a:graphic>
              <a:graphicData uri="http://schemas.openxmlformats.org/drawingml/2006/table">
                <a:tbl>
                  <a:tblPr/>
                  <a:tblGrid>
                    <a:gridCol w="3840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7091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3068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项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内容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强弱判断规律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示例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4579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五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简单气态氢化物或简单阴离子的还原性越弱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其元素的非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989" t="-95327" r="-283" b="-2542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 rowSpan="3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置换反应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强的置换弱的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适合金属也适合非金属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989" t="-348333" r="-283" b="-35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与水或非氧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化性酸反应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反应越剧烈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989" t="-263725" r="-283" b="-1078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与氢气反应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反应越容易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则非金属性越强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989" t="-367327" r="-283" b="-89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4_BD#19ae899d4?colgroup=1,5,25,22&amp;pid=33e2797ad&amp;color=0,0,0&amp;mp=1&amp;vtp=1&amp;bt=1&amp;bbb=1"/>
          <p:cNvSpPr txBox="1"/>
          <p:nvPr/>
        </p:nvSpPr>
        <p:spPr>
          <a:xfrm>
            <a:off x="10979488" y="1078992"/>
            <a:ext cx="359073" cy="2927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19ae899d4?sp=1&amp;pid=33e2797ad&amp;color=0,0,0&amp;vtp=1&amp;bt=1&amp;bbb=1"/>
              <p:cNvSpPr/>
              <p:nvPr/>
            </p:nvSpPr>
            <p:spPr>
              <a:xfrm>
                <a:off x="832104" y="1080000"/>
                <a:ext cx="10533888" cy="214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拓展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金属性是指金属原子失去电子的能力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金属活动性是指金属单质在水溶液中失去电子的能力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二者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顺序基本一致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仅极少数例外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如金属活动性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Sn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Pb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但金属性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Pb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受反应条件及产物状态等的影响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一些反应的发生并不能说明元素非金属性强弱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</a:p>
              <a:p>
                <a:pPr lvl="0" latinLnBrk="1">
                  <a:lnSpc>
                    <a:spcPts val="37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SiO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不能说明非金属性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19ae899d4?sp=1&amp;pid=33e2797a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146300"/>
              </a:xfrm>
              <a:prstGeom prst="rect">
                <a:avLst/>
              </a:prstGeom>
              <a:blipFill>
                <a:blip r:embed="rId3"/>
                <a:stretch>
                  <a:fillRect l="-1389" r="-405" b="-34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4#19ae899d4?sp=1&amp;pid=33e2797ad&amp;color=0,0,0&amp;vtp=1&amp;bt=1&amp;bbb=1&amp;uw=1"/>
          <p:cNvSpPr/>
          <p:nvPr/>
        </p:nvSpPr>
        <p:spPr>
          <a:xfrm>
            <a:off x="2565654" y="1454650"/>
            <a:ext cx="914464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6" name="P_4#19ae899d4?sp=1&amp;pid=33e2797ad&amp;color=0,0,0&amp;vtp=1&amp;bt=1&amp;bbb=1&amp;uw=1"/>
          <p:cNvSpPr/>
          <p:nvPr/>
        </p:nvSpPr>
        <p:spPr>
          <a:xfrm>
            <a:off x="6909054" y="1454650"/>
            <a:ext cx="914465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353debfba?vop=1&amp;pid=7942d337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下列关于元素金属性的说法中，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_1#353debfba.bracket?vop=1&amp;pid=7942d337d&amp;color=0,0,0&amp;vpa=1&amp;vtp=1"/>
          <p:cNvSpPr/>
          <p:nvPr/>
        </p:nvSpPr>
        <p:spPr>
          <a:xfrm>
            <a:off x="5944648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353debfba.choices?vop=1&amp;pid=7942d337d&amp;color=0,0,0&amp;vtp=1&amp;bbb=1"/>
              <p:cNvSpPr/>
              <p:nvPr/>
            </p:nvSpPr>
            <p:spPr>
              <a:xfrm>
                <a:off x="832104" y="1529771"/>
                <a:ext cx="10533888" cy="172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投入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，能置换出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的金属性比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的强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依据制取钾的反应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，说明钠的金属性比钾强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与冷水剧烈反应，而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与冷水反应缓慢，说明金属性：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是中强碱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为两性氢氧化物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，说明金属性：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353debfba.choices?vop=1&amp;pid=7942d337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727200"/>
              </a:xfrm>
              <a:prstGeom prst="rect">
                <a:avLst/>
              </a:prstGeom>
              <a:blipFill>
                <a:blip r:embed="rId3"/>
                <a:stretch>
                  <a:fillRect l="-1389" b="-53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353debfba?vop=1&amp;pid=7942d337d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3336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353debfba?vop=1&amp;pid=7942d337d&amp;color=0,0,0&amp;vtp=1&amp;bbb=1&amp;hb=1"/>
              <p:cNvSpPr/>
              <p:nvPr/>
            </p:nvSpPr>
            <p:spPr>
              <a:xfrm>
                <a:off x="832104" y="3269671"/>
                <a:ext cx="10531904" cy="214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较活泼的金属单质可将较不活泼的金属从其盐溶液中置换出来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的金属性比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制取钾的反应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利用了金属钾的熔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沸点比钠的低这一物理性质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金属性无关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的金属性比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与冷水剧烈反应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与冷水反应缓慢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水反应比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与水反应更剧烈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故金属性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是中强碱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为两性氢氧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的最高价氧化物对应水化物的碱性比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故金属性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353debfba?vop=1&amp;pid=7942d337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69671"/>
                <a:ext cx="10531904" cy="2146300"/>
              </a:xfrm>
              <a:prstGeom prst="rect">
                <a:avLst/>
              </a:prstGeom>
              <a:blipFill>
                <a:blip r:embed="rId5"/>
                <a:stretch>
                  <a:fillRect l="-1390" r="-1563" b="-45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_1#c230424ba?vop=1&amp;pid=7942d337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下列关于元素非金属性的说法中，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5_1#c230424ba.bracket?vop=1&amp;pid=7942d337d&amp;color=0,0,0&amp;vpa=2&amp;vtp=1"/>
          <p:cNvSpPr/>
          <p:nvPr/>
        </p:nvSpPr>
        <p:spPr>
          <a:xfrm>
            <a:off x="5931948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4_2#c230424ba.choices?vop=1&amp;pid=7942d337d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将大理石加入稀盐酸中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的非金属性强于C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的酸性强于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则非金属性：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更容易与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，非金属性：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位于元素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的上一个周期，则元素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的非金属性比元素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4_2#c230424ba.choices?vop=1&amp;pid=7942d337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6_1#c230424ba?vop=1&amp;pid=7942d337d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2828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6_1#c230424ba?vop=1&amp;pid=7942d337d&amp;color=0,0,0&amp;vtp=1&amp;bbb=1&amp;hb=1"/>
              <p:cNvSpPr/>
              <p:nvPr/>
            </p:nvSpPr>
            <p:spPr>
              <a:xfrm>
                <a:off x="832104" y="3218871"/>
                <a:ext cx="105319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比碳酸的酸性强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不是氯元素的最高价氧化物对应的水化物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则无法比较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的非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金属性强弱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不是硫元素的最高价氧化物对应的水化物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则无法比较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的非金属性强弱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非金属性越强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非金属单质与氢气反应越容易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更容易与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所以非金属性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的非金属性强弱要看两元素是否处于同一主族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若处于同一主族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则非金属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若不处于同一主族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非金属性强弱关系不确定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6_1#c230424ba?vop=1&amp;pid=7942d337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871"/>
                <a:ext cx="10531904" cy="2095500"/>
              </a:xfrm>
              <a:prstGeom prst="rect">
                <a:avLst/>
              </a:prstGeom>
              <a:blipFill>
                <a:blip r:embed="rId5"/>
                <a:stretch>
                  <a:fillRect l="-1390" r="-2721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</Words>
  <Application>Microsoft Office PowerPoint</Application>
  <PresentationFormat>宽屏</PresentationFormat>
  <Paragraphs>108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2025-05-14T06:39:26Z</dcterms:created>
  <dcterms:modified xsi:type="dcterms:W3CDTF">2025-05-14T06:39:58Z</dcterms:modified>
  <cp:category/>
  <cp:contentStatus/>
</cp:coreProperties>
</file>