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6259" autoAdjust="0"/>
    <p:restoredTop sz="94610"/>
  </p:normalViewPr>
  <p:slideViewPr>
    <p:cSldViewPr snapToGrid="0" snapToObjects="1">
      <p:cViewPr varScale="1">
        <p:scale>
          <a:sx n="73" d="100"/>
          <a:sy n="73" d="100"/>
        </p:scale>
        <p:origin x="96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565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7c5376e7fa6a14022#tid=68242b92df7ddf0009d1fa4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8" y="283464"/>
            <a:ext cx="2697480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21208" y="283464"/>
            <a:ext cx="2697480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1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6.png"/><Relationship Id="rId5" Type="http://schemas.openxmlformats.org/officeDocument/2006/relationships/image" Target="../media/image285.png"/><Relationship Id="rId4" Type="http://schemas.openxmlformats.org/officeDocument/2006/relationships/image" Target="../media/image284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5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png"/><Relationship Id="rId7" Type="http://schemas.openxmlformats.org/officeDocument/2006/relationships/image" Target="../media/image292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1.png"/><Relationship Id="rId5" Type="http://schemas.openxmlformats.org/officeDocument/2006/relationships/image" Target="../media/image290.png"/><Relationship Id="rId4" Type="http://schemas.openxmlformats.org/officeDocument/2006/relationships/image" Target="../media/image289.pn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8.png"/><Relationship Id="rId3" Type="http://schemas.openxmlformats.org/officeDocument/2006/relationships/image" Target="../media/image293.png"/><Relationship Id="rId7" Type="http://schemas.openxmlformats.org/officeDocument/2006/relationships/image" Target="../media/image297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6.png"/><Relationship Id="rId5" Type="http://schemas.openxmlformats.org/officeDocument/2006/relationships/image" Target="../media/image295.png"/><Relationship Id="rId4" Type="http://schemas.openxmlformats.org/officeDocument/2006/relationships/image" Target="../media/image294.png"/><Relationship Id="rId9" Type="http://schemas.openxmlformats.org/officeDocument/2006/relationships/image" Target="../media/image299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3.png"/><Relationship Id="rId5" Type="http://schemas.openxmlformats.org/officeDocument/2006/relationships/image" Target="../media/image302.png"/><Relationship Id="rId4" Type="http://schemas.openxmlformats.org/officeDocument/2006/relationships/image" Target="../media/image301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5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5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5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7.png"/><Relationship Id="rId4" Type="http://schemas.openxmlformats.org/officeDocument/2006/relationships/image" Target="../media/image306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8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5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1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2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4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7.png"/><Relationship Id="rId4" Type="http://schemas.openxmlformats.org/officeDocument/2006/relationships/image" Target="../media/image316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8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1.png"/><Relationship Id="rId5" Type="http://schemas.openxmlformats.org/officeDocument/2006/relationships/image" Target="../media/image320.png"/><Relationship Id="rId4" Type="http://schemas.openxmlformats.org/officeDocument/2006/relationships/image" Target="../media/image319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2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5.png"/><Relationship Id="rId5" Type="http://schemas.openxmlformats.org/officeDocument/2006/relationships/image" Target="../media/image324.png"/><Relationship Id="rId4" Type="http://schemas.openxmlformats.org/officeDocument/2006/relationships/image" Target="../media/image323.png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1.png"/><Relationship Id="rId3" Type="http://schemas.openxmlformats.org/officeDocument/2006/relationships/image" Target="../media/image326.png"/><Relationship Id="rId7" Type="http://schemas.openxmlformats.org/officeDocument/2006/relationships/image" Target="../media/image330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9.png"/><Relationship Id="rId5" Type="http://schemas.openxmlformats.org/officeDocument/2006/relationships/image" Target="../media/image328.png"/><Relationship Id="rId4" Type="http://schemas.openxmlformats.org/officeDocument/2006/relationships/image" Target="../media/image327.png"/><Relationship Id="rId9" Type="http://schemas.openxmlformats.org/officeDocument/2006/relationships/image" Target="../media/image332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5.png"/><Relationship Id="rId4" Type="http://schemas.openxmlformats.org/officeDocument/2006/relationships/image" Target="../media/image334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6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9.png"/><Relationship Id="rId5" Type="http://schemas.openxmlformats.org/officeDocument/2006/relationships/image" Target="../media/image338.png"/><Relationship Id="rId4" Type="http://schemas.openxmlformats.org/officeDocument/2006/relationships/image" Target="../media/image337.pn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5.png"/><Relationship Id="rId3" Type="http://schemas.openxmlformats.org/officeDocument/2006/relationships/image" Target="../media/image340.png"/><Relationship Id="rId7" Type="http://schemas.openxmlformats.org/officeDocument/2006/relationships/image" Target="../media/image344.png"/><Relationship Id="rId12" Type="http://schemas.openxmlformats.org/officeDocument/2006/relationships/image" Target="../media/image349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3.png"/><Relationship Id="rId11" Type="http://schemas.openxmlformats.org/officeDocument/2006/relationships/image" Target="../media/image348.png"/><Relationship Id="rId5" Type="http://schemas.openxmlformats.org/officeDocument/2006/relationships/image" Target="../media/image342.png"/><Relationship Id="rId10" Type="http://schemas.openxmlformats.org/officeDocument/2006/relationships/image" Target="../media/image347.png"/><Relationship Id="rId4" Type="http://schemas.openxmlformats.org/officeDocument/2006/relationships/image" Target="../media/image341.png"/><Relationship Id="rId9" Type="http://schemas.openxmlformats.org/officeDocument/2006/relationships/image" Target="../media/image3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7" Type="http://schemas.openxmlformats.org/officeDocument/2006/relationships/image" Target="../media/image354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3.png"/><Relationship Id="rId5" Type="http://schemas.openxmlformats.org/officeDocument/2006/relationships/image" Target="../media/image352.png"/><Relationship Id="rId4" Type="http://schemas.openxmlformats.org/officeDocument/2006/relationships/image" Target="../media/image351.png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0.png"/><Relationship Id="rId3" Type="http://schemas.openxmlformats.org/officeDocument/2006/relationships/image" Target="../media/image355.png"/><Relationship Id="rId7" Type="http://schemas.openxmlformats.org/officeDocument/2006/relationships/image" Target="../media/image359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8.png"/><Relationship Id="rId5" Type="http://schemas.openxmlformats.org/officeDocument/2006/relationships/image" Target="../media/image357.png"/><Relationship Id="rId4" Type="http://schemas.openxmlformats.org/officeDocument/2006/relationships/image" Target="../media/image356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1.png"/><Relationship Id="rId7" Type="http://schemas.openxmlformats.org/officeDocument/2006/relationships/image" Target="../media/image365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4.png"/><Relationship Id="rId5" Type="http://schemas.openxmlformats.org/officeDocument/2006/relationships/image" Target="../media/image363.png"/><Relationship Id="rId4" Type="http://schemas.openxmlformats.org/officeDocument/2006/relationships/image" Target="../media/image362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5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6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5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7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8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9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1.png"/><Relationship Id="rId4" Type="http://schemas.openxmlformats.org/officeDocument/2006/relationships/image" Target="../media/image370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2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4.png"/><Relationship Id="rId4" Type="http://schemas.openxmlformats.org/officeDocument/2006/relationships/image" Target="../media/image373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5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6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7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0.png"/><Relationship Id="rId5" Type="http://schemas.openxmlformats.org/officeDocument/2006/relationships/image" Target="../media/image379.png"/><Relationship Id="rId4" Type="http://schemas.openxmlformats.org/officeDocument/2006/relationships/image" Target="../media/image37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1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5.png"/><Relationship Id="rId5" Type="http://schemas.openxmlformats.org/officeDocument/2006/relationships/image" Target="../media/image144.png"/><Relationship Id="rId10" Type="http://schemas.openxmlformats.org/officeDocument/2006/relationships/image" Target="../media/image149.png"/><Relationship Id="rId4" Type="http://schemas.openxmlformats.org/officeDocument/2006/relationships/image" Target="../media/image143.png"/><Relationship Id="rId9" Type="http://schemas.openxmlformats.org/officeDocument/2006/relationships/image" Target="../media/image14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7" Type="http://schemas.openxmlformats.org/officeDocument/2006/relationships/image" Target="../media/image17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6.png"/><Relationship Id="rId5" Type="http://schemas.openxmlformats.org/officeDocument/2006/relationships/image" Target="../media/image175.png"/><Relationship Id="rId4" Type="http://schemas.openxmlformats.org/officeDocument/2006/relationships/image" Target="../media/image17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2.png"/><Relationship Id="rId5" Type="http://schemas.openxmlformats.org/officeDocument/2006/relationships/image" Target="../media/image181.png"/><Relationship Id="rId4" Type="http://schemas.openxmlformats.org/officeDocument/2006/relationships/image" Target="../media/image18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7.png"/><Relationship Id="rId4" Type="http://schemas.openxmlformats.org/officeDocument/2006/relationships/image" Target="../media/image18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0.png"/><Relationship Id="rId4" Type="http://schemas.openxmlformats.org/officeDocument/2006/relationships/image" Target="../media/image18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3.png"/><Relationship Id="rId4" Type="http://schemas.openxmlformats.org/officeDocument/2006/relationships/image" Target="../media/image19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5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3" Type="http://schemas.openxmlformats.org/officeDocument/2006/relationships/image" Target="../media/image196.png"/><Relationship Id="rId7" Type="http://schemas.openxmlformats.org/officeDocument/2006/relationships/image" Target="../media/image200.png"/><Relationship Id="rId12" Type="http://schemas.openxmlformats.org/officeDocument/2006/relationships/image" Target="../media/image20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9.png"/><Relationship Id="rId11" Type="http://schemas.openxmlformats.org/officeDocument/2006/relationships/image" Target="../media/image204.png"/><Relationship Id="rId5" Type="http://schemas.openxmlformats.org/officeDocument/2006/relationships/image" Target="../media/image198.png"/><Relationship Id="rId10" Type="http://schemas.openxmlformats.org/officeDocument/2006/relationships/image" Target="../media/image203.png"/><Relationship Id="rId4" Type="http://schemas.openxmlformats.org/officeDocument/2006/relationships/image" Target="../media/image197.png"/><Relationship Id="rId9" Type="http://schemas.openxmlformats.org/officeDocument/2006/relationships/image" Target="../media/image20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8.png"/><Relationship Id="rId4" Type="http://schemas.openxmlformats.org/officeDocument/2006/relationships/image" Target="../media/image20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3.png"/><Relationship Id="rId4" Type="http://schemas.openxmlformats.org/officeDocument/2006/relationships/image" Target="../media/image2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6.png"/><Relationship Id="rId4" Type="http://schemas.openxmlformats.org/officeDocument/2006/relationships/image" Target="../media/image215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png"/><Relationship Id="rId3" Type="http://schemas.openxmlformats.org/officeDocument/2006/relationships/image" Target="../media/image217.png"/><Relationship Id="rId7" Type="http://schemas.openxmlformats.org/officeDocument/2006/relationships/image" Target="../media/image221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0.png"/><Relationship Id="rId5" Type="http://schemas.openxmlformats.org/officeDocument/2006/relationships/image" Target="../media/image219.png"/><Relationship Id="rId10" Type="http://schemas.openxmlformats.org/officeDocument/2006/relationships/image" Target="../media/image224.png"/><Relationship Id="rId4" Type="http://schemas.openxmlformats.org/officeDocument/2006/relationships/image" Target="../media/image218.png"/><Relationship Id="rId9" Type="http://schemas.openxmlformats.org/officeDocument/2006/relationships/image" Target="../media/image22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1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3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6.png"/><Relationship Id="rId4" Type="http://schemas.openxmlformats.org/officeDocument/2006/relationships/image" Target="../media/image235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2.png"/><Relationship Id="rId3" Type="http://schemas.openxmlformats.org/officeDocument/2006/relationships/image" Target="../media/image237.png"/><Relationship Id="rId7" Type="http://schemas.openxmlformats.org/officeDocument/2006/relationships/image" Target="../media/image241.png"/><Relationship Id="rId12" Type="http://schemas.openxmlformats.org/officeDocument/2006/relationships/image" Target="../media/image246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0.png"/><Relationship Id="rId11" Type="http://schemas.openxmlformats.org/officeDocument/2006/relationships/image" Target="../media/image245.png"/><Relationship Id="rId5" Type="http://schemas.openxmlformats.org/officeDocument/2006/relationships/image" Target="../media/image239.png"/><Relationship Id="rId10" Type="http://schemas.openxmlformats.org/officeDocument/2006/relationships/image" Target="../media/image244.png"/><Relationship Id="rId4" Type="http://schemas.openxmlformats.org/officeDocument/2006/relationships/image" Target="../media/image238.png"/><Relationship Id="rId9" Type="http://schemas.openxmlformats.org/officeDocument/2006/relationships/image" Target="../media/image24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9.png"/><Relationship Id="rId4" Type="http://schemas.openxmlformats.org/officeDocument/2006/relationships/image" Target="../media/image24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7" Type="http://schemas.openxmlformats.org/officeDocument/2006/relationships/image" Target="../media/image254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3.png"/><Relationship Id="rId5" Type="http://schemas.openxmlformats.org/officeDocument/2006/relationships/image" Target="../media/image252.png"/><Relationship Id="rId4" Type="http://schemas.openxmlformats.org/officeDocument/2006/relationships/image" Target="../media/image251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png"/><Relationship Id="rId3" Type="http://schemas.openxmlformats.org/officeDocument/2006/relationships/image" Target="../media/image255.png"/><Relationship Id="rId7" Type="http://schemas.openxmlformats.org/officeDocument/2006/relationships/image" Target="../media/image259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8.png"/><Relationship Id="rId11" Type="http://schemas.openxmlformats.org/officeDocument/2006/relationships/image" Target="../media/image263.png"/><Relationship Id="rId5" Type="http://schemas.openxmlformats.org/officeDocument/2006/relationships/image" Target="../media/image257.png"/><Relationship Id="rId10" Type="http://schemas.openxmlformats.org/officeDocument/2006/relationships/image" Target="../media/image262.png"/><Relationship Id="rId4" Type="http://schemas.openxmlformats.org/officeDocument/2006/relationships/image" Target="../media/image256.png"/><Relationship Id="rId9" Type="http://schemas.openxmlformats.org/officeDocument/2006/relationships/image" Target="../media/image26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6.png"/><Relationship Id="rId4" Type="http://schemas.openxmlformats.org/officeDocument/2006/relationships/image" Target="../media/image265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7" Type="http://schemas.openxmlformats.org/officeDocument/2006/relationships/image" Target="../media/image271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0.png"/><Relationship Id="rId5" Type="http://schemas.openxmlformats.org/officeDocument/2006/relationships/image" Target="../media/image269.png"/><Relationship Id="rId4" Type="http://schemas.openxmlformats.org/officeDocument/2006/relationships/image" Target="../media/image268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7.png"/><Relationship Id="rId4" Type="http://schemas.openxmlformats.org/officeDocument/2006/relationships/image" Target="../media/image27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1.png"/><Relationship Id="rId5" Type="http://schemas.openxmlformats.org/officeDocument/2006/relationships/image" Target="../media/image280.png"/><Relationship Id="rId4" Type="http://schemas.openxmlformats.org/officeDocument/2006/relationships/image" Target="../media/image279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0c1c34e18?vop=1&amp;pid=244a434ae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下列除杂和鉴别的方法中，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操作或结论正确的是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24_1#0c1c34e18.bracket?vop=1&amp;pid=244a434ae&amp;color=0,0,0&amp;vpa=13&amp;vtp=1"/>
          <p:cNvSpPr/>
          <p:nvPr/>
        </p:nvSpPr>
        <p:spPr>
          <a:xfrm>
            <a:off x="58160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3_2#0c1c34e18.choices?vop=1&amp;pid=244a434ae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鉴别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，利用丁达尔效应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向某溶液中滴入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溶液后，溶液呈红色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说明原溶液不含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加入足量的锌粉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将气体通过装有饱和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溶液的洗气瓶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23_2#0c1c34e18.choices?vop=1&amp;pid=244a434a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21_1#f4804bdf5?sp=1&amp;vop=1&amp;pid=80b1b9054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与砂糖混用可以作补血剂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实验室里制备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的流程如图甲所示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2" name="QC_3_BD.321_1#f4804bdf5?sp=1&amp;vop=1&amp;pid=80b1b905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810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3_BD.321_3#f4804bdf5?htil=1&amp;vop=1&amp;pid=80b1b9054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3392" y="2189472"/>
            <a:ext cx="2935224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C_3_BD.321_4#f4804bdf5?htil=1&amp;vop=1&amp;pid=80b1b9054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5048" y="1622544"/>
            <a:ext cx="685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321_5#f4804bdf5?vop=1&amp;pid=80b1b9054&amp;color=0,0,0&amp;vtp=1&amp;bbb=1"/>
              <p:cNvSpPr/>
              <p:nvPr/>
            </p:nvSpPr>
            <p:spPr>
              <a:xfrm>
                <a:off x="832104" y="35783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CN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反应会产生蓝色沉淀。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列说法正确的是(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321_5#f4804bdf5?vop=1&amp;pid=80b1b905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78344"/>
                <a:ext cx="10533888" cy="838200"/>
              </a:xfrm>
              <a:prstGeom prst="rect">
                <a:avLst/>
              </a:prstGeom>
              <a:blipFill>
                <a:blip r:embed="rId6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&amp;si=10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23_1#f4804bdf5.choices?vop=1&amp;pid=80b1b9054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洗涤时所用的装置如图乙所示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往滤液中加入足量的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可观察到有白色难溶物产生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该白色难溶物为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检验滤液中是否含有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的操作：先向滤液中滴加足量的氯水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再加入适量的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CN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现蓝色沉淀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，反之，则无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溶液混合时发生反应的离子方程式为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该反应中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，每生成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2.24 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同时消耗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5.6 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323_1#f4804bdf5.choices?vop=1&amp;pid=80b1b905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389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22_1#f4804bdf5.bracket?vop=1&amp;pid=80b1b9054&amp;color=0,0,0&amp;vpa=160&amp;vtp=1&amp;answeroption=B"/>
          <p:cNvSpPr txBox="1"/>
          <p:nvPr/>
        </p:nvSpPr>
        <p:spPr>
          <a:xfrm>
            <a:off x="705104" y="1554980"/>
            <a:ext cx="359073" cy="4308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3_BD.324_1#0bf637f90?sp=1&amp;vop=1&amp;pid=80b1b9054&amp;color=0,0,0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某红色固体粉末可能是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或二者混合物，为探究其组成，称取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该固体粉末样品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用足量的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稀硫酸充分溶解后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，称得剩余固体质量为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与稀硫酸发生反应，得到紫红色固体和蓝色溶液；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3_BD.324_1#0bf637f90?sp=1&amp;vop=1&amp;pid=80b1b905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116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4_BD.325_1#ca44cb80f?vop=1&amp;pid=0bf637f90&amp;color=0,0,0&amp;vtp=1&amp;bbb=1"/>
              <p:cNvSpPr/>
              <p:nvPr/>
            </p:nvSpPr>
            <p:spPr>
              <a:xfrm>
                <a:off x="832104" y="2767766"/>
                <a:ext cx="10533888" cy="1384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（1）写出①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中反应的化学方程式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4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（2）若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350" u="sng" kern="0" spc="-99900" dirty="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（用含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的最简式表示，下同），则红色固体粉末一定为纯净物。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（3）若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则红色固体粉末中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4_BD.325_1#ca44cb80f?vop=1&amp;pid=0bf637f9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67766"/>
                <a:ext cx="10533888" cy="1384300"/>
              </a:xfrm>
              <a:prstGeom prst="rect">
                <a:avLst/>
              </a:prstGeom>
              <a:blipFill>
                <a:blip r:embed="rId4"/>
                <a:stretch>
                  <a:fillRect l="-1389" b="-6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AN.326_1#ca44cb80f.blank?vop=1&amp;pid=0bf637f90&amp;color=0,0,0&amp;vpa=161&amp;vtp=1&amp;bbb=1&amp;rh=23.75"/>
              <p:cNvSpPr/>
              <p:nvPr/>
            </p:nvSpPr>
            <p:spPr>
              <a:xfrm>
                <a:off x="4424616" y="2778815"/>
                <a:ext cx="3823970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4_AN.326_1#ca44cb80f.blank?vop=1&amp;pid=0bf637f90&amp;color=0,0,0&amp;vpa=161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4616" y="2778815"/>
                <a:ext cx="3823970" cy="301625"/>
              </a:xfrm>
              <a:prstGeom prst="rect">
                <a:avLst/>
              </a:prstGeom>
              <a:blipFill>
                <a:blip r:embed="rId5"/>
                <a:stretch>
                  <a:fillRect l="-797" r="-638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4_AN.328_1#ca44cb80f.blank?vop=1&amp;pid=0bf637f90&amp;color=0,0,0&amp;vpa=162&amp;vtp=1&amp;bbb=1&amp;rh=30.57"/>
              <p:cNvSpPr/>
              <p:nvPr/>
            </p:nvSpPr>
            <p:spPr>
              <a:xfrm>
                <a:off x="2061655" y="3208583"/>
                <a:ext cx="372745" cy="38823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4_AN.328_1#ca44cb80f.blank?vop=1&amp;pid=0bf637f90&amp;color=0,0,0&amp;vpa=162&amp;vtp=1&amp;bbb=1&amp;rh=30.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1655" y="3208583"/>
                <a:ext cx="372745" cy="388239"/>
              </a:xfrm>
              <a:prstGeom prst="rect">
                <a:avLst/>
              </a:prstGeom>
              <a:blipFill>
                <a:blip r:embed="rId6"/>
                <a:stretch>
                  <a:fillRect b="-156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4_AN.330_1#ca44cb80f.blank?vop=1&amp;pid=0bf637f90&amp;color=0,0,0&amp;vpa=163&amp;vtp=1&amp;bbb=1"/>
              <p:cNvSpPr/>
              <p:nvPr/>
            </p:nvSpPr>
            <p:spPr>
              <a:xfrm>
                <a:off x="6035802" y="3601393"/>
                <a:ext cx="469583" cy="39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15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38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4_AN.330_1#ca44cb80f.blank?vop=1&amp;pid=0bf637f90&amp;color=0,0,0&amp;vpa=16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802" y="3601393"/>
                <a:ext cx="469583" cy="393700"/>
              </a:xfrm>
              <a:prstGeom prst="rect">
                <a:avLst/>
              </a:prstGeom>
              <a:blipFill>
                <a:blip r:embed="rId7"/>
                <a:stretch>
                  <a:fillRect l="-1299" t="-1563" b="-14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3&amp;si=10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31_1#abd7d5d72?htil=30&amp;vop=1&amp;pid=80b1b9054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576" y="1171440"/>
            <a:ext cx="4078224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3_BD.331_2#abd7d5d72?htil=30&amp;sp=1&amp;vop=1&amp;pid=80b1b9054&amp;color=0,0,0&amp;vtp=1&amp;bt=1&amp;bbb=1&amp;hb=1&amp;hs=1"/>
              <p:cNvSpPr/>
              <p:nvPr/>
            </p:nvSpPr>
            <p:spPr>
              <a:xfrm>
                <a:off x="832104" y="1080000"/>
                <a:ext cx="632764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高铁酸钾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是一种高效多功能的新型非氯绿色消毒剂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某实验小组用如图所示装置制备高铁酸钾并探究其性质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3_BD.331_2#abd7d5d72?htil=30&amp;sp=1&amp;vop=1&amp;pid=80b1b9054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6327648" cy="838200"/>
              </a:xfrm>
              <a:prstGeom prst="rect">
                <a:avLst/>
              </a:prstGeom>
              <a:blipFill>
                <a:blip r:embed="rId4"/>
                <a:stretch>
                  <a:fillRect l="-2312" r="-385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3_BD.331_3#abd7d5d72?htil=30&amp;vop=1&amp;pid=80b1b9054&amp;color=0,0,0&amp;vtp=1&amp;bbb=1&amp;hb=1&amp;hs=1"/>
              <p:cNvSpPr/>
              <p:nvPr/>
            </p:nvSpPr>
            <p:spPr>
              <a:xfrm>
                <a:off x="832104" y="1948990"/>
                <a:ext cx="632764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为紫色固体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，具有强氧化性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在碱性溶液中较稳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定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，微溶于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在酸性或中性溶液中快速产生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3_BD.331_3#abd7d5d72?htil=30&amp;vop=1&amp;pid=80b1b9054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6327648" cy="838200"/>
              </a:xfrm>
              <a:prstGeom prst="rect">
                <a:avLst/>
              </a:prstGeom>
              <a:blipFill>
                <a:blip r:embed="rId5"/>
                <a:stretch>
                  <a:fillRect l="-2312" r="-106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BD.332_1#123e72091?sp=1&amp;vop=1&amp;pid=69cb8f78e&amp;color=0,0,0&amp;vtp=1&amp;bbb=1&amp;hb=1&amp;hs=1"/>
          <p:cNvSpPr/>
          <p:nvPr/>
        </p:nvSpPr>
        <p:spPr>
          <a:xfrm>
            <a:off x="832104" y="2778244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盛装浓盐酸的装置名称为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写出装置A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中发生反应的化学方程式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浓盐酸在该反应过程中体现的性质为</a:t>
            </a: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6" name="QB_5_AN.333_1#123e72091.blank?vop=1&amp;pid=69cb8f78e&amp;color=0,0,0&amp;vpa=164&amp;vtp=1&amp;bbb=1"/>
          <p:cNvSpPr/>
          <p:nvPr/>
        </p:nvSpPr>
        <p:spPr>
          <a:xfrm>
            <a:off x="4171410" y="2747764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分液漏斗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AN.334_1#123e72091.blank?vop=1&amp;pid=69cb8f78e&amp;color=0,0,0&amp;vpa=165&amp;vtp=1&amp;bbb=1&amp;rh=23.75&amp;hb=1"/>
              <p:cNvSpPr/>
              <p:nvPr/>
            </p:nvSpPr>
            <p:spPr>
              <a:xfrm>
                <a:off x="832104" y="2740144"/>
                <a:ext cx="10531904" cy="812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177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+16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5_AN.334_1#123e72091.blank?vop=1&amp;pid=69cb8f78e&amp;color=0,0,0&amp;vpa=165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40144"/>
                <a:ext cx="10531904" cy="812800"/>
              </a:xfrm>
              <a:prstGeom prst="rect">
                <a:avLst/>
              </a:prstGeom>
              <a:blipFill>
                <a:blip r:embed="rId6"/>
                <a:stretch>
                  <a:fillRect l="-1100" r="-753" b="-67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5_AN.335_1#123e72091.blank?vop=1&amp;pid=69cb8f78e&amp;color=0,0,0&amp;vpa=166&amp;vtp=1&amp;bbb=1"/>
          <p:cNvSpPr/>
          <p:nvPr/>
        </p:nvSpPr>
        <p:spPr>
          <a:xfrm>
            <a:off x="4495260" y="3585964"/>
            <a:ext cx="1538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还原性和酸性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9" name="QB_5_BD.336_1#9f2da93d2?vop=1&amp;pid=69cb8f78e&amp;color=0,0,0&amp;vtp=1&amp;bbb=1"/>
          <p:cNvSpPr/>
          <p:nvPr/>
        </p:nvSpPr>
        <p:spPr>
          <a:xfrm>
            <a:off x="832104" y="40571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②装置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中饱和食盐水的作用是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5_AN.337_1#9f2da93d2.blank?vop=1&amp;pid=69cb8f78e&amp;color=0,0,0&amp;vpa=167&amp;vtp=1&amp;bbb=1"/>
              <p:cNvSpPr/>
              <p:nvPr/>
            </p:nvSpPr>
            <p:spPr>
              <a:xfrm>
                <a:off x="3976941" y="4087233"/>
                <a:ext cx="213353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中混有的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10" name="QB_5_AN.337_1#9f2da93d2.blank?vop=1&amp;pid=69cb8f78e&amp;color=0,0,0&amp;vpa=16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6941" y="4087233"/>
                <a:ext cx="2133537" cy="292100"/>
              </a:xfrm>
              <a:prstGeom prst="rect">
                <a:avLst/>
              </a:prstGeom>
              <a:blipFill>
                <a:blip r:embed="rId7"/>
                <a:stretch>
                  <a:fillRect l="-4286" t="-27083" r="-2000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4_BD.338_1#6fb47d12c?sp=1&amp;vop=1&amp;pid=abd7d5d72&amp;color=0,0,0&amp;vtp=1&amp;bbb=1"/>
              <p:cNvSpPr/>
              <p:nvPr/>
            </p:nvSpPr>
            <p:spPr>
              <a:xfrm>
                <a:off x="832104" y="4511215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（2）C中得到紫色固体和溶液。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发生的反应有：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+10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写离子方程式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1" name="QB_4_BD.338_1#6fb47d12c?sp=1&amp;vop=1&amp;pid=abd7d5d7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11215"/>
                <a:ext cx="10533888" cy="1257300"/>
              </a:xfrm>
              <a:prstGeom prst="rect">
                <a:avLst/>
              </a:prstGeom>
              <a:blipFill>
                <a:blip r:embed="rId8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QB_4_AN.339_1#6fb47d12c.blank?vop=1&amp;pid=abd7d5d72&amp;color=0,0,0&amp;vpa=168&amp;vtp=1&amp;bbb=1"/>
              <p:cNvSpPr/>
              <p:nvPr/>
            </p:nvSpPr>
            <p:spPr>
              <a:xfrm>
                <a:off x="1078166" y="5365424"/>
                <a:ext cx="3408934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4" name="QB_4_AN.339_1#6fb47d12c.blank?vop=1&amp;pid=abd7d5d72&amp;color=0,0,0&amp;vpa=16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8166" y="5365424"/>
                <a:ext cx="3408934" cy="304800"/>
              </a:xfrm>
              <a:prstGeom prst="rect">
                <a:avLst/>
              </a:prstGeom>
              <a:blipFill>
                <a:blip r:embed="rId9"/>
                <a:stretch>
                  <a:fillRect l="-894" r="-716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10" grpId="0" build="p" animBg="1"/>
      <p:bldP spid="14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4&amp;si=10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340_1#96ed7f989?sp=1&amp;vop=1&amp;pid=abd7d5d72&amp;color=0,0,0&amp;vtp=1&amp;bt=1&amp;bbb=1&amp;h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。取C中紫色溶液，加入稀硫酸，产生黄绿色气体，得溶液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，经检验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气体中含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。为证明是否为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设计下列方案：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案一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：取少量溶液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溶液至过量，溶液呈红色。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案二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溶液充分洗涤C中所得固体，再用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，得到紫色溶液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，取少量溶液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滴加盐酸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BD.340_1#96ed7f989?sp=1&amp;vop=1&amp;pid=abd7d5d7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r="-3530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BD.341_1#fa7b4b143?vop=1&amp;pid=96ed7f989&amp;color=0,0,0&amp;vtp=1&amp;bbb=1&amp;hb=1"/>
              <p:cNvSpPr/>
              <p:nvPr/>
            </p:nvSpPr>
            <p:spPr>
              <a:xfrm>
                <a:off x="832104" y="318089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①由方案一中溶液变红可知溶液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该离子的产生不能判断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一定是由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氧化所得，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原因是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②方案二中，洗涤的目的是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的制备和方案二实验中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与盐酸反应生成了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可以得出结论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：影响物质氧化性强弱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的因素有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5_BD.341_1#fa7b4b143?vop=1&amp;pid=96ed7f98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80890"/>
                <a:ext cx="10533888" cy="2095500"/>
              </a:xfrm>
              <a:prstGeom prst="rect">
                <a:avLst/>
              </a:prstGeom>
              <a:blipFill>
                <a:blip r:embed="rId4"/>
                <a:stretch>
                  <a:fillRect l="-1389" r="-2431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342_1#fa7b4b143.blank?vop=1&amp;pid=96ed7f989&amp;color=0,0,0&amp;vpa=169&amp;vtp=1&amp;bbb=1"/>
              <p:cNvSpPr/>
              <p:nvPr/>
            </p:nvSpPr>
            <p:spPr>
              <a:xfrm>
                <a:off x="1548066" y="3647178"/>
                <a:ext cx="4755388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在酸性溶液中不稳定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会反应产生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5_AN.342_1#fa7b4b143.blank?vop=1&amp;pid=96ed7f989&amp;color=0,0,0&amp;vpa=16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8066" y="3647178"/>
                <a:ext cx="4755388" cy="292100"/>
              </a:xfrm>
              <a:prstGeom prst="rect">
                <a:avLst/>
              </a:prstGeom>
              <a:blipFill>
                <a:blip r:embed="rId5"/>
                <a:stretch>
                  <a:fillRect l="-641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344_1#fa7b4b143.blank?vop=1&amp;pid=96ed7f989&amp;color=0,0,0&amp;vpa=170&amp;vtp=1&amp;bbb=1"/>
              <p:cNvSpPr/>
              <p:nvPr/>
            </p:nvSpPr>
            <p:spPr>
              <a:xfrm>
                <a:off x="3605466" y="4066278"/>
                <a:ext cx="5670423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除去固体表面附着的氧化性物质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防止其氧化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QB_5_AN.344_1#fa7b4b143.blank?vop=1&amp;pid=96ed7f989&amp;color=0,0,0&amp;vpa=17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5466" y="4066278"/>
                <a:ext cx="5670423" cy="292100"/>
              </a:xfrm>
              <a:prstGeom prst="rect">
                <a:avLst/>
              </a:prstGeom>
              <a:blipFill>
                <a:blip r:embed="rId6"/>
                <a:stretch>
                  <a:fillRect l="-1611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5_AN.346_1#fa7b4b143.blank?vop=1&amp;pid=96ed7f989&amp;color=0,0,0&amp;vpa=171&amp;vtp=1&amp;bbb=1"/>
          <p:cNvSpPr/>
          <p:nvPr/>
        </p:nvSpPr>
        <p:spPr>
          <a:xfrm>
            <a:off x="1752060" y="4826810"/>
            <a:ext cx="1766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溶液的酸、碱性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5&amp;si=10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47_1#112646579?vop=1&amp;pid=e71249f92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下列关于合金的说法不正确的是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348_1#112646579.bracket?vop=1&amp;pid=e71249f92&amp;color=0,0,0&amp;mp=1&amp;vpa=172&amp;vtp=1"/>
          <p:cNvSpPr/>
          <p:nvPr/>
        </p:nvSpPr>
        <p:spPr>
          <a:xfrm>
            <a:off x="421586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3_BD.347_2#112646579.choices?vop=1&amp;pid=e71249f92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合金具有许多优良的物理、化学或机械性能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钢是用量最大、用途最广的合金，其中合金钢又叫特种钢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合金内原子层之间的相对滑动变得困难，导致合金的硬度变大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具有实用价值的储氢合金要求储氢量大，金属氢化物容易形成并有良好的热稳定性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49_1#b519912bc?vop=1&amp;pid=e71249f92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下列反应没有涉及三价铁的是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350_1#b519912bc.bracket?vop=1&amp;pid=e71249f92&amp;color=0,0,0&amp;vpa=173&amp;vtp=1"/>
          <p:cNvSpPr/>
          <p:nvPr/>
        </p:nvSpPr>
        <p:spPr>
          <a:xfrm>
            <a:off x="398726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3_BD.349_2#b519912bc.choices?vop=1&amp;pid=e71249f92&amp;color=0,0,0&amp;vtp=1&amp;bbb=1"/>
          <p:cNvSpPr/>
          <p:nvPr/>
        </p:nvSpPr>
        <p:spPr>
          <a:xfrm>
            <a:off x="832104" y="1529771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铁丝在氯气中燃烧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铁粉与水蒸气共热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氧化铁溶于盐酸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过量铁粉加入稀硫酸中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7&amp;si=10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51_1#372dd7770?sp=1&amp;vop=1&amp;pid=e71249f92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以下物质之间的每步转化中，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都能通过一步反应实现的是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352_1#372dd7770.bracket?vop=1&amp;pid=e71249f92&amp;color=0,0,0&amp;vpa=174&amp;vtp=1"/>
          <p:cNvSpPr/>
          <p:nvPr/>
        </p:nvSpPr>
        <p:spPr>
          <a:xfrm>
            <a:off x="673046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351_2#372dd7770?vop=1&amp;pid=e71249f92&amp;color=0,0,0&amp;vtp=1&amp;bbb=1"/>
              <p:cNvSpPr/>
              <p:nvPr/>
            </p:nvSpPr>
            <p:spPr>
              <a:xfrm>
                <a:off x="832104" y="1529771"/>
                <a:ext cx="10533888" cy="124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968494" algn="l"/>
                  </a:tabLst>
                  <a:defRPr/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②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968494" algn="l"/>
                  </a:tabLst>
                  <a:defRPr/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MgCl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  <a:p>
                <a:pPr marL="0" marR="0" lvl="0" indent="0" defTabSz="914400" eaLnBrk="1" fontAlgn="auto" latinLnBrk="1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968494" algn="l"/>
                  </a:tabLst>
                  <a:defRPr/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⑤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C_3_BD.351_2#372dd7770?vop=1&amp;pid=e71249f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244600"/>
              </a:xfrm>
              <a:prstGeom prst="rect">
                <a:avLst/>
              </a:prstGeom>
              <a:blipFill>
                <a:blip r:embed="rId3"/>
                <a:stretch>
                  <a:fillRect l="-1100" b="-53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3_BD.351_3#372dd7770.choices?vop=1&amp;pid=e71249f92&amp;color=0,0,0&amp;vtp=1&amp;bbb=1"/>
          <p:cNvSpPr/>
          <p:nvPr/>
        </p:nvSpPr>
        <p:spPr>
          <a:xfrm>
            <a:off x="832104" y="276542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477897" algn="l"/>
                <a:tab pos="5146294" algn="l"/>
                <a:tab pos="782739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②③④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①③④⑤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①②③⑤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①②③④⑤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8&amp;si=10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53_1#cc54bcf55?sp=1&amp;vop=1&amp;pid=e71249f92&amp;color=0,0,0&amp;vtp=1&amp;bt=1&amp;bbb=1&amp;hb=1"/>
              <p:cNvSpPr/>
              <p:nvPr/>
            </p:nvSpPr>
            <p:spPr>
              <a:xfrm>
                <a:off x="832104" y="1080000"/>
                <a:ext cx="10533888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某小组为探究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]⋅3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（三草酸合铁酸钾晶体）的热分解产物，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按如图所示装置进行实验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下列有关叙述错误的是(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353_1#cc54bcf55?sp=1&amp;vop=1&amp;pid=e71249f9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12800"/>
              </a:xfrm>
              <a:prstGeom prst="rect">
                <a:avLst/>
              </a:prstGeom>
              <a:blipFill>
                <a:blip r:embed="rId3"/>
                <a:stretch>
                  <a:fillRect l="-1389" b="-127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54_1#cc54bcf55.bracket?vop=1&amp;pid=e71249f92&amp;color=0,0,0&amp;vpa=175&amp;vtp=1"/>
          <p:cNvSpPr/>
          <p:nvPr/>
        </p:nvSpPr>
        <p:spPr>
          <a:xfrm>
            <a:off x="3301460" y="1495036"/>
            <a:ext cx="3317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3_BD.353_2#cc54bcf55?vop=1&amp;pid=e71249f92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7368" y="2003544"/>
            <a:ext cx="4014216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353_3#cc54bcf55.choices?vop=1&amp;pid=e71249f92&amp;color=0,0,0&amp;vtp=1&amp;bbb=1&amp;hb=1"/>
              <p:cNvSpPr/>
              <p:nvPr/>
            </p:nvSpPr>
            <p:spPr>
              <a:xfrm>
                <a:off x="832104" y="3641844"/>
                <a:ext cx="10533888" cy="2438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通入氮气的目的是隔绝空气，并使反应产生的气体全部进入后续装置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实验中观察到装置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中澄清石灰水变浑浊，装置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中固体变为红色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由此可判断热分解产物中一定含有</a:t>
                </a: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为防止倒吸，停止实验时应进行的操作是先熄灭装置A、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的酒精灯，冷却后停止通入氮气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样品完全分解后，取少许装置A中残留物于试管中，加稀硫酸溶解，滴入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溶液变红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可证明残留物中含有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（Ⅲ）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3_BD.353_3#cc54bcf55.choices?vop=1&amp;pid=e71249f9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41844"/>
                <a:ext cx="10533888" cy="2438400"/>
              </a:xfrm>
              <a:prstGeom prst="rect">
                <a:avLst/>
              </a:prstGeom>
              <a:blipFill>
                <a:blip r:embed="rId5"/>
                <a:stretch>
                  <a:fillRect l="-1389" r="-3241" b="-4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9&amp;si=10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55_1#a0a13373b?vop=1&amp;pid=e71249f92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现有铝和过氧化钠的固体混合物样品，加入稀盐酸使混合物完全溶解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所得溶液中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):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):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)=1:3:9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则原固体混合物中氧元素与铝元素的质量之比为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355_1#a0a13373b?vop=1&amp;pid=e71249f9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56_1#a0a13373b.bracket?vop=1&amp;pid=e71249f92&amp;color=0,0,0&amp;vpa=176&amp;vtp=1"/>
          <p:cNvSpPr/>
          <p:nvPr/>
        </p:nvSpPr>
        <p:spPr>
          <a:xfrm>
            <a:off x="9072212" y="15067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355_2#a0a13373b.choices?vop=1&amp;pid=e71249f92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972" algn="l"/>
                    <a:tab pos="5368544" algn="l"/>
                    <a:tab pos="80528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16:9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9:16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32:9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9:32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355_2#a0a13373b.choices?vop=1&amp;pid=e71249f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a1e952cf3?vop=1&amp;pid=244a434ae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26_1#a1e952cf3.bracket?vop=1&amp;pid=244a434ae&amp;color=0,0,0&amp;vpa=14&amp;vtp=1"/>
          <p:cNvSpPr/>
          <p:nvPr/>
        </p:nvSpPr>
        <p:spPr>
          <a:xfrm>
            <a:off x="28442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5_2#a1e952cf3.choices?vop=1&amp;pid=244a434ae&amp;color=0,0,0&amp;vtp=1&amp;bbb=1"/>
              <p:cNvSpPr/>
              <p:nvPr/>
            </p:nvSpPr>
            <p:spPr>
              <a:xfrm>
                <a:off x="832104" y="1495425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硫酸亚铁溶液久置后出现红褐色沉淀发生的反应为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溶液检验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是否变质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溶液，溶液变红色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向某溶液中滴加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CN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溶液产生蓝色沉淀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原溶液中有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25_2#a1e952cf3.choices?vop=1&amp;pid=244a434a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0&amp;si=11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57_1#0ea56236a?sp=1&amp;vop=1&amp;pid=e71249f92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下列除杂方法正确的是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" name="QB_3_BD.357_2#0ea56236a?colgroup=7,28,20&amp;vop=1&amp;pid=e71249f92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5869107"/>
                  </p:ext>
                </p:extLst>
              </p:nvPr>
            </p:nvGraphicFramePr>
            <p:xfrm>
              <a:off x="832104" y="1622425"/>
              <a:ext cx="10497312" cy="1704340"/>
            </p:xfrm>
            <a:graphic>
              <a:graphicData uri="http://schemas.openxmlformats.org/drawingml/2006/table">
                <a:tbl>
                  <a:tblPr/>
                  <a:tblGrid>
                    <a:gridCol w="1453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57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杂质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除杂方法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将气体通过灼热的铜网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加入足量稀盐酸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加入过量铜粉充分反应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通入足量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1" name="QB_3_BD.357_2#0ea56236a?colgroup=7,28,20&amp;vop=1&amp;pid=e71249f92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5869107"/>
                  </p:ext>
                </p:extLst>
              </p:nvPr>
            </p:nvGraphicFramePr>
            <p:xfrm>
              <a:off x="832104" y="1622425"/>
              <a:ext cx="10497312" cy="1704340"/>
            </p:xfrm>
            <a:graphic>
              <a:graphicData uri="http://schemas.openxmlformats.org/drawingml/2006/table">
                <a:tbl>
                  <a:tblPr/>
                  <a:tblGrid>
                    <a:gridCol w="1453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57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杂质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除杂方法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810" t="-101786" r="-72190" b="-3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将气体通过灼热的铜网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810" t="-201786" r="-72190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加入足量稀盐酸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810" t="-301786" r="-72190" b="-1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加入过量铜粉充分反应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过滤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810" t="-401786" r="-72190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617" t="-401786" r="-322" b="-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3_AN.358_1#0ea56236a.bracket?vop=1&amp;pid=e71249f92&amp;color=0,0,0&amp;vpa=177&amp;vtp=1"/>
          <p:cNvSpPr/>
          <p:nvPr/>
        </p:nvSpPr>
        <p:spPr>
          <a:xfrm>
            <a:off x="318716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1&amp;si=11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59_1#6ad526186?vop=1&amp;pid=e71249f92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某混合溶液中，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的物质的量浓度相等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溶液最多能溶解铁粉的质量是(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359_1#6ad526186?vop=1&amp;pid=e71249f9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74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60_1#6ad526186.bracket?vop=1&amp;pid=e71249f92&amp;color=0,0,0&amp;vpa=178&amp;vtp=1"/>
          <p:cNvSpPr/>
          <p:nvPr/>
        </p:nvSpPr>
        <p:spPr>
          <a:xfrm>
            <a:off x="3987260" y="15067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359_2#6ad526186.choices?vop=1&amp;pid=e71249f92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33472" algn="l"/>
                    <a:tab pos="5241544" algn="l"/>
                    <a:tab pos="79893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359_2#6ad526186.choices?vop=1&amp;pid=e71249f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2&amp;si=11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61_1#cbc57c7cf?sp=1&amp;vop=1&amp;pid=e71249f92&amp;color=0,0,0&amp;vtp=1&amp;bt=1&amp;bbb=1&amp;h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钢铁制品经常要进行烤蓝处理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即在铁制品的表面生成一层致密的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。某化学兴趣小组为了研究烤蓝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，进行了以下实验操作：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.把一定量烤蓝铁片加工成均匀粉末；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.取一定量的粉末，放入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28.00 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的盐酸中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，二者恰好完全反应，生成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134.4 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再向溶液中滴入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溶液，无现象。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：①不考虑空气对反应的影响；②杂质不参与反应。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361_1#cbc57c7cf?sp=1&amp;vop=1&amp;pid=e71249f9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l="-1389" r="-521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62_1#cbc57c7cf.bracket?vop=1&amp;pid=e71249f92&amp;color=0,0,0&amp;vpa=179&amp;vtp=1"/>
          <p:cNvSpPr/>
          <p:nvPr/>
        </p:nvSpPr>
        <p:spPr>
          <a:xfrm>
            <a:off x="2844260" y="36022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361_2#cbc57c7cf.choices?vop=1&amp;pid=e71249f92&amp;color=0,0,0&amp;vtp=1&amp;bbb=1"/>
              <p:cNvSpPr/>
              <p:nvPr/>
            </p:nvSpPr>
            <p:spPr>
              <a:xfrm>
                <a:off x="832104" y="40063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由实验可知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所得的溶液中一定无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样品中氧元素的物质的量为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0.008 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样品中铁元素的质量分数约为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70%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与灼热的氧化铜恰好反应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，最多可得到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0.384 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铜单质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361_2#cbc57c7cf.choices?vop=1&amp;pid=e71249f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063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3&amp;si=11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63_1#06bb5e093?sp=1&amp;vop=1&amp;pid=e71249f92&amp;color=0,0,0&amp;vtp=1&amp;bt=1&amp;bbb=1"/>
              <p:cNvSpPr/>
              <p:nvPr/>
            </p:nvSpPr>
            <p:spPr>
              <a:xfrm>
                <a:off x="832104" y="1080000"/>
                <a:ext cx="1087120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黄铁矿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是工业上制硫酸的主要原料，暴露在空气中会被缓慢氧化，其氧化过程如图所示：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363_1#06bb5e093?sp=1&amp;vop=1&amp;pid=e71249f9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871200" cy="469900"/>
              </a:xfrm>
              <a:prstGeom prst="rect">
                <a:avLst/>
              </a:prstGeom>
              <a:blipFill>
                <a:blip r:embed="rId3"/>
                <a:stretch>
                  <a:fillRect l="-1346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BD.363_2#06bb5e093?vop=1&amp;pid=e71249f92&amp;color=0,0,0&amp;vtp=1&amp;bbb=1"/>
          <p:cNvSpPr/>
          <p:nvPr/>
        </p:nvSpPr>
        <p:spPr>
          <a:xfrm>
            <a:off x="832104" y="14955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下列有关说法不正确的是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4" name="QC_3_AN.364_1#06bb5e093.bracket?vop=1&amp;pid=e71249f92&amp;color=0,0,0&amp;vpa=180&amp;vtp=1"/>
          <p:cNvSpPr/>
          <p:nvPr/>
        </p:nvSpPr>
        <p:spPr>
          <a:xfrm>
            <a:off x="3530060" y="1492369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5" name="QC_3_BD.363_3#06bb5e093?htil=31&amp;vop=1&amp;pid=e71249f92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8033" y="2038469"/>
            <a:ext cx="4078224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3_BD.363_4#06bb5e093.choices?htil=31&amp;vop=1&amp;pid=e71249f92&amp;color=0,0,0&amp;vtp=1&amp;bbb=1&amp;hb=1"/>
              <p:cNvSpPr/>
              <p:nvPr/>
            </p:nvSpPr>
            <p:spPr>
              <a:xfrm>
                <a:off x="832104" y="1945815"/>
                <a:ext cx="6327648" cy="2578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可以作净水剂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、消毒剂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氧化过程会产生较多酸性废水，破坏矿区生态环境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完全被氧化时大约消耗空气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39 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zh-CN" altLang="en-US" sz="1800" b="0" i="0" dirty="0" smtClean="0">
                    <a:solidFill>
                      <a:srgbClr val="000000"/>
                    </a:solidFill>
                    <a:latin typeface="Cambria Math" panose="02040503050406030204" pitchFamily="18" charset="0"/>
                    <a:ea typeface="微软雅黑" pitchFamily="34" charset="-122"/>
                    <a:cs typeface="微软雅黑" pitchFamily="34" charset="-120"/>
                  </a:rPr>
                  <a:t> 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空气中氧气的体积分数约为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20%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现有一含有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混合物的样品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采用一定方法测得</a:t>
                </a: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2.1</m:t>
                        </m:r>
                      </m:den>
                    </m:f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，则该样品中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的物质的量分数为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QC_3_BD.363_4#06bb5e093.choices?htil=31&amp;vop=1&amp;pid=e71249f9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5815"/>
                <a:ext cx="6327648" cy="2578100"/>
              </a:xfrm>
              <a:prstGeom prst="rect">
                <a:avLst/>
              </a:prstGeom>
              <a:blipFill>
                <a:blip r:embed="rId5"/>
                <a:stretch>
                  <a:fillRect l="-2312" r="-289" b="-33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4&amp;si=11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65_1#b04052bed?vop=1&amp;pid=e71249f92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铝及其化合物在人类生产、生活中的应用日趋广泛。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4_BD.366_1#757138764?vop=1&amp;pid=b04052bed&amp;color=0,0,0&amp;vtp=1&amp;bbb=1&amp;hb=1"/>
              <p:cNvSpPr/>
              <p:nvPr/>
            </p:nvSpPr>
            <p:spPr>
              <a:xfrm>
                <a:off x="832104" y="152989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（1）氧化铝是一种两性氧化物，写出其与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溶液反应的化学方程式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可用于制作中和胃酸的药片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中和胃酸的原理为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用离子方程式表示）。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合金是一种潜在的储氢材料。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73.2 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该合金恰好溶解于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1.4 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5.0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，则该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合金中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的物质的量之比为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4_BD.366_1#757138764?vop=1&amp;pid=b04052be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215" b="-36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AN.367_1#757138764.blank?vop=1&amp;pid=b04052bed&amp;color=0,0,0&amp;vpa=181&amp;vtp=1&amp;bbb=1&amp;rh=23.75&amp;hb=1"/>
              <p:cNvSpPr/>
              <p:nvPr/>
            </p:nvSpPr>
            <p:spPr>
              <a:xfrm>
                <a:off x="832104" y="149179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5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4_AN.367_1#757138764.blank?vop=1&amp;pid=b04052bed&amp;color=0,0,0&amp;vpa=181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1790"/>
                <a:ext cx="10531904" cy="838200"/>
              </a:xfrm>
              <a:prstGeom prst="rect">
                <a:avLst/>
              </a:prstGeom>
              <a:blipFill>
                <a:blip r:embed="rId4"/>
                <a:stretch>
                  <a:fillRect l="-811" b="-729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4_AN.369_1#757138764.blank?vop=1&amp;pid=b04052bed&amp;color=0,0,0&amp;vpa=182&amp;vtp=1&amp;bbb=1"/>
              <p:cNvSpPr/>
              <p:nvPr/>
            </p:nvSpPr>
            <p:spPr>
              <a:xfrm>
                <a:off x="7869365" y="2384163"/>
                <a:ext cx="3266123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4_AN.369_1#757138764.blank?vop=1&amp;pid=b04052bed&amp;color=0,0,0&amp;vpa=18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9365" y="2384163"/>
                <a:ext cx="3266123" cy="304800"/>
              </a:xfrm>
              <a:prstGeom prst="rect">
                <a:avLst/>
              </a:prstGeom>
              <a:blipFill>
                <a:blip r:embed="rId5"/>
                <a:stretch>
                  <a:fillRect l="-933" r="-746" b="-2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4_AN.371_1#757138764.blank?vop=1&amp;pid=b04052bed&amp;color=0,0,0&amp;vpa=183&amp;vtp=1&amp;bbb=1"/>
              <p:cNvSpPr/>
              <p:nvPr/>
            </p:nvSpPr>
            <p:spPr>
              <a:xfrm>
                <a:off x="4121405" y="3675054"/>
                <a:ext cx="723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17:12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4_AN.371_1#757138764.blank?vop=1&amp;pid=b04052bed&amp;color=0,0,0&amp;vpa=18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1405" y="3675054"/>
                <a:ext cx="723900" cy="279400"/>
              </a:xfrm>
              <a:prstGeom prst="rect">
                <a:avLst/>
              </a:prstGeom>
              <a:blipFill>
                <a:blip r:embed="rId6"/>
                <a:stretch>
                  <a:fillRect l="-2521" r="-4202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5&amp;si=11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4_BD.372_1#b73a1eef0?sp=1&amp;vop=1&amp;pid=b04052bed&amp;color=0,0,0&amp;mp=1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如图表示将足量的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不断通入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的混合溶液中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生成沉淀的质量与通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的体积的关系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最先与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发生反应的物质是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填化学式），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段发生反应的离子方程式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4_BD.372_1#b73a1eef0?sp=1&amp;vop=1&amp;pid=b04052bed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273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4_AN.373_1#b73a1eef0.blank?vop=1&amp;pid=b04052bed&amp;color=0,0,0&amp;mp=1&amp;vpa=184&amp;vtp=1&amp;bbb=1"/>
              <p:cNvSpPr/>
              <p:nvPr/>
            </p:nvSpPr>
            <p:spPr>
              <a:xfrm>
                <a:off x="5948489" y="1546026"/>
                <a:ext cx="1022287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4_AN.373_1#b73a1eef0.blank?vop=1&amp;pid=b04052bed&amp;color=0,0,0&amp;mp=1&amp;vpa=18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8489" y="1546026"/>
                <a:ext cx="1022287" cy="279400"/>
              </a:xfrm>
              <a:prstGeom prst="rect">
                <a:avLst/>
              </a:prstGeom>
              <a:blipFill>
                <a:blip r:embed="rId4"/>
                <a:stretch>
                  <a:fillRect l="-2976" t="-6667" b="-33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AN.375_1#b73a1eef0.blank?vop=1&amp;pid=b04052bed&amp;color=0,0,0&amp;mp=1&amp;vpa=185&amp;vtp=1&amp;bbb=1&amp;rh=23.75"/>
              <p:cNvSpPr/>
              <p:nvPr/>
            </p:nvSpPr>
            <p:spPr>
              <a:xfrm>
                <a:off x="1116266" y="1924677"/>
                <a:ext cx="4930394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+2[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4_AN.375_1#b73a1eef0.blank?vop=1&amp;pid=b04052bed&amp;color=0,0,0&amp;mp=1&amp;vpa=185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266" y="1924677"/>
                <a:ext cx="4930394" cy="301625"/>
              </a:xfrm>
              <a:prstGeom prst="rect">
                <a:avLst/>
              </a:prstGeom>
              <a:blipFill>
                <a:blip r:embed="rId5"/>
                <a:stretch>
                  <a:fillRect l="-494" r="-618" b="-3265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4_BD.374_1#b73a1eef0?vop=1&amp;pid=b04052bed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0096" y="2448044"/>
            <a:ext cx="1517904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6&amp;si=11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76_1#c36389ea6?htil=32&amp;vop=1&amp;pid=e71249f92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5592" y="1171440"/>
            <a:ext cx="3182112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3_BD.376_2#c36389ea6?htil=32&amp;sp=1&amp;vop=1&amp;pid=e71249f92&amp;color=0,0,0&amp;vtp=1&amp;bt=1&amp;bbb=1&amp;hb=1&amp;hs=1"/>
              <p:cNvSpPr/>
              <p:nvPr/>
            </p:nvSpPr>
            <p:spPr>
              <a:xfrm>
                <a:off x="832104" y="1080000"/>
                <a:ext cx="722376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莫尔盐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⋅6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是一种重要的还原剂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在空气中比一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般的亚铁盐稳定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某学习小组设计如图所示实验装置制备少量的莫尔盐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zh-CN" altLang="en-US" sz="1800" b="0" i="0" smtClean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zh-CN" altLang="en-US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回答下列问题：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3_BD.376_2#c36389ea6?htil=32&amp;sp=1&amp;vop=1&amp;pid=e71249f92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7223760" cy="1257300"/>
              </a:xfrm>
              <a:prstGeom prst="rect">
                <a:avLst/>
              </a:prstGeom>
              <a:blipFill>
                <a:blip r:embed="rId4"/>
                <a:stretch>
                  <a:fillRect l="-2025" r="-3460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4_BD.377_1#f7f72c564?htil=32&amp;vop=1&amp;pid=c36389ea6&amp;color=0,0,0&amp;vtp=1&amp;bbb=1&amp;hb=1&amp;hs=1"/>
              <p:cNvSpPr/>
              <p:nvPr/>
            </p:nvSpPr>
            <p:spPr>
              <a:xfrm>
                <a:off x="832104" y="2355390"/>
                <a:ext cx="722376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（1）按图连接装置，检查装置气密性。将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填仪器名称）中，将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6.0 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洁净铁屑加入锥形瓶中。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4_BD.377_1#f7f72c564?htil=32&amp;vop=1&amp;pid=c36389ea6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7223760" cy="838200"/>
              </a:xfrm>
              <a:prstGeom prst="rect">
                <a:avLst/>
              </a:prstGeom>
              <a:blipFill>
                <a:blip r:embed="rId5"/>
                <a:stretch>
                  <a:fillRect l="-2025" r="-1013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378_1#f7f72c564.blank?vop=1&amp;pid=c36389ea6&amp;color=0,0,0&amp;vpa=186&amp;vtp=1&amp;bbb=1&amp;hb=1"/>
          <p:cNvSpPr/>
          <p:nvPr/>
        </p:nvSpPr>
        <p:spPr>
          <a:xfrm>
            <a:off x="832104" y="2324910"/>
            <a:ext cx="7223760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三颈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烧瓶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BD.379_1#d6f49fea1?vop=1&amp;pid=1429b2431&amp;color=0,0,0&amp;vtp=1&amp;bbb=1&amp;hb=1&amp;hs=1"/>
              <p:cNvSpPr/>
              <p:nvPr/>
            </p:nvSpPr>
            <p:spPr>
              <a:xfrm>
                <a:off x="832104" y="32189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向锥形瓶中加入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55.0 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稀硫酸后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中发生反应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的离子方程式为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5_BD.379_1#d6f49fea1?vop=1&amp;pid=1429b2431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8990"/>
                <a:ext cx="10533888" cy="838200"/>
              </a:xfrm>
              <a:prstGeom prst="rect">
                <a:avLst/>
              </a:prstGeom>
              <a:blipFill>
                <a:blip r:embed="rId6"/>
                <a:stretch>
                  <a:fillRect l="-1389" r="-1505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AN.380_1#d6f49fea1.blank?vop=1&amp;pid=1429b2431&amp;color=0,0,0&amp;vpa=187&amp;vtp=1&amp;bbb=1&amp;rh=23.75"/>
              <p:cNvSpPr/>
              <p:nvPr/>
            </p:nvSpPr>
            <p:spPr>
              <a:xfrm>
                <a:off x="2462466" y="3658989"/>
                <a:ext cx="2575624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5_AN.380_1#d6f49fea1.blank?vop=1&amp;pid=1429b2431&amp;color=0,0,0&amp;vpa=187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2466" y="3658989"/>
                <a:ext cx="2575624" cy="301625"/>
              </a:xfrm>
              <a:prstGeom prst="rect">
                <a:avLst/>
              </a:prstGeom>
              <a:blipFill>
                <a:blip r:embed="rId7"/>
                <a:stretch>
                  <a:fillRect l="-948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5_BD.381_1#b8cbeb2c8?sp=1&amp;vop=1&amp;pid=1429b2431&amp;color=0,0,0&amp;vtp=1&amp;bbb=1&amp;hb=1"/>
              <p:cNvSpPr/>
              <p:nvPr/>
            </p:nvSpPr>
            <p:spPr>
              <a:xfrm>
                <a:off x="832104" y="40825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②待大部分铁屑溶解后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此时在装置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A、B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中看到的现象为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原因是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B_5_BD.381_1#b8cbeb2c8?sp=1&amp;vop=1&amp;pid=1429b243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82590"/>
                <a:ext cx="10533888" cy="1257300"/>
              </a:xfrm>
              <a:prstGeom prst="rect">
                <a:avLst/>
              </a:prstGeom>
              <a:blipFill>
                <a:blip r:embed="rId8"/>
                <a:stretch>
                  <a:fillRect l="-1389" r="-521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5_AN.382_1#b8cbeb2c8.blank?vop=1&amp;pid=1429b2431&amp;color=0,0,0&amp;vpa=188&amp;vtp=1&amp;bbb=1&amp;hb=1"/>
          <p:cNvSpPr/>
          <p:nvPr/>
        </p:nvSpPr>
        <p:spPr>
          <a:xfrm>
            <a:off x="832104" y="4052110"/>
            <a:ext cx="10531904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装置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A中有气泡产生，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且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中液体经导管进入装置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B中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5_AN.383_1#b8cbeb2c8.blank?vop=1&amp;pid=1429b2431&amp;color=0,0,0&amp;vpa=189&amp;vtp=1&amp;bbb=1"/>
              <p:cNvSpPr/>
              <p:nvPr/>
            </p:nvSpPr>
            <p:spPr>
              <a:xfrm>
                <a:off x="1485359" y="4963660"/>
                <a:ext cx="6540436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使装置A中压强增大，A中液体被压入装置B中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QB_5_AN.383_1#b8cbeb2c8.blank?vop=1&amp;pid=1429b2431&amp;color=0,0,0&amp;vpa=18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359" y="4963660"/>
                <a:ext cx="6540436" cy="279400"/>
              </a:xfrm>
              <a:prstGeom prst="rect">
                <a:avLst/>
              </a:prstGeom>
              <a:blipFill>
                <a:blip r:embed="rId9"/>
                <a:stretch>
                  <a:fillRect l="-1118" t="-32609" r="-932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7&amp;si=11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384_1#4dd16567d?vop=1&amp;pid=1429b2431&amp;color=0,0,0&amp;mp=1&amp;vtp=1&amp;bt=1&amp;bbb=1&amp;hb=1"/>
              <p:cNvSpPr/>
              <p:nvPr/>
            </p:nvSpPr>
            <p:spPr>
              <a:xfrm>
                <a:off x="832104" y="1078992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采用热水浴的方式蒸发装置B中的水分，当液面产生晶膜时，停止加热，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冷却结晶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用无水乙醇洗涤晶体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④装置C的作用为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装置C的缺点是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（写1条即可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5_BD.384_1#4dd16567d?vop=1&amp;pid=1429b2431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984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385_1#4dd16567d.blank?vop=1&amp;pid=1429b2431&amp;color=0,0,0&amp;mp=1&amp;vpa=190&amp;vtp=1&amp;bbb=1"/>
          <p:cNvSpPr/>
          <p:nvPr/>
        </p:nvSpPr>
        <p:spPr>
          <a:xfrm>
            <a:off x="901160" y="1467612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过滤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387_1#4dd16567d.blank?vop=1&amp;pid=1429b2431&amp;color=0,0,0&amp;vpa=191&amp;vtp=1&amp;bbb=1"/>
              <p:cNvSpPr/>
              <p:nvPr/>
            </p:nvSpPr>
            <p:spPr>
              <a:xfrm>
                <a:off x="2640266" y="1957832"/>
                <a:ext cx="423538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液封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防止空气进入三颈烧瓶中氧化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B_5_AN.387_1#4dd16567d.blank?vop=1&amp;pid=1429b2431&amp;color=0,0,0&amp;vpa=19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0266" y="1957832"/>
                <a:ext cx="4235387" cy="292100"/>
              </a:xfrm>
              <a:prstGeom prst="rect">
                <a:avLst/>
              </a:prstGeom>
              <a:blipFill>
                <a:blip r:embed="rId4"/>
                <a:stretch>
                  <a:fillRect l="-2158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388_1#4dd16567d.blank?vop=1&amp;pid=1429b2431&amp;color=0,0,0&amp;vpa=192&amp;vtp=1&amp;bbb=1&amp;hb=1"/>
              <p:cNvSpPr/>
              <p:nvPr/>
            </p:nvSpPr>
            <p:spPr>
              <a:xfrm>
                <a:off x="832104" y="1886712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不能处理尾气中的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或可能会引起倒吸）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5_AN.388_1#4dd16567d.blank?vop=1&amp;pid=1429b2431&amp;color=0,0,0&amp;vpa=192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886712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39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8&amp;si=11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89_1#5870388c6?sp=1&amp;vop=1&amp;pid=c36389ea6&amp;color=0,0,0&amp;mp=1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（3）为充分利用资源，变废为宝，在实验室中探究采用废铁屑制备硫酸铁铵，具体流程如下：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3" name="QO_4_BD.389_2#5870388c6?vop=1&amp;pid=c36389ea6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5072" y="1622544"/>
            <a:ext cx="4187952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390_1#a4dfcd23d?vop=1&amp;pid=5870388c6&amp;color=0,0,0&amp;vtp=1&amp;bbb=1"/>
              <p:cNvSpPr/>
              <p:nvPr/>
            </p:nvSpPr>
            <p:spPr>
              <a:xfrm>
                <a:off x="832104" y="29687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①步骤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中选用足量的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理由是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②采用热重分析法测定硫酸铁铵晶体样品所含结晶水数，将样品加热到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150 ℃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时失掉1.5个结晶水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，失重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5.6%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。硫酸铁铵晶体的化学式为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390_1#a4dfcd23d?vop=1&amp;pid=5870388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968744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391_1#a4dfcd23d.blank?vop=1&amp;pid=5870388c6&amp;color=0,0,0&amp;vpa=193&amp;vtp=1&amp;bbb=1"/>
              <p:cNvSpPr/>
              <p:nvPr/>
            </p:nvSpPr>
            <p:spPr>
              <a:xfrm>
                <a:off x="5064253" y="3006590"/>
                <a:ext cx="2409698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全部氧化为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B_5_AN.391_1#a4dfcd23d.blank?vop=1&amp;pid=5870388c6&amp;color=0,0,0&amp;vpa=19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4253" y="3006590"/>
                <a:ext cx="2409698" cy="292100"/>
              </a:xfrm>
              <a:prstGeom prst="rect">
                <a:avLst/>
              </a:prstGeom>
              <a:blipFill>
                <a:blip r:embed="rId5"/>
                <a:stretch>
                  <a:fillRect l="-4304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AN.393_1#a4dfcd23d.blank?vop=1&amp;pid=5870388c6&amp;color=0,0,0&amp;vpa=194&amp;vtp=1&amp;bbb=1"/>
              <p:cNvSpPr/>
              <p:nvPr/>
            </p:nvSpPr>
            <p:spPr>
              <a:xfrm>
                <a:off x="4097591" y="3851076"/>
                <a:ext cx="226828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⋅12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5_AN.393_1#a4dfcd23d.blank?vop=1&amp;pid=5870388c6&amp;color=0,0,0&amp;vpa=19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7591" y="3851076"/>
                <a:ext cx="2268284" cy="279400"/>
              </a:xfrm>
              <a:prstGeom prst="rect">
                <a:avLst/>
              </a:prstGeom>
              <a:blipFill>
                <a:blip r:embed="rId6"/>
                <a:stretch>
                  <a:fillRect l="-1075" t="-6522" r="-1344" b="-304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9&amp;si=11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94_1#8adf8ba40?htil=33&amp;vop=1&amp;pid=e71249f92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8260" y="1171439"/>
            <a:ext cx="4562856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3_BD.394_2#8adf8ba40?htil=33&amp;sp=1&amp;vop=1&amp;pid=e71249f92&amp;color=0,0,0&amp;vtp=1&amp;bt=1&amp;bbb=1&amp;hb=1&amp;hs=1"/>
              <p:cNvSpPr/>
              <p:nvPr/>
            </p:nvSpPr>
            <p:spPr>
              <a:xfrm>
                <a:off x="832104" y="1080000"/>
                <a:ext cx="5833872" cy="121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综合利用粉煤灰既有利于环境保护，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又有利于资源节约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某种粉煤灰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）的铝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分离工艺流程如下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3_BD.394_2#8adf8ba40?htil=33&amp;sp=1&amp;vop=1&amp;pid=e71249f92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5833872" cy="1219200"/>
              </a:xfrm>
              <a:prstGeom prst="rect">
                <a:avLst/>
              </a:prstGeom>
              <a:blipFill>
                <a:blip r:embed="rId4"/>
                <a:stretch>
                  <a:fillRect l="-2508" r="-627" b="-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3_BD.394_3#8adf8ba40?vop=1&amp;pid=e71249f92&amp;color=0,0,0&amp;vtp=1&amp;bbb=1&amp;hs=1"/>
              <p:cNvSpPr/>
              <p:nvPr/>
            </p:nvSpPr>
            <p:spPr>
              <a:xfrm>
                <a:off x="832104" y="2304589"/>
                <a:ext cx="10533888" cy="44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已知：①部分氢氧化物开始沉淀时和沉淀完全时的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如表所示。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3_BD.394_3#8adf8ba40?vop=1&amp;pid=e71249f92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04589"/>
                <a:ext cx="10533888" cy="444500"/>
              </a:xfrm>
              <a:prstGeom prst="rect">
                <a:avLst/>
              </a:prstGeom>
              <a:blipFill>
                <a:blip r:embed="rId5"/>
                <a:stretch>
                  <a:fillRect l="-1389" b="-205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" name="QO_3_BD.394_4#8adf8ba40?colgroup=13,13,13,13&amp;vop=1&amp;pid=e71249f92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6432300"/>
                  </p:ext>
                </p:extLst>
              </p:nvPr>
            </p:nvGraphicFramePr>
            <p:xfrm>
              <a:off x="832104" y="2826439"/>
              <a:ext cx="10488168" cy="1015937"/>
            </p:xfrm>
            <a:graphic>
              <a:graphicData uri="http://schemas.openxmlformats.org/drawingml/2006/table">
                <a:tbl>
                  <a:tblPr/>
                  <a:tblGrid>
                    <a:gridCol w="26426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3623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85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开始沉淀时的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1.5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7.1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3985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沉淀完全时的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3.1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4.9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8.9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0" name="QO_3_BD.394_4#8adf8ba40?colgroup=13,13,13,13&amp;vop=1&amp;pid=e71249f92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6432300"/>
                  </p:ext>
                </p:extLst>
              </p:nvPr>
            </p:nvGraphicFramePr>
            <p:xfrm>
              <a:off x="832104" y="2826439"/>
              <a:ext cx="10488168" cy="1015937"/>
            </p:xfrm>
            <a:graphic>
              <a:graphicData uri="http://schemas.openxmlformats.org/drawingml/2006/table">
                <a:tbl>
                  <a:tblPr/>
                  <a:tblGrid>
                    <a:gridCol w="26426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3623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01399" t="-1786" r="-200466" b="-219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01399" t="-1786" r="-100466" b="-219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01399" t="-1786" r="-466" b="-2196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85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30" t="-101786" r="-297005" b="-119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1.5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7.1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3985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30" t="-201786" r="-297005" b="-19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3.1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4.9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8.9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3_BD.394_5#8adf8ba40?vop=1&amp;pid=e71249f92&amp;color=0,0,0&amp;vtp=1&amp;bbb=1"/>
              <p:cNvSpPr/>
              <p:nvPr/>
            </p:nvSpPr>
            <p:spPr>
              <a:xfrm>
                <a:off x="832104" y="3969439"/>
                <a:ext cx="10533888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氨水的主要溶质是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是一种弱碱。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的性质相似。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O_3_BD.394_5#8adf8ba40?vop=1&amp;pid=e71249f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69439"/>
                <a:ext cx="10533888" cy="812800"/>
              </a:xfrm>
              <a:prstGeom prst="rect">
                <a:avLst/>
              </a:prstGeom>
              <a:blipFill>
                <a:blip r:embed="rId7"/>
                <a:stretch>
                  <a:fillRect l="-1389" b="-127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4_BD.395_1#4383c1f10?vop=1&amp;pid=8adf8ba40&amp;color=0,0,0&amp;vtp=1&amp;bbb=1"/>
              <p:cNvSpPr/>
              <p:nvPr/>
            </p:nvSpPr>
            <p:spPr>
              <a:xfrm>
                <a:off x="832104" y="4803884"/>
                <a:ext cx="10533888" cy="44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（1）写出“酸浸”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参与反应的化学方程式：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4_BD.395_1#4383c1f10?vop=1&amp;pid=8adf8ba4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803884"/>
                <a:ext cx="10533888" cy="444500"/>
              </a:xfrm>
              <a:prstGeom prst="rect">
                <a:avLst/>
              </a:prstGeom>
              <a:blipFill>
                <a:blip r:embed="rId8"/>
                <a:stretch>
                  <a:fillRect l="-1389" b="-205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4_AN.396_1#4383c1f10.blank?vop=1&amp;pid=8adf8ba40&amp;color=0,0,0&amp;vpa=195&amp;vtp=1&amp;bbb=1&amp;rh=23.75"/>
              <p:cNvSpPr/>
              <p:nvPr/>
            </p:nvSpPr>
            <p:spPr>
              <a:xfrm>
                <a:off x="6845427" y="4795383"/>
                <a:ext cx="3906330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4_AN.396_1#4383c1f10.blank?vop=1&amp;pid=8adf8ba40&amp;color=0,0,0&amp;vpa=195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5427" y="4795383"/>
                <a:ext cx="3906330" cy="301625"/>
              </a:xfrm>
              <a:prstGeom prst="rect">
                <a:avLst/>
              </a:prstGeom>
              <a:blipFill>
                <a:blip r:embed="rId9"/>
                <a:stretch>
                  <a:fillRect l="-780" r="-780" b="-306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5_BD.397_1#4f6b87adf?vop=1&amp;pid=b7901d43d&amp;color=0,0,0&amp;vtp=1&amp;bbb=1"/>
              <p:cNvSpPr/>
              <p:nvPr/>
            </p:nvSpPr>
            <p:spPr>
              <a:xfrm>
                <a:off x="832104" y="5229905"/>
                <a:ext cx="10533888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（2）①“分离”过程中加入氨水调浸出液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的范围为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②“废渣”的主要成分是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B_5_BD.397_1#4f6b87adf?vop=1&amp;pid=b7901d43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229905"/>
                <a:ext cx="10533888" cy="812800"/>
              </a:xfrm>
              <a:prstGeom prst="rect">
                <a:avLst/>
              </a:prstGeom>
              <a:blipFill>
                <a:blip r:embed="rId10"/>
                <a:stretch>
                  <a:fillRect l="-1389" t="-1504" b="-120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5_AN.398_1#4f6b87adf.blank?vop=1&amp;pid=b7901d43d&amp;color=0,0,0&amp;vpa=196&amp;vtp=1&amp;bbb=1"/>
              <p:cNvSpPr/>
              <p:nvPr/>
            </p:nvSpPr>
            <p:spPr>
              <a:xfrm>
                <a:off x="6283579" y="5272394"/>
                <a:ext cx="16017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4.9≤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&lt;7.1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5_AN.398_1#4f6b87adf.blank?vop=1&amp;pid=b7901d43d&amp;color=0,0,0&amp;vpa=19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3579" y="5272394"/>
                <a:ext cx="1601788" cy="279400"/>
              </a:xfrm>
              <a:prstGeom prst="rect">
                <a:avLst/>
              </a:prstGeom>
              <a:blipFill>
                <a:blip r:embed="rId11"/>
                <a:stretch>
                  <a:fillRect l="-1521" t="-2174" r="-1521" b="-282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5_AN.400_1#4f6b87adf.blank?vop=1&amp;pid=b7901d43d&amp;color=0,0,0&amp;vpa=197&amp;vtp=1&amp;bbb=1"/>
              <p:cNvSpPr/>
              <p:nvPr/>
            </p:nvSpPr>
            <p:spPr>
              <a:xfrm>
                <a:off x="3402266" y="5674668"/>
                <a:ext cx="925449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5_AN.400_1#4f6b87adf.blank?vop=1&amp;pid=b7901d43d&amp;color=0,0,0&amp;vpa=1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2266" y="5674668"/>
                <a:ext cx="925449" cy="279400"/>
              </a:xfrm>
              <a:prstGeom prst="rect">
                <a:avLst/>
              </a:prstGeom>
              <a:blipFill>
                <a:blip r:embed="rId12"/>
                <a:stretch>
                  <a:fillRect l="-3289" t="-4348" b="-304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0" grpId="0" build="p" animBg="1"/>
      <p:bldP spid="1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2327e99f2?sp=1&amp;vop=1&amp;pid=244a434ae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铁是人体必需的微量元素，菠菜、芹菜、黑木耳和动物内脏等食品中富含铁元素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某研究小组为检验新鲜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菠菜中的铁元素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，采用如图所示步骤进行实验。</a:t>
            </a:r>
            <a:endParaRPr lang="en-US" altLang="zh-CN" dirty="0"/>
          </a:p>
        </p:txBody>
      </p:sp>
      <p:sp>
        <p:nvSpPr>
          <p:cNvPr id="3" name="QC_6_BD.27_2#2327e99f2?vop=1&amp;pid=244a434ae&amp;color=0,0,0&amp;vtp=1&amp;bbb=1"/>
          <p:cNvSpPr/>
          <p:nvPr/>
        </p:nvSpPr>
        <p:spPr>
          <a:xfrm>
            <a:off x="832104" y="19489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4" name="QC_6_AN.28_1#2327e99f2.bracket?vop=1&amp;pid=244a434ae&amp;color=0,0,0&amp;vpa=15&amp;vtp=1"/>
          <p:cNvSpPr/>
          <p:nvPr/>
        </p:nvSpPr>
        <p:spPr>
          <a:xfrm>
            <a:off x="3072860" y="1945815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5" name="QC_6_BD.27_3#2327e99f2?htil=3&amp;vop=1&amp;pid=244a434ae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0467" y="2495669"/>
            <a:ext cx="4224528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27_4#2327e99f2.choices?htil=3&amp;vop=1&amp;pid=244a434ae&amp;color=0,0,0&amp;vtp=1&amp;bbb=1&amp;hb=1"/>
              <p:cNvSpPr/>
              <p:nvPr/>
            </p:nvSpPr>
            <p:spPr>
              <a:xfrm>
                <a:off x="832104" y="2403015"/>
                <a:ext cx="6181344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步骤②中用于研磨的仪器名称为研钵和研杵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步骤③中灰化是为了使菠菜中的C、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元素转化成二氧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化碳和水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元素以氧化物的形式残留下来，以便后续操作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步骤④中酸浸用到的试剂为稀盐酸或稀硝酸，使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元素以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形式存在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pc="-5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步骤⑤属于固液分离，取其烧杯中的液体作为步骤⑥的原料</a:t>
                </a:r>
                <a:endParaRPr lang="en-US" altLang="zh-CN" spc="-50" dirty="0"/>
              </a:p>
            </p:txBody>
          </p:sp>
        </mc:Choice>
        <mc:Fallback xmlns="">
          <p:sp>
            <p:nvSpPr>
              <p:cNvPr id="6" name="QC_6_BD.27_4#2327e99f2.choices?htil=3&amp;vop=1&amp;pid=244a434a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03015"/>
                <a:ext cx="6181344" cy="2514600"/>
              </a:xfrm>
              <a:prstGeom prst="rect">
                <a:avLst/>
              </a:prstGeom>
              <a:blipFill>
                <a:blip r:embed="rId4"/>
                <a:stretch>
                  <a:fillRect l="-2367" r="-2465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0&amp;si=12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401_1#2626b8871?vop=1&amp;pid=b0fb482bc&amp;color=0,0,0&amp;mp=1&amp;vtp=1&amp;bt=1&amp;bbb=1&amp;hb=1"/>
              <p:cNvSpPr/>
              <p:nvPr/>
            </p:nvSpPr>
            <p:spPr>
              <a:xfrm>
                <a:off x="832104" y="1078992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（3）①“浸出液”中加铁粉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主要反应的离子方程式为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②证明该反应已完全的实验方案是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5_BD.401_1#2626b8871?vop=1&amp;pid=b0fb482bc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1331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402_1#2626b8871.blank?vop=1&amp;pid=b0fb482bc&amp;color=0,0,0&amp;mp=1&amp;vpa=198&amp;vtp=1&amp;bbb=1&amp;rh=23.75&amp;hb=1"/>
              <p:cNvSpPr/>
              <p:nvPr/>
            </p:nvSpPr>
            <p:spPr>
              <a:xfrm>
                <a:off x="832104" y="1040892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75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3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5_AN.402_1#2626b8871.blank?vop=1&amp;pid=b0fb482bc&amp;color=0,0,0&amp;mp=1&amp;vpa=198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40892"/>
                <a:ext cx="10531904" cy="838200"/>
              </a:xfrm>
              <a:prstGeom prst="rect">
                <a:avLst/>
              </a:prstGeom>
              <a:blipFill>
                <a:blip r:embed="rId4"/>
                <a:stretch>
                  <a:fillRect l="-8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404_1#2626b8871.blank?vop=1&amp;pid=b0fb482bc&amp;color=0,0,0&amp;vpa=199&amp;vtp=1&amp;bbb=1&amp;hb=1"/>
              <p:cNvSpPr/>
              <p:nvPr/>
            </p:nvSpPr>
            <p:spPr>
              <a:xfrm>
                <a:off x="832104" y="1886712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取反应后的溶液于试管中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溶液，若溶液不变红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则证明反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应已完全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5_AN.404_1#2626b8871.blank?vop=1&amp;pid=b0fb482bc&amp;color=0,0,0&amp;vpa=199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886712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390" r="-110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4_BD.405_1#2a12ac0e4?vop=1&amp;pid=8adf8ba40&amp;color=0,0,0&amp;vtp=1&amp;bbb=1"/>
              <p:cNvSpPr/>
              <p:nvPr/>
            </p:nvSpPr>
            <p:spPr>
              <a:xfrm>
                <a:off x="832104" y="2792468"/>
                <a:ext cx="10533888" cy="110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（4）“再生”过程中，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显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在微生物的作用下与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 err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离子方程式为</a:t>
                </a:r>
                <a:endParaRPr lang="en-US" altLang="zh-CN" sz="1800" b="0" i="0" dirty="0" smtClean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algn="l" latinLnBrk="1">
                  <a:lnSpc>
                    <a:spcPts val="54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3000" b="0" i="0" u="sng" kern="0" spc="-99900" smtClean="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4_BD.405_1#2a12ac0e4?vop=1&amp;pid=8adf8ba4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92468"/>
                <a:ext cx="10533888" cy="1104900"/>
              </a:xfrm>
              <a:prstGeom prst="rect">
                <a:avLst/>
              </a:prstGeom>
              <a:blipFill>
                <a:blip r:embed="rId6"/>
                <a:stretch>
                  <a:fillRect l="-1389" b="-27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4_AN.406_1#2a12ac0e4.blank?vop=1&amp;pid=8adf8ba40&amp;color=0,0,0&amp;vpa=200&amp;vtp=1&amp;bbb=1"/>
              <p:cNvSpPr/>
              <p:nvPr/>
            </p:nvSpPr>
            <p:spPr>
              <a:xfrm>
                <a:off x="913066" y="3309365"/>
                <a:ext cx="6252083" cy="431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6[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6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6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微生物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6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↑+6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↑+6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4_AN.406_1#2a12ac0e4.blank?vop=1&amp;pid=8adf8ba40&amp;color=0,0,0&amp;vpa=20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066" y="3309365"/>
                <a:ext cx="6252083" cy="431800"/>
              </a:xfrm>
              <a:prstGeom prst="rect">
                <a:avLst/>
              </a:prstGeom>
              <a:blipFill>
                <a:blip r:embed="rId7"/>
                <a:stretch>
                  <a:fillRect l="-390" t="-9859" r="-488" b="-84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1&amp;si=12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435_1#3a0cb9ae7?htil=34&amp;vop=1&amp;pid=e71249f92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0033" y="1080000"/>
            <a:ext cx="1707015" cy="165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3_BD.435_2#3a0cb9ae7?htil=34&amp;sp=1&amp;vop=1&amp;pid=e71249f92&amp;color=0,0,0&amp;vtp=1&amp;bt=1&amp;bbb=1&amp;hs=1"/>
              <p:cNvSpPr/>
              <p:nvPr/>
            </p:nvSpPr>
            <p:spPr>
              <a:xfrm>
                <a:off x="832104" y="1092700"/>
                <a:ext cx="845820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溶液为原料制备高密度磁记录材料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/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复合物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3_BD.435_2#3a0cb9ae7?htil=34&amp;sp=1&amp;vop=1&amp;pid=e71249f92&amp;color=0,0,0&amp;vtp=1&amp;bt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92700"/>
                <a:ext cx="8458200" cy="469900"/>
              </a:xfrm>
              <a:prstGeom prst="rect">
                <a:avLst/>
              </a:prstGeom>
              <a:blipFill>
                <a:blip r:embed="rId4"/>
                <a:stretch>
                  <a:fillRect l="-1730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436_1#1b3ae808d?htil=34&amp;vop=1&amp;pid=3a0cb9ae7&amp;color=0,0,0&amp;vtp=1&amp;bbb=1&amp;hb=1&amp;hs=1"/>
              <p:cNvSpPr/>
              <p:nvPr/>
            </p:nvSpPr>
            <p:spPr>
              <a:xfrm>
                <a:off x="832104" y="1542590"/>
                <a:ext cx="845820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（1）在氩气气氛下，向装有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1.00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溶液的三颈烧瓶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装置如图所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）中逐滴加入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14.0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溶液，用磁力搅拌器持续搅拌，在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下回流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，得到成分为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的黑色沉淀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4_BD.436_1#1b3ae808d?htil=34&amp;vop=1&amp;pid=3a0cb9ae7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42590"/>
                <a:ext cx="8458200" cy="1257300"/>
              </a:xfrm>
              <a:prstGeom prst="rect">
                <a:avLst/>
              </a:prstGeom>
              <a:blipFill>
                <a:blip r:embed="rId5"/>
                <a:stretch>
                  <a:fillRect l="-1730" r="-1730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438_1#b585c338c?vop=1&amp;pid=1b3ae808d&amp;color=0,0,0&amp;vtp=1&amp;bbb=1&amp;hs=1"/>
              <p:cNvSpPr/>
              <p:nvPr/>
            </p:nvSpPr>
            <p:spPr>
              <a:xfrm>
                <a:off x="832104" y="2811376"/>
                <a:ext cx="10533888" cy="977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①图中盛装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溶液的仪器名称为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44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②三颈烧瓶中发生反应的离子方程式为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400" u="sng" kern="0" spc="-99900" smtClean="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5_BD.438_1#b585c338c?vop=1&amp;pid=1b3ae808d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11376"/>
                <a:ext cx="10533888" cy="977900"/>
              </a:xfrm>
              <a:prstGeom prst="rect">
                <a:avLst/>
              </a:prstGeom>
              <a:blipFill>
                <a:blip r:embed="rId6"/>
                <a:stretch>
                  <a:fillRect l="-1389" b="-62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437_1#b585c338c.blank?vop=1&amp;pid=1b3ae808d&amp;color=0,0,0&amp;vpa=201&amp;vtp=1&amp;bbb=1"/>
          <p:cNvSpPr/>
          <p:nvPr/>
        </p:nvSpPr>
        <p:spPr>
          <a:xfrm>
            <a:off x="4260310" y="2780896"/>
            <a:ext cx="1538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恒压滴液漏斗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AN.439_1#b585c338c.blank?vop=1&amp;pid=1b3ae808d&amp;color=0,0,0&amp;vpa=202&amp;vtp=1&amp;bbb=1&amp;rh=30.78"/>
              <p:cNvSpPr/>
              <p:nvPr/>
            </p:nvSpPr>
            <p:spPr>
              <a:xfrm>
                <a:off x="4748466" y="3307580"/>
                <a:ext cx="4296347" cy="39090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b="0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100℃</m:t>
                              </m:r>
                            </m:e>
                          </m:mr>
                          <m:m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b="0" i="1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3         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↓+4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5_AN.439_1#b585c338c.blank?vop=1&amp;pid=1b3ae808d&amp;color=0,0,0&amp;vpa=202&amp;vtp=1&amp;bbb=1&amp;rh=30.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8466" y="3307580"/>
                <a:ext cx="4296347" cy="390906"/>
              </a:xfrm>
              <a:prstGeom prst="rect">
                <a:avLst/>
              </a:prstGeom>
              <a:blipFill>
                <a:blip r:embed="rId7"/>
                <a:stretch>
                  <a:fillRect b="-12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5_BD.442_1#468623f6c?vop=1&amp;pid=1b3ae808d&amp;color=0,0,0&amp;vtp=1&amp;bbb=1&amp;hb=1&amp;hltap=1"/>
          <p:cNvSpPr/>
          <p:nvPr/>
        </p:nvSpPr>
        <p:spPr>
          <a:xfrm>
            <a:off x="832104" y="3776576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检验反应是否进行完全的操作是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i="0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i="0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____________________________________________________________________________________________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i="0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AN.441_1#468623f6c?vop=1&amp;pid=1b3ae808d&amp;color=0,0,0&amp;vtp=1&amp;bbb=1&amp;hb=1&amp;hla=1"/>
              <p:cNvSpPr/>
              <p:nvPr/>
            </p:nvSpPr>
            <p:spPr>
              <a:xfrm>
                <a:off x="832104" y="3700090"/>
                <a:ext cx="10533888" cy="1295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400"/>
                  </a:lnSpc>
                </a:pPr>
                <a:r>
                  <a:rPr lang="en-US" altLang="zh-CN" b="0" i="0" dirty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                          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 err="1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从三颈烧瓶中取少量反应后的溶液于试管中</a:t>
                </a:r>
                <a:r>
                  <a:rPr lang="en-US" altLang="zh-CN" sz="1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，加入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2∼3</m:t>
                    </m:r>
                  </m:oMath>
                </a14:m>
                <a:r>
                  <a:rPr lang="en-US" altLang="zh-CN" sz="1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1800" b="0" i="0" dirty="0" err="1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</a:t>
                </a:r>
                <a:r>
                  <a:rPr lang="en-US" altLang="zh-CN" sz="1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，若溶液不变色，则再加入少量新制氯水，此时若溶液不变为红色，则反应已经进行完全（</a:t>
                </a:r>
                <a:r>
                  <a:rPr lang="en-US" altLang="zh-CN" sz="1800" b="0" i="0" dirty="0" err="1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或加入铁氰</a:t>
                </a:r>
                <a:endParaRPr lang="en-US" altLang="zh-CN" sz="1800" b="0" i="0" dirty="0" smtClean="0">
                  <a:solidFill>
                    <a:srgbClr val="FF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b="0" i="0" dirty="0" err="1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化钾溶液</a:t>
                </a:r>
                <a:r>
                  <a:rPr lang="en-US" altLang="zh-CN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，若无蓝色沉淀产生，则反应已经进行完全</a:t>
                </a:r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QB_5_AN.441_1#468623f6c?vop=1&amp;pid=1b3ae808d&amp;color=0,0,0&amp;vtp=1&amp;bbb=1&amp;hb=1&amp;hla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00090"/>
                <a:ext cx="10533888" cy="1295400"/>
              </a:xfrm>
              <a:prstGeom prst="rect">
                <a:avLst/>
              </a:prstGeom>
              <a:blipFill>
                <a:blip r:embed="rId8"/>
                <a:stretch>
                  <a:fillRect l="-1389" r="-1331" b="-70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2&amp;si=12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435_1#694b055c3?vop=1&amp;pid=3a0cb9ae7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（2）待三颈烧瓶中的混合物冷却后，过滤，再依次用沸水和乙醇洗涤，在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40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干燥后焙烧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得到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/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复合物产品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3.24 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BD.435_1#694b055c3?vop=1&amp;pid=3a0cb9ae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BD.437_1#93571fdf7?vop=1&amp;pid=694b055c3&amp;color=0,0,0&amp;vtp=1&amp;bbb=1"/>
          <p:cNvSpPr/>
          <p:nvPr/>
        </p:nvSpPr>
        <p:spPr>
          <a:xfrm>
            <a:off x="832104" y="19146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①焙烧要在隔绝空气的条件下进行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原因是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436_1#93571fdf7.blank?vop=1&amp;pid=694b055c3&amp;color=0,0,0&amp;vpa=203&amp;vtp=1&amp;bbb=1"/>
              <p:cNvSpPr/>
              <p:nvPr/>
            </p:nvSpPr>
            <p:spPr>
              <a:xfrm>
                <a:off x="5168360" y="1939663"/>
                <a:ext cx="4079812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防止产品中的铁元素被空气中的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5_AN.436_1#93571fdf7.blank?vop=1&amp;pid=694b055c3&amp;color=0,0,0&amp;vpa=20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8360" y="1939663"/>
                <a:ext cx="4079812" cy="279400"/>
              </a:xfrm>
              <a:prstGeom prst="rect">
                <a:avLst/>
              </a:prstGeom>
              <a:blipFill>
                <a:blip r:embed="rId4"/>
                <a:stretch>
                  <a:fillRect l="-1794" t="-32609" r="-1644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BD.438_1#b332954ee?vop=1&amp;pid=694b055c3&amp;color=0,0,0&amp;vtp=1&amp;bbb=1&amp;hb=1"/>
          <p:cNvSpPr/>
          <p:nvPr/>
        </p:nvSpPr>
        <p:spPr>
          <a:xfrm>
            <a:off x="832104" y="2364915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计算实验所得产品产率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___________________________________________________________________________________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写出计算过程）。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439_1#b332954ee.blank?vop=1&amp;pid=694b055c3&amp;color=0,0,0&amp;vpa=204&amp;vtp=1&amp;bbb=1&amp;rh=33.40504"/>
              <p:cNvSpPr/>
              <p:nvPr/>
            </p:nvSpPr>
            <p:spPr>
              <a:xfrm>
                <a:off x="989266" y="2682803"/>
                <a:ext cx="9182799" cy="4242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（理论）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=0.012 5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×(56+232)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=3.6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则产率为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3.24 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3.6 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×100%=90.00%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439_1#b332954ee.blank?vop=1&amp;pid=694b055c3&amp;color=0,0,0&amp;vpa=204&amp;vtp=1&amp;bbb=1&amp;rh=33.40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266" y="2682803"/>
                <a:ext cx="9182799" cy="424244"/>
              </a:xfrm>
              <a:prstGeom prst="rect">
                <a:avLst/>
              </a:prstGeom>
              <a:blipFill>
                <a:blip r:embed="rId5"/>
                <a:stretch>
                  <a:fillRect l="-133" t="-4286" r="-398" b="-171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4_BD.440_1#1160fad67?vop=1&amp;pid=3a0cb9ae7&amp;color=0,0,0&amp;vtp=1&amp;bbb=1&amp;hb=1&amp;hltap=1"/>
              <p:cNvSpPr/>
              <p:nvPr/>
            </p:nvSpPr>
            <p:spPr>
              <a:xfrm>
                <a:off x="832104" y="3600569"/>
                <a:ext cx="10533888" cy="2133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利用反应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+8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也可以制备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。请补充完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整以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溶液为原料制备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的实验方案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：取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（实验中必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须选用的试剂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：稀硫酸、双氧水、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4_BD.440_1#1160fad67?vop=1&amp;pid=3a0cb9ae7&amp;color=0,0,0&amp;vtp=1&amp;bbb=1&amp;hb=1&amp;hltap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00569"/>
                <a:ext cx="10533888" cy="2133600"/>
              </a:xfrm>
              <a:prstGeom prst="rect">
                <a:avLst/>
              </a:prstGeom>
              <a:blipFill>
                <a:blip r:embed="rId6"/>
                <a:stretch>
                  <a:fillRect l="-1389" r="-1331" b="-4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4_AN.441_1#1160fad67?vop=1&amp;pid=3a0cb9ae7&amp;color=0,0,0&amp;vtp=1&amp;bbb=1&amp;hb=1&amp;hla=1"/>
              <p:cNvSpPr/>
              <p:nvPr/>
            </p:nvSpPr>
            <p:spPr>
              <a:xfrm>
                <a:off x="832104" y="4020812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                                             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边搅拌边加入适量稀硫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酸和双氧水</a:t>
                </a:r>
                <a:r>
                  <a:rPr lang="en-US" altLang="zh-CN" sz="1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，充分反应后，加热至沸腾</a:t>
                </a:r>
                <a:r>
                  <a:rPr lang="en-US" altLang="zh-CN" sz="1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除去过量的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冷却，再加入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然后加入足量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溶液，加热、搅拌使其充分反应，静置、过滤、洗涤</a:t>
                </a:r>
                <a:r>
                  <a:rPr lang="en-US" altLang="zh-CN" sz="1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干燥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4_AN.441_1#1160fad67?vop=1&amp;pid=3a0cb9ae7&amp;color=0,0,0&amp;vtp=1&amp;bbb=1&amp;hb=1&amp;hla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20812"/>
                <a:ext cx="10533888" cy="1257300"/>
              </a:xfrm>
              <a:prstGeom prst="rect">
                <a:avLst/>
              </a:prstGeom>
              <a:blipFill>
                <a:blip r:embed="rId7"/>
                <a:stretch>
                  <a:fillRect l="-1389" r="-1331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3&amp;si=12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20_1#1bd3b4ccd?vop=1&amp;pid=87972ed7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下列成语涉及金属材料的是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421_1#1bd3b4ccd.bracket?vop=1&amp;pid=87972ed77&amp;color=0,0,0&amp;vpa=205&amp;vtp=1"/>
          <p:cNvSpPr/>
          <p:nvPr/>
        </p:nvSpPr>
        <p:spPr>
          <a:xfrm>
            <a:off x="375866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3_BD.420_2#1bd3b4ccd.choices?vop=1&amp;pid=87972ed77&amp;color=0,0,0&amp;vtp=1&amp;bbb=1"/>
          <p:cNvSpPr/>
          <p:nvPr/>
        </p:nvSpPr>
        <p:spPr>
          <a:xfrm>
            <a:off x="832104" y="1529771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6497" algn="l"/>
                <a:tab pos="5374894" algn="l"/>
                <a:tab pos="805599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洛阳纸贵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聚沙成塔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金戈铁马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甘之若饴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4&amp;si=12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22_1#0fe78264a?vop=1&amp;pid=87972ed7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423_1#0fe78264a.bracket?vop=1&amp;pid=87972ed77&amp;color=0,0,0&amp;vpa=206&amp;vtp=1"/>
          <p:cNvSpPr/>
          <p:nvPr/>
        </p:nvSpPr>
        <p:spPr>
          <a:xfrm>
            <a:off x="30728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422_2#0fe78264a.choices?vop=1&amp;pid=87972ed77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呈两性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不能用于治疗胃酸过多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可作供氧剂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有还原性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能被氧化成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呈红色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，可用作颜料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422_2#0fe78264a.choices?vop=1&amp;pid=87972ed7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5&amp;si=12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424_1#1e04a5e6b?htil=35&amp;vop=1&amp;pid=87972ed77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2033" y="1225296"/>
            <a:ext cx="2423160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3_BD.424_2#1e04a5e6b?htil=35&amp;sp=1&amp;vop=1&amp;pid=87972ed77&amp;color=0,0,0&amp;vtp=1&amp;bt=1&amp;bbb=1"/>
          <p:cNvSpPr/>
          <p:nvPr/>
        </p:nvSpPr>
        <p:spPr>
          <a:xfrm>
            <a:off x="832104" y="1078992"/>
            <a:ext cx="7982712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实验室中利用如图装置验证铁与水蒸气反应。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下列说法错误的是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4" name="QC_3_AN.425_1#1e04a5e6b.bracket?vop=1&amp;pid=87972ed77&amp;color=0,0,0&amp;vpa=207&amp;vtp=1"/>
          <p:cNvSpPr/>
          <p:nvPr/>
        </p:nvSpPr>
        <p:spPr>
          <a:xfrm>
            <a:off x="74289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424_3#1e04a5e6b.choices?htil=35&amp;vop=1&amp;pid=87972ed77&amp;color=0,0,0&amp;vtp=1&amp;bbb=1"/>
              <p:cNvSpPr/>
              <p:nvPr/>
            </p:nvSpPr>
            <p:spPr>
              <a:xfrm>
                <a:off x="832104" y="1495425"/>
                <a:ext cx="7982712" cy="172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酒精灯移至湿棉花下方实验效果更佳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用火柴点燃肥皂泡检验生成的氢气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使用硬质玻璃试管盛装还原铁粉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424_3#1e04a5e6b.choices?htil=35&amp;vop=1&amp;pid=87972ed7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7982712" cy="1727200"/>
              </a:xfrm>
              <a:prstGeom prst="rect">
                <a:avLst/>
              </a:prstGeom>
              <a:blipFill>
                <a:blip r:embed="rId4"/>
                <a:stretch>
                  <a:fillRect l="-1833" t="-704" b="-5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6&amp;si=12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426_1#5b4ba2830?sp=1&amp;vop=1&amp;pid=87972ed77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部分含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物质的分类与相应化合价关系如图。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下列推断合理的是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426_1#5b4ba2830?sp=1&amp;vop=1&amp;pid=87972ed7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27_1#5b4ba2830.bracket?vop=1&amp;pid=87972ed77&amp;color=0,0,0&amp;vpa=208&amp;vtp=1"/>
          <p:cNvSpPr/>
          <p:nvPr/>
        </p:nvSpPr>
        <p:spPr>
          <a:xfrm>
            <a:off x="83941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3_BD.426_2#5b4ba2830?htil=36&amp;vop=1&amp;pid=87972ed77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7904" y="1622425"/>
            <a:ext cx="2715768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426_3#5b4ba2830.choices?htil=36&amp;vop=1&amp;pid=87972ed77&amp;color=0,0,0&amp;vtp=1&amp;bbb=1"/>
              <p:cNvSpPr/>
              <p:nvPr/>
            </p:nvSpPr>
            <p:spPr>
              <a:xfrm>
                <a:off x="832104" y="1529771"/>
                <a:ext cx="7680960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在沸水中可生成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的反应一定是化合反应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转化过程中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，一定存在物质颜色的变化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的饱和溶液，一定会形成能产生丁达尔效应的红棕色分散系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均能与同一物质反应生成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，则组成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的元素为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426_3#5b4ba2830.choices?htil=36&amp;vop=1&amp;pid=87972ed7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7680960" cy="1676400"/>
              </a:xfrm>
              <a:prstGeom prst="rect">
                <a:avLst/>
              </a:prstGeom>
              <a:blipFill>
                <a:blip r:embed="rId5"/>
                <a:stretch>
                  <a:fillRect l="-1905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7&amp;si=12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428_1#491e1c961?sp=1&amp;vop=1&amp;pid=87972ed77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某工厂采用如下工艺制备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Cr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已知焙烧后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Cr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价形式存在，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428_1#491e1c961?sp=1&amp;vop=1&amp;pid=87972ed7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29_1#491e1c961.bracket?vop=1&amp;pid=87972ed77&amp;color=0,0,0&amp;vpa=209&amp;vtp=1"/>
          <p:cNvSpPr/>
          <p:nvPr/>
        </p:nvSpPr>
        <p:spPr>
          <a:xfrm>
            <a:off x="10149871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3_BD.428_2#491e1c961?htil=37&amp;vop=1&amp;pid=87972ed77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2368" y="1622425"/>
            <a:ext cx="3941064" cy="11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428_3#491e1c961.choices?htil=37&amp;vop=1&amp;pid=87972ed77&amp;color=0,0,0&amp;vtp=1&amp;bbb=1"/>
              <p:cNvSpPr/>
              <p:nvPr/>
            </p:nvSpPr>
            <p:spPr>
              <a:xfrm>
                <a:off x="832104" y="1529771"/>
                <a:ext cx="646480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“焙烧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滤渣的主要成分为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滤液①中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Cr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元素的主要存在形式为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淀粉水解液中的葡萄糖起还原作用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428_3#491e1c961.choices?htil=37&amp;vop=1&amp;pid=87972ed7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6464808" cy="1676400"/>
              </a:xfrm>
              <a:prstGeom prst="rect">
                <a:avLst/>
              </a:prstGeom>
              <a:blipFill>
                <a:blip r:embed="rId5"/>
                <a:stretch>
                  <a:fillRect l="-2264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8&amp;si=12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430_1#93c539cdc?sp=1&amp;vop=1&amp;pid=87972ed77&amp;color=0,0,0&amp;vtp=1&amp;bt=1&amp;bb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某小组对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CN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的性质进行探究：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.向少量蒸馏水里滴加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，再滴加2滴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.向少量蒸馏水里滴加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CN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溶液，再滴加2滴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列说法正确的是(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430_1#93c539cdc?sp=1&amp;vop=1&amp;pid=87972ed7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31_1#93c539cdc.bracket?vop=1&amp;pid=87972ed77&amp;color=0,0,0&amp;vpa=210&amp;vtp=1"/>
          <p:cNvSpPr/>
          <p:nvPr/>
        </p:nvSpPr>
        <p:spPr>
          <a:xfrm>
            <a:off x="2844260" y="23449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430_2#93c539cdc.choices?vop=1&amp;pid=87972ed77&amp;color=0,0,0&amp;vtp=1&amp;bbb=1"/>
              <p:cNvSpPr/>
              <p:nvPr/>
            </p:nvSpPr>
            <p:spPr>
              <a:xfrm>
                <a:off x="832104" y="27617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可作铜版刻蚀液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表现还原性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实验Ⅱ中溶液呈红色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能区分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CN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焰色试验不能区分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CN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430_2#93c539cdc.choices?vop=1&amp;pid=87972ed7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6179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9&amp;si=12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432_1#1b10b819c?sp=1&amp;vop=1&amp;pid=87972ed77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不同条件下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按照反应①②的化学计量比恰好反应，结果如下。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432_1#1b10b819c?sp=1&amp;vop=1&amp;pid=87972ed7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" name="QC_3_BD.432_2#1b10b819c?colgroup=4,7,10,10,10,10&amp;vop=1&amp;pid=87972ed7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3227249"/>
                  </p:ext>
                </p:extLst>
              </p:nvPr>
            </p:nvGraphicFramePr>
            <p:xfrm>
              <a:off x="832104" y="1622544"/>
              <a:ext cx="10538696" cy="1357122"/>
            </p:xfrm>
            <a:graphic>
              <a:graphicData uri="http://schemas.openxmlformats.org/drawingml/2006/table">
                <a:tbl>
                  <a:tblPr/>
                  <a:tblGrid>
                    <a:gridCol w="100102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158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3891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3891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2008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02909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33451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起始酸碱性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KI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物质的量/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mol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物质的量/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mol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0.001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Mn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中性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0.001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10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𝑥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0" name="QC_3_BD.432_2#1b10b819c?colgroup=4,7,10,10,10,10&amp;vop=1&amp;pid=87972ed7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3227249"/>
                  </p:ext>
                </p:extLst>
              </p:nvPr>
            </p:nvGraphicFramePr>
            <p:xfrm>
              <a:off x="832104" y="1622544"/>
              <a:ext cx="10538696" cy="1357122"/>
            </p:xfrm>
            <a:graphic>
              <a:graphicData uri="http://schemas.openxmlformats.org/drawingml/2006/table">
                <a:tbl>
                  <a:tblPr/>
                  <a:tblGrid>
                    <a:gridCol w="100102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158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3891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3891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2008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02909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33451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起始酸碱性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5157" t="-1818" r="-319497" b="-3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5157" t="-1818" r="-219497" b="-320000"/>
                          </a:stretch>
                        </a:blipFill>
                      </a:tcPr>
                    </a:tc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5157" t="-100000" r="-319497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5157" t="-100000" r="-219497" b="-214286"/>
                          </a:stretch>
                        </a:blipFill>
                      </a:tcPr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0.001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5157" t="-200000" r="-219497" b="-114286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97126" t="-200000" r="-100575" b="-1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95989" t="-200000" r="-287" b="-1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中性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0.001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5157" t="-300000" r="-219497" b="-14286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97126" t="-300000" r="-100575" b="-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95989" t="-300000" r="-287" b="-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432_3#1b10b819c?vop=1&amp;pid=87972ed77&amp;color=0,0,0&amp;vtp=1&amp;bbb=1"/>
              <p:cNvSpPr/>
              <p:nvPr/>
            </p:nvSpPr>
            <p:spPr>
              <a:xfrm>
                <a:off x="832104" y="31084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的氧化性随酸性减弱而减弱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列说法正确的是(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432_3#1b10b819c?vop=1&amp;pid=87972ed7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08444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3_AN.433_1#1b10b819c.bracket?vop=1&amp;pid=87972ed77&amp;color=0,0,0&amp;vpa=211&amp;vtp=1"/>
          <p:cNvSpPr/>
          <p:nvPr/>
        </p:nvSpPr>
        <p:spPr>
          <a:xfrm>
            <a:off x="2856960" y="3535164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3_BD.432_4#1b10b819c.choices?vop=1&amp;pid=87972ed77&amp;color=0,0,0&amp;vtp=1&amp;bbb=1"/>
              <p:cNvSpPr/>
              <p:nvPr/>
            </p:nvSpPr>
            <p:spPr>
              <a:xfrm>
                <a:off x="832104" y="39682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反应①，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):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)=1: 5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对比反应①和②，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对比反应①和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的还原性随酸性减弱而减弱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随反应进行，体系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变化：①增大，②不变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3_BD.432_4#1b10b819c.choices?vop=1&amp;pid=87972ed7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68290"/>
                <a:ext cx="10533888" cy="1676400"/>
              </a:xfrm>
              <a:prstGeom prst="rect">
                <a:avLst/>
              </a:prstGeom>
              <a:blipFill>
                <a:blip r:embed="rId6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34fe8d44c?vop=1&amp;pid=244a434ae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为探究某食品包装袋内一小包脱氧剂中的还原铁粉是否变质，分别取少量样品溶于盐酸，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再进行下列实验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其中结论正确的是(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6_AN.30_1#34fe8d44c.bracket?vop=1&amp;pid=244a434ae&amp;color=0,0,0&amp;vpa=16&amp;vtp=1"/>
          <p:cNvSpPr/>
          <p:nvPr/>
        </p:nvSpPr>
        <p:spPr>
          <a:xfrm>
            <a:off x="28442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9_2#34fe8d44c.choices?vop=1&amp;pid=244a434ae&amp;color=0,0,0&amp;vtp=1&amp;bbb=1"/>
              <p:cNvSpPr/>
              <p:nvPr/>
            </p:nvSpPr>
            <p:spPr>
              <a:xfrm>
                <a:off x="832104" y="19489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若样品溶于盐酸有气泡产生，则铁粉未变质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溶液，溶液未变红，则铁粉可能变质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若依次滴加氯水、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溶液，溶液变红，则铁粉全部变质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溶液，溶液未变红，再滴加氯水，溶液变红，则铁粉全部变质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29_2#34fe8d44c.choices?vop=1&amp;pid=244a434a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205ff9f45?vop=1&amp;pid=8c494521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在指定条件下，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下列铁及其化合物之间的转化不能实现的是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32_1#205ff9f45.bracket?vop=1&amp;pid=8c4945216&amp;color=0,0,0&amp;vpa=17&amp;vtp=1"/>
          <p:cNvSpPr/>
          <p:nvPr/>
        </p:nvSpPr>
        <p:spPr>
          <a:xfrm>
            <a:off x="6959061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31_2#205ff9f45.choices?vop=1&amp;pid=8c4945216&amp;color=0,0,0&amp;vtp=1&amp;bbb=1"/>
              <p:cNvSpPr/>
              <p:nvPr/>
            </p:nvSpPr>
            <p:spPr>
              <a:xfrm>
                <a:off x="832104" y="1495425"/>
                <a:ext cx="10533888" cy="1422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CO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g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高温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aq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g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aq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稀</m:t>
                              </m:r>
                              <m:sSub>
                                <m:sSub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HNO</m:t>
                                  </m:r>
                                </m:e>
                                <m:sub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aq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O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g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高温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31_2#205ff9f45.choices?vop=1&amp;pid=8c494521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422400"/>
              </a:xfrm>
              <a:prstGeom prst="rect">
                <a:avLst/>
              </a:prstGeom>
              <a:blipFill>
                <a:blip r:embed="rId3"/>
                <a:stretch>
                  <a:fillRect l="-13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33_1#d0de7e7f1?vop=1&amp;pid=8c4945216&amp;color=0,0,0&amp;vtp=1&amp;bt=1&amp;bbb=1"/>
              <p:cNvSpPr/>
              <p:nvPr/>
            </p:nvSpPr>
            <p:spPr>
              <a:xfrm>
                <a:off x="832104" y="1080000"/>
                <a:ext cx="10533888" cy="38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某兴趣小组设计方案制取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。回答下列问题：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33_1#d0de7e7f1?vop=1&amp;pid=8c494521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81000"/>
              </a:xfrm>
              <a:prstGeom prst="rect">
                <a:avLst/>
              </a:prstGeom>
              <a:blipFill>
                <a:blip r:embed="rId3"/>
                <a:stretch>
                  <a:fillRect l="-1389" t="-3175" b="-269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34_1#143cadf54?sp=1&amp;vop=1&amp;pid=d0de7e7f1&amp;color=0,0,0&amp;vtp=1&amp;bbb=1"/>
              <p:cNvSpPr/>
              <p:nvPr/>
            </p:nvSpPr>
            <p:spPr>
              <a:xfrm>
                <a:off x="832104" y="1462834"/>
                <a:ext cx="10533888" cy="171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的两个方案如下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案一：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Ⅰ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Ⅱ</m:t>
                          </m:r>
                        </m:e>
                      </m:mr>
                      <m:mr>
                        <m:e>
                          <m:groupChr>
                            <m:groupChrPr>
                              <m:chr m:val="→"/>
                              <m:pos m:val="top"/>
                              <m:ctrlPr>
                                <a:rPr lang="en-US" altLang="zh-CN" sz="1800" b="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、稀盐酸</m:t>
                              </m:r>
                            </m:e>
                          </m:groupCh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案二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一定条件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Ⅲ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稀盐酸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Ⅳ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7_BD.34_1#143cadf54?sp=1&amp;vop=1&amp;pid=d0de7e7f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2834"/>
                <a:ext cx="10533888" cy="1714500"/>
              </a:xfrm>
              <a:prstGeom prst="rect">
                <a:avLst/>
              </a:prstGeom>
              <a:blipFill>
                <a:blip r:embed="rId4"/>
                <a:stretch>
                  <a:fillRect l="-1389" t="-17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35_1#de60d569d?vop=1&amp;pid=143cadf54&amp;color=0,0,0&amp;vtp=1&amp;bbb=1&amp;hb=1"/>
              <p:cNvSpPr/>
              <p:nvPr/>
            </p:nvSpPr>
            <p:spPr>
              <a:xfrm>
                <a:off x="832104" y="3168388"/>
                <a:ext cx="10533888" cy="711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①步骤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中另一种试剂为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填名称），步骤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中还有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写出反应的离子方程式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35_1#de60d569d?vop=1&amp;pid=143cadf5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68388"/>
                <a:ext cx="10533888" cy="711200"/>
              </a:xfrm>
              <a:prstGeom prst="rect">
                <a:avLst/>
              </a:prstGeom>
              <a:blipFill>
                <a:blip r:embed="rId5"/>
                <a:stretch>
                  <a:fillRect l="-1389" t="-6897" b="-155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36_1#de60d569d.blank?vop=1&amp;pid=143cadf54&amp;color=0,0,0&amp;vpa=18&amp;vtp=1&amp;bbb=1"/>
          <p:cNvSpPr/>
          <p:nvPr/>
        </p:nvSpPr>
        <p:spPr>
          <a:xfrm>
            <a:off x="3352260" y="3162927"/>
            <a:ext cx="852488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8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稀盐酸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37_1#de60d569d.blank?vop=1&amp;pid=143cadf54&amp;color=0,0,0&amp;vpa=19&amp;vtp=1&amp;bbb=1&amp;rh=23.75"/>
              <p:cNvSpPr/>
              <p:nvPr/>
            </p:nvSpPr>
            <p:spPr>
              <a:xfrm>
                <a:off x="862266" y="3492111"/>
                <a:ext cx="3729609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4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37_1#de60d569d.blank?vop=1&amp;pid=143cadf54&amp;color=0,0,0&amp;vpa=19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266" y="3492111"/>
                <a:ext cx="3729609" cy="301625"/>
              </a:xfrm>
              <a:prstGeom prst="rect">
                <a:avLst/>
              </a:prstGeom>
              <a:blipFill>
                <a:blip r:embed="rId6"/>
                <a:stretch>
                  <a:fillRect l="-654" r="-817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38_1#5fc6cb9fd?vop=1&amp;pid=143cadf54&amp;color=0,0,0&amp;vtp=1&amp;bbb=1&amp;hb=1"/>
              <p:cNvSpPr/>
              <p:nvPr/>
            </p:nvSpPr>
            <p:spPr>
              <a:xfrm>
                <a:off x="832104" y="3901234"/>
                <a:ext cx="10533888" cy="2133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②步骤Ⅲ反应前后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元素的化合价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填“升高”“降低”或“不变”）；反应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Ⅳ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的基本反应类型是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8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.置换反应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8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.分解反应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8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.复分解反应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8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.化合反应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8_BD.38_1#5fc6cb9fd?vop=1&amp;pid=143cadf5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01234"/>
                <a:ext cx="10533888" cy="2133600"/>
              </a:xfrm>
              <a:prstGeom prst="rect">
                <a:avLst/>
              </a:prstGeom>
              <a:blipFill>
                <a:blip r:embed="rId7"/>
                <a:stretch>
                  <a:fillRect l="-1389" t="-2286" r="-1389" b="-48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39_1#5fc6cb9fd.blank?vop=1&amp;pid=143cadf54&amp;color=0,0,0&amp;vpa=20&amp;vtp=1&amp;bbb=1"/>
          <p:cNvSpPr/>
          <p:nvPr/>
        </p:nvSpPr>
        <p:spPr>
          <a:xfrm>
            <a:off x="4271423" y="3870373"/>
            <a:ext cx="623888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8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升高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8_AN.40_1#5fc6cb9fd.blank?vop=1&amp;pid=143cadf54&amp;color=0,0,0&amp;vpa=21&amp;vtp=1&amp;bbb=1"/>
              <p:cNvSpPr/>
              <p:nvPr/>
            </p:nvSpPr>
            <p:spPr>
              <a:xfrm>
                <a:off x="836866" y="4259508"/>
                <a:ext cx="2174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8_AN.40_1#5fc6cb9fd.blank?vop=1&amp;pid=143cadf54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66" y="4259508"/>
                <a:ext cx="217488" cy="279400"/>
              </a:xfrm>
              <a:prstGeom prst="rect">
                <a:avLst/>
              </a:prstGeom>
              <a:blipFill>
                <a:blip r:embed="rId8"/>
                <a:stretch>
                  <a:fillRect r="-27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41_1#847e90d35?sp=1&amp;vop=1&amp;pid=d0de7e7f1&amp;color=0,0,0&amp;vtp=1&amp;bt=1&amp;bbb=1"/>
              <p:cNvSpPr/>
              <p:nvPr/>
            </p:nvSpPr>
            <p:spPr>
              <a:xfrm>
                <a:off x="832104" y="1080000"/>
                <a:ext cx="10533888" cy="1892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（2）制取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胶体的两个方案如下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案一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：蒸馏水煮沸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几滴饱和</m:t>
                              </m:r>
                              <m:sSub>
                                <m:sSub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溶液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案二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：蒸馏水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几滴饱和</m:t>
                              </m:r>
                              <m:sSub>
                                <m:sSub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溶液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煮沸胶体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7_BD.41_1#847e90d35?sp=1&amp;vop=1&amp;pid=d0de7e7f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892300"/>
              </a:xfrm>
              <a:prstGeom prst="rect">
                <a:avLst/>
              </a:prstGeom>
              <a:blipFill>
                <a:blip r:embed="rId3"/>
                <a:stretch>
                  <a:fillRect l="-13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BD.42_1#7b27f3d1c?vop=1&amp;pid=847e90d35&amp;color=0,0,0&amp;vtp=1&amp;bbb=1&amp;hb=1"/>
          <p:cNvSpPr/>
          <p:nvPr/>
        </p:nvSpPr>
        <p:spPr>
          <a:xfrm>
            <a:off x="832104" y="2968744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方案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能够制得胶体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胶体区别于溶液与悬浊液的本质特征为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，检验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该方案是否成功的方法为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4" name="QB_8_AN.43_1#7b27f3d1c.blank?vop=1&amp;pid=847e90d35&amp;color=0,0,0&amp;vpa=22&amp;vtp=1"/>
          <p:cNvSpPr/>
          <p:nvPr/>
        </p:nvSpPr>
        <p:spPr>
          <a:xfrm>
            <a:off x="1523460" y="2938264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44_1#7b27f3d1c.blank?vop=1&amp;pid=847e90d35&amp;color=0,0,0&amp;vpa=23&amp;vtp=1&amp;bbb=1"/>
              <p:cNvSpPr/>
              <p:nvPr/>
            </p:nvSpPr>
            <p:spPr>
              <a:xfrm>
                <a:off x="7504367" y="2981190"/>
                <a:ext cx="3113088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分散质粒子直径为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1∼100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B_8_AN.44_1#7b27f3d1c.blank?vop=1&amp;pid=847e90d35&amp;color=0,0,0&amp;vpa=2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4367" y="2981190"/>
                <a:ext cx="3113088" cy="292100"/>
              </a:xfrm>
              <a:prstGeom prst="rect">
                <a:avLst/>
              </a:prstGeom>
              <a:blipFill>
                <a:blip r:embed="rId4"/>
                <a:stretch>
                  <a:fillRect l="-2935" t="-27083" r="-391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45_1#7b27f3d1c.blank?vop=1&amp;pid=847e90d35&amp;color=0,0,0&amp;vpa=24&amp;vtp=1&amp;bbb=1&amp;hb=1"/>
          <p:cNvSpPr/>
          <p:nvPr/>
        </p:nvSpPr>
        <p:spPr>
          <a:xfrm>
            <a:off x="832104" y="3331964"/>
            <a:ext cx="10531904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用红色激光笔照射该分散系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，在与光束垂直的方向进行观察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如果有一条光亮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“通路”出现，则证明该方案成功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46_1#0ddd5acf0?vop=1&amp;pid=847e90d35&amp;color=0,0,0&amp;vtp=1&amp;bbb=1&amp;hb=1"/>
              <p:cNvSpPr/>
              <p:nvPr/>
            </p:nvSpPr>
            <p:spPr>
              <a:xfrm>
                <a:off x="832104" y="42222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胶体缓缓加入过量稀盐酸中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，溶液由无色变为黄色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8_BD.46_1#0ddd5acf0?vop=1&amp;pid=847e90d3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222290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r="-57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47_1#0ddd5acf0.blank?vop=1&amp;pid=847e90d35&amp;color=0,0,0&amp;vpa=25&amp;vtp=1&amp;bbb=1&amp;rh=23.75&amp;hb=1"/>
              <p:cNvSpPr/>
              <p:nvPr/>
            </p:nvSpPr>
            <p:spPr>
              <a:xfrm>
                <a:off x="832104" y="4184190"/>
                <a:ext cx="10531904" cy="812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177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8_AN.47_1#0ddd5acf0.blank?vop=1&amp;pid=847e90d35&amp;color=0,0,0&amp;vpa=25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184190"/>
                <a:ext cx="10531904" cy="812800"/>
              </a:xfrm>
              <a:prstGeom prst="rect">
                <a:avLst/>
              </a:prstGeom>
              <a:blipFill>
                <a:blip r:embed="rId6"/>
                <a:stretch>
                  <a:fillRect l="-811" b="-4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8_1#865dfb09f?htil=4&amp;vop=1&amp;pid=8c4945216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5073" y="1171440"/>
            <a:ext cx="2915719" cy="131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48_2#865dfb09f?htil=4&amp;sp=1&amp;vop=1&amp;pid=8c4945216&amp;color=0,0,0&amp;vtp=1&amp;bt=1&amp;bbb=1&amp;hb=1&amp;hs=1"/>
              <p:cNvSpPr/>
              <p:nvPr/>
            </p:nvSpPr>
            <p:spPr>
              <a:xfrm>
                <a:off x="832104" y="1080000"/>
                <a:ext cx="7205472" cy="162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含少量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及杂质，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其中杂质与酸不反应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且难溶于水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）是一种常见的工业废料，为了减少污染并变废为宝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工程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师设计了两种不同的工艺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（部分步骤已略去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用于生产铁红或七水合硫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酸亚铁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⋅7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6_BD.48_2#865dfb09f?htil=4&amp;sp=1&amp;vop=1&amp;pid=8c4945216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7205472" cy="1625600"/>
              </a:xfrm>
              <a:prstGeom prst="rect">
                <a:avLst/>
              </a:prstGeom>
              <a:blipFill>
                <a:blip r:embed="rId4"/>
                <a:stretch>
                  <a:fillRect l="-2030" r="-4653" b="-59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7_BD.49_1#2570cc721?vop=1&amp;pid=865dfb09f&amp;color=0,0,0&amp;vtp=1&amp;bbb=1&amp;hs=1"/>
          <p:cNvSpPr/>
          <p:nvPr/>
        </p:nvSpPr>
        <p:spPr>
          <a:xfrm>
            <a:off x="832104" y="2689344"/>
            <a:ext cx="10533888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（1）过程Ⅰ中：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50_1#40a291be8?vop=1&amp;pid=2570cc721&amp;color=0,0,0&amp;vtp=1&amp;bbb=1"/>
              <p:cNvSpPr/>
              <p:nvPr/>
            </p:nvSpPr>
            <p:spPr>
              <a:xfrm>
                <a:off x="832104" y="3122025"/>
                <a:ext cx="10533888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分离出杂质的操作是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与硫酸反应的离子方程式为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50_1#40a291be8?vop=1&amp;pid=2570cc72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22025"/>
                <a:ext cx="10533888" cy="812800"/>
              </a:xfrm>
              <a:prstGeom prst="rect">
                <a:avLst/>
              </a:prstGeom>
              <a:blipFill>
                <a:blip r:embed="rId5"/>
                <a:stretch>
                  <a:fillRect l="-1389" t="-1504" b="-127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51_1#40a291be8.blank?vop=1&amp;pid=2570cc721&amp;color=0,0,0&amp;vpa=26&amp;vtp=1&amp;bbb=1"/>
          <p:cNvSpPr/>
          <p:nvPr/>
        </p:nvSpPr>
        <p:spPr>
          <a:xfrm>
            <a:off x="3123660" y="3089830"/>
            <a:ext cx="6238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过滤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53_1#40a291be8.blank?vop=1&amp;pid=2570cc721&amp;color=0,0,0&amp;vpa=27&amp;vtp=1&amp;bbb=1&amp;rh=23.75"/>
              <p:cNvSpPr/>
              <p:nvPr/>
            </p:nvSpPr>
            <p:spPr>
              <a:xfrm>
                <a:off x="4454653" y="3537767"/>
                <a:ext cx="3208909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8_AN.53_1#40a291be8.blank?vop=1&amp;pid=2570cc721&amp;color=0,0,0&amp;vpa=27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4653" y="3537767"/>
                <a:ext cx="3208909" cy="301625"/>
              </a:xfrm>
              <a:prstGeom prst="rect">
                <a:avLst/>
              </a:prstGeom>
              <a:blipFill>
                <a:blip r:embed="rId6"/>
                <a:stretch>
                  <a:fillRect l="-951" r="-760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O_7_BD.54_1#ad2fb89a7?vop=1&amp;pid=865dfb09f&amp;color=0,0,0&amp;vtp=1&amp;bbb=1"/>
          <p:cNvSpPr/>
          <p:nvPr/>
        </p:nvSpPr>
        <p:spPr>
          <a:xfrm>
            <a:off x="832104" y="3976679"/>
            <a:ext cx="10533888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（2）制备铁红的过程Ⅱ、Ⅲ中：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8_BD.55_1#11a699e4b?vop=1&amp;pid=ad2fb89a7&amp;color=0,0,0&amp;vtp=1&amp;bbb=1&amp;hb=1"/>
              <p:cNvSpPr/>
              <p:nvPr/>
            </p:nvSpPr>
            <p:spPr>
              <a:xfrm>
                <a:off x="832104" y="4409359"/>
                <a:ext cx="10533888" cy="121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①过程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溶液的目的是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代替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，则发生的氧化还原反应的离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子方程式为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②过程Ⅲ中，加入氨水后可观察到的现象为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8_BD.55_1#11a699e4b?vop=1&amp;pid=ad2fb89a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09359"/>
                <a:ext cx="10533888" cy="1219200"/>
              </a:xfrm>
              <a:prstGeom prst="rect">
                <a:avLst/>
              </a:prstGeom>
              <a:blipFill>
                <a:blip r:embed="rId7"/>
                <a:stretch>
                  <a:fillRect l="-1389" t="-1000" r="-984" b="-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8_AN.56_1#11a699e4b.blank?vop=1&amp;pid=ad2fb89a7&amp;color=0,0,0&amp;vpa=28&amp;vtp=1&amp;bbb=1"/>
              <p:cNvSpPr/>
              <p:nvPr/>
            </p:nvSpPr>
            <p:spPr>
              <a:xfrm>
                <a:off x="4378453" y="4449499"/>
                <a:ext cx="1952498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11" name="QB_8_AN.56_1#11a699e4b.blank?vop=1&amp;pid=ad2fb89a7&amp;color=0,0,0&amp;vpa=2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8453" y="4449499"/>
                <a:ext cx="1952498" cy="292100"/>
              </a:xfrm>
              <a:prstGeom prst="rect">
                <a:avLst/>
              </a:prstGeom>
              <a:blipFill>
                <a:blip r:embed="rId8"/>
                <a:stretch>
                  <a:fillRect l="-4673" t="-27083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8_AN.57_1#11a699e4b.blank?vop=1&amp;pid=ad2fb89a7&amp;color=0,0,0&amp;vpa=29&amp;vtp=1&amp;bbb=1"/>
              <p:cNvSpPr/>
              <p:nvPr/>
            </p:nvSpPr>
            <p:spPr>
              <a:xfrm>
                <a:off x="2030667" y="4819006"/>
                <a:ext cx="2984246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8_AN.57_1#11a699e4b.blank?vop=1&amp;pid=ad2fb89a7&amp;color=0,0,0&amp;vpa=2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0667" y="4819006"/>
                <a:ext cx="2984246" cy="304800"/>
              </a:xfrm>
              <a:prstGeom prst="rect">
                <a:avLst/>
              </a:prstGeom>
              <a:blipFill>
                <a:blip r:embed="rId9"/>
                <a:stretch>
                  <a:fillRect l="-816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QB_8_AN.59_1#11a699e4b.blank?vop=1&amp;pid=ad2fb89a7&amp;color=0,0,0&amp;vpa=30&amp;vtp=1&amp;bbb=1"/>
          <p:cNvSpPr/>
          <p:nvPr/>
        </p:nvSpPr>
        <p:spPr>
          <a:xfrm>
            <a:off x="5181060" y="5189964"/>
            <a:ext cx="17668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生成红褐色沉淀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QB_7_BD.60_1#224b9891c?vop=1&amp;pid=865dfb09f&amp;color=0,0,0&amp;vtp=1&amp;bbb=1"/>
              <p:cNvSpPr/>
              <p:nvPr/>
            </p:nvSpPr>
            <p:spPr>
              <a:xfrm>
                <a:off x="832104" y="5653960"/>
                <a:ext cx="10533888" cy="45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的过程Ⅳ中，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用离子方程式说明加入铁屑的主要目的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5" name="QB_7_BD.60_1#224b9891c?vop=1&amp;pid=865dfb09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653960"/>
                <a:ext cx="10533888" cy="457200"/>
              </a:xfrm>
              <a:prstGeom prst="rect">
                <a:avLst/>
              </a:prstGeom>
              <a:blipFill>
                <a:blip r:embed="rId10"/>
                <a:stretch>
                  <a:fillRect l="-1389" b="-18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QB_7_AN.61_1#224b9891c.blank?vop=1&amp;pid=865dfb09f&amp;color=0,0,0&amp;vpa=31&amp;vtp=1&amp;bbb=1"/>
              <p:cNvSpPr/>
              <p:nvPr/>
            </p:nvSpPr>
            <p:spPr>
              <a:xfrm>
                <a:off x="8717090" y="5655872"/>
                <a:ext cx="2200148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3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6" name="QB_7_AN.61_1#224b9891c.blank?vop=1&amp;pid=865dfb09f&amp;color=0,0,0&amp;vpa=3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7090" y="5655872"/>
                <a:ext cx="2200148" cy="304800"/>
              </a:xfrm>
              <a:prstGeom prst="rect">
                <a:avLst/>
              </a:prstGeom>
              <a:blipFill>
                <a:blip r:embed="rId11"/>
                <a:stretch>
                  <a:fillRect l="-1108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1" grpId="0" build="p" animBg="1"/>
      <p:bldP spid="12" grpId="0" build="p" animBg="1"/>
      <p:bldP spid="14" grpId="0" build="p" animBg="1"/>
      <p:bldP spid="1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62_1#2da20096c?vop=1&amp;pid=b8d34345b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一定质量的铁的氧化物与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的盐酸恰好完全反应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所得溶液中的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恰好能被标准状况下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672 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则该固体中铁原子和氧原子的个数之比为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5_BD.62_1#2da20096c?vop=1&amp;pid=b8d34345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34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63_1#2da20096c.bracket?vop=1&amp;pid=b8d34345b&amp;color=0,0,0&amp;vpa=32&amp;vtp=1"/>
          <p:cNvSpPr/>
          <p:nvPr/>
        </p:nvSpPr>
        <p:spPr>
          <a:xfrm>
            <a:off x="6908196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62_2#2da20096c.choices?vop=1&amp;pid=b8d34345b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972" algn="l"/>
                    <a:tab pos="5368544" algn="l"/>
                    <a:tab pos="80528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7:9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5:6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3:4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2:3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5_BD.62_2#2da20096c.choices?vop=1&amp;pid=b8d34345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64_1#5b83d1ebf?sp=1&amp;vop=1&amp;pid=b8d34345b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从某含有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的工业废液中回收铜并制备氯化铁晶体的流程如下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5_BD.64_1#5b83d1ebf?sp=1&amp;vop=1&amp;pid=b8d34345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BD.64_2#5b83d1ebf?vop=1&amp;pid=b8d34345b&amp;color=0,0,0&amp;vtp=1&amp;bbb=1"/>
          <p:cNvSpPr/>
          <p:nvPr/>
        </p:nvSpPr>
        <p:spPr>
          <a:xfrm>
            <a:off x="832104" y="14955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4" name="QC_5_AN.65_1#5b83d1ebf.bracket?vop=1&amp;pid=b8d34345b&amp;color=0,0,0&amp;vpa=33&amp;vtp=1"/>
          <p:cNvSpPr/>
          <p:nvPr/>
        </p:nvSpPr>
        <p:spPr>
          <a:xfrm>
            <a:off x="2844260" y="1492369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5" name="QC_5_BD.64_3#5b83d1ebf?htil=5&amp;vop=1&amp;pid=b8d34345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6887" y="2038469"/>
            <a:ext cx="4544568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64_4#5b83d1ebf.choices?htil=5&amp;vop=1&amp;pid=b8d34345b&amp;color=0,0,0&amp;vtp=1&amp;bbb=1"/>
              <p:cNvSpPr/>
              <p:nvPr/>
            </p:nvSpPr>
            <p:spPr>
              <a:xfrm>
                <a:off x="832104" y="1945815"/>
                <a:ext cx="58613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是铁、试剂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是稀硫酸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操作Ⅰ、操作Ⅱ、操作Ⅲ相同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溶液或氯气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用酸性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溶液可检验溶液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中是否还有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5_BD.64_4#5b83d1ebf.choices?htil=5&amp;vop=1&amp;pid=b8d34345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5815"/>
                <a:ext cx="5861304" cy="1676400"/>
              </a:xfrm>
              <a:prstGeom prst="rect">
                <a:avLst/>
              </a:prstGeom>
              <a:blipFill>
                <a:blip r:embed="rId5"/>
                <a:stretch>
                  <a:fillRect l="-2497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_1#c511a1202?sp=1&amp;vop=1&amp;pid=5bd980a3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某同学用如图装置探究铁与水蒸气的反应（夹持装置已省略），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下列说法错误的是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2_1#c511a1202.bracket?vop=1&amp;pid=5bd980a3f&amp;color=0,0,0&amp;vpa=1&amp;vtp=1"/>
          <p:cNvSpPr/>
          <p:nvPr/>
        </p:nvSpPr>
        <p:spPr>
          <a:xfrm>
            <a:off x="92450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6_BD.1_2#c511a1202?htil=1&amp;vop=1&amp;pid=5bd980a3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8601" y="1622425"/>
            <a:ext cx="4370832" cy="149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_3#c511a1202.choices?htil=1&amp;vop=1&amp;pid=5bd980a3f&amp;color=0,0,0&amp;vtp=1&amp;bbb=1&amp;hb=1"/>
              <p:cNvSpPr/>
              <p:nvPr/>
            </p:nvSpPr>
            <p:spPr>
              <a:xfrm>
                <a:off x="832104" y="1529771"/>
                <a:ext cx="6035040" cy="2565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实验时，应先点燃甲处酒精灯，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一段时间后再点燃乙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丁处酒精灯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乙处反应的化学方程式为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实验过程中，能观察到丁处黑色粉末变红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戊处白色固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体变蓝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己的作用是防止空气中的水蒸气进入戊中干扰实验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6_BD.1_3#c511a1202.choices?htil=1&amp;vop=1&amp;pid=5bd980a3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6035040" cy="2565400"/>
              </a:xfrm>
              <a:prstGeom prst="rect">
                <a:avLst/>
              </a:prstGeom>
              <a:blipFill>
                <a:blip r:embed="rId4"/>
                <a:stretch>
                  <a:fillRect l="-2424" b="-35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66_1#fb2c4304e?sp=1&amp;vop=1&amp;pid=b8d34345b&amp;color=0,0,0&amp;vtp=1&amp;bt=1&amp;bb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实验探究是化学的魅力所在，某实验小组设计了下面实验，回答下列问题：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市售的某补铁药片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有效成分为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是否变质进行检测，请帮助完成实验报告。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1：取该补铁药片于试管中，加入适量蒸馏水，药片部分溶解，过滤。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2：取少量步骤1所得滤液于试管中，滴加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⋯⋯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，说明该补铁药片已变质。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66_1#fb2c4304e?sp=1&amp;vop=1&amp;pid=b8d34345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BD.67_1#bcd81863c?vop=1&amp;pid=fb2c4304e&amp;color=0,0,0&amp;vtp=1&amp;bbb=1"/>
          <p:cNvSpPr/>
          <p:nvPr/>
        </p:nvSpPr>
        <p:spPr>
          <a:xfrm>
            <a:off x="832104" y="27274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（1）补充步骤2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中的操作和现象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N.68_1#bcd81863c.blank?vop=1&amp;pid=fb2c4304e&amp;color=0,0,0&amp;vpa=34&amp;vtp=1&amp;bbb=1"/>
              <p:cNvSpPr/>
              <p:nvPr/>
            </p:nvSpPr>
            <p:spPr>
              <a:xfrm>
                <a:off x="4266660" y="2815016"/>
                <a:ext cx="27654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溶液，溶液变为红色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6_AN.68_1#bcd81863c.blank?vop=1&amp;pid=fb2c4304e&amp;color=0,0,0&amp;vpa=3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6660" y="2815016"/>
                <a:ext cx="2765425" cy="279400"/>
              </a:xfrm>
              <a:prstGeom prst="rect">
                <a:avLst/>
              </a:prstGeom>
              <a:blipFill>
                <a:blip r:embed="rId4"/>
                <a:stretch>
                  <a:fillRect l="-441" t="-32609" r="-2203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69_1#f1239c45e?vop=1&amp;pid=fb2c4304e&amp;color=0,0,0&amp;vtp=1&amp;bbb=1&amp;hb=1"/>
              <p:cNvSpPr/>
              <p:nvPr/>
            </p:nvSpPr>
            <p:spPr>
              <a:xfrm>
                <a:off x="832104" y="3177715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制成药片时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外面包有一层特殊的糖衣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推测糖衣的作用是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。同服含有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的补铁药片与维生素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C，可以达到更好的补铁效果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这个过程中体现维生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素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填“氧化性”或“还原性”）。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69_1#f1239c45e?vop=1&amp;pid=fb2c4304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77715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r="-1042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70_1#f1239c45e.blank?vop=1&amp;pid=fb2c4304e&amp;color=0,0,0&amp;vpa=35&amp;vtp=1&amp;bbb=1&amp;hb=1"/>
              <p:cNvSpPr/>
              <p:nvPr/>
            </p:nvSpPr>
            <p:spPr>
              <a:xfrm>
                <a:off x="832104" y="3147235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隔绝空气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6_AN.70_1#f1239c45e.blank?vop=1&amp;pid=fb2c4304e&amp;color=0,0,0&amp;vpa=35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47235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81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71_1#f1239c45e.blank?vop=1&amp;pid=fb2c4304e&amp;color=0,0,0&amp;vpa=36&amp;vtp=1&amp;bbb=1"/>
          <p:cNvSpPr/>
          <p:nvPr/>
        </p:nvSpPr>
        <p:spPr>
          <a:xfrm>
            <a:off x="1447260" y="3985435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还原性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BD.72_1#c75643c94?vop=1&amp;pid=fb2c4304e&amp;color=0,0,0&amp;vtp=1&amp;bbb=1&amp;hb=1"/>
              <p:cNvSpPr/>
              <p:nvPr/>
            </p:nvSpPr>
            <p:spPr>
              <a:xfrm>
                <a:off x="832104" y="444771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（3）请简要描述浊液中的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被浊液中的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氧化的现象：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6_BD.72_1#c75643c94?vop=1&amp;pid=fb2c4304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47715"/>
                <a:ext cx="10533888" cy="838200"/>
              </a:xfrm>
              <a:prstGeom prst="rect">
                <a:avLst/>
              </a:prstGeom>
              <a:blipFill>
                <a:blip r:embed="rId7"/>
                <a:stretch>
                  <a:fillRect l="-1389" r="-1042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6_AN.73_1#c75643c94.blank?vop=1&amp;pid=fb2c4304e&amp;color=0,0,0&amp;vpa=37&amp;vtp=1&amp;bbb=1&amp;hb=1"/>
          <p:cNvSpPr/>
          <p:nvPr/>
        </p:nvSpPr>
        <p:spPr>
          <a:xfrm>
            <a:off x="832104" y="4417235"/>
            <a:ext cx="10531904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白色沉淀迅速变为灰绿色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，最后变为红褐色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4_1#87689b7e9?iti=1&amp;htil=6&amp;vop=1&amp;pid=b8d34345b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9940" y="1171440"/>
            <a:ext cx="2596896" cy="81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5_BD.74_2#87689b7e9?iti=1&amp;htil=6&amp;vop=1&amp;pid=b8d34345b&amp;color=0,0,0&amp;vtp=1"/>
          <p:cNvSpPr/>
          <p:nvPr/>
        </p:nvSpPr>
        <p:spPr>
          <a:xfrm>
            <a:off x="9877895" y="2112256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4" name="QO_5_BD.74_3#87689b7e9?htil=6&amp;sp=1&amp;vop=1&amp;pid=b8d34345b&amp;color=0,0,0&amp;vtp=1&amp;bt=1&amp;bbb=1&amp;hb=1&amp;hs=1"/>
          <p:cNvSpPr/>
          <p:nvPr/>
        </p:nvSpPr>
        <p:spPr>
          <a:xfrm>
            <a:off x="832104" y="1080000"/>
            <a:ext cx="7808976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打印墨盒的墨粉中含有铁的氧化物、碳粉和有机物等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某兴趣小组设计实验以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检验废弃墨粉中的铁元素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，实验流程如图甲：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5" name="QB_6_BD.75_1#5379666a8?htil=6&amp;vop=1&amp;pid=87689b7e9&amp;color=0,0,0&amp;vtp=1&amp;bbb=1&amp;hb=1&amp;hs=1"/>
          <p:cNvSpPr/>
          <p:nvPr/>
        </p:nvSpPr>
        <p:spPr>
          <a:xfrm>
            <a:off x="832104" y="1948990"/>
            <a:ext cx="7808976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（1）墨粉里的铁的氧化物中有部分黑色粉末可以被磁铁吸引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说明墨粉中铁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的氧化物中含有</a:t>
            </a: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填化学式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酸浸的目的是</a:t>
            </a: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76_1#5379666a8.blank?vop=1&amp;pid=87689b7e9&amp;color=0,0,0&amp;vpa=38&amp;vtp=1&amp;bbb=1"/>
              <p:cNvSpPr/>
              <p:nvPr/>
            </p:nvSpPr>
            <p:spPr>
              <a:xfrm>
                <a:off x="2475166" y="2423850"/>
                <a:ext cx="712661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76_1#5379666a8.blank?vop=1&amp;pid=87689b7e9&amp;color=0,0,0&amp;vpa=3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5166" y="2423850"/>
                <a:ext cx="712661" cy="279400"/>
              </a:xfrm>
              <a:prstGeom prst="rect">
                <a:avLst/>
              </a:prstGeom>
              <a:blipFill>
                <a:blip r:embed="rId4"/>
                <a:stretch>
                  <a:fillRect l="-3419" b="-13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77_1#5379666a8.blank?vop=1&amp;pid=87689b7e9&amp;color=0,0,0&amp;vpa=39&amp;vtp=1&amp;bbb=1"/>
          <p:cNvSpPr/>
          <p:nvPr/>
        </p:nvSpPr>
        <p:spPr>
          <a:xfrm>
            <a:off x="6209760" y="2337610"/>
            <a:ext cx="1766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溶解铁的氧化物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8" name="QB_6_BD.78_1#15df4ac27?vop=1&amp;pid=87689b7e9&amp;color=0,0,0&amp;vtp=1&amp;bbb=1&amp;hs=1"/>
          <p:cNvSpPr/>
          <p:nvPr/>
        </p:nvSpPr>
        <p:spPr>
          <a:xfrm>
            <a:off x="832104" y="28125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（2）将酸浸后的混合物过滤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所需的玻璃仪器除烧杯外还有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9" name="QB_6_AN.79_1#15df4ac27.blank?vop=1&amp;pid=87689b7e9&amp;color=0,0,0&amp;vpa=40&amp;vtp=1&amp;bbb=1"/>
          <p:cNvSpPr/>
          <p:nvPr/>
        </p:nvSpPr>
        <p:spPr>
          <a:xfrm>
            <a:off x="6914610" y="2771315"/>
            <a:ext cx="15382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漏斗、玻璃棒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6_BD.80_1#8af3463d3?vop=1&amp;pid=87689b7e9&amp;color=0,0,0&amp;vtp=1&amp;bbb=1&amp;hb=1"/>
              <p:cNvSpPr/>
              <p:nvPr/>
            </p:nvSpPr>
            <p:spPr>
              <a:xfrm>
                <a:off x="832104" y="3266615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（3）取少许滤液于试管中，滴入几滴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溶液，溶液显红色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说明滤液中含有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填离子符号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）；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另取滤液进行检验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该滤液能使酸性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溶液的紫色褪去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说明滤液中存在具有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”或“还原性”）的粒子。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6_BD.80_1#8af3463d3?vop=1&amp;pid=87689b7e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66615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r="-1215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6_AN.81_1#8af3463d3.blank?vop=1&amp;pid=87689b7e9&amp;color=0,0,0&amp;vpa=41&amp;vtp=1&amp;bbb=1"/>
              <p:cNvSpPr/>
              <p:nvPr/>
            </p:nvSpPr>
            <p:spPr>
              <a:xfrm>
                <a:off x="8877553" y="3305992"/>
                <a:ext cx="57778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6_AN.81_1#8af3463d3.blank?vop=1&amp;pid=87689b7e9&amp;color=0,0,0&amp;vpa=4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7553" y="3305992"/>
                <a:ext cx="577787" cy="292100"/>
              </a:xfrm>
              <a:prstGeom prst="rect">
                <a:avLst/>
              </a:prstGeom>
              <a:blipFill>
                <a:blip r:embed="rId6"/>
                <a:stretch>
                  <a:fillRect l="-4211" t="-2083" b="-4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6_AN.82_1#8af3463d3.blank?vop=1&amp;pid=87689b7e9&amp;color=0,0,0&amp;vpa=42&amp;vtp=1&amp;bbb=1"/>
          <p:cNvSpPr/>
          <p:nvPr/>
        </p:nvSpPr>
        <p:spPr>
          <a:xfrm>
            <a:off x="9094184" y="3655235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还原性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3_1#8d87286fa?sp=1&amp;vop=1&amp;pid=87689b7e9&amp;color=0,0,0&amp;mp=1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为进一步探究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的氧化性或还原性，该兴趣小组设计并进行如下实验，记录现象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完成实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验报告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83_1#8d87286fa?sp=1&amp;vop=1&amp;pid=87689b7e9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52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QB_6_BD.83_2#8d87286fa?colgroup=8,20,27&amp;vop=1&amp;pid=87689b7e9&amp;color=0,0,0&amp;mp=1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749792"/>
                  </p:ext>
                </p:extLst>
              </p:nvPr>
            </p:nvGraphicFramePr>
            <p:xfrm>
              <a:off x="832104" y="2041644"/>
              <a:ext cx="10506456" cy="1391031"/>
            </p:xfrm>
            <a:graphic>
              <a:graphicData uri="http://schemas.openxmlformats.org/drawingml/2006/table">
                <a:tbl>
                  <a:tblPr/>
                  <a:tblGrid>
                    <a:gridCol w="16459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30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04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溶液中滴加新制氯水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溶液中加入足量铜粉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溶液由浅绿色变为棕黄色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铜粉逐渐溶解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溶液由棕黄色变为蓝色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具有还原性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QB_6_BD.83_2#8d87286fa?colgroup=8,20,27&amp;vop=1&amp;pid=87689b7e9&amp;color=0,0,0&amp;mp=1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749792"/>
                  </p:ext>
                </p:extLst>
              </p:nvPr>
            </p:nvGraphicFramePr>
            <p:xfrm>
              <a:off x="832104" y="2041644"/>
              <a:ext cx="10506456" cy="1391031"/>
            </p:xfrm>
            <a:graphic>
              <a:graphicData uri="http://schemas.openxmlformats.org/drawingml/2006/table">
                <a:tbl>
                  <a:tblPr/>
                  <a:tblGrid>
                    <a:gridCol w="16459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30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04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3291" r="-132588" b="-3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8333" r="-242" b="-32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溶液由浅绿色变为棕黄色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铜粉逐渐溶解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溶液由棕黄色变为蓝色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3291" t="-185246" r="-132588" b="-1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8333" t="-185246" r="-242" b="-10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3291" t="-310714" r="-132588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84_1#8d87286fa.blank?vop=1&amp;pid=87689b7e9&amp;color=0,0,0&amp;mp=1&amp;vpa=43&amp;vtp=1&amp;bbb=1"/>
              <p:cNvSpPr/>
              <p:nvPr/>
            </p:nvSpPr>
            <p:spPr>
              <a:xfrm>
                <a:off x="6387679" y="3107936"/>
                <a:ext cx="1375791" cy="215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17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4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4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具有氧化性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6_AN.84_1#8d87286fa.blank?vop=1&amp;pid=87689b7e9&amp;color=0,0,0&amp;mp=1&amp;vpa=4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7679" y="3107936"/>
                <a:ext cx="1375791" cy="215900"/>
              </a:xfrm>
              <a:prstGeom prst="rect">
                <a:avLst/>
              </a:prstGeom>
              <a:blipFill>
                <a:blip r:embed="rId5"/>
                <a:stretch>
                  <a:fillRect t="-28571" r="-3097" b="-485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5_1#b2f6d48ac?sp=1&amp;vop=1&amp;pid=87689b7e9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（5）以物质类别为横坐标、化合价为纵坐标绘制的图像叫“价—类”二维图。如图乙是铁的“价—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类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二维图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填化学式），写出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在潮湿的空气中转化为图乙中同类别物质的化学方程式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85_1#b2f6d48ac?sp=1&amp;vop=1&amp;pid=87689b7e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2662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86_1#b2f6d48ac.blank?vop=1&amp;pid=87689b7e9&amp;color=0,0,0&amp;vpa=44&amp;vtp=1&amp;bbb=1"/>
              <p:cNvSpPr/>
              <p:nvPr/>
            </p:nvSpPr>
            <p:spPr>
              <a:xfrm>
                <a:off x="2605342" y="1546026"/>
                <a:ext cx="95402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86_1#b2f6d48ac.blank?vop=1&amp;pid=87689b7e9&amp;color=0,0,0&amp;vpa=4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5342" y="1546026"/>
                <a:ext cx="954024" cy="279400"/>
              </a:xfrm>
              <a:prstGeom prst="rect">
                <a:avLst/>
              </a:prstGeom>
              <a:blipFill>
                <a:blip r:embed="rId4"/>
                <a:stretch>
                  <a:fillRect l="-2548" t="-6667" b="-33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88_1#b2f6d48ac.blank?vop=1&amp;pid=87689b7e9&amp;color=0,0,0&amp;vpa=45&amp;vtp=1&amp;bbb=1&amp;rh=23.75"/>
              <p:cNvSpPr/>
              <p:nvPr/>
            </p:nvSpPr>
            <p:spPr>
              <a:xfrm>
                <a:off x="862266" y="1924677"/>
                <a:ext cx="383832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88_1#b2f6d48ac.blank?vop=1&amp;pid=87689b7e9&amp;color=0,0,0&amp;vpa=45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266" y="1924677"/>
                <a:ext cx="3838321" cy="301625"/>
              </a:xfrm>
              <a:prstGeom prst="rect">
                <a:avLst/>
              </a:prstGeom>
              <a:blipFill>
                <a:blip r:embed="rId5"/>
                <a:stretch>
                  <a:fillRect l="-635" b="-306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6_BD.87_1#b2f6d48ac?iti=2&amp;vop=1&amp;pid=87689b7e9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1728" y="2448044"/>
            <a:ext cx="2825496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6_BD.87_2#b2f6d48ac?iti=2&amp;vop=1&amp;pid=87689b7e9&amp;color=0,0,0&amp;vtp=1"/>
          <p:cNvSpPr/>
          <p:nvPr/>
        </p:nvSpPr>
        <p:spPr>
          <a:xfrm>
            <a:off x="5953983" y="4339836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89_1#740587df6?vop=1&amp;pid=8f4db164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下列关于铁及其化合物的说法不正确的是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90_1#740587df6.bracket?vop=1&amp;pid=8f4db1646&amp;color=0,0,0&amp;vpa=46&amp;vtp=1"/>
          <p:cNvSpPr/>
          <p:nvPr/>
        </p:nvSpPr>
        <p:spPr>
          <a:xfrm>
            <a:off x="51429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89_2#740587df6.choices?vop=1&amp;pid=8f4db1646&amp;color=0,0,0&amp;vtp=1&amp;bbb=1"/>
              <p:cNvSpPr/>
              <p:nvPr/>
            </p:nvSpPr>
            <p:spPr>
              <a:xfrm>
                <a:off x="832104" y="1529771"/>
                <a:ext cx="10533888" cy="173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铁丝在氯气中燃烧，产生棕褐色的烟，加水溶解后，溶液呈棕黄色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是一种黑色粉末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在氧气中受热可迅速被氧化为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氧化亚铁晶体中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&lt;1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，可能是因为其晶体中混有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实验室配制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常加入适量铁粉以防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89_2#740587df6.choices?vop=1&amp;pid=8f4db164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739900"/>
              </a:xfrm>
              <a:prstGeom prst="rect">
                <a:avLst/>
              </a:prstGeom>
              <a:blipFill>
                <a:blip r:embed="rId3"/>
                <a:stretch>
                  <a:fillRect l="-1389" b="-52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91_1#fa45c53a5?vop=1&amp;pid=8f4db164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在给定条件下，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下列选项所示的物质间转化均能实现的是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92_1#fa45c53a5.bracket?vop=1&amp;pid=8f4db1646&amp;color=0,0,0&amp;vpa=47&amp;vtp=1"/>
          <p:cNvSpPr/>
          <p:nvPr/>
        </p:nvSpPr>
        <p:spPr>
          <a:xfrm>
            <a:off x="67304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91_2#fa45c53a5.choices?vop=1&amp;pid=8f4db1646&amp;color=0,0,0&amp;vtp=1&amp;bbb=1"/>
              <p:cNvSpPr/>
              <p:nvPr/>
            </p:nvSpPr>
            <p:spPr>
              <a:xfrm>
                <a:off x="832104" y="1495425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Cl</m:t>
                              </m:r>
                            </m:e>
                            <m:sub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mr>
                      <m:mr>
                        <m:e>
                          <m:groupChr>
                            <m:groupChrPr>
                              <m:chr m:val="→"/>
                              <m:pos m:val="top"/>
                              <m:ctrlPr>
                                <a:rPr lang="en-US" altLang="zh-CN" sz="1800" b="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点燃</m:t>
                              </m:r>
                            </m:e>
                          </m:groupCh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NaOH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aq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HCl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aq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aq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NaOH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aq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HCl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aq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aq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HCl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aq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m:rPr>
                              <m:sty m:val="p"/>
                            </m:rPr>
                            <a:rPr lang="en-US" altLang="zh-CN" sz="1800" b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Fe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mr>
                      <m:mr>
                        <m:e>
                          <m:groupChr>
                            <m:groupChrPr>
                              <m:chr m:val="→"/>
                              <m:pos m:val="top"/>
                              <m:ctrlPr>
                                <a:rPr lang="en-US" altLang="zh-CN" sz="1800" b="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点燃</m:t>
                              </m:r>
                            </m:e>
                          </m:groupCh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91_2#fa45c53a5.choices?vop=1&amp;pid=8f4db164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1389" b="-8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93_1#ddb7ae945?htil=7&amp;vop=1&amp;pid=8f4db1646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6273" y="1171440"/>
            <a:ext cx="292608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93_2#ddb7ae945?htil=7&amp;sp=1&amp;vop=1&amp;pid=8f4db1646&amp;color=0,0,0&amp;vtp=1&amp;bt=1&amp;bbb=1&amp;hb=1"/>
          <p:cNvSpPr/>
          <p:nvPr/>
        </p:nvSpPr>
        <p:spPr>
          <a:xfrm>
            <a:off x="832104" y="1080000"/>
            <a:ext cx="7479792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易错题如图为铁元素及其相关物质的“价—类”二维图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下列有关说法不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正确的是(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4" name="QC_4_AN.94_1#ddb7ae945.bracket?vop=1&amp;pid=8f4db1646&amp;color=0,0,0&amp;vpa=48&amp;vtp=1"/>
          <p:cNvSpPr/>
          <p:nvPr/>
        </p:nvSpPr>
        <p:spPr>
          <a:xfrm>
            <a:off x="1929860" y="15067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93_3#ddb7ae945.choices?htil=7&amp;vop=1&amp;pid=8f4db1646&amp;color=0,0,0&amp;vtp=1&amp;bbb=1"/>
              <p:cNvSpPr/>
              <p:nvPr/>
            </p:nvSpPr>
            <p:spPr>
              <a:xfrm>
                <a:off x="832104" y="1948990"/>
                <a:ext cx="7479792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物质A与不同的氧化剂反应，可能得到不同价态的含铁化合物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通过化合反应和置换反应都能生成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物质B能与水反应生成物质C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从元素价态来看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既具有氧化性，也具有还原性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93_3#ddb7ae945.choices?htil=7&amp;vop=1&amp;pid=8f4db164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7479792" cy="1676400"/>
              </a:xfrm>
              <a:prstGeom prst="rect">
                <a:avLst/>
              </a:prstGeom>
              <a:blipFill>
                <a:blip r:embed="rId4"/>
                <a:stretch>
                  <a:fillRect l="-1956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95_1#cef2cac95?sp=1&amp;vop=1&amp;pid=8f4db1646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为能较长时间看到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，有如图两种实验方案，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下列分析中正确的是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4_BD.95_1#cef2cac95?sp=1&amp;vop=1&amp;pid=8f4db164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96_1#cef2cac95.bracket?vop=1&amp;pid=8f4db1646&amp;color=0,0,0&amp;vpa=49&amp;vtp=1"/>
          <p:cNvSpPr/>
          <p:nvPr/>
        </p:nvSpPr>
        <p:spPr>
          <a:xfrm>
            <a:off x="8710009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4_BD.95_3#cef2cac95?htil=1&amp;vop=1&amp;pid=8f4db164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1622425"/>
            <a:ext cx="704088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4_BD.95_4#cef2cac95?htil=1&amp;vop=1&amp;pid=8f4db1646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8472" y="1851025"/>
            <a:ext cx="768096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BD.95_5#cef2cac95.choices?vop=1&amp;pid=8f4db1646&amp;color=0,0,0&amp;vtp=1&amp;bbb=1"/>
              <p:cNvSpPr/>
              <p:nvPr/>
            </p:nvSpPr>
            <p:spPr>
              <a:xfrm>
                <a:off x="832104" y="3476625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②中胶头滴管伸入试管中，违反实验操作规范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②中胶头滴管伸入试管中，是为了避免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溶液被空气污染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②中试管里的少量花生油用于隔绝空气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①比②能更长时间看到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4_BD.95_5#cef2cac95.choices?vop=1&amp;pid=8f4db164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76625"/>
                <a:ext cx="10533888" cy="1676400"/>
              </a:xfrm>
              <a:prstGeom prst="rect">
                <a:avLst/>
              </a:prstGeom>
              <a:blipFill>
                <a:blip r:embed="rId6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97_1#2a4e01986?sp=1&amp;vop=1&amp;pid=8f4db1646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氯气是常用的化工原料，可用作消毒剂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和浓盐酸反应可制取氯气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。氯气有毒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泄漏时需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要妥善处理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自来水厂的一种预防和处理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泄漏的方法如图所示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下列有关说法不正确的是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97_1#2a4e01986?sp=1&amp;vop=1&amp;pid=8f4db164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2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98_1#2a4e01986.bracket?vop=1&amp;pid=8f4db1646&amp;color=0,0,0&amp;vpa=50&amp;vtp=1"/>
          <p:cNvSpPr/>
          <p:nvPr/>
        </p:nvSpPr>
        <p:spPr>
          <a:xfrm>
            <a:off x="10227659" y="15067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4_BD.97_2#2a4e01986?htil=9&amp;vop=1&amp;pid=8f4db164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7099" y="2041644"/>
            <a:ext cx="3438144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97_3#2a4e01986.choices?htil=9&amp;vop=1&amp;pid=8f4db1646&amp;color=0,0,0&amp;vtp=1&amp;bbb=1"/>
              <p:cNvSpPr/>
              <p:nvPr/>
            </p:nvSpPr>
            <p:spPr>
              <a:xfrm>
                <a:off x="832104" y="1948990"/>
                <a:ext cx="695858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和水反应的离子方程式为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⇌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铁屑的作用是将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铁屑耗尽时溶液中可能大量存在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吸收泄漏的氯气的离子方程式为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97_3#2a4e01986.choices?htil=9&amp;vop=1&amp;pid=8f4db164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6958584" cy="1676400"/>
              </a:xfrm>
              <a:prstGeom prst="rect">
                <a:avLst/>
              </a:prstGeom>
              <a:blipFill>
                <a:blip r:embed="rId5"/>
                <a:stretch>
                  <a:fillRect l="-2103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99_1#4b7bde96c?sp=1&amp;vop=1&amp;pid=8f4db1646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纳米材料一直是人们研究的重要课题。实验室采用气相还原法制备纳米级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，其流程如图所示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下列有关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说法不正确的是(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99_1#4b7bde96c?sp=1&amp;vop=1&amp;pid=8f4db164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00_1#4b7bde96c.bracket?vop=1&amp;pid=8f4db1646&amp;color=0,0,0&amp;vpa=51&amp;vtp=1"/>
          <p:cNvSpPr/>
          <p:nvPr/>
        </p:nvSpPr>
        <p:spPr>
          <a:xfrm>
            <a:off x="2628360" y="15067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4_BD.99_2#4b7bde96c?htil=10&amp;vop=1&amp;pid=8f4db164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8880" y="2041644"/>
            <a:ext cx="3008376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99_3#4b7bde96c.choices?htil=10&amp;vop=1&amp;pid=8f4db1646&amp;color=0,0,0&amp;vtp=1&amp;bbb=1"/>
              <p:cNvSpPr/>
              <p:nvPr/>
            </p:nvSpPr>
            <p:spPr>
              <a:xfrm>
                <a:off x="832104" y="1948990"/>
                <a:ext cx="7388352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高温制备纳米级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的过程中通入的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可以防止爆炸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，也可作保护气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纳米级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与盐酸反应的离子方程式为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固体加热脱水的过程属于化学变化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纳米级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比普通铁粉更易与氧气反应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99_3#4b7bde96c.choices?htil=10&amp;vop=1&amp;pid=8f4db164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7388352" cy="1676400"/>
              </a:xfrm>
              <a:prstGeom prst="rect">
                <a:avLst/>
              </a:prstGeom>
              <a:blipFill>
                <a:blip r:embed="rId5"/>
                <a:stretch>
                  <a:fillRect l="-1980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3_1#f6485a0f4?vop=1&amp;pid=40865bcaa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下列有关铁的三种氧化物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的叙述正确的是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3_1#f6485a0f4?vop=1&amp;pid=40865bca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4_1#f6485a0f4.bracket?vop=1&amp;pid=40865bcaa&amp;color=0,0,0&amp;vpa=2&amp;vtp=1"/>
          <p:cNvSpPr/>
          <p:nvPr/>
        </p:nvSpPr>
        <p:spPr>
          <a:xfrm>
            <a:off x="735092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3_2#f6485a0f4.choices?vop=1&amp;pid=40865bcaa&amp;color=0,0,0&amp;vtp=1&amp;bbb=1"/>
              <p:cNvSpPr/>
              <p:nvPr/>
            </p:nvSpPr>
            <p:spPr>
              <a:xfrm>
                <a:off x="832104" y="1495425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铁的三种氧化物都能与盐酸反应生成盐和水，所以都是碱性氧化物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四氧化三铁是由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组成的混合物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铁的三种氧化物都能与氢碘酸反应，且都只生成盐和水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铁的三种氧化物都能在高温下被焦炭还原为铁，而焦炭可能被氧化为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3_2#f6485a0f4.choices?vop=1&amp;pid=40865bca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101_1#d51f4a088?sp=1&amp;vop=1&amp;pid=8f4db1646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为了验证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，进行如表实验。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4_BD.101_1#d51f4a088?sp=1&amp;vop=1&amp;pid=8f4db164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QC_4_BD.101_2#d51f4a088?colgroup=4,8,4,8,28&amp;vop=1&amp;pid=8f4db164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7980090"/>
                  </p:ext>
                </p:extLst>
              </p:nvPr>
            </p:nvGraphicFramePr>
            <p:xfrm>
              <a:off x="832104" y="1622544"/>
              <a:ext cx="10543123" cy="1710436"/>
            </p:xfrm>
            <a:graphic>
              <a:graphicData uri="http://schemas.openxmlformats.org/drawingml/2006/table">
                <a:tbl>
                  <a:tblPr/>
                  <a:tblGrid>
                    <a:gridCol w="9100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7020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892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3079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5121001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验证性质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X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69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能与某些盐反应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4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4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能与碱反应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产生的白色絮状沉淀迅速变为灰绿色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一段时间后变成红褐色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具有氧化性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锌粒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锌粒表面变黑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溶液浅绿色褪去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具有还原性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溶液无明显现象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再滴加氯水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溶液变为红色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QC_4_BD.101_2#d51f4a088?colgroup=4,8,4,8,28&amp;vop=1&amp;pid=8f4db164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7980090"/>
                  </p:ext>
                </p:extLst>
              </p:nvPr>
            </p:nvGraphicFramePr>
            <p:xfrm>
              <a:off x="832104" y="1622544"/>
              <a:ext cx="10543123" cy="1710436"/>
            </p:xfrm>
            <a:graphic>
              <a:graphicData uri="http://schemas.openxmlformats.org/drawingml/2006/table">
                <a:tbl>
                  <a:tblPr/>
                  <a:tblGrid>
                    <a:gridCol w="9100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7020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892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3079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5121001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验证性质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000" t="-1786" r="-280667" b="-41607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69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能与某些盐反应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4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4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000" t="-100000" r="-280667" b="-30877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能与碱反应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000" t="-203571" r="-280667" b="-2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产生的白色絮状沉淀迅速变为灰绿色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一段时间后变成红褐色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具有氧化性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锌粒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锌粒表面变黑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溶液浅绿色褪去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具有还原性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000" t="-403571" r="-280667" b="-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5945" t="-403571" r="-119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QC_4_BD.101_3#d51f4a088.table_image?tii=1&amp;vop=1&amp;pid=8f4db1646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3261" y="2287008"/>
            <a:ext cx="649224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101_4#d51f4a088?vop=1&amp;pid=8f4db1646&amp;color=0,0,0&amp;vtp=1&amp;bbb=1"/>
          <p:cNvSpPr/>
          <p:nvPr/>
        </p:nvSpPr>
        <p:spPr>
          <a:xfrm>
            <a:off x="832104" y="34640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下列关于该实验的说法不正确的是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6" name="QC_4_AN.102_1#d51f4a088.bracket?vop=1&amp;pid=8f4db1646&amp;color=0,0,0&amp;vpa=52&amp;vtp=1"/>
          <p:cNvSpPr/>
          <p:nvPr/>
        </p:nvSpPr>
        <p:spPr>
          <a:xfrm>
            <a:off x="4444460" y="3460869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4_BD.101_5#d51f4a088.choices?vop=1&amp;pid=8f4db1646&amp;color=0,0,0&amp;vtp=1&amp;bbb=1"/>
              <p:cNvSpPr/>
              <p:nvPr/>
            </p:nvSpPr>
            <p:spPr>
              <a:xfrm>
                <a:off x="832104" y="3879969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中产生白色沉淀的原因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②中沉淀变成红褐色的原因：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③中用镁条（已打磨）替换锌粒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也可以证明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具有氧化性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④中调换试剂的加入顺序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也可以证明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具有还原性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7" name="QC_4_BD.101_5#d51f4a088.choices?vop=1&amp;pid=8f4db164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879969"/>
                <a:ext cx="10533888" cy="1676400"/>
              </a:xfrm>
              <a:prstGeom prst="rect">
                <a:avLst/>
              </a:prstGeom>
              <a:blipFill>
                <a:blip r:embed="rId6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03_1#b3b27deb1?vop=1&amp;pid=8f4db1646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研究铁及其化合物的性质与转化关系是中学化学重要的学习内容。回答下列问题：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BD.104_1#92c4695c7?vop=1&amp;pid=b3b27deb1&amp;color=0,0,0&amp;vtp=1&amp;bbb=1&amp;hb=1"/>
              <p:cNvSpPr/>
              <p:nvPr/>
            </p:nvSpPr>
            <p:spPr>
              <a:xfrm>
                <a:off x="832104" y="15298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（1）人体血液中如果缺乏亚铁离子，就会造成缺铁性贫血。市场出售的某种麦片中含有微量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颗粒细小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的还原铁粉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，这些铁粉在胃酸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作用下转化成亚铁盐。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写出该反应的化学方程式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5_BD.104_1#92c4695c7?vop=1&amp;pid=b3b27deb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042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105_1#92c4695c7.blank?vop=1&amp;pid=b3b27deb1&amp;color=0,0,0&amp;vpa=53&amp;vtp=1&amp;bbb=1&amp;rh=23.75&amp;hb=1"/>
              <p:cNvSpPr/>
              <p:nvPr/>
            </p:nvSpPr>
            <p:spPr>
              <a:xfrm>
                <a:off x="832104" y="1910890"/>
                <a:ext cx="10531904" cy="812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177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5_AN.105_1#92c4695c7.blank?vop=1&amp;pid=b3b27deb1&amp;color=0,0,0&amp;vpa=53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0890"/>
                <a:ext cx="10531904" cy="812800"/>
              </a:xfrm>
              <a:prstGeom prst="rect">
                <a:avLst/>
              </a:prstGeom>
              <a:blipFill>
                <a:blip r:embed="rId4"/>
                <a:stretch>
                  <a:fillRect l="-58" b="-4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106_1#12d1e9041?vop=1&amp;pid=b3b27deb1&amp;color=0,0,0&amp;vtp=1&amp;bbb=1&amp;hb=1"/>
              <p:cNvSpPr/>
              <p:nvPr/>
            </p:nvSpPr>
            <p:spPr>
              <a:xfrm>
                <a:off x="832104" y="27998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（2）高铁酸钠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是一种新型绿色消毒剂，主要用于处理饮用水，工业上常用向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合溶液中滴加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溶液的方法制备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，反应中氧化剂与还原剂的物质的量之比为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，制备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转移的电子数目为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5_BD.106_1#12d1e9041?vop=1&amp;pid=b3b27deb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99890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107_1#12d1e9041.blank?vop=1&amp;pid=b3b27deb1&amp;color=0,0,0&amp;vpa=54&amp;vtp=1&amp;bbb=1"/>
              <p:cNvSpPr/>
              <p:nvPr/>
            </p:nvSpPr>
            <p:spPr>
              <a:xfrm>
                <a:off x="9985057" y="3274242"/>
                <a:ext cx="5207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3:2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107_1#12d1e9041.blank?vop=1&amp;pid=b3b27deb1&amp;color=0,0,0&amp;vpa=5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5057" y="3274242"/>
                <a:ext cx="520700" cy="279400"/>
              </a:xfrm>
              <a:prstGeom prst="rect">
                <a:avLst/>
              </a:prstGeom>
              <a:blipFill>
                <a:blip r:embed="rId6"/>
                <a:stretch>
                  <a:fillRect l="-5882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AN.108_1#12d1e9041.blank?vop=1&amp;pid=b3b27deb1&amp;color=0,0,0&amp;vpa=55&amp;vtp=1&amp;bbb=1"/>
              <p:cNvSpPr/>
              <p:nvPr/>
            </p:nvSpPr>
            <p:spPr>
              <a:xfrm>
                <a:off x="4146359" y="3680198"/>
                <a:ext cx="3986086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3×6.02×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23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1.806×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24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5_AN.108_1#12d1e9041.blank?vop=1&amp;pid=b3b27deb1&amp;color=0,0,0&amp;vpa=5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59" y="3680198"/>
                <a:ext cx="3986086" cy="292100"/>
              </a:xfrm>
              <a:prstGeom prst="rect">
                <a:avLst/>
              </a:prstGeom>
              <a:blipFill>
                <a:blip r:embed="rId7"/>
                <a:stretch>
                  <a:fillRect l="-612" t="-27083" r="-1529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09_1#1ce29a1fa?sp=1&amp;vop=1&amp;pid=b3b27deb1&amp;color=0,0,0&amp;vtp=1&amp;bt=1&amp;bbb=1"/>
              <p:cNvSpPr/>
              <p:nvPr/>
            </p:nvSpPr>
            <p:spPr>
              <a:xfrm>
                <a:off x="832104" y="1080000"/>
                <a:ext cx="10533888" cy="762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某兴趣小组通过下列实验探究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知：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CN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溶液反应生成蓝色沉淀。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109_1#1ce29a1fa?sp=1&amp;vop=1&amp;pid=b3b27deb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762000"/>
              </a:xfrm>
              <a:prstGeom prst="rect">
                <a:avLst/>
              </a:prstGeom>
              <a:blipFill>
                <a:blip r:embed="rId3"/>
                <a:stretch>
                  <a:fillRect l="-1389" t="-1600" b="-136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QO_5_BD.109_2#1ce29a1fa?colgroup=2,32,4,14&amp;vop=1&amp;pid=b3b27deb1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59913717"/>
                  </p:ext>
                </p:extLst>
              </p:nvPr>
            </p:nvGraphicFramePr>
            <p:xfrm>
              <a:off x="832104" y="1965444"/>
              <a:ext cx="10497312" cy="1274700"/>
            </p:xfrm>
            <a:graphic>
              <a:graphicData uri="http://schemas.openxmlformats.org/drawingml/2006/table">
                <a:tbl>
                  <a:tblPr/>
                  <a:tblGrid>
                    <a:gridCol w="6126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108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340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2505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86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甲组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溶液中加入几滴氯水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再加入1滴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可将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氧化为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209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乙组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取一定量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溶液于试管中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加入维生素C片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振荡溶解得到溶液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。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取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少许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滴加酸性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紫色褪去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维生素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可将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还原为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QO_5_BD.109_2#1ce29a1fa?colgroup=2,32,4,14&amp;vop=1&amp;pid=b3b27deb1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59913717"/>
                  </p:ext>
                </p:extLst>
              </p:nvPr>
            </p:nvGraphicFramePr>
            <p:xfrm>
              <a:off x="832104" y="1965444"/>
              <a:ext cx="10497312" cy="1274700"/>
            </p:xfrm>
            <a:graphic>
              <a:graphicData uri="http://schemas.openxmlformats.org/drawingml/2006/table">
                <a:tbl>
                  <a:tblPr/>
                  <a:tblGrid>
                    <a:gridCol w="6126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108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340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2505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86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甲组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180" t="-101852" r="-62076" b="-2092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83964" t="-101852" r="-445" b="-2092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209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乙组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180" t="-106863" r="-62076" b="-107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紫色褪去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83964" t="-106863" r="-445" b="-107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10_1#9a525e2f1?vop=1&amp;pid=1ce29a1fa&amp;color=0,0,0&amp;vtp=1&amp;bbb=1&amp;hb=1"/>
              <p:cNvSpPr/>
              <p:nvPr/>
            </p:nvSpPr>
            <p:spPr>
              <a:xfrm>
                <a:off x="832104" y="3375144"/>
                <a:ext cx="10533888" cy="1524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甲组同学得出结论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学们认为甲组实验不够严谨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，于是改进了实验：用煮沸再冷却后的水配制溶液，向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溶液中先</a:t>
                </a: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煤油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溶液液面下依次加入几滴氯水和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溶液，溶液变红，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证明了结论正确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煮沸的作用是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110_1#9a525e2f1?vop=1&amp;pid=1ce29a1f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75144"/>
                <a:ext cx="10533888" cy="1524000"/>
              </a:xfrm>
              <a:prstGeom prst="rect">
                <a:avLst/>
              </a:prstGeom>
              <a:blipFill>
                <a:blip r:embed="rId5"/>
                <a:stretch>
                  <a:fillRect l="-1389" t="-2000" r="-3183" b="-64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111_1#9a525e2f1.blank?vop=1&amp;pid=1ce29a1fa&amp;color=0,0,0&amp;vpa=56&amp;vtp=1&amp;bbb=1&amp;rh=23.75"/>
              <p:cNvSpPr/>
              <p:nvPr/>
            </p:nvSpPr>
            <p:spPr>
              <a:xfrm>
                <a:off x="8277289" y="3355078"/>
                <a:ext cx="2984246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111_1#9a525e2f1.blank?vop=1&amp;pid=1ce29a1fa&amp;color=0,0,0&amp;vpa=56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7289" y="3355078"/>
                <a:ext cx="2984246" cy="301625"/>
              </a:xfrm>
              <a:prstGeom prst="rect">
                <a:avLst/>
              </a:prstGeom>
              <a:blipFill>
                <a:blip r:embed="rId6"/>
                <a:stretch>
                  <a:fillRect l="-1022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112_1#9a525e2f1.blank?vop=1&amp;pid=1ce29a1fa&amp;color=0,0,0&amp;vpa=57&amp;vtp=1&amp;bbb=1"/>
          <p:cNvSpPr/>
          <p:nvPr/>
        </p:nvSpPr>
        <p:spPr>
          <a:xfrm>
            <a:off x="2209260" y="4485251"/>
            <a:ext cx="2224088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0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排除水中溶解的氧气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113_1#09ae872e4?vop=1&amp;pid=1ce29a1fa&amp;color=0,0,0&amp;vtp=1&amp;bbb=1&amp;hb=1"/>
              <p:cNvSpPr/>
              <p:nvPr/>
            </p:nvSpPr>
            <p:spPr>
              <a:xfrm>
                <a:off x="832104" y="4920790"/>
                <a:ext cx="10533888" cy="1143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②其他组同学认为乙组的实验同样不够严谨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有可能是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使溶液紫色褪去。</a:t>
                </a: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请设计并补充实验证明该组实验结论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：取溶液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少许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滴加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，若出现</a:t>
                </a: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则结论正确。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6_BD.113_1#09ae872e4?vop=1&amp;pid=1ce29a1f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920790"/>
                <a:ext cx="10533888" cy="1143000"/>
              </a:xfrm>
              <a:prstGeom prst="rect">
                <a:avLst/>
              </a:prstGeom>
              <a:blipFill>
                <a:blip r:embed="rId7"/>
                <a:stretch>
                  <a:fillRect l="-1389" t="-2660" r="-231" b="-9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6_AN.114_1#09ae872e4.blank?vop=1&amp;pid=1ce29a1fa&amp;color=0,0,0&amp;vpa=58&amp;vtp=1&amp;bbb=1"/>
          <p:cNvSpPr/>
          <p:nvPr/>
        </p:nvSpPr>
        <p:spPr>
          <a:xfrm>
            <a:off x="6311360" y="4887897"/>
            <a:ext cx="3062288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0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过量维生素C与高锰酸钾反应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115_1#09ae872e4.blank?vop=1&amp;pid=1ce29a1fa&amp;color=0,0,0&amp;vpa=59&amp;vtp=1&amp;bbb=1"/>
              <p:cNvSpPr/>
              <p:nvPr/>
            </p:nvSpPr>
            <p:spPr>
              <a:xfrm>
                <a:off x="6676485" y="5322562"/>
                <a:ext cx="357276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CN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溶液（或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QB_6_AN.115_1#09ae872e4.blank?vop=1&amp;pid=1ce29a1fa&amp;color=0,0,0&amp;vpa=5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6485" y="5322562"/>
                <a:ext cx="3572764" cy="279400"/>
              </a:xfrm>
              <a:prstGeom prst="rect">
                <a:avLst/>
              </a:prstGeom>
              <a:blipFill>
                <a:blip r:embed="rId8"/>
                <a:stretch>
                  <a:fillRect l="-171" t="-32609" r="-1877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6_AN.116_1#09ae872e4.blank?vop=1&amp;pid=1ce29a1fa&amp;color=0,0,0&amp;vpa=60&amp;vtp=1&amp;bbb=1"/>
          <p:cNvSpPr/>
          <p:nvPr/>
        </p:nvSpPr>
        <p:spPr>
          <a:xfrm>
            <a:off x="837660" y="5649897"/>
            <a:ext cx="7939088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0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蓝色沉淀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（或生成的白色絮状沉淀迅速变为灰绿色，最终变为红褐色的现象）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117_1#68f1abb62?sp=1&amp;vop=1&amp;pid=8f4db1646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模拟工业上用黄铜灰渣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及少量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溶液的流程如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图所示。</a:t>
                </a:r>
                <a:endParaRPr lang="zh-CN" altLang="en-US" sz="1800" b="0" i="0" smtClean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zh-CN" altLang="en-US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回答下列问题。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BD.117_1#68f1abb62?sp=1&amp;vop=1&amp;pid=8f4db164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57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17_2#68f1abb62?vop=1&amp;pid=8f4db164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496" y="2448044"/>
            <a:ext cx="4261104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118_1#b9d2f8fb2?vop=1&amp;pid=68f1abb62&amp;color=0,0,0&amp;vtp=1&amp;bbb=1"/>
              <p:cNvSpPr/>
              <p:nvPr/>
            </p:nvSpPr>
            <p:spPr>
              <a:xfrm>
                <a:off x="832104" y="3705344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（1）写出“浸取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反应的离子方程式：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（2）判断过滤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后所得滤液中是否含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并说明理由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（3）检验滤液Ⅱ中由铁元素形成的阳离子的方法及现象是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5_BD.118_1#b9d2f8fb2?vop=1&amp;pid=68f1abb6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05344"/>
                <a:ext cx="10533888" cy="2095500"/>
              </a:xfrm>
              <a:prstGeom prst="rect">
                <a:avLst/>
              </a:prstGeom>
              <a:blipFill>
                <a:blip r:embed="rId5"/>
                <a:stretch>
                  <a:fillRect l="-1389" r="-463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119_1#b9d2f8fb2.blank?vop=1&amp;pid=68f1abb62&amp;color=0,0,0&amp;vpa=61&amp;vtp=1&amp;bbb=1&amp;rh=23.75"/>
              <p:cNvSpPr/>
              <p:nvPr/>
            </p:nvSpPr>
            <p:spPr>
              <a:xfrm>
                <a:off x="5705602" y="3713091"/>
                <a:ext cx="394227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119_1#b9d2f8fb2.blank?vop=1&amp;pid=68f1abb62&amp;color=0,0,0&amp;vpa=61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602" y="3713091"/>
                <a:ext cx="3942271" cy="301625"/>
              </a:xfrm>
              <a:prstGeom prst="rect">
                <a:avLst/>
              </a:prstGeom>
              <a:blipFill>
                <a:blip r:embed="rId6"/>
                <a:stretch>
                  <a:fillRect l="-464" r="-618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AN.121_1#b9d2f8fb2.blank?vop=1&amp;pid=68f1abb62&amp;color=0,0,0&amp;vpa=62&amp;vtp=1&amp;bbb=1&amp;hb=1"/>
              <p:cNvSpPr/>
              <p:nvPr/>
            </p:nvSpPr>
            <p:spPr>
              <a:xfrm>
                <a:off x="832104" y="4086344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3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不含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，因为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剩余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会将</a:t>
                </a:r>
              </a:p>
              <a:p>
                <a:pPr latinLnBrk="1">
                  <a:lnSpc>
                    <a:spcPts val="3263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8" name="QB_5_AN.121_1#b9d2f8fb2.blank?vop=1&amp;pid=68f1abb62&amp;color=0,0,0&amp;vpa=62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86344"/>
                <a:ext cx="10531904" cy="838200"/>
              </a:xfrm>
              <a:prstGeom prst="rect">
                <a:avLst/>
              </a:prstGeom>
              <a:blipFill>
                <a:blip r:embed="rId7"/>
                <a:stretch>
                  <a:fillRect l="-81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5_AN.123_1#b9d2f8fb2.blank?vop=1&amp;pid=68f1abb62&amp;color=0,0,0&amp;vpa=63&amp;vtp=1&amp;bbb=1&amp;hb=1"/>
              <p:cNvSpPr/>
              <p:nvPr/>
            </p:nvSpPr>
            <p:spPr>
              <a:xfrm>
                <a:off x="832104" y="4924544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3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取少量滤液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Ⅱ，滴加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无明显现象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263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再滴加氯水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，溶液显红色{或取少量滤液Ⅱ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CN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溶液，产生蓝色沉淀}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QB_5_AN.123_1#b9d2f8fb2.blank?vop=1&amp;pid=68f1abb62&amp;color=0,0,0&amp;vpa=63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924544"/>
                <a:ext cx="10531904" cy="838200"/>
              </a:xfrm>
              <a:prstGeom prst="rect">
                <a:avLst/>
              </a:prstGeom>
              <a:blipFill>
                <a:blip r:embed="rId8"/>
                <a:stretch>
                  <a:fillRect l="-1390" r="-3532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124_1#5c6472b8b?vop=1&amp;pid=68f1abb62&amp;color=0,0,0&amp;mp=1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（4）反应Ⅱ所用稀硝酸可由质量分数为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63%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、密度为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1.4 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的浓硝酸稀释获得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若要获得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1.4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的稀硝酸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需要用量筒量取浓硝酸的体积为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5_BD.124_1#5c6472b8b?vop=1&amp;pid=68f1abb62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125_1#5c6472b8b.blank?vop=1&amp;pid=68f1abb62&amp;color=0,0,0&amp;mp=1&amp;vpa=64&amp;vtp=1&amp;bbb=1"/>
          <p:cNvSpPr/>
          <p:nvPr/>
        </p:nvSpPr>
        <p:spPr>
          <a:xfrm>
            <a:off x="7212044" y="1468620"/>
            <a:ext cx="62230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10.0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26_1#76719362c?vop=1&amp;pid=68f1abb62&amp;color=0,0,0&amp;vtp=1&amp;bbb=1&amp;hb=1"/>
              <p:cNvSpPr/>
              <p:nvPr/>
            </p:nvSpPr>
            <p:spPr>
              <a:xfrm>
                <a:off x="832104" y="19489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工业废电路板中的铜常用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溶液来溶解处理回收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。现将一块电路板浸泡在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使铜全部溶解得到浸泡液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（电路板上其他物质均不发生反应），测得电路板质量减少了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6.4 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在浸泡液中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加足量的铁粉并使之充分反应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，过滤并干燥固体，固体质量比加入的铁粉质量减少了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4.8 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5_BD.126_1#76719362c?vop=1&amp;pid=68f1abb6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r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27_1#8a01d857a?vop=1&amp;pid=76719362c&amp;color=0,0,0&amp;vtp=1&amp;bbb=1"/>
              <p:cNvSpPr/>
              <p:nvPr/>
            </p:nvSpPr>
            <p:spPr>
              <a:xfrm>
                <a:off x="832104" y="31846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浸泡液中的溶质是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②参与反应的铁粉的质量是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③假设溶液的体积不变，最后所得溶液中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127_1#8a01d857a?vop=1&amp;pid=76719362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84644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128_1#8a01d857a.blank?vop=1&amp;pid=76719362c&amp;color=0,0,0&amp;vpa=65&amp;vtp=1&amp;bbb=1"/>
              <p:cNvSpPr/>
              <p:nvPr/>
            </p:nvSpPr>
            <p:spPr>
              <a:xfrm>
                <a:off x="2945067" y="3226046"/>
                <a:ext cx="2187385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128_1#8a01d857a.blank?vop=1&amp;pid=76719362c&amp;color=0,0,0&amp;vpa=6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5067" y="3226046"/>
                <a:ext cx="2187385" cy="292100"/>
              </a:xfrm>
              <a:prstGeom prst="rect">
                <a:avLst/>
              </a:prstGeom>
              <a:blipFill>
                <a:blip r:embed="rId6"/>
                <a:stretch>
                  <a:fillRect l="-1393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6_AN.130_1#8a01d857a.blank?vop=1&amp;pid=76719362c&amp;color=0,0,0&amp;vpa=66&amp;vtp=1&amp;bbb=1"/>
          <p:cNvSpPr/>
          <p:nvPr/>
        </p:nvSpPr>
        <p:spPr>
          <a:xfrm>
            <a:off x="3593560" y="3573264"/>
            <a:ext cx="62230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11.2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0" name="QB_6_AN.132_1#8a01d857a.blank?vop=1&amp;pid=76719362c&amp;color=0,0,0&amp;vpa=67&amp;vtp=1"/>
          <p:cNvSpPr/>
          <p:nvPr/>
        </p:nvSpPr>
        <p:spPr>
          <a:xfrm>
            <a:off x="5950236" y="3992364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  <p:bldP spid="10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3_1#b249f53d2?vop=1&amp;pid=157a7e71a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合金的应用极大地促进了人类社会的发展。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下列所用材料不属于合金的是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34_1#b249f53d2.bracket?vop=1&amp;pid=157a7e71a&amp;color=0,0,0&amp;vpa=68&amp;vtp=1"/>
          <p:cNvSpPr/>
          <p:nvPr/>
        </p:nvSpPr>
        <p:spPr>
          <a:xfrm>
            <a:off x="833066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6_BD.133_2#b249f53d2.choices?vop=1&amp;pid=157a7e71a&amp;color=0,0,0&amp;vtp=1&amp;bbb=1"/>
          <p:cNvSpPr/>
          <p:nvPr/>
        </p:nvSpPr>
        <p:spPr>
          <a:xfrm>
            <a:off x="832104" y="1529771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生铁铸造的下水井盖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硬铝制造的飞机外壳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聚乙烯制成的食品包装袋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喷气式飞机的发动机叶片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5_1#ae0b76cbb?vop=1&amp;pid=157a7e71a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易错题下列说法正确的是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36_1#ae0b76cbb.bracket?vop=1&amp;pid=157a7e71a&amp;color=0,0,0&amp;vpa=69&amp;vtp=1"/>
          <p:cNvSpPr/>
          <p:nvPr/>
        </p:nvSpPr>
        <p:spPr>
          <a:xfrm>
            <a:off x="353006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6_BD.135_2#ae0b76cbb.choices?vop=1&amp;pid=157a7e71a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合金中的金属元素都以化合态形式存在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合金材料中不可能含有非金属元素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多数合金的抗腐蚀性能比组成合金的纯金属好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组成合金的元素种类相同,得到的合金性能就相同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7_1#d0465b69b?sp=1&amp;vop=1&amp;pid=157a7e71a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某合金与铁的物理性质的比较如表所示：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8" name="QC_6_BD.137_2#d0465b69b?colgroup=5,7,13,13,13&amp;vop=1&amp;pid=157a7e71a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78902546"/>
                  </p:ext>
                </p:extLst>
              </p:nvPr>
            </p:nvGraphicFramePr>
            <p:xfrm>
              <a:off x="832104" y="1622544"/>
              <a:ext cx="10479024" cy="1022604"/>
            </p:xfrm>
            <a:graphic>
              <a:graphicData uri="http://schemas.openxmlformats.org/drawingml/2006/table">
                <a:tbl>
                  <a:tblPr/>
                  <a:tblGrid>
                    <a:gridCol w="10607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熔点/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硬度（金刚石为10）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导电性（银为100）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某合金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535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7.86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8" name="QC_6_BD.137_2#d0465b69b?colgroup=5,7,13,13,13&amp;vop=1&amp;pid=157a7e71a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78902546"/>
                  </p:ext>
                </p:extLst>
              </p:nvPr>
            </p:nvGraphicFramePr>
            <p:xfrm>
              <a:off x="832104" y="1622544"/>
              <a:ext cx="10479024" cy="1022604"/>
            </p:xfrm>
            <a:graphic>
              <a:graphicData uri="http://schemas.openxmlformats.org/drawingml/2006/table">
                <a:tbl>
                  <a:tblPr/>
                  <a:tblGrid>
                    <a:gridCol w="10607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7829" t="-1786" r="-500000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698" t="-1786" r="-200000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硬度（金刚石为10）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导电性（银为100）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某合金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535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7.86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C_6_BD.137_3#d0465b69b?vop=1&amp;pid=157a7e71a&amp;color=0,0,0&amp;vtp=1&amp;bbb=1"/>
          <p:cNvSpPr/>
          <p:nvPr/>
        </p:nvSpPr>
        <p:spPr>
          <a:xfrm>
            <a:off x="832104" y="27782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已知该合金耐腐蚀、强度大。从以上性质看，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该合金不适合制作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5" name="QC_6_AN.138_1#d0465b69b.bracket?vop=1&amp;pid=157a7e71a&amp;color=0,0,0&amp;vpa=70&amp;vtp=1"/>
          <p:cNvSpPr/>
          <p:nvPr/>
        </p:nvSpPr>
        <p:spPr>
          <a:xfrm>
            <a:off x="7416260" y="2775069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sp>
        <p:nvSpPr>
          <p:cNvPr id="6" name="QC_6_BD.137_4#d0465b69b.choices?vop=1&amp;pid=157a7e71a&amp;color=0,0,0&amp;vtp=1&amp;bbb=1"/>
          <p:cNvSpPr/>
          <p:nvPr/>
        </p:nvSpPr>
        <p:spPr>
          <a:xfrm>
            <a:off x="832104" y="322851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535047" algn="l"/>
                <a:tab pos="5260594" algn="l"/>
                <a:tab pos="777024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导线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门窗框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炉具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飞机外壳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9_1#585649635?vop=1&amp;pid=6e5f3453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金属材料在人类生产、生活中应用广泛。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下列关于金属材料的说法不正确的是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40_1#585649635.bracket?vop=1&amp;pid=6e5f3453d&amp;color=0,0,0&amp;vpa=71&amp;vtp=1"/>
          <p:cNvSpPr/>
          <p:nvPr/>
        </p:nvSpPr>
        <p:spPr>
          <a:xfrm>
            <a:off x="878786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39_2#585649635.choices?vop=1&amp;pid=6e5f3453d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铁合金是世界上使用最广泛的金属材料，我国铁制品的使用最早可追溯到商朝晚期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不锈钢是合金钢的一种，它的合金元素有铬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Cr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和镍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Ni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合金硬度，熔、沸点和导电、导热性都比其成分金属优良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合金是金属与金属或金属与非金属熔合而成的，所以合成合金的过程是物理变化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39_2#585649635.choices?vop=1&amp;pid=6e5f3453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41_1#e246ffb32?vop=1&amp;pid=6e5f3453d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陶弘景在《本草经集注》中记载了一种我国古代冶炼钢铁的方法，即“灌钢法”：将生铁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含碳量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&gt;2%)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和熟铁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含碳量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&lt;0.04%)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混合加热，生铁熔化灌入熟铁，再锻打成钢。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41_1#e246ffb32?vop=1&amp;pid=6e5f3453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42_1#e246ffb32.bracket?vop=1&amp;pid=6e5f3453d&amp;color=0,0,0&amp;vpa=72&amp;vtp=1"/>
          <p:cNvSpPr/>
          <p:nvPr/>
        </p:nvSpPr>
        <p:spPr>
          <a:xfrm>
            <a:off x="9845135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6_BD.141_2#e246ffb32.choices?vop=1&amp;pid=6e5f3453d&amp;color=0,0,0&amp;vtp=1&amp;bbb=1"/>
          <p:cNvSpPr/>
          <p:nvPr/>
        </p:nvSpPr>
        <p:spPr>
          <a:xfrm>
            <a:off x="832104" y="1914644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生铁的熔点比纯铁高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在我国使用最早的合金是生铁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“灌钢法”冶炼制得钢的过程中提高了生铁的含碳量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钢的硬度比铁大的原因是钢含碳原子，使铁原子层之间的相对滑动变得困难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5_1#598fd131e?sp=1&amp;vop=1&amp;pid=40865bcaa&amp;color=0,0,0&amp;vtp=1&amp;bt=1&amp;bb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测定某铁的氧化物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组成的实验如下：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Ⅰ：将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3.04 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该氧化物加入足量盐酸中，溶解得到溶液A；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Ⅱ：向溶液A中通入标准状况下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使之恰好完全反应得到溶液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列选项不正确的是(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5_1#598fd131e?sp=1&amp;vop=1&amp;pid=40865bca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6_1#598fd131e.bracket?vop=1&amp;pid=40865bcaa&amp;color=0,0,0&amp;vpa=3&amp;vtp=1"/>
          <p:cNvSpPr/>
          <p:nvPr/>
        </p:nvSpPr>
        <p:spPr>
          <a:xfrm>
            <a:off x="3072861" y="23449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5_2#598fd131e.choices?vop=1&amp;pid=40865bcaa&amp;color=0,0,0&amp;vtp=1&amp;bbb=1"/>
              <p:cNvSpPr/>
              <p:nvPr/>
            </p:nvSpPr>
            <p:spPr>
              <a:xfrm>
                <a:off x="832104" y="27617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溶液A中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):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)=1:1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中溶质的主要成分为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该铁的氧化物中氧元素的质量分数约为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26.3%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根据步骤Ⅰ、Ⅱ可以判断该氧化物组成为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5_2#598fd131e.choices?vop=1&amp;pid=40865bca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617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3_1#2413ef1bf?vop=1&amp;pid=03c0acd6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下列有关物质的性质与用途不具有对应关系的是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44_1#2413ef1bf.bracket?vop=1&amp;pid=03c0acd6d&amp;color=0,0,0&amp;vpa=73&amp;vtp=1"/>
          <p:cNvSpPr/>
          <p:nvPr/>
        </p:nvSpPr>
        <p:spPr>
          <a:xfrm>
            <a:off x="58160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43_2#2413ef1bf.choices?vop=1&amp;pid=03c0acd6d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镁铝合金的熔点比其成分金属低，可用作飞机外壳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为红棕色粉末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，常用作油漆、涂料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的熔点高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，常用作耐火、耐高温材料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可与酸反应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，可用作医用胃酸中和剂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43_2#2413ef1bf.choices?vop=1&amp;pid=03c0acd6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45_1#31d5dab32?htil=11&amp;vop=1&amp;pid=03c0acd6d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54380" y="1171440"/>
            <a:ext cx="1271016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6_BD.145_2#31d5dab32?htil=11&amp;sp=1&amp;vop=1&amp;pid=03c0acd6d&amp;color=0,0,0&amp;vtp=1&amp;bt=1&amp;bbb=1&amp;hb=1"/>
          <p:cNvSpPr/>
          <p:nvPr/>
        </p:nvSpPr>
        <p:spPr>
          <a:xfrm>
            <a:off x="832104" y="1080000"/>
            <a:ext cx="9134856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用一块已除去表面氧化膜的铝箔紧紧包裹在试管外壁（如图所示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将试管浸入硝酸汞溶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液中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，片刻后取出，然后置于空气中，不久铝箔表面生出“白毛”，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红墨水柱右端上升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根据实验现象判断下列说法错误的是(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4" name="QC_6_AN.146_1#31d5dab32.bracket?vop=1&amp;pid=03c0acd6d&amp;color=0,0,0&amp;vpa=74&amp;vtp=1"/>
          <p:cNvSpPr/>
          <p:nvPr/>
        </p:nvSpPr>
        <p:spPr>
          <a:xfrm>
            <a:off x="4673060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5" name="QC_6_BD.145_3#31d5dab32.choices?htil=11&amp;vop=1&amp;pid=03c0acd6d&amp;color=0,0,0&amp;vtp=1&amp;bbb=1"/>
          <p:cNvSpPr/>
          <p:nvPr/>
        </p:nvSpPr>
        <p:spPr>
          <a:xfrm>
            <a:off x="832104" y="2355390"/>
            <a:ext cx="9134856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实验中发生的反应都是氧化还原反应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铝是一种较活泼的金属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铝与氧气反应放出大量的热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铝箔上生成的“白毛”是氧化铝和氧化汞的混合物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47_1#18f5f8c1c?sp=1&amp;vop=1&amp;pid=03c0acd6d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已知铝在空气中会生成一层致密的氧化膜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该氧化膜可与稀盐酸发生反应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。实验小组将未打磨的铝片和稀盐酸放入密闭容器中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用传感器探究反应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过程中温度和压强的变化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，结果如图，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47_1#18f5f8c1c?sp=1&amp;vop=1&amp;pid=03c0acd6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926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48_1#18f5f8c1c.bracket?vop=1&amp;pid=03c0acd6d&amp;color=0,0,0&amp;vpa=75&amp;vtp=1"/>
          <p:cNvSpPr/>
          <p:nvPr/>
        </p:nvSpPr>
        <p:spPr>
          <a:xfrm>
            <a:off x="6959060" y="19258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6_BD.147_3#18f5f8c1c?htil=1&amp;vop=1&amp;pid=03c0acd6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40" y="2468046"/>
            <a:ext cx="3547872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6_BD.147_4#18f5f8c1c?htil=1&amp;vop=1&amp;pid=03c0acd6d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7456" y="2623494"/>
            <a:ext cx="3300984" cy="107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47_5#18f5f8c1c.choices?vop=1&amp;pid=03c0acd6d&amp;color=0,0,0&amp;vtp=1&amp;bbb=1"/>
              <p:cNvSpPr/>
              <p:nvPr/>
            </p:nvSpPr>
            <p:spPr>
              <a:xfrm>
                <a:off x="832104" y="383964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反应过程中有热量放出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0∼50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发生稀盐酸与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溶液中溶质为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100∼140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，压强减小是因为温度降低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6_BD.147_5#18f5f8c1c.choices?vop=1&amp;pid=03c0acd6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839646"/>
                <a:ext cx="10533888" cy="838200"/>
              </a:xfrm>
              <a:prstGeom prst="rect">
                <a:avLst/>
              </a:prstGeom>
              <a:blipFill>
                <a:blip r:embed="rId6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9_1#c0dcb8b32?vop=1&amp;pid=03c0acd6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若在加入铝粉能放出氢气的溶液中，分别加入下列各组离子，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一定能大量共存的是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50_1#c0dcb8b32.bracket?vop=1&amp;pid=03c0acd6d&amp;color=0,0,0&amp;vpa=76&amp;vtp=1"/>
          <p:cNvSpPr/>
          <p:nvPr/>
        </p:nvSpPr>
        <p:spPr>
          <a:xfrm>
            <a:off x="92450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49_2#c0dcb8b32.choices?vop=1&amp;pid=03c0acd6d&amp;color=0,0,0&amp;vtp=1&amp;bbb=1"/>
              <p:cNvSpPr/>
              <p:nvPr/>
            </p:nvSpPr>
            <p:spPr>
              <a:xfrm>
                <a:off x="832104" y="1529771"/>
                <a:ext cx="10533888" cy="850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49_2#c0dcb8b32.choices?vop=1&amp;pid=03c0acd6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50900"/>
              </a:xfrm>
              <a:prstGeom prst="rect">
                <a:avLst/>
              </a:prstGeom>
              <a:blipFill>
                <a:blip r:embed="rId3"/>
                <a:stretch>
                  <a:fillRect l="-1389" b="-1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51_1#696354b53?vop=1&amp;pid=c50750151&amp;color=0,0,0&amp;vtp=1&amp;bt=1&amp;bbb=1&amp;hb=1"/>
              <p:cNvSpPr/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我国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919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大型客机使用了第三代铝锂合金，其具有密度小、强度高、耐腐蚀等特点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51_1#696354b53?vop=1&amp;pid=c5075015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52_1#696354b53.bracket?vop=1&amp;pid=c50750151&amp;color=0,0,0&amp;vpa=77&amp;vtp=1"/>
          <p:cNvSpPr/>
          <p:nvPr/>
        </p:nvSpPr>
        <p:spPr>
          <a:xfrm>
            <a:off x="1015460" y="1505712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6_BD.151_2#696354b53.choices?vop=1&amp;pid=c50750151&amp;color=0,0,0&amp;vtp=1&amp;bbb=1"/>
          <p:cNvSpPr/>
          <p:nvPr/>
        </p:nvSpPr>
        <p:spPr>
          <a:xfrm>
            <a:off x="832104" y="1939346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铝锂合金硬度比纯铝小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铝锂合金熔点比纯铝高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铝为惰性金属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比较耐腐蚀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铝有较好的导电性和导热性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3_1#4c5c6ef54?vop=1&amp;pid=c50750151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神舟十八号载人飞船轨道舱壳体结构使用了大量的铝合金材料。铝合金材料能担此大任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与下列性质无关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的是(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6_AN.154_1#4c5c6ef54.bracket?vop=1&amp;pid=c50750151&amp;color=0,0,0&amp;vpa=78&amp;vtp=1"/>
          <p:cNvSpPr/>
          <p:nvPr/>
        </p:nvSpPr>
        <p:spPr>
          <a:xfrm>
            <a:off x="14726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6_BD.153_2#4c5c6ef54.choices?vop=1&amp;pid=c50750151&amp;color=0,0,0&amp;vtp=1&amp;bbb=1"/>
          <p:cNvSpPr/>
          <p:nvPr/>
        </p:nvSpPr>
        <p:spPr>
          <a:xfrm>
            <a:off x="832104" y="19489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49347" algn="l"/>
                <a:tab pos="5260594" algn="l"/>
                <a:tab pos="811314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质量轻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耐腐蚀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可塑性好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导热性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55_1#262112a23?vop=1&amp;pid=c50750151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新型镁铝合金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有储氢性能，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155_1#262112a23?vop=1&amp;pid=c5075015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56_1#262112a23.bracket?vop=1&amp;pid=c50750151&amp;color=0,0,0&amp;vpa=79&amp;vtp=1"/>
          <p:cNvSpPr/>
          <p:nvPr/>
        </p:nvSpPr>
        <p:spPr>
          <a:xfrm>
            <a:off x="6698583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55_2#262112a23.choices?vop=1&amp;pid=c50750151&amp;color=0,0,0&amp;vtp=1&amp;bbb=1&amp;hb=1"/>
              <p:cNvSpPr/>
              <p:nvPr/>
            </p:nvSpPr>
            <p:spPr>
              <a:xfrm>
                <a:off x="832104" y="1529771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该合金应在氮气保护下，将一定比例的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单质混合熔炼而成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与足量盐酸完全反应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放出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一定量的镁铝合金既可以完全溶于足量盐酸中，也可以溶于足量的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等质量的镁、铝和镁铝合金分别与足量的盐酸反应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（同温同压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由大到小的顺序为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（合金）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C_6_BD.155_2#262112a23.choices?vop=1&amp;pid=c5075015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2095500"/>
              </a:xfrm>
              <a:prstGeom prst="rect">
                <a:avLst/>
              </a:prstGeom>
              <a:blipFill>
                <a:blip r:embed="rId4"/>
                <a:stretch>
                  <a:fillRect l="-1389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7_1#d312df9dc?vop=1&amp;pid=5428d29f2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化学与材料密切相关。下列有关材料在人类生产、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生活中的应用的说法不正确的是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58_1#d312df9dc.bracket?vop=1&amp;pid=5428d29f2&amp;color=0,0,0&amp;vpa=80&amp;vtp=1"/>
          <p:cNvSpPr/>
          <p:nvPr/>
        </p:nvSpPr>
        <p:spPr>
          <a:xfrm>
            <a:off x="92577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4" name="QC_6_BD.157_2#d312df9dc.choices?vop=1&amp;pid=5428d29f2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耐高温、耐腐蚀的铱合金可用于制造发动机的火花塞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常温下不锈钢耐腐蚀是因为铁不活泼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碱金属单质导热性好，钠钾合金可用作核反应堆的传热介质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储氢合金是一类储氢材料，可用于解决氢能储存和运输的难题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9_1#63379dba6?vop=1&amp;pid=5428d29f2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下列关于合金材料的说法中不正确的是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60_1#63379dba6.bracket?vop=1&amp;pid=5428d29f2&amp;color=0,0,0&amp;vpa=81&amp;vtp=1"/>
          <p:cNvSpPr/>
          <p:nvPr/>
        </p:nvSpPr>
        <p:spPr>
          <a:xfrm>
            <a:off x="49143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59_2#63379dba6.choices?vop=1&amp;pid=5428d29f2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镍钴合金有良好的耐高温性能，且密度较小，可用来制造国产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919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飞机发动机叶片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储氢合金能大量吸收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并将其储存在金属内部，该过程发生的是物理变化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山东舰所用特种钢材具有高屈强比、抗腐蚀、耐高温等特点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钛合金具有很强的结构强度，可用于制造“蛟龙”号载人潜水器的耐压球壳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59_2#63379dba6.choices?vop=1&amp;pid=5428d29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61_1#c152bfb2c?vop=1&amp;pid=5428d29f2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将一个预先做好的“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ICE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”形状的镍钛合金改变形状后，只要在热水中浸泡，其便会恢复原来形状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说法正确的是(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61_1#c152bfb2c?vop=1&amp;pid=5428d29f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74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62_1#c152bfb2c.bracket?vop=1&amp;pid=5428d29f2&amp;color=0,0,0&amp;vpa=82&amp;vtp=1"/>
          <p:cNvSpPr/>
          <p:nvPr/>
        </p:nvSpPr>
        <p:spPr>
          <a:xfrm>
            <a:off x="2387060" y="15067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6_BD.161_2#c152bfb2c.choices?vop=1&amp;pid=5428d29f2&amp;color=0,0,0&amp;vtp=1&amp;bbb=1"/>
          <p:cNvSpPr/>
          <p:nvPr/>
        </p:nvSpPr>
        <p:spPr>
          <a:xfrm>
            <a:off x="832104" y="194899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记忆合金的形状变化属于化学变化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合金的熔点一般比其成分金属高，硬度比其成分金属小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形状记忆合金在医疗上可用来接断骨等，在日常生活中可制眼镜框架等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钛合金的化学性质与钛单质完全相同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_1#c5380945e?vop=1&amp;pid=1d92575f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下列有关铁的氢氧化物的说法中错误的是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8_1#c5380945e.bracket?vop=1&amp;pid=1d92575fb&amp;color=0,0,0&amp;vpa=4&amp;vtp=1"/>
          <p:cNvSpPr/>
          <p:nvPr/>
        </p:nvSpPr>
        <p:spPr>
          <a:xfrm>
            <a:off x="51302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7_2#c5380945e.choices?vop=1&amp;pid=1d92575fb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是一种黑色固体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，不稳定，在空气中易被氧化转变为红褐色固体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，在空气中易被氧化为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都具有不稳定性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，受热能分解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胶体呈红褐色且透明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，能产生丁达尔效应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7_2#c5380945e.choices?vop=1&amp;pid=1d92575f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63_1#4734e0a5c?vop=1&amp;pid=32143920c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部分被氧化的镁条和足量的盐酸反应，生成标准状况下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1.12 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，在与盐酸反应前被氧化的镁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63_1#4734e0a5c?vop=1&amp;pid=32143920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926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64_1#4734e0a5c.bracket?vop=1&amp;pid=32143920c&amp;color=0,0,0&amp;vpa=83&amp;vtp=1"/>
          <p:cNvSpPr/>
          <p:nvPr/>
        </p:nvSpPr>
        <p:spPr>
          <a:xfrm>
            <a:off x="19298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63_2#4734e0a5c.choices?vop=1&amp;pid=32143920c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33472" algn="l"/>
                    <a:tab pos="5368544" algn="l"/>
                    <a:tab pos="79893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0.64 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63_2#4734e0a5c.choices?vop=1&amp;pid=32143920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65_1#f48978e02?vop=1&amp;pid=32143920c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某金属与足量的稀硫酸反应，生成该金属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价的正盐和标准状况下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的氢气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则该金属的相对原子质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量为(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2" name="QC_6_BD.165_1#f48978e02?vop=1&amp;pid=32143920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3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66_1#f48978e02.bracket?vop=1&amp;pid=32143920c&amp;color=0,0,0&amp;vpa=84&amp;vtp=1"/>
          <p:cNvSpPr/>
          <p:nvPr/>
        </p:nvSpPr>
        <p:spPr>
          <a:xfrm>
            <a:off x="14726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65_2#f48978e02.choices?vop=1&amp;pid=32143920c&amp;color=0,0,0&amp;vtp=1&amp;bbb=1"/>
              <p:cNvSpPr/>
              <p:nvPr/>
            </p:nvSpPr>
            <p:spPr>
              <a:xfrm>
                <a:off x="832104" y="1914644"/>
                <a:ext cx="10533888" cy="647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522347" algn="l"/>
                    <a:tab pos="5108194" algn="l"/>
                    <a:tab pos="792264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33.6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65_2#f48978e02.choices?vop=1&amp;pid=32143920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4644"/>
                <a:ext cx="10533888" cy="647700"/>
              </a:xfrm>
              <a:prstGeom prst="rect">
                <a:avLst/>
              </a:prstGeom>
              <a:blipFill>
                <a:blip r:embed="rId4"/>
                <a:stretch>
                  <a:fillRect l="-1389" b="-37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67_1#87b30c90b?htil=13&amp;vop=1&amp;pid=32143920c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0151" y="1171440"/>
            <a:ext cx="1883664" cy="144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167_2#87b30c90b?htil=13&amp;sp=1&amp;vop=1&amp;pid=32143920c&amp;color=0,0,0&amp;vtp=1&amp;bt=1&amp;bbb=1&amp;hb=1"/>
              <p:cNvSpPr/>
              <p:nvPr/>
            </p:nvSpPr>
            <p:spPr>
              <a:xfrm>
                <a:off x="832104" y="1080000"/>
                <a:ext cx="852220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镁和铝分别与等浓度、等体积的过量稀盐酸反应，产生气体的体积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与时间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𝑡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的关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系如图所示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反应中镁和铝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6_BD.167_2#87b30c90b?htil=13&amp;sp=1&amp;vop=1&amp;pid=32143920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8522208" cy="838200"/>
              </a:xfrm>
              <a:prstGeom prst="rect">
                <a:avLst/>
              </a:prstGeom>
              <a:blipFill>
                <a:blip r:embed="rId4"/>
                <a:stretch>
                  <a:fillRect l="-1717" r="-42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168_1#87b30c90b.bracket?vop=1&amp;pid=32143920c&amp;color=0,0,0&amp;vpa=85&amp;vtp=1"/>
          <p:cNvSpPr/>
          <p:nvPr/>
        </p:nvSpPr>
        <p:spPr>
          <a:xfrm>
            <a:off x="37586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67_3#87b30c90b.choices?htil=13&amp;vop=1&amp;pid=32143920c&amp;color=0,0,0&amp;vtp=1&amp;bbb=1"/>
              <p:cNvSpPr/>
              <p:nvPr/>
            </p:nvSpPr>
            <p:spPr>
              <a:xfrm>
                <a:off x="832104" y="1948990"/>
                <a:ext cx="852220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36905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体积之比为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3:2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36905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摩尔质量之比为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2:3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6_BD.167_3#87b30c90b.choices?htil=13&amp;vop=1&amp;pid=32143920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522208" cy="838200"/>
              </a:xfrm>
              <a:prstGeom prst="rect">
                <a:avLst/>
              </a:prstGeom>
              <a:blipFill>
                <a:blip r:embed="rId5"/>
                <a:stretch>
                  <a:fillRect l="-1717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69_1#4cb0e1027?vop=1&amp;pid=32143920c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17.4 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二氧化锰与足量浓盐酸完全反应，产生的氯气用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溶液恰好完全吸收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请回答下列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问题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169_1#4cb0e1027?vop=1&amp;pid=32143920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63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70_1#340d65d7e?vop=1&amp;pid=4cb0e1027&amp;color=0,0,0&amp;vtp=1&amp;bbb=1"/>
              <p:cNvSpPr/>
              <p:nvPr/>
            </p:nvSpPr>
            <p:spPr>
              <a:xfrm>
                <a:off x="832104" y="19489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（1）产生的氯气在标准状况下的体积：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（2）被氧化的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的物质的量：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（3）消耗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溶液的体积：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70_1#340d65d7e?vop=1&amp;pid=4cb0e102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71_1#340d65d7e.blank?vop=1&amp;pid=4cb0e1027&amp;color=0,0,0&amp;vpa=86&amp;vtp=1&amp;bbb=1"/>
              <p:cNvSpPr/>
              <p:nvPr/>
            </p:nvSpPr>
            <p:spPr>
              <a:xfrm>
                <a:off x="5766879" y="1997892"/>
                <a:ext cx="71913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4.48 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71_1#340d65d7e.blank?vop=1&amp;pid=4cb0e1027&amp;color=0,0,0&amp;vpa=8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6879" y="1997892"/>
                <a:ext cx="719138" cy="279400"/>
              </a:xfrm>
              <a:prstGeom prst="rect">
                <a:avLst/>
              </a:prstGeom>
              <a:blipFill>
                <a:blip r:embed="rId5"/>
                <a:stretch>
                  <a:fillRect l="-3390" r="-3390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73_1#340d65d7e.blank?vop=1&amp;pid=4cb0e1027&amp;color=0,0,0&amp;vpa=87&amp;vtp=1&amp;bbb=1"/>
              <p:cNvSpPr/>
              <p:nvPr/>
            </p:nvSpPr>
            <p:spPr>
              <a:xfrm>
                <a:off x="5007991" y="2423850"/>
                <a:ext cx="84296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73_1#340d65d7e.blank?vop=1&amp;pid=4cb0e1027&amp;color=0,0,0&amp;vpa=8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7991" y="2423850"/>
                <a:ext cx="842963" cy="279400"/>
              </a:xfrm>
              <a:prstGeom prst="rect">
                <a:avLst/>
              </a:prstGeom>
              <a:blipFill>
                <a:blip r:embed="rId6"/>
                <a:stretch>
                  <a:fillRect l="-3623" t="-2222" r="-3623" b="-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175_1#340d65d7e.blank?vop=1&amp;pid=4cb0e1027&amp;color=0,0,0&amp;vpa=88&amp;vtp=1&amp;bbb=1"/>
              <p:cNvSpPr/>
              <p:nvPr/>
            </p:nvSpPr>
            <p:spPr>
              <a:xfrm>
                <a:off x="6292978" y="2829806"/>
                <a:ext cx="1755775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175_1#340d65d7e.blank?vop=1&amp;pid=4cb0e1027&amp;color=0,0,0&amp;vpa=8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978" y="2829806"/>
                <a:ext cx="1755775" cy="292100"/>
              </a:xfrm>
              <a:prstGeom prst="rect">
                <a:avLst/>
              </a:prstGeom>
              <a:blipFill>
                <a:blip r:embed="rId7"/>
                <a:stretch>
                  <a:fillRect l="-1389" t="-27083" r="-3125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76_1#8ada990b4?sp=1&amp;vop=1&amp;pid=41d88fc15&amp;color=0,0,0&amp;mp=1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为测定人体血液中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的含量，设计方案如下：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176_1#8ada990b4?sp=1&amp;vop=1&amp;pid=41d88fc15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BD.176_2#8ada990b4?vop=1&amp;pid=41d88fc15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0520" y="1621973"/>
            <a:ext cx="386791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76_3#8ada990b4?vop=1&amp;pid=41d88fc15&amp;color=0,0,0&amp;vtp=1&amp;bbb=1&amp;hb=1"/>
              <p:cNvSpPr/>
              <p:nvPr/>
            </p:nvSpPr>
            <p:spPr>
              <a:xfrm>
                <a:off x="832104" y="2891973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有关反应的化学方程式为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+10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↑+8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。若人体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血液样品为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，生成的草酸消耗了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0.001 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15.0   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则血液样品中的含钙量为 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C_6_BD.176_3#8ada990b4?vop=1&amp;pid=41d88fc1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91973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r="-1273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AN.177_1#8ada990b4.bracket?vop=1&amp;pid=41d88fc15&amp;color=0,0,0&amp;vpa=89&amp;vtp=1"/>
          <p:cNvSpPr/>
          <p:nvPr/>
        </p:nvSpPr>
        <p:spPr>
          <a:xfrm>
            <a:off x="1028160" y="3737793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76_4#8ada990b4.choices?vop=1&amp;pid=41d88fc15&amp;color=0,0,0&amp;vtp=1&amp;bbb=1"/>
              <p:cNvSpPr/>
              <p:nvPr/>
            </p:nvSpPr>
            <p:spPr>
              <a:xfrm>
                <a:off x="832104" y="4190921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569972" algn="l"/>
                    <a:tab pos="5279644" algn="l"/>
                    <a:tab pos="80020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0.001 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0.002 5 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0.000 3 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0.003 5 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6_BD.176_4#8ada990b4.choices?vop=1&amp;pid=41d88fc1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190921"/>
                <a:ext cx="10533888" cy="469900"/>
              </a:xfrm>
              <a:prstGeom prst="rect">
                <a:avLst/>
              </a:prstGeom>
              <a:blipFill>
                <a:blip r:embed="rId6"/>
                <a:stretch>
                  <a:fillRect l="-1389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78_1#6d9e382f4?vop=1&amp;pid=41d88fc15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碳酸铜和碱式碳酸铜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在高温下均能分解成氧化铜，且均可溶于盐酸转化为氯化铜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溶解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28.4 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碳酸铜和碱式碳酸铜的混合物，恰好消耗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盐酸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。煅烧等质量的上述混合物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得到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氧化铜的质量是(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78_1#6d9e382f4?vop=1&amp;pid=41d88fc1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16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79_1#6d9e382f4.bracket?vop=1&amp;pid=41d88fc15&amp;color=0,0,0&amp;vpa=90&amp;vtp=1"/>
          <p:cNvSpPr/>
          <p:nvPr/>
        </p:nvSpPr>
        <p:spPr>
          <a:xfrm>
            <a:off x="2615660" y="19258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78_2#6d9e382f4.choices?vop=1&amp;pid=41d88fc15&amp;color=0,0,0&amp;vtp=1&amp;bbb=1"/>
              <p:cNvSpPr/>
              <p:nvPr/>
            </p:nvSpPr>
            <p:spPr>
              <a:xfrm>
                <a:off x="832104" y="23553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972" algn="l"/>
                    <a:tab pos="5368544" algn="l"/>
                    <a:tab pos="80528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78_2#6d9e382f4.choices?vop=1&amp;pid=41d88fc1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80_1#0db4fff05?sp=1&amp;vop=1&amp;pid=41d88fc15&amp;color=0,0,0&amp;vtp=1&amp;bt=1&amp;bbb=1&amp;hb=1"/>
              <p:cNvSpPr/>
              <p:nvPr/>
            </p:nvSpPr>
            <p:spPr>
              <a:xfrm>
                <a:off x="832104" y="1080000"/>
                <a:ext cx="10533888" cy="2654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加碘盐中常添加碘酸钾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。研究小组测定某加碘盐中碘含量的步骤为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准确称取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加碘盐，加适量蒸馏水使其完全溶解。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再用稀硫酸酸化所得溶液，加入足量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溶液充分反应。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最后加入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10.0 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6.0×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溶液恰好反应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NaI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 err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上述加碘盐</a:t>
                </a:r>
                <a:endParaRPr lang="en-US" altLang="zh-CN" sz="1800" b="0" i="0" dirty="0" smtClean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中碘含量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（以碘元素计）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400" b="0" i="0" u="sng" kern="0" spc="-99900" smtClean="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kg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180_1#0db4fff05?sp=1&amp;vop=1&amp;pid=41d88fc1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654300"/>
              </a:xfrm>
              <a:prstGeom prst="rect">
                <a:avLst/>
              </a:prstGeom>
              <a:blipFill>
                <a:blip r:embed="rId3"/>
                <a:stretch>
                  <a:fillRect l="-1389" r="-116" b="-2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181_1#0db4fff05.blank?vop=1&amp;pid=41d88fc15&amp;color=0,0,0&amp;vpa=91&amp;vtp=1&amp;bbb=1&amp;rh=30.66"/>
              <p:cNvSpPr/>
              <p:nvPr/>
            </p:nvSpPr>
            <p:spPr>
              <a:xfrm>
                <a:off x="3592766" y="3210742"/>
                <a:ext cx="442913" cy="3893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1.27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6_AN.181_1#0db4fff05.blank?vop=1&amp;pid=41d88fc15&amp;color=0,0,0&amp;vpa=91&amp;vtp=1&amp;bbb=1&amp;rh=30.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2766" y="3210742"/>
                <a:ext cx="442913" cy="389382"/>
              </a:xfrm>
              <a:prstGeom prst="rect">
                <a:avLst/>
              </a:prstGeom>
              <a:blipFill>
                <a:blip r:embed="rId4"/>
                <a:stretch>
                  <a:fillRect r="-1370" b="-109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82_1#b41253f96?sp=1&amp;vop=1&amp;pid=41d88fc15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一定条件下，向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的混合溶液中缓慢通入足量的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，生成沉淀的质量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气体的体积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，已折算成标准状况下的体积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的关系如图所示，其中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zh-CN" altLang="en-US" sz="1800" b="0" i="0" smtClean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zh-CN" altLang="en-US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回答下列问题：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182_1#b41253f96?sp=1&amp;vop=1&amp;pid=41d88fc1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231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82_2#b41253f96?vop=1&amp;pid=41d88fc15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1768" y="2448044"/>
            <a:ext cx="2194560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83_1#c0040fc97?vop=1&amp;pid=a5ebeac73&amp;color=0,0,0&amp;vtp=1&amp;bbb=1"/>
              <p:cNvSpPr/>
              <p:nvPr/>
            </p:nvSpPr>
            <p:spPr>
              <a:xfrm>
                <a:off x="832104" y="37561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（1）①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点前发生反应的离子方程式为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∼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之间发生反应的离子方程式为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183_1#c0040fc97?vop=1&amp;pid=a5ebeac7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56144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184_1#c0040fc97.blank?vop=1&amp;pid=a5ebeac73&amp;color=0,0,0&amp;vpa=92&amp;vtp=1&amp;bbb=1&amp;rh=23.75"/>
              <p:cNvSpPr/>
              <p:nvPr/>
            </p:nvSpPr>
            <p:spPr>
              <a:xfrm>
                <a:off x="4812602" y="3767955"/>
                <a:ext cx="3928047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184_1#c0040fc97.blank?vop=1&amp;pid=a5ebeac73&amp;color=0,0,0&amp;vpa=92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2602" y="3767955"/>
                <a:ext cx="3928047" cy="301625"/>
              </a:xfrm>
              <a:prstGeom prst="rect">
                <a:avLst/>
              </a:prstGeom>
              <a:blipFill>
                <a:blip r:embed="rId6"/>
                <a:stretch>
                  <a:fillRect l="-620" r="-620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186_1#c0040fc97.blank?vop=1&amp;pid=a5ebeac73&amp;color=0,0,0&amp;vpa=93&amp;vtp=1&amp;bbb=1"/>
              <p:cNvSpPr/>
              <p:nvPr/>
            </p:nvSpPr>
            <p:spPr>
              <a:xfrm>
                <a:off x="4682110" y="4193913"/>
                <a:ext cx="3109659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8_AN.186_1#c0040fc97.blank?vop=1&amp;pid=a5ebeac73&amp;color=0,0,0&amp;vpa=9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110" y="4193913"/>
                <a:ext cx="3109659" cy="304800"/>
              </a:xfrm>
              <a:prstGeom prst="rect">
                <a:avLst/>
              </a:prstGeom>
              <a:blipFill>
                <a:blip r:embed="rId7"/>
                <a:stretch>
                  <a:fillRect l="-784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BD.187_1#af1d1d010?vop=1&amp;pid=b41253f96&amp;color=0,0,0&amp;vtp=1&amp;bbb=1"/>
              <p:cNvSpPr/>
              <p:nvPr/>
            </p:nvSpPr>
            <p:spPr>
              <a:xfrm>
                <a:off x="832104" y="4615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点生成的沉淀的质量为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点对应的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B_7_BD.187_1#af1d1d010?vop=1&amp;pid=b41253f9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615990"/>
                <a:ext cx="10533888" cy="469900"/>
              </a:xfrm>
              <a:prstGeom prst="rect">
                <a:avLst/>
              </a:prstGeom>
              <a:blipFill>
                <a:blip r:embed="rId8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N.188_1#af1d1d010.blank?vop=1&amp;pid=b41253f96&amp;color=0,0,0&amp;vpa=94&amp;vtp=1&amp;bbb=1"/>
              <p:cNvSpPr/>
              <p:nvPr/>
            </p:nvSpPr>
            <p:spPr>
              <a:xfrm>
                <a:off x="3885501" y="4654859"/>
                <a:ext cx="7604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7_AN.188_1#af1d1d010.blank?vop=1&amp;pid=b41253f96&amp;color=0,0,0&amp;vpa=9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501" y="4654859"/>
                <a:ext cx="760413" cy="279400"/>
              </a:xfrm>
              <a:prstGeom prst="rect">
                <a:avLst/>
              </a:prstGeom>
              <a:blipFill>
                <a:blip r:embed="rId9"/>
                <a:stretch>
                  <a:fillRect l="-2400" t="-2222" b="-2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AN.189_1#af1d1d010.blank?vop=1&amp;pid=b41253f96&amp;color=0,0,0&amp;vpa=95&amp;vtp=1&amp;bbb=1"/>
              <p:cNvSpPr/>
              <p:nvPr/>
            </p:nvSpPr>
            <p:spPr>
              <a:xfrm>
                <a:off x="7286371" y="4654859"/>
                <a:ext cx="7350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56 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7_AN.189_1#af1d1d010.blank?vop=1&amp;pid=b41253f96&amp;color=0,0,0&amp;vpa=9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6371" y="4654859"/>
                <a:ext cx="735013" cy="279400"/>
              </a:xfrm>
              <a:prstGeom prst="rect">
                <a:avLst/>
              </a:prstGeom>
              <a:blipFill>
                <a:blip r:embed="rId10"/>
                <a:stretch>
                  <a:fillRect l="-3306" t="-2222" r="-4132" b="-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90_1#0499694ab?vop=1&amp;pid=b41253f96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（3）向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点间的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点所对应的溶液中逐滴滴加盐酸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滴加盐酸的体积与产生气体的物质的量之间所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对应的图像可能是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7_BD.190_1#0499694ab?vop=1&amp;pid=b41253f9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34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91_1#0499694ab.blank?vop=1&amp;pid=b41253f96&amp;color=0,0,0&amp;vpa=96&amp;vtp=1"/>
          <p:cNvSpPr/>
          <p:nvPr/>
        </p:nvSpPr>
        <p:spPr>
          <a:xfrm>
            <a:off x="2653760" y="14686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7_BD.190_2#0499694ab.choices?vop=1&amp;pid=b41253f96&amp;color=0,0,0&amp;vtp=1&amp;bbb=1"/>
          <p:cNvSpPr/>
          <p:nvPr/>
        </p:nvSpPr>
        <p:spPr>
          <a:xfrm>
            <a:off x="832104" y="1914644"/>
            <a:ext cx="10531904" cy="132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10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3582601" algn="l"/>
                <a:tab pos="7127102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150" b="0" i="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0" i="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850" b="0" i="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7_BD.190_2#0499694ab.choice_image?vop=1&amp;pid=b41253f96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0624" y="2072378"/>
            <a:ext cx="2020824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7_BD.190_2#0499694ab.choice_image?vop=1&amp;pid=b41253f96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6687" y="2072378"/>
            <a:ext cx="2039112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7_BD.190_2#0499694ab.choice_image?vop=1&amp;pid=b41253f96&amp;color=0,0,0&amp;tib=255,255,255&amp;iip=3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2781" y="2072378"/>
            <a:ext cx="2112264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92_1#cccf3c207?vop=1&amp;pid=af90613ef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溶液恰好与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溶液完全反应。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则元素A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在还原产物中的化合价为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92_1#cccf3c207?vop=1&amp;pid=af90613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86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93_1#cccf3c207.bracket?vop=1&amp;pid=af90613ef&amp;color=0,0,0&amp;vpa=97&amp;vtp=1"/>
          <p:cNvSpPr/>
          <p:nvPr/>
        </p:nvSpPr>
        <p:spPr>
          <a:xfrm>
            <a:off x="8465217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92_2#cccf3c207.choices?vop=1&amp;pid=af90613ef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00147" algn="l"/>
                    <a:tab pos="5374894" algn="l"/>
                    <a:tab pos="804964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92_2#cccf3c207.choices?vop=1&amp;pid=af90613e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_1#c09886eb3?htil=2&amp;vop=1&amp;pid=1d92575fb&amp;color=0,0,0&amp;tib=255,255,255&amp;vtp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8687" y="1171440"/>
            <a:ext cx="321868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9_2#c09886eb3?htil=2&amp;sp=1&amp;vop=1&amp;pid=1d92575fb&amp;color=0,0,0&amp;vtp=1&amp;bt=1&amp;bbb=1&amp;hs=1"/>
              <p:cNvSpPr/>
              <p:nvPr/>
            </p:nvSpPr>
            <p:spPr>
              <a:xfrm>
                <a:off x="832104" y="1080000"/>
                <a:ext cx="718718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某同学设计以下实验来制备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并观察其颜色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O_6_BD.9_2#c09886eb3?htil=2&amp;sp=1&amp;vop=1&amp;pid=1d92575fb&amp;color=0,0,0&amp;vtp=1&amp;bt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7187184" cy="469900"/>
              </a:xfrm>
              <a:prstGeom prst="rect">
                <a:avLst/>
              </a:prstGeom>
              <a:blipFill>
                <a:blip r:embed="rId4"/>
                <a:stretch>
                  <a:fillRect l="-2036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0_1#4c3d85fbc?htil=2&amp;sp=1&amp;vop=1&amp;pid=c09886eb3&amp;color=0,0,0&amp;vtp=1&amp;bbb=1&amp;hb=1&amp;hs=1"/>
              <p:cNvSpPr/>
              <p:nvPr/>
            </p:nvSpPr>
            <p:spPr>
              <a:xfrm>
                <a:off x="832104" y="1495544"/>
                <a:ext cx="718718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（1）实验中所用蒸馏水均需经煮沸后迅速冷却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目的是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.稀硫酸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铁粉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B_7_BD.10_1#4c3d85fbc?htil=2&amp;sp=1&amp;vop=1&amp;pid=c09886eb3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544"/>
                <a:ext cx="7187184" cy="1676400"/>
              </a:xfrm>
              <a:prstGeom prst="rect">
                <a:avLst/>
              </a:prstGeom>
              <a:blipFill>
                <a:blip r:embed="rId5"/>
                <a:stretch>
                  <a:fillRect l="-2036" r="-1103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1_1#4c3d85fbc.blank?vop=1&amp;pid=c09886eb3&amp;color=0,0,0&amp;vpa=5&amp;vtp=1&amp;bbb=1&amp;hb=1"/>
          <p:cNvSpPr/>
          <p:nvPr/>
        </p:nvSpPr>
        <p:spPr>
          <a:xfrm>
            <a:off x="832104" y="1465064"/>
            <a:ext cx="7187184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除去蒸馏水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中溶解的氧气</a:t>
            </a:r>
            <a:endParaRPr lang="en-US" altLang="zh-CN" dirty="0"/>
          </a:p>
        </p:txBody>
      </p:sp>
      <p:sp>
        <p:nvSpPr>
          <p:cNvPr id="6" name="QB_7_AN.12_1#4c3d85fbc.blank?vop=1&amp;pid=c09886eb3&amp;color=0,0,0&amp;vpa=6&amp;vtp=1"/>
          <p:cNvSpPr/>
          <p:nvPr/>
        </p:nvSpPr>
        <p:spPr>
          <a:xfrm>
            <a:off x="3336385" y="1884164"/>
            <a:ext cx="319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13_1#620b40fb6?vop=1&amp;pid=c09886eb3&amp;color=0,0,0&amp;vtp=1&amp;bbb=1&amp;hb=1"/>
              <p:cNvSpPr/>
              <p:nvPr/>
            </p:nvSpPr>
            <p:spPr>
              <a:xfrm>
                <a:off x="832104" y="355427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（2）按图连接好装置，检验装置气密性后加入药品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B中有气体产生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该气体的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；当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填实验现象）时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液进入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C，C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中产生了灰绿色沉淀而没有观察到白色沉淀的原因是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7" name="QB_7_BD.13_1#620b40fb6?vop=1&amp;pid=c09886eb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54270"/>
                <a:ext cx="10533888" cy="1257300"/>
              </a:xfrm>
              <a:prstGeom prst="rect">
                <a:avLst/>
              </a:prstGeom>
              <a:blipFill>
                <a:blip r:embed="rId6"/>
                <a:stretch>
                  <a:fillRect l="-1389" r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14_1#620b40fb6.blank?vop=1&amp;pid=c09886eb3&amp;color=0,0,0&amp;vpa=7&amp;vtp=1&amp;bbb=1"/>
          <p:cNvSpPr/>
          <p:nvPr/>
        </p:nvSpPr>
        <p:spPr>
          <a:xfrm>
            <a:off x="1510760" y="3942890"/>
            <a:ext cx="14525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排除B中空气</a:t>
            </a:r>
            <a:endParaRPr lang="en-US" altLang="zh-CN" dirty="0"/>
          </a:p>
        </p:txBody>
      </p:sp>
      <p:sp>
        <p:nvSpPr>
          <p:cNvPr id="9" name="QB_7_AN.15_1#620b40fb6.blank?vop=1&amp;pid=c09886eb3&amp;color=0,0,0&amp;vpa=8&amp;vtp=1&amp;bbb=1"/>
          <p:cNvSpPr/>
          <p:nvPr/>
        </p:nvSpPr>
        <p:spPr>
          <a:xfrm>
            <a:off x="3453860" y="3942890"/>
            <a:ext cx="28416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A中有气泡连续稳定地冒出</a:t>
            </a:r>
            <a:endParaRPr lang="en-US" altLang="zh-CN" dirty="0"/>
          </a:p>
        </p:txBody>
      </p:sp>
      <p:sp>
        <p:nvSpPr>
          <p:cNvPr id="10" name="QB_7_AN.16_1#620b40fb6.blank?vop=1&amp;pid=c09886eb3&amp;color=0,0,0&amp;vpa=9&amp;vtp=1&amp;bbb=1"/>
          <p:cNvSpPr/>
          <p:nvPr/>
        </p:nvSpPr>
        <p:spPr>
          <a:xfrm>
            <a:off x="7301960" y="4361990"/>
            <a:ext cx="2147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C中的空气没有排尽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BD.10_1#4c3d85fbc?htil=2&amp;sp=1&amp;vop=1&amp;pid=c09886eb3&amp;color=0,0,0&amp;vtp=1&amp;bbb=1&amp;hb=1&amp;hs=1"/>
              <p:cNvSpPr/>
              <p:nvPr/>
            </p:nvSpPr>
            <p:spPr>
              <a:xfrm>
                <a:off x="827992" y="3171944"/>
                <a:ext cx="10536017" cy="419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11" name="QB_7_BD.10_1#4c3d85fbc?htil=2&amp;sp=1&amp;vop=1&amp;pid=c09886eb3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3171944"/>
                <a:ext cx="10536017" cy="419100"/>
              </a:xfrm>
              <a:prstGeom prst="rect">
                <a:avLst/>
              </a:prstGeom>
              <a:blipFill>
                <a:blip r:embed="rId7"/>
                <a:stretch>
                  <a:fillRect l="-1389" b="-231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94_1#bb33ddcc8?vop=1&amp;pid=af90613ef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铁粉溶于稀盐酸中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然后加入足量的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，充分反应后过滤，将滤渣加强热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最终得到的固体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质量为(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2" name="QC_6_BD.194_1#bb33ddcc8?vop=1&amp;pid=af90613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463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95_1#bb33ddcc8.bracket?vop=1&amp;pid=af90613ef&amp;color=0,0,0&amp;vpa=98&amp;vtp=1"/>
          <p:cNvSpPr/>
          <p:nvPr/>
        </p:nvSpPr>
        <p:spPr>
          <a:xfrm>
            <a:off x="17012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94_2#bb33ddcc8.choices?vop=1&amp;pid=af90613ef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65222" algn="l"/>
                    <a:tab pos="5305044" algn="l"/>
                    <a:tab pos="795756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94_2#bb33ddcc8.choices?vop=1&amp;pid=af90613e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96_1#f640b7b40?vop=1&amp;pid=af90613ef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的混合气体全通过足量的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粉末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，在相同状况下，气体体积减小到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则原混合气体中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的体积为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96_1#f640b7b40?vop=1&amp;pid=af90613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272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97_1#f640b7b40.bracket?vop=1&amp;pid=af90613ef&amp;color=0,0,0&amp;vpa=99&amp;vtp=1"/>
          <p:cNvSpPr/>
          <p:nvPr/>
        </p:nvSpPr>
        <p:spPr>
          <a:xfrm>
            <a:off x="3807873" y="15067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96_2#f640b7b40.choices?vop=1&amp;pid=af90613ef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33472" algn="l"/>
                    <a:tab pos="5241544" algn="l"/>
                    <a:tab pos="79893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96_2#f640b7b40.choices?vop=1&amp;pid=af90613e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98_1#a5793104a?vop=1&amp;pid=af90613ef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由两种金属组成的混合物粉末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与足量的稀盐酸反应，生成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，则该混合物的组成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不可能是(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98_1#a5793104a?vop=1&amp;pid=af90613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463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99_1#a5793104a.bracket?vop=1&amp;pid=af90613ef&amp;color=0,0,0&amp;vpa=100&amp;vtp=1"/>
          <p:cNvSpPr/>
          <p:nvPr/>
        </p:nvSpPr>
        <p:spPr>
          <a:xfrm>
            <a:off x="1929861" y="15067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98_2#a5793104a.choices?vop=1&amp;pid=af90613ef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87447" algn="l"/>
                    <a:tab pos="5311394" algn="l"/>
                    <a:tab pos="804964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98_2#a5793104a.choices?vop=1&amp;pid=af90613e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00_1#ed00c05ed?sp=1&amp;vop=1&amp;pid=af90613ef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把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三种固体组成的混合物溶于足量水后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，产生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1.16 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白色沉淀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再向所得悬浊液中逐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滴加入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1.00 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溶液的体积与生成沉淀质量的关系如图。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200_1#ed00c05ed?sp=1&amp;vop=1&amp;pid=af90613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96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01_1#ed00c05ed.bracket?vop=1&amp;pid=af90613ef&amp;color=0,0,0&amp;vpa=101&amp;vtp=1"/>
          <p:cNvSpPr/>
          <p:nvPr/>
        </p:nvSpPr>
        <p:spPr>
          <a:xfrm>
            <a:off x="10883933" y="15067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6_BD.200_2#ed00c05ed?htil=14&amp;vop=1&amp;pid=af90613e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5353" y="2041644"/>
            <a:ext cx="1664208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200_3#ed00c05ed.choices?htil=14&amp;vop=1&amp;pid=af90613ef&amp;color=0,0,0&amp;vtp=1&amp;bbb=1"/>
              <p:cNvSpPr/>
              <p:nvPr/>
            </p:nvSpPr>
            <p:spPr>
              <a:xfrm>
                <a:off x="832104" y="1948990"/>
                <a:ext cx="874166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点的沉淀的化学式为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原固体混合物中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𝐶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点加入的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溶液的体积为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段反应的离子方程式为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6_BD.200_3#ed00c05ed.choices?htil=14&amp;vop=1&amp;pid=af90613e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741664" cy="1676400"/>
              </a:xfrm>
              <a:prstGeom prst="rect">
                <a:avLst/>
              </a:prstGeom>
              <a:blipFill>
                <a:blip r:embed="rId5"/>
                <a:stretch>
                  <a:fillRect l="-1674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02_1#4eba72765?sp=1&amp;vop=1&amp;pid=af90613ef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。向一定体积的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混合溶液中通入氯气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测得溶液中离子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的物质的量随氯气物质的量的变化曲线如图所示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𝑔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点横坐标分别为2.5和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4.5)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202_1#4eba72765?sp=1&amp;vop=1&amp;pid=af90613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03_1#4eba72765.bracket?vop=1&amp;pid=af90613ef&amp;color=0,0,0&amp;vpa=102&amp;vtp=1"/>
          <p:cNvSpPr/>
          <p:nvPr/>
        </p:nvSpPr>
        <p:spPr>
          <a:xfrm>
            <a:off x="1015460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6_BD.202_2#4eba72765?htil=15&amp;vop=1&amp;pid=af90613e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3885" y="2448044"/>
            <a:ext cx="3255264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202_3#4eba72765.choices?htil=15&amp;vop=1&amp;pid=af90613ef&amp;color=0,0,0&amp;vtp=1&amp;bbb=1"/>
              <p:cNvSpPr/>
              <p:nvPr/>
            </p:nvSpPr>
            <p:spPr>
              <a:xfrm>
                <a:off x="832104" y="2355390"/>
                <a:ext cx="715060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𝑎𝑏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段表示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物质的量的变化情况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原溶液中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的物质的量分别为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𝑓𝑔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段发生反应：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能发生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6_BD.202_3#4eba72765.choices?htil=15&amp;vop=1&amp;pid=af90613e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7150608" cy="1676400"/>
              </a:xfrm>
              <a:prstGeom prst="rect">
                <a:avLst/>
              </a:prstGeom>
              <a:blipFill>
                <a:blip r:embed="rId5"/>
                <a:stretch>
                  <a:fillRect l="-2046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04_1#212c5d88c?vop=1&amp;pid=af90613ef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某校学习小组测定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合金、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合金和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合金中铁的质量分数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实验室只提供一瓶未标明质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量分数的稀硫酸和必要的仪器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。他们取其中一种合金的粉末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5.6 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与足量该稀硫酸充分反应，经测定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了气体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。请回答（数据保留两位有效数字）：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204_1#212c5d88c?vop=1&amp;pid=af90613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205_1#97f422f54?vop=1&amp;pid=212c5d88c&amp;color=0,0,0&amp;vtp=1&amp;bbb=1"/>
              <p:cNvSpPr/>
              <p:nvPr/>
            </p:nvSpPr>
            <p:spPr>
              <a:xfrm>
                <a:off x="832104" y="23553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（1）当粉末为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合金时，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的取值范围为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（2）当粉末为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合金时，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的取值范围为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（3）当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的取值范围为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，可得出该粉末一定为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合金的结论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205_1#97f422f54?vop=1&amp;pid=212c5d88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206_1#97f422f54.blank?vop=1&amp;pid=212c5d88c&amp;color=0,0,0&amp;vpa=103&amp;vtp=1&amp;bbb=1"/>
              <p:cNvSpPr/>
              <p:nvPr/>
            </p:nvSpPr>
            <p:spPr>
              <a:xfrm>
                <a:off x="5471604" y="2402514"/>
                <a:ext cx="17042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0.20&lt;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≤0.62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206_1#97f422f54.blank?vop=1&amp;pid=212c5d88c&amp;color=0,0,0&amp;vpa=10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1604" y="2402514"/>
                <a:ext cx="1704213" cy="279400"/>
              </a:xfrm>
              <a:prstGeom prst="rect">
                <a:avLst/>
              </a:prstGeom>
              <a:blipFill>
                <a:blip r:embed="rId5"/>
                <a:stretch>
                  <a:fillRect l="-1792" r="-1434" b="-86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208_1#97f422f54.blank?vop=1&amp;pid=212c5d88c&amp;color=0,0,0&amp;vpa=104&amp;vtp=1&amp;bbb=1"/>
              <p:cNvSpPr/>
              <p:nvPr/>
            </p:nvSpPr>
            <p:spPr>
              <a:xfrm>
                <a:off x="5516054" y="2828472"/>
                <a:ext cx="17042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0.17&lt;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&lt;0.20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208_1#97f422f54.blank?vop=1&amp;pid=212c5d88c&amp;color=0,0,0&amp;vpa=10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054" y="2828472"/>
                <a:ext cx="1704213" cy="279400"/>
              </a:xfrm>
              <a:prstGeom prst="rect">
                <a:avLst/>
              </a:prstGeom>
              <a:blipFill>
                <a:blip r:embed="rId6"/>
                <a:stretch>
                  <a:fillRect l="-1792" r="-1434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210_1#97f422f54.blank?vop=1&amp;pid=212c5d88c&amp;color=0,0,0&amp;vpa=105&amp;vtp=1&amp;bbb=1"/>
              <p:cNvSpPr/>
              <p:nvPr/>
            </p:nvSpPr>
            <p:spPr>
              <a:xfrm>
                <a:off x="3198304" y="3247572"/>
                <a:ext cx="14025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0&lt;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≤0.17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210_1#97f422f54.blank?vop=1&amp;pid=212c5d88c&amp;color=0,0,0&amp;vpa=10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8304" y="3247572"/>
                <a:ext cx="1402588" cy="279400"/>
              </a:xfrm>
              <a:prstGeom prst="rect">
                <a:avLst/>
              </a:prstGeom>
              <a:blipFill>
                <a:blip r:embed="rId7"/>
                <a:stretch>
                  <a:fillRect l="-2174" r="-1739" b="-652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11_1#604ebc6cc?sp=1&amp;vop=1&amp;pid=ea53b48d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下面几幅图片涉及我国文物和现代科技，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其中所涉及的材料不属于合金的是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graphicFrame>
        <p:nvGraphicFramePr>
          <p:cNvPr id="67" name="QB_4_BD.211_2#604ebc6cc?colgroup=28,28&amp;vop=1&amp;pid=ea53b48db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712109"/>
              </p:ext>
            </p:extLst>
          </p:nvPr>
        </p:nvGraphicFramePr>
        <p:xfrm>
          <a:off x="832104" y="1622425"/>
          <a:ext cx="10515600" cy="2774696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864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600"/>
                        </a:lnSpc>
                      </a:pPr>
                      <a:r>
                        <a:rPr lang="en-US" altLang="zh-CN" sz="32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600"/>
                        </a:lnSpc>
                      </a:pPr>
                      <a:r>
                        <a:rPr lang="en-US" altLang="zh-CN" sz="32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A.用硬铝制造的飞机外壳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B.制造地铁列车车体所用的金属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65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8600"/>
                        </a:lnSpc>
                      </a:pPr>
                      <a:r>
                        <a:rPr lang="en-US" altLang="zh-CN" sz="48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8600"/>
                        </a:lnSpc>
                      </a:pPr>
                      <a:r>
                        <a:rPr lang="en-US" altLang="zh-CN" sz="48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C.狗首铜像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D.精美的青花瓷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QB_4_BD.211_3#604ebc6cc.table_image?tii=2&amp;vop=1&amp;pid=ea53b48d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496" y="1741043"/>
            <a:ext cx="1271016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4_BD.211_4#604ebc6cc.table_image?tii=3&amp;vop=1&amp;pid=ea53b48d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3024" y="1741043"/>
            <a:ext cx="1051560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B_4_BD.211_5#604ebc6cc.table_image?tii=4&amp;vop=1&amp;pid=ea53b48db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4660" y="2968371"/>
            <a:ext cx="932688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B_4_BD.211_6#604ebc6cc.table_image?tii=5&amp;vop=1&amp;pid=ea53b48db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8764" y="2968371"/>
            <a:ext cx="640080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B_4_AN.212_1#604ebc6cc.bracket?vop=1&amp;pid=ea53b48db&amp;color=0,0,0&amp;vpa=106&amp;vtp=1"/>
          <p:cNvSpPr/>
          <p:nvPr/>
        </p:nvSpPr>
        <p:spPr>
          <a:xfrm>
            <a:off x="8432260" y="1075817"/>
            <a:ext cx="3413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13_1#99e612aa3?vop=1&amp;pid=ea53b48d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日常使用的金属材料大多数属于合金。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下列说法中不正确的是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14_1#99e612aa3.bracket?vop=1&amp;pid=ea53b48db&amp;color=0,0,0&amp;vpa=107&amp;vtp=1"/>
          <p:cNvSpPr/>
          <p:nvPr/>
        </p:nvSpPr>
        <p:spPr>
          <a:xfrm>
            <a:off x="71876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213_2#99e612aa3.choices?vop=1&amp;pid=ea53b48db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纯铝的密度较小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可用于制造飞机外壳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在钢中加入稀土元素可增加钢的耐磨性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储氢合金能够大量吸收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，并生成金属氢化物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钢是用量最大、用途最广的合金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213_2#99e612aa3.choices?vop=1&amp;pid=ea53b48d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15_1#2af4cb09f?vop=1&amp;pid=ea53b48d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下列物质的各步转化关系不能由一步反应实现的是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16_1#2af4cb09f.bracket?vop=1&amp;pid=ea53b48db&amp;color=0,0,0&amp;vpa=108&amp;vtp=1"/>
          <p:cNvSpPr/>
          <p:nvPr/>
        </p:nvSpPr>
        <p:spPr>
          <a:xfrm>
            <a:off x="60446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215_2#2af4cb09f.choices?vop=1&amp;pid=ea53b48db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215_2#2af4cb09f.choices?vop=1&amp;pid=ea53b48d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217_1#125079101?sp=1&amp;vop=1&amp;pid=ea53b48db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我国的环境空气质量标准中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对空气中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1小时平均浓度限值规定如表所示。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4_BD.217_1#125079101?sp=1&amp;vop=1&amp;pid=ea53b48d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0" name="QC_4_BD.217_2#125079101?colgroup=22,14,18&amp;vop=1&amp;pid=ea53b48db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6043521"/>
                  </p:ext>
                </p:extLst>
              </p:nvPr>
            </p:nvGraphicFramePr>
            <p:xfrm>
              <a:off x="832104" y="1622544"/>
              <a:ext cx="10497312" cy="681736"/>
            </p:xfrm>
            <a:graphic>
              <a:graphicData uri="http://schemas.openxmlformats.org/drawingml/2006/table">
                <a:tbl>
                  <a:tblPr/>
                  <a:tblGrid>
                    <a:gridCol w="41970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346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655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标准等级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一级标准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二级标准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浓度限值/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0∼0.15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0.15∼0.50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0" name="QC_4_BD.217_2#125079101?colgroup=22,14,18&amp;vop=1&amp;pid=ea53b48db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6043521"/>
                  </p:ext>
                </p:extLst>
              </p:nvPr>
            </p:nvGraphicFramePr>
            <p:xfrm>
              <a:off x="832104" y="1622544"/>
              <a:ext cx="10497312" cy="681736"/>
            </p:xfrm>
            <a:graphic>
              <a:graphicData uri="http://schemas.openxmlformats.org/drawingml/2006/table">
                <a:tbl>
                  <a:tblPr/>
                  <a:tblGrid>
                    <a:gridCol w="41970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346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655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标准等级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一级标准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二级标准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45" t="-101786" r="-150363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48387" t="-101786" r="-122796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2988" t="-101786" r="-351" b="-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217_3#125079101?vop=1&amp;pid=ea53b48db&amp;color=0,0,0&amp;vtp=1&amp;bbb=1&amp;hb=1"/>
              <p:cNvSpPr/>
              <p:nvPr/>
            </p:nvSpPr>
            <p:spPr>
              <a:xfrm>
                <a:off x="832104" y="24353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研究人员测定空气中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含量的实验方法如下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溶液吸收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空气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的硫酸调节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然后用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将其氧化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，测得恰好完全反应时消耗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2.54 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下列推断中不正确的是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C_4_BD.217_3#125079101?vop=1&amp;pid=ea53b48d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35344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r="-306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218_1#125079101.bracket?vop=1&amp;pid=ea53b48db&amp;color=0,0,0&amp;vpa=109&amp;vtp=1"/>
          <p:cNvSpPr/>
          <p:nvPr/>
        </p:nvSpPr>
        <p:spPr>
          <a:xfrm>
            <a:off x="9068720" y="2862064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BD.217_4#125079101.choices?vop=1&amp;pid=ea53b48db&amp;color=0,0,0&amp;vtp=1&amp;bbb=1"/>
              <p:cNvSpPr/>
              <p:nvPr/>
            </p:nvSpPr>
            <p:spPr>
              <a:xfrm>
                <a:off x="832104" y="32951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恰好完全反应时消耗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−5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反应中转移电子的物质的量为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−5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被吸收的空气中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0.64 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被测空气样品中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的浓度未达到二级标准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4_BD.217_4#125079101.choices?vop=1&amp;pid=ea53b48d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95190"/>
                <a:ext cx="10533888" cy="1676400"/>
              </a:xfrm>
              <a:prstGeom prst="rect">
                <a:avLst/>
              </a:prstGeom>
              <a:blipFill>
                <a:blip r:embed="rId6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7_1#dd69148de?vop=1&amp;pid=23230deec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下列关于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的叙述中不正确的是(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17_1#dd69148de?vop=1&amp;pid=23230dee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8_1#dd69148de.bracket?vop=1&amp;pid=23230deec&amp;color=0,0,0&amp;vpa=10&amp;vtp=1"/>
          <p:cNvSpPr/>
          <p:nvPr/>
        </p:nvSpPr>
        <p:spPr>
          <a:xfrm>
            <a:off x="5276183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7_2#dd69148de.choices?vop=1&amp;pid=23230deec&amp;color=0,0,0&amp;vtp=1&amp;bbb=1"/>
              <p:cNvSpPr/>
              <p:nvPr/>
            </p:nvSpPr>
            <p:spPr>
              <a:xfrm>
                <a:off x="832104" y="1495425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二者溶液的相互转化均可通过化合反应实现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将足量铁粉加入氯水中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酸性高锰酸钾溶液可作为鉴别二者溶液的试剂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分别向盛有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溶液的试管中加入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溶液，最终可得到相同物质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7_2#dd69148de.choices?vop=1&amp;pid=23230dee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219_1#d41604094?sp=1&amp;vop=1&amp;pid=ea53b48db&amp;color=0,0,0&amp;vtp=1&amp;bt=1&amp;bbb=1"/>
              <p:cNvSpPr/>
              <p:nvPr/>
            </p:nvSpPr>
            <p:spPr>
              <a:xfrm>
                <a:off x="832104" y="1080000"/>
                <a:ext cx="10533888" cy="2387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利用废铝箔（主要成分为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，含少量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等）制明矾的一种工艺流程如下：</a:t>
                </a:r>
                <a:endParaRPr lang="en-US" altLang="zh-CN" sz="1800" dirty="0"/>
              </a:p>
              <a:p>
                <a:pPr latinLnBrk="1">
                  <a:lnSpc>
                    <a:spcPts val="6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箔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①过量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NaOH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溶液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操作</m:t>
                          </m:r>
                          <m:r>
                            <m:rPr>
                              <m:sty m:val="p"/>
                            </m:rPr>
                            <a:rPr lang="en-US" altLang="zh-CN" sz="1800" b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甲溶液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②适量稀硫酸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过滤、洗涤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③过量稀硫酸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乙溶液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④</m:t>
                              </m:r>
                              <m:sSub>
                                <m:sSub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饱和溶液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结晶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明矾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列说法中不正确的是(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4_BD.219_1#d41604094?sp=1&amp;vop=1&amp;pid=ea53b48d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387600"/>
              </a:xfrm>
              <a:prstGeom prst="rect">
                <a:avLst/>
              </a:prstGeom>
              <a:blipFill>
                <a:blip r:embed="rId3"/>
                <a:stretch>
                  <a:fillRect l="-1389" b="-38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20_1#d41604094.bracket?vop=1&amp;pid=ea53b48db&amp;color=0,0,0&amp;vpa=110&amp;vtp=1"/>
          <p:cNvSpPr/>
          <p:nvPr/>
        </p:nvSpPr>
        <p:spPr>
          <a:xfrm>
            <a:off x="3301460" y="30561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219_2#d41604094.choices?vop=1&amp;pid=ea53b48db&amp;color=0,0,0&amp;vtp=1&amp;bbb=1"/>
              <p:cNvSpPr/>
              <p:nvPr/>
            </p:nvSpPr>
            <p:spPr>
              <a:xfrm>
                <a:off x="832104" y="34729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①体现了铝能与碱溶液反应的性质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乙溶液中含有的离子有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由④可推测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室温下明矾的溶解度小于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的溶解度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既能与强酸反应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，又能与强碱反应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219_2#d41604094.choices?vop=1&amp;pid=ea53b48d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729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21_1#4b2bd65d5?htil=16&amp;vop=1&amp;pid=ea53b48db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0760" y="1171440"/>
            <a:ext cx="2286000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BD.221_2#4b2bd65d5?htil=16&amp;sp=1&amp;vop=1&amp;pid=ea53b48db&amp;color=0,0,0&amp;vtp=1&amp;bt=1&amp;bbb=1&amp;hb=1&amp;hs=1"/>
              <p:cNvSpPr/>
              <p:nvPr/>
            </p:nvSpPr>
            <p:spPr>
              <a:xfrm>
                <a:off x="832104" y="1080000"/>
                <a:ext cx="811072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把一小块镁铝合金溶于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盐酸中，然后向其中滴入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生成沉淀的质量和加入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溶液体积的关系如图所示。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 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4_BD.221_2#4b2bd65d5?htil=16&amp;sp=1&amp;vop=1&amp;pid=ea53b48db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8110728" cy="1676400"/>
              </a:xfrm>
              <a:prstGeom prst="rect">
                <a:avLst/>
              </a:prstGeom>
              <a:blipFill>
                <a:blip r:embed="rId4"/>
                <a:stretch>
                  <a:fillRect l="-1805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222_1#4b2bd65d5.bracket?vop=1&amp;pid=ea53b48db&amp;color=0,0,0&amp;vpa=111&amp;vtp=1"/>
          <p:cNvSpPr/>
          <p:nvPr/>
        </p:nvSpPr>
        <p:spPr>
          <a:xfrm>
            <a:off x="1015460" y="23449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221_3#4b2bd65d5.choices?htil=16&amp;vop=1&amp;pid=ea53b48db&amp;color=0,0,0&amp;vtp=1&amp;bbb=1&amp;hs=1"/>
              <p:cNvSpPr/>
              <p:nvPr/>
            </p:nvSpPr>
            <p:spPr>
              <a:xfrm>
                <a:off x="827992" y="2790746"/>
                <a:ext cx="10536017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镁铝合金溶于盐酸时一共产生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盐酸的浓度为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点时，所得溶液中溶质仅有一种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点之前未产生沉淀，说明镁铝合金已经完全溶解于盐酸中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221_3#4b2bd65d5.choices?htil=16&amp;vop=1&amp;pid=ea53b48db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2790746"/>
                <a:ext cx="10536017" cy="1676400"/>
              </a:xfrm>
              <a:prstGeom prst="rect">
                <a:avLst/>
              </a:prstGeom>
              <a:blipFill>
                <a:blip r:embed="rId5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223_1#86ab3f51e?sp=1&amp;vop=1&amp;pid=ea53b48db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明矾是一种常用的净水剂，以废易拉罐（含有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和少量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杂质）为原料制取明矾的流程如图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说法错误的是(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223_1#86ab3f51e?sp=1&amp;vop=1&amp;pid=ea53b48d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24_1#86ab3f51e.bracket?vop=1&amp;pid=ea53b48db&amp;color=0,0,0&amp;vpa=112&amp;vtp=1"/>
          <p:cNvSpPr/>
          <p:nvPr/>
        </p:nvSpPr>
        <p:spPr>
          <a:xfrm>
            <a:off x="2387060" y="15067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4" name="QC_4_BD.223_2#86ab3f51e?htil=17&amp;vop=1&amp;pid=ea53b48d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3016" y="2041644"/>
            <a:ext cx="3602736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223_3#86ab3f51e.choices?htil=17&amp;vop=1&amp;pid=ea53b48db&amp;color=0,0,0&amp;vtp=1&amp;bbb=1"/>
              <p:cNvSpPr/>
              <p:nvPr/>
            </p:nvSpPr>
            <p:spPr>
              <a:xfrm>
                <a:off x="832104" y="1948990"/>
                <a:ext cx="6803136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滤渣的主要成分是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明矾的化学式为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⋅12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上述流程中可用过量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代替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饱和溶液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“一系列操作”为蒸发浓缩、冷却结晶、过滤、洗涤、干燥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223_3#86ab3f51e.choices?htil=17&amp;vop=1&amp;pid=ea53b48d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6803136" cy="1676400"/>
              </a:xfrm>
              <a:prstGeom prst="rect">
                <a:avLst/>
              </a:prstGeom>
              <a:blipFill>
                <a:blip r:embed="rId5"/>
                <a:stretch>
                  <a:fillRect l="-2151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225_1#47fa0145f?sp=1&amp;vop=1&amp;pid=ea53b48db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金属材料对于促进生产发展发挥了巨大的作用。如图是两种金属及其化合物的转化关系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每一步反应均反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应完全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是日常生活中常见的金属单质，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是含有元素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的化合物，反应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是工业上制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备金属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的方法之一，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225_1#47fa0145f?sp=1&amp;vop=1&amp;pid=ea53b48d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31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26_1#47fa0145f.bracket?vop=1&amp;pid=ea53b48db&amp;color=0,0,0&amp;vpa=113&amp;vtp=1"/>
          <p:cNvSpPr/>
          <p:nvPr/>
        </p:nvSpPr>
        <p:spPr>
          <a:xfrm>
            <a:off x="5031835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4_BD.225_2#47fa0145f?htil=18&amp;vop=1&amp;pid=ea53b48d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7126" y="2448044"/>
            <a:ext cx="3721608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225_3#47fa0145f.choices?htil=18&amp;vop=1&amp;pid=ea53b48db&amp;color=0,0,0&amp;vtp=1&amp;bbb=1"/>
              <p:cNvSpPr/>
              <p:nvPr/>
            </p:nvSpPr>
            <p:spPr>
              <a:xfrm>
                <a:off x="832104" y="2355390"/>
                <a:ext cx="668426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金属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反应①和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中等量的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完全反应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，则转移的电子数：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YCl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的反应在工业上用于制作印刷电路板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由转化关系可推知氧化性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X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Y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225_3#47fa0145f.choices?htil=18&amp;vop=1&amp;pid=ea53b48d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6684264" cy="1676400"/>
              </a:xfrm>
              <a:prstGeom prst="rect">
                <a:avLst/>
              </a:prstGeom>
              <a:blipFill>
                <a:blip r:embed="rId5"/>
                <a:stretch>
                  <a:fillRect l="-2190" r="-1004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227_1#8af68030a?sp=1&amp;vop=1&amp;pid=ea53b48db&amp;color=0,0,0&amp;vtp=1&amp;bt=1&amp;bbb=1&amp;hb=1"/>
              <p:cNvSpPr/>
              <p:nvPr/>
            </p:nvSpPr>
            <p:spPr>
              <a:xfrm>
                <a:off x="832104" y="1078992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铝镁合金是飞机制造、化工生产等行业的重要材料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某研究性学习小组的同学为测定某铝镁合金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不含其他元素）中铝的质量分数，设计了下列两种不同实验方案进行探究。回答下列问题：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方案一】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实验方案】将铝镁合金与足量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溶液反应，测定剩余固体质量。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BD.227_1#8af68030a?sp=1&amp;vop=1&amp;pid=ea53b48d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BD.228_1#a803e1406?vop=1&amp;pid=8af68030a&amp;color=0,0,0&amp;vtp=1&amp;bbb=1"/>
          <p:cNvSpPr/>
          <p:nvPr/>
        </p:nvSpPr>
        <p:spPr>
          <a:xfrm>
            <a:off x="832104" y="27305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实验中发生反应的离子方程式是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229_1#a803e1406.blank?vop=1&amp;pid=8af68030a&amp;color=0,0,0&amp;vpa=114&amp;vtp=1&amp;bbb=1&amp;rh=23.75"/>
              <p:cNvSpPr/>
              <p:nvPr/>
            </p:nvSpPr>
            <p:spPr>
              <a:xfrm>
                <a:off x="4627816" y="2754884"/>
                <a:ext cx="4564634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2[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5_AN.229_1#a803e1406.blank?vop=1&amp;pid=8af68030a&amp;color=0,0,0&amp;vpa=114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7816" y="2754884"/>
                <a:ext cx="4564634" cy="301625"/>
              </a:xfrm>
              <a:prstGeom prst="rect">
                <a:avLst/>
              </a:prstGeom>
              <a:blipFill>
                <a:blip r:embed="rId4"/>
                <a:stretch>
                  <a:fillRect l="-668" r="-534" b="-3265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80943faf?pid=8af68030a&amp;color=0,0,0&amp;vtp=1&amp;bt=1&amp;bbb=1"/>
              <p:cNvSpPr/>
              <p:nvPr/>
            </p:nvSpPr>
            <p:spPr>
              <a:xfrm>
                <a:off x="832104" y="1078992"/>
                <a:ext cx="10533888" cy="110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实验步骤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】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（2）称取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10.8 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铝镁合金样品，溶于体积为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、物质的量浓度为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4.0 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充分反应，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溶液的体积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≥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P_5_BD#880943faf?pid=8af68030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104900"/>
              </a:xfrm>
              <a:prstGeom prst="rect">
                <a:avLst/>
              </a:prstGeom>
              <a:blipFill>
                <a:blip r:embed="rId3"/>
                <a:stretch>
                  <a:fillRect l="-1389" t="-2210" r="-694" b="-93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231_1#880943faf.blank?vop=1&amp;pid=8af68030a&amp;color=0,0,0&amp;vpa=115&amp;vtp=1&amp;bbb=1"/>
          <p:cNvSpPr/>
          <p:nvPr/>
        </p:nvSpPr>
        <p:spPr>
          <a:xfrm>
            <a:off x="3256312" y="1778190"/>
            <a:ext cx="56673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100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5" name="P_5_BD#35fa9d2fd?pid=8af68030a&amp;color=0,0,0&amp;vtp=1&amp;bbb=1"/>
          <p:cNvSpPr/>
          <p:nvPr/>
        </p:nvSpPr>
        <p:spPr>
          <a:xfrm>
            <a:off x="832104" y="2222499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【方案二】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实验方案】将铝镁合金与足量稀硫酸反应，测定生成气体的体积。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实验步骤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】</a:t>
            </a:r>
          </a:p>
          <a:p>
            <a:pPr lvl="0" latinLnBrk="1">
              <a:lnSpc>
                <a:spcPts val="29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（3）同学们拟选用下列实验装置完成实验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7" name="QB_5_BD.232_3#a5dae50e6?htil=1&amp;vop=1&amp;pid=8af68030a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2768" y="3860800"/>
            <a:ext cx="11430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B_5_BD.232_4#a5dae50e6?htil=1&amp;vop=1&amp;pid=8af68030a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9976" y="4336288"/>
            <a:ext cx="804672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QB_5_BD.232_5#a5dae50e6?htil=1&amp;vop=1&amp;pid=8af68030a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9712" y="4290568"/>
            <a:ext cx="1143000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0" name="QB_5_BD.232_6#a5dae50e6?htil=1&amp;vop=1&amp;pid=8af68030a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92056" y="4125976"/>
            <a:ext cx="914400" cy="11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1" name="QB_5_BD.232_7#a5dae50e6?vop=1&amp;pid=8af68030a&amp;color=0,0,0&amp;vtp=1&amp;bbb=1&amp;hb=1"/>
          <p:cNvSpPr/>
          <p:nvPr/>
        </p:nvSpPr>
        <p:spPr>
          <a:xfrm>
            <a:off x="832104" y="5372100"/>
            <a:ext cx="10533888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你认为最简易的装置连接顺序（均填接口字母，可不填满）是A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接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），（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接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），（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</a:p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接（</a:t>
            </a: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5_AN.233_1#a5dae50e6.blank?vop=1&amp;pid=8af68030a&amp;color=0,0,0&amp;vpa=116&amp;vtp=1&amp;bbb=1"/>
              <p:cNvSpPr/>
              <p:nvPr/>
            </p:nvSpPr>
            <p:spPr>
              <a:xfrm>
                <a:off x="7652003" y="5386704"/>
                <a:ext cx="30003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5_AN.233_1#a5dae50e6.blank?vop=1&amp;pid=8af68030a&amp;color=0,0,0&amp;vpa=1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2003" y="5386704"/>
                <a:ext cx="300038" cy="279400"/>
              </a:xfrm>
              <a:prstGeom prst="rect">
                <a:avLst/>
              </a:prstGeom>
              <a:blipFill>
                <a:blip r:embed="rId8"/>
                <a:stretch>
                  <a:fillRect l="-8163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QB_5_AN.234_1#a5dae50e6.blank?vop=1&amp;pid=8af68030a&amp;color=0,0,0&amp;vpa=117&amp;vtp=1&amp;bbb=1"/>
              <p:cNvSpPr/>
              <p:nvPr/>
            </p:nvSpPr>
            <p:spPr>
              <a:xfrm>
                <a:off x="8680703" y="5386704"/>
                <a:ext cx="30003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3" name="QB_5_AN.234_1#a5dae50e6.blank?vop=1&amp;pid=8af68030a&amp;color=0,0,0&amp;vpa=11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0703" y="5386704"/>
                <a:ext cx="300038" cy="279400"/>
              </a:xfrm>
              <a:prstGeom prst="rect">
                <a:avLst/>
              </a:prstGeom>
              <a:blipFill>
                <a:blip r:embed="rId9"/>
                <a:stretch>
                  <a:fillRect l="-8163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QB_5_AN.235_1#a5dae50e6.blank?vop=1&amp;pid=8af68030a&amp;color=0,0,0&amp;vpa=118&amp;vtp=1&amp;bbb=1"/>
              <p:cNvSpPr/>
              <p:nvPr/>
            </p:nvSpPr>
            <p:spPr>
              <a:xfrm>
                <a:off x="9696703" y="5386704"/>
                <a:ext cx="3190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4" name="QB_5_AN.235_1#a5dae50e6.blank?vop=1&amp;pid=8af68030a&amp;color=0,0,0&amp;vpa=1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6703" y="5386704"/>
                <a:ext cx="319088" cy="279400"/>
              </a:xfrm>
              <a:prstGeom prst="rect">
                <a:avLst/>
              </a:prstGeom>
              <a:blipFill>
                <a:blip r:embed="rId10"/>
                <a:stretch>
                  <a:fillRect l="-9615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QB_5_AN.236_1#a5dae50e6.blank?vop=1&amp;pid=8af68030a&amp;color=0,0,0&amp;vpa=119&amp;vtp=1&amp;bbb=1"/>
              <p:cNvSpPr/>
              <p:nvPr/>
            </p:nvSpPr>
            <p:spPr>
              <a:xfrm>
                <a:off x="10725403" y="5386704"/>
                <a:ext cx="3190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5" name="QB_5_AN.236_1#a5dae50e6.blank?vop=1&amp;pid=8af68030a&amp;color=0,0,0&amp;vpa=1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25403" y="5386704"/>
                <a:ext cx="319088" cy="279400"/>
              </a:xfrm>
              <a:prstGeom prst="rect">
                <a:avLst/>
              </a:prstGeom>
              <a:blipFill>
                <a:blip r:embed="rId11"/>
                <a:stretch>
                  <a:fillRect l="-7547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QB_5_AN.237_1#a5dae50e6.blank?vop=1&amp;pid=8af68030a&amp;color=0,0,0&amp;vpa=120&amp;vtp=1&amp;bbb=1"/>
              <p:cNvSpPr/>
              <p:nvPr/>
            </p:nvSpPr>
            <p:spPr>
              <a:xfrm>
                <a:off x="1332166" y="5750877"/>
                <a:ext cx="2571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6" name="QB_5_AN.237_1#a5dae50e6.blank?vop=1&amp;pid=8af68030a&amp;color=0,0,0&amp;vpa=1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2166" y="5750877"/>
                <a:ext cx="257175" cy="279400"/>
              </a:xfrm>
              <a:prstGeom prst="rect">
                <a:avLst/>
              </a:prstGeom>
              <a:blipFill>
                <a:blip r:embed="rId12"/>
                <a:stretch>
                  <a:fillRect l="-11905" r="-7143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38_1#d6542e122?sp=1&amp;vop=1&amp;pid=8af68030a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（4）仔细分析实验装置后，同学们经讨论认为以下两点会引起较大误差：稀硫酸滴入锥形瓶中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即使不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生成氢气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，也会将锥形瓶内空气排出，使所测氢气体积偏大；实验结束时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连接试剂瓶和量筒的导管中有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少量水存在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，使所测氢气体积偏小。于是他们设计了如图所示的实验装置。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p:pic>
        <p:nvPicPr>
          <p:cNvPr id="3" name="QO_5_BD.238_2#d6542e122?vop=1&amp;pid=8af68030a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8344" y="2448044"/>
            <a:ext cx="2121408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239_1#71b37fbab?vop=1&amp;pid=d6542e122&amp;color=0,0,0&amp;vtp=1&amp;bbb=1&amp;hb=1"/>
              <p:cNvSpPr/>
              <p:nvPr/>
            </p:nvSpPr>
            <p:spPr>
              <a:xfrm>
                <a:off x="832104" y="43149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①装置中橡胶管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②若实验所用铝镁合金的质量为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5.1 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，测得氢气体积为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5.6 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（标准状况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），则合金中铝的质量分数为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保留两位有效数字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239_1#71b37fbab?vop=1&amp;pid=d6542e12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14944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r="-1273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240_1#71b37fbab.blank?vop=1&amp;pid=d6542e122&amp;color=0,0,0&amp;vpa=121&amp;vtp=1&amp;bbb=1&amp;hb=1"/>
          <p:cNvSpPr/>
          <p:nvPr/>
        </p:nvSpPr>
        <p:spPr>
          <a:xfrm>
            <a:off x="832104" y="4284464"/>
            <a:ext cx="10531904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平衡气体压强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，使分液漏斗中的稀硫酸能顺利滴下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消除加入稀硫酸的体积对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测量氢气体积所带来的误差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242_1#71b37fbab.blank?vop=1&amp;pid=d6542e122&amp;color=0,0,0&amp;vpa=122&amp;vtp=1&amp;bbb=1"/>
              <p:cNvSpPr/>
              <p:nvPr/>
            </p:nvSpPr>
            <p:spPr>
              <a:xfrm>
                <a:off x="887666" y="5628060"/>
                <a:ext cx="5746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53%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242_1#71b37fbab.blank?vop=1&amp;pid=d6542e122&amp;color=0,0,0&amp;vpa=1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666" y="5628060"/>
                <a:ext cx="574675" cy="279400"/>
              </a:xfrm>
              <a:prstGeom prst="rect">
                <a:avLst/>
              </a:prstGeom>
              <a:blipFill>
                <a:blip r:embed="rId5"/>
                <a:stretch>
                  <a:fillRect l="-6383" t="-2174" r="-6383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243_1#9342094c6?sp=1&amp;vop=1&amp;pid=7b8b857fe&amp;color=0,0,0&amp;vtp=1&amp;bt=1&amp;bbb=1"/>
              <p:cNvSpPr/>
              <p:nvPr/>
            </p:nvSpPr>
            <p:spPr>
              <a:xfrm>
                <a:off x="832104" y="1078993"/>
                <a:ext cx="10533888" cy="1079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铁及其部分化合物的转化关系如下，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该过程涉及的化学反应依次属于四种基本反应类型中的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  <a:p>
                <a:pPr algn="ctr"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mPr>
                          <m:mr>
                            <m:e>
                              <m:groupChr>
                                <m:groupChrPr>
                                  <m:chr m:val="→"/>
                                  <m:vertJc m:val="bot"/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groupChrPr>
                                <m:e>
                                  <m:sSub>
                                    <m:sSubPr>
                                      <m:ctrlPr>
                                        <a:rPr lang="en-US" altLang="zh-CN" sz="1800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800" b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800" b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groupCh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243_1#9342094c6?sp=1&amp;vop=1&amp;pid=7b8b857f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3"/>
                <a:ext cx="10533888" cy="1079500"/>
              </a:xfrm>
              <a:prstGeom prst="rect">
                <a:avLst/>
              </a:prstGeom>
              <a:blipFill>
                <a:blip r:embed="rId3"/>
                <a:stretch>
                  <a:fillRect l="-13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244_1#9342094c6.bracket?vop=1&amp;pid=7b8b857fe&amp;color=0,0,0&amp;vpa=123&amp;vtp=1"/>
          <p:cNvSpPr/>
          <p:nvPr/>
        </p:nvSpPr>
        <p:spPr>
          <a:xfrm>
            <a:off x="10159460" y="1086613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3_BD.243_2#9342094c6.choices?vop=1&amp;pid=7b8b857fe&amp;color=0,0,0&amp;vtp=1&amp;bbb=1"/>
          <p:cNvSpPr/>
          <p:nvPr/>
        </p:nvSpPr>
        <p:spPr>
          <a:xfrm>
            <a:off x="832104" y="21463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氧化还原、复分解、分解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置换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置换、复分解、分解、置换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化合、复分解、分解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置换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化合、复分解、分解、分解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45_1#c79baec4e?vop=1&amp;pid=7b8b857fe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下列有关除杂的操作中不正确的是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246_1#c79baec4e.bracket?vop=1&amp;pid=7b8b857fe&amp;color=0,0,0&amp;vpa=124&amp;vtp=1"/>
          <p:cNvSpPr/>
          <p:nvPr/>
        </p:nvSpPr>
        <p:spPr>
          <a:xfrm>
            <a:off x="44444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245_2#c79baec4e.choices?vop=1&amp;pid=7b8b857fe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溶液中含少量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杂质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：加入过量的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粉，过滤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粉中混有一定量的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杂质：溶于足量盐酸，过滤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溶液中少量的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加入适量新制氯水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中混有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气体：通入饱和碳酸钠溶液中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245_2#c79baec4e.choices?vop=1&amp;pid=7b8b857f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47_1#4a9346c37?sp=1&amp;vop=1&amp;pid=7b8b857fe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“价—类”二维图是学习元素及其化合物知识的重要模型和工具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图甲为某常见金属元素及其部分化合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物的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“价—类”二维图。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下列推断不合理的是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3_AN.248_1#4a9346c37.bracket?vop=1&amp;pid=7b8b857fe&amp;color=0,0,0&amp;vpa=125&amp;vtp=1"/>
          <p:cNvSpPr/>
          <p:nvPr/>
        </p:nvSpPr>
        <p:spPr>
          <a:xfrm>
            <a:off x="5619210" y="15067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3_BD.247_3#4a9346c37?htil=1&amp;vop=1&amp;pid=7b8b857fe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7400" y="2041644"/>
            <a:ext cx="2798064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3_BD.247_4#4a9346c37?htil=1&amp;vop=1&amp;pid=7b8b857fe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5552" y="2590284"/>
            <a:ext cx="1773936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3_BD.247_5#4a9346c37.choices?vop=1&amp;pid=7b8b857fe&amp;color=0,0,0&amp;vtp=1&amp;bbb=1"/>
              <p:cNvSpPr/>
              <p:nvPr/>
            </p:nvSpPr>
            <p:spPr>
              <a:xfrm>
                <a:off x="832104" y="39339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均可与氢碘酸反应，但反应原理不完全相同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可通过图乙装置制备物质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，且较长时间不被氧化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的某种盐可用于对饮用水消毒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的转化均可一步实现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3_BD.247_5#4a9346c37.choices?vop=1&amp;pid=7b8b857f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33944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_1#ab62d75e6?sp=1&amp;vop=1&amp;pid=23230deec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为了探究铁及其化合物的氧化性和还原性，某同学设计如下实验方案，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其中完全正确的是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B_6_BD.19_2#ab62d75e6?colgroup=2,14,13,14,9&amp;vop=1&amp;pid=23230deec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5264220"/>
                  </p:ext>
                </p:extLst>
              </p:nvPr>
            </p:nvGraphicFramePr>
            <p:xfrm>
              <a:off x="832104" y="1622425"/>
              <a:ext cx="10479024" cy="1814576"/>
            </p:xfrm>
            <a:graphic>
              <a:graphicData uri="http://schemas.openxmlformats.org/drawingml/2006/table">
                <a:tbl>
                  <a:tblPr/>
                  <a:tblGrid>
                    <a:gridCol w="5486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249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1051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溶液中滴加新制氯水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浅绿色溶液变成棕黄色溶液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具有氧化性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溶液中加入锌片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浅绿色溶液变成无色溶液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Zn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Zn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具有氧化性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溶液中加入铁粉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棕黄色溶液变成浅绿色溶液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铁单质具有还原性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溶液中加入铜粉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蓝色溶液变成棕黄色溶液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具有氧化性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B_6_BD.19_2#ab62d75e6?colgroup=2,14,13,14,9&amp;vop=1&amp;pid=23230deec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5264220"/>
                  </p:ext>
                </p:extLst>
              </p:nvPr>
            </p:nvGraphicFramePr>
            <p:xfrm>
              <a:off x="832104" y="1622425"/>
              <a:ext cx="10479024" cy="1814576"/>
            </p:xfrm>
            <a:graphic>
              <a:graphicData uri="http://schemas.openxmlformats.org/drawingml/2006/table">
                <a:tbl>
                  <a:tblPr/>
                  <a:tblGrid>
                    <a:gridCol w="5486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249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1051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58" t="-95000" r="-265101" b="-3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浅绿色溶液变成棕黄色溶液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2281" t="-95000" r="-65570" b="-3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79461" t="-95000" r="-673" b="-31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58" t="-191803" r="-265101" b="-2081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浅绿色溶液变成无色溶液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2281" t="-191803" r="-65570" b="-2081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79461" t="-191803" r="-673" b="-2081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58" t="-296667" r="-265101" b="-1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棕黄色溶液变成浅绿色溶液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2281" t="-296667" r="-65570" b="-1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铁单质具有还原性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58" t="-390164" r="-265101" b="-9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蓝色溶液变成棕黄色溶液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2281" t="-390164" r="-65570" b="-9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79461" t="-390164" r="-673" b="-98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AN.20_1#ab62d75e6.bracket?vop=1&amp;pid=23230deec&amp;color=0,0,0&amp;vpa=11&amp;vtp=1"/>
          <p:cNvSpPr/>
          <p:nvPr/>
        </p:nvSpPr>
        <p:spPr>
          <a:xfrm>
            <a:off x="9816560" y="1075817"/>
            <a:ext cx="3095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249_1#15c84bb36?htil=21&amp;vop=1&amp;pid=7b8b857fe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0074" y="1171440"/>
            <a:ext cx="2249424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3_BD.249_2#15c84bb36?htil=21&amp;sp=1&amp;vop=1&amp;pid=7b8b857fe&amp;color=0,0,0&amp;vtp=1&amp;bt=1&amp;bbb=1&amp;hb=1"/>
              <p:cNvSpPr/>
              <p:nvPr/>
            </p:nvSpPr>
            <p:spPr>
              <a:xfrm>
                <a:off x="832104" y="1080000"/>
                <a:ext cx="81473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和空气的混合气体通入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的混合溶液中回收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其转化如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图所示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CuS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不溶于水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3_BD.249_2#15c84bb36?htil=21&amp;sp=1&amp;vop=1&amp;pid=7b8b857f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8147304" cy="838200"/>
              </a:xfrm>
              <a:prstGeom prst="rect">
                <a:avLst/>
              </a:prstGeom>
              <a:blipFill>
                <a:blip r:embed="rId4"/>
                <a:stretch>
                  <a:fillRect l="-1796" r="-74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250_1#15c84bb36.bracket?vop=1&amp;pid=7b8b857fe&amp;color=0,0,0&amp;vpa=126&amp;vtp=1"/>
          <p:cNvSpPr/>
          <p:nvPr/>
        </p:nvSpPr>
        <p:spPr>
          <a:xfrm>
            <a:off x="52318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249_3#15c84bb36.choices?htil=21&amp;vop=1&amp;pid=7b8b857fe&amp;color=0,0,0&amp;vtp=1&amp;bbb=1"/>
              <p:cNvSpPr/>
              <p:nvPr/>
            </p:nvSpPr>
            <p:spPr>
              <a:xfrm>
                <a:off x="832104" y="1948990"/>
                <a:ext cx="81473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整个转化过程中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可以循环使用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过程①发生复分解反应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整个转化过程中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数量不变，当有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硫生成时，消耗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过程②中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发生反应的离子方程式为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249_3#15c84bb36.choices?htil=21&amp;vop=1&amp;pid=7b8b857f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147304" cy="1676400"/>
              </a:xfrm>
              <a:prstGeom prst="rect">
                <a:avLst/>
              </a:prstGeom>
              <a:blipFill>
                <a:blip r:embed="rId5"/>
                <a:stretch>
                  <a:fillRect l="-1796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3_BD.251_1#461517809?sp=1&amp;vop=1&amp;pid=7b8b857fe&amp;color=0,0,0&amp;vtp=1&amp;bt=1&amp;bbb=1&amp;hb=1"/>
              <p:cNvSpPr/>
              <p:nvPr/>
            </p:nvSpPr>
            <p:spPr>
              <a:xfrm>
                <a:off x="832104" y="1080000"/>
                <a:ext cx="10533888" cy="1181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硫酸亚铁晶体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是一种重要的无机化工原料，应用广泛。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焙烧铁矿石产生的红渣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，含有少量不溶于硫酸的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为原料生产硫酸亚铁晶体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的工艺流程如下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3_BD.251_1#461517809?sp=1&amp;vop=1&amp;pid=7b8b857f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181100"/>
              </a:xfrm>
              <a:prstGeom prst="rect">
                <a:avLst/>
              </a:prstGeom>
              <a:blipFill>
                <a:blip r:embed="rId3"/>
                <a:stretch>
                  <a:fillRect l="-1389" t="-515" r="-289" b="-87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251_2#461517809?vop=1&amp;pid=7b8b857fe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496" y="2371844"/>
            <a:ext cx="425196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BD.252_1#28a127dd9?vop=1&amp;pid=461517809&amp;color=0,0,0&amp;vtp=1&amp;bbb=1"/>
              <p:cNvSpPr/>
              <p:nvPr/>
            </p:nvSpPr>
            <p:spPr>
              <a:xfrm>
                <a:off x="832104" y="3184644"/>
                <a:ext cx="10533888" cy="1181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红渣和硫酸发生反应的离子方程式为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黄铁矿的主要成分是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其作用是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）流程中可循环利用的物质有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4_BD.252_1#28a127dd9?vop=1&amp;pid=46151780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84644"/>
                <a:ext cx="10533888" cy="1181100"/>
              </a:xfrm>
              <a:prstGeom prst="rect">
                <a:avLst/>
              </a:prstGeom>
              <a:blipFill>
                <a:blip r:embed="rId5"/>
                <a:stretch>
                  <a:fillRect l="-1389" t="-2062" b="-87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4_AN.253_1#28a127dd9.blank?vop=1&amp;pid=461517809&amp;color=0,0,0&amp;vpa=127&amp;vtp=1&amp;bbb=1&amp;rh=23.75"/>
              <p:cNvSpPr/>
              <p:nvPr/>
            </p:nvSpPr>
            <p:spPr>
              <a:xfrm>
                <a:off x="5135816" y="3185342"/>
                <a:ext cx="3208909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4_AN.253_1#28a127dd9.blank?vop=1&amp;pid=461517809&amp;color=0,0,0&amp;vpa=127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5816" y="3185342"/>
                <a:ext cx="3208909" cy="301625"/>
              </a:xfrm>
              <a:prstGeom prst="rect">
                <a:avLst/>
              </a:prstGeom>
              <a:blipFill>
                <a:blip r:embed="rId6"/>
                <a:stretch>
                  <a:fillRect l="-759" r="-759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AN.255_1#28a127dd9.blank?vop=1&amp;pid=461517809&amp;color=0,0,0&amp;vpa=128&amp;vtp=1&amp;bbb=1"/>
          <p:cNvSpPr/>
          <p:nvPr/>
        </p:nvSpPr>
        <p:spPr>
          <a:xfrm>
            <a:off x="5080984" y="3547166"/>
            <a:ext cx="1081088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1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作还原剂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4_AN.257_1#28a127dd9.blank?vop=1&amp;pid=461517809&amp;color=0,0,0&amp;vpa=129&amp;vtp=1&amp;bbb=1"/>
              <p:cNvSpPr/>
              <p:nvPr/>
            </p:nvSpPr>
            <p:spPr>
              <a:xfrm>
                <a:off x="4208716" y="4000872"/>
                <a:ext cx="71907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4_AN.257_1#28a127dd9.blank?vop=1&amp;pid=461517809&amp;color=0,0,0&amp;vpa=12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8716" y="4000872"/>
                <a:ext cx="719074" cy="279400"/>
              </a:xfrm>
              <a:prstGeom prst="rect">
                <a:avLst/>
              </a:prstGeom>
              <a:blipFill>
                <a:blip r:embed="rId7"/>
                <a:stretch>
                  <a:fillRect l="-3390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4_BD.258_1#5d569a79b?sp=1&amp;vop=1&amp;pid=461517809&amp;color=0,0,0&amp;vtp=1&amp;bbb=1"/>
              <p:cNvSpPr/>
              <p:nvPr/>
            </p:nvSpPr>
            <p:spPr>
              <a:xfrm>
                <a:off x="832104" y="4476290"/>
                <a:ext cx="10533888" cy="157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41422" algn="l"/>
                    <a:tab pos="5546344" algn="l"/>
                    <a:tab pos="821156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若用含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的滤液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3和试剂1、试剂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可选用的试剂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填序号，下同）。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3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41422" algn="l"/>
                    <a:tab pos="5546344" algn="l"/>
                    <a:tab pos="8211566" algn="l"/>
                  </a:tabLst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3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41422" algn="l"/>
                    <a:tab pos="5546344" algn="l"/>
                    <a:tab pos="8211566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选用的试剂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3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41422" algn="l"/>
                    <a:tab pos="5546344" algn="l"/>
                    <a:tab pos="8211566" algn="l"/>
                  </a:tabLst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氨水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10" name="QB_4_BD.258_1#5d569a79b?sp=1&amp;vop=1&amp;pid=46151780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76290"/>
                <a:ext cx="10533888" cy="1574800"/>
              </a:xfrm>
              <a:prstGeom prst="rect">
                <a:avLst/>
              </a:prstGeom>
              <a:blipFill>
                <a:blip r:embed="rId8"/>
                <a:stretch>
                  <a:fillRect l="-1389" t="-1544" b="-61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4_AN.259_1#5d569a79b.blank?vop=1&amp;pid=461517809&amp;color=0,0,0&amp;vpa=130&amp;vtp=1&amp;bbb=1"/>
              <p:cNvSpPr/>
              <p:nvPr/>
            </p:nvSpPr>
            <p:spPr>
              <a:xfrm>
                <a:off x="8224902" y="4508237"/>
                <a:ext cx="3937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bc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4_AN.259_1#5d569a79b.blank?vop=1&amp;pid=461517809&amp;color=0,0,0&amp;vpa=13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4902" y="4508237"/>
                <a:ext cx="393700" cy="279400"/>
              </a:xfrm>
              <a:prstGeom prst="rect">
                <a:avLst/>
              </a:prstGeom>
              <a:blipFill>
                <a:blip r:embed="rId9"/>
                <a:stretch>
                  <a:fillRect l="-6154" t="-2222" b="-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4_AN.260_1#5d569a79b.blank?vop=1&amp;pid=461517809&amp;color=0,0,0&amp;vpa=131&amp;vtp=1&amp;bbb=1"/>
              <p:cNvSpPr/>
              <p:nvPr/>
            </p:nvSpPr>
            <p:spPr>
              <a:xfrm>
                <a:off x="2583116" y="5299066"/>
                <a:ext cx="3286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4_AN.260_1#5d569a79b.blank?vop=1&amp;pid=461517809&amp;color=0,0,0&amp;vpa=13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116" y="5299066"/>
                <a:ext cx="328613" cy="279400"/>
              </a:xfrm>
              <a:prstGeom prst="rect">
                <a:avLst/>
              </a:prstGeom>
              <a:blipFill>
                <a:blip r:embed="rId10"/>
                <a:stretch>
                  <a:fillRect l="-1852" r="-18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4_BD.261_1#0a6b74963?sp=1&amp;vop=1&amp;pid=461517809&amp;color=0,0,0&amp;vtp=1&amp;bt=1&amp;bbb=1&amp;h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（5）产品纯度测定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5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硫酸亚铁晶体产品，用稀硫酸和新煮沸过的蒸馏水溶解后，立即滴入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溶液至恰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好完全反应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共消耗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的相对分子质量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278，用含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的式子表示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4_BD.261_1#0a6b74963?sp=1&amp;vop=1&amp;pid=46151780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r="-579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4_AN.262_1#0a6b74963.blank?vop=1&amp;pid=461517809&amp;color=0,0,0&amp;vpa=132&amp;vtp=1&amp;bbb=1&amp;rh=31.11"/>
              <p:cNvSpPr/>
              <p:nvPr/>
            </p:nvSpPr>
            <p:spPr>
              <a:xfrm>
                <a:off x="7464743" y="2259385"/>
                <a:ext cx="788670" cy="39509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2.78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4_AN.262_1#0a6b74963.blank?vop=1&amp;pid=461517809&amp;color=0,0,0&amp;vpa=132&amp;vtp=1&amp;bbb=1&amp;rh=31.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743" y="2259385"/>
                <a:ext cx="788670" cy="395097"/>
              </a:xfrm>
              <a:prstGeom prst="rect">
                <a:avLst/>
              </a:prstGeom>
              <a:blipFill>
                <a:blip r:embed="rId4"/>
                <a:stretch>
                  <a:fillRect l="-775" r="-3876" b="-156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263_1#2a1d74bfd?vop=1&amp;pid=ade825f49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在一定温度下加热一段时间后生成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≠0)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将剩余固体与过量浓盐酸混合加热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又生成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，此时锰元素均以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形式存在，若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的值可能为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263_1#2a1d74bfd?vop=1&amp;pid=ade825f4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34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264_1#2a1d74bfd.bracket?vop=1&amp;pid=ade825f49&amp;color=0,0,0&amp;vpa=133&amp;vtp=1"/>
          <p:cNvSpPr/>
          <p:nvPr/>
        </p:nvSpPr>
        <p:spPr>
          <a:xfrm>
            <a:off x="9179527" y="15067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4" name="QC_3_BD.263_2#2a1d74bfd.choices?vop=1&amp;pid=ade825f49&amp;color=0,0,0&amp;vtp=1&amp;bbb=1"/>
          <p:cNvSpPr/>
          <p:nvPr/>
        </p:nvSpPr>
        <p:spPr>
          <a:xfrm>
            <a:off x="832104" y="19146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28722" algn="l"/>
                <a:tab pos="5432044" algn="l"/>
                <a:tab pos="8148066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0.25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0.45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0.55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0.6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265_1#b4b9d061e?vop=1&amp;pid=ade825f49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某温度下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将一定量的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溶液中，反应得到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经测定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的物质的量浓度之比为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7:1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则反应后溶液中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的物质的量浓度之比为(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265_1#b4b9d061e?vop=1&amp;pid=ade825f4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34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266_1#b4b9d061e.bracket?vop=1&amp;pid=ade825f49&amp;color=0,0,0&amp;vpa=134&amp;vtp=1"/>
          <p:cNvSpPr/>
          <p:nvPr/>
        </p:nvSpPr>
        <p:spPr>
          <a:xfrm>
            <a:off x="8936958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265_2#b4b9d061e.choices?vop=1&amp;pid=ade825f49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972" algn="l"/>
                    <a:tab pos="5368544" algn="l"/>
                    <a:tab pos="80528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6:1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1:6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2:1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265_2#b4b9d061e.choices?vop=1&amp;pid=ade825f4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267_1#30f4d9194?vop=1&amp;pid=ade825f49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联氨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可用于新型高效的生物脱氮技术，是厌氧氨氧化法处理废水工艺中的重要材料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实验室制备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联氨的反应为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 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267_1#30f4d9194?vop=1&amp;pid=ade825f4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268_1#30f4d9194.bracket?vop=1&amp;pid=ade825f49&amp;color=0,0,0&amp;vpa=135&amp;vtp=1"/>
          <p:cNvSpPr/>
          <p:nvPr/>
        </p:nvSpPr>
        <p:spPr>
          <a:xfrm>
            <a:off x="1015460" y="19258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267_2#30f4d9194.choices?vop=1&amp;pid=ade825f49&amp;color=0,0,0&amp;vtp=1&amp;bbb=1"/>
              <p:cNvSpPr/>
              <p:nvPr/>
            </p:nvSpPr>
            <p:spPr>
              <a:xfrm>
                <a:off x="832104" y="2375392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每消耗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的分子数为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2.24 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中含有的电子数为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每生成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转移的电子数为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267_2#30f4d9194.choices?vop=1&amp;pid=ade825f4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75392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69_1#6039380ed?sp=1&amp;vop=1&amp;pid=ade825f49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氢能被誉为“21世纪终极能源”，也是在“碳达峰”“碳中和”的大背景下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加速开发利用的一种清洁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能源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。利用铁及其氧化物循环制氢的原理如图所示。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3_AN.270_1#6039380ed.bracket?vop=1&amp;pid=ade825f49&amp;color=0,0,0&amp;vpa=136&amp;vtp=1"/>
          <p:cNvSpPr/>
          <p:nvPr/>
        </p:nvSpPr>
        <p:spPr>
          <a:xfrm>
            <a:off x="8102061" y="15067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4" name="QC_3_BD.269_2#6039380ed?htil=22&amp;vop=1&amp;pid=ade825f4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8593" y="2041644"/>
            <a:ext cx="3246120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269_3#6039380ed.choices?htil=22&amp;vop=1&amp;pid=ade825f49&amp;color=0,0,0&amp;vtp=1&amp;bbb=1&amp;hb=1"/>
              <p:cNvSpPr/>
              <p:nvPr/>
            </p:nvSpPr>
            <p:spPr>
              <a:xfrm>
                <a:off x="832104" y="1948990"/>
                <a:ext cx="7159752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唐三彩的黄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褐色主要是因为添加了着色剂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反应器Ⅱ中氧化产物与还原产物的物质的量之比为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4:1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反应器Ⅲ中生成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，转移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各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的混合气体通过该方法制氢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理论上可获得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16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3_BD.269_3#6039380ed.choices?htil=22&amp;vop=1&amp;pid=ade825f4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7159752" cy="2095500"/>
              </a:xfrm>
              <a:prstGeom prst="rect">
                <a:avLst/>
              </a:prstGeom>
              <a:blipFill>
                <a:blip r:embed="rId4"/>
                <a:stretch>
                  <a:fillRect l="-2044" b="-29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271_1#1a1f81aa4?htil=23&amp;vop=1&amp;pid=ade825f4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7509" y="1171440"/>
            <a:ext cx="1956816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3_BD.271_2#1a1f81aa4?htil=23&amp;sp=1&amp;vop=1&amp;pid=ade825f49&amp;color=0,0,0&amp;vtp=1&amp;bt=1&amp;bbb=1&amp;hb=1"/>
              <p:cNvSpPr/>
              <p:nvPr/>
            </p:nvSpPr>
            <p:spPr>
              <a:xfrm>
                <a:off x="832104" y="1080000"/>
                <a:ext cx="8449056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的混合溶液中逐渐加入铁粉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充分反应后溶液中固体剩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余物的质量与加入铁粉的质量的关系如图所示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，忽略溶液体积的变化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误的是(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3_BD.271_2#1a1f81aa4?htil=23&amp;sp=1&amp;vop=1&amp;pid=ade825f4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8449056" cy="1257300"/>
              </a:xfrm>
              <a:prstGeom prst="rect">
                <a:avLst/>
              </a:prstGeom>
              <a:blipFill>
                <a:blip r:embed="rId4"/>
                <a:stretch>
                  <a:fillRect l="-1732" r="-866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272_1#1a1f81aa4.bracket?vop=1&amp;pid=ade825f49&amp;color=0,0,0&amp;vpa=137&amp;vtp=1"/>
          <p:cNvSpPr/>
          <p:nvPr/>
        </p:nvSpPr>
        <p:spPr>
          <a:xfrm>
            <a:off x="1701261" y="19258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271_3#1a1f81aa4.choices?htil=23&amp;vop=1&amp;pid=ade825f49&amp;color=0,0,0&amp;vtp=1&amp;bbb=1"/>
              <p:cNvSpPr/>
              <p:nvPr/>
            </p:nvSpPr>
            <p:spPr>
              <a:xfrm>
                <a:off x="832104" y="2321044"/>
                <a:ext cx="8449056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点时溶液中发生的反应为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点时溶液中的阳离子有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点时溶液中溶质的物质的量浓度为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原溶液中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271_3#1a1f81aa4.choices?htil=23&amp;vop=1&amp;pid=ade825f4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21044"/>
                <a:ext cx="8449056" cy="1676400"/>
              </a:xfrm>
              <a:prstGeom prst="rect">
                <a:avLst/>
              </a:prstGeom>
              <a:blipFill>
                <a:blip r:embed="rId5"/>
                <a:stretch>
                  <a:fillRect l="-1732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273_1#0a8de0398?htil=24&amp;vop=1&amp;pid=ade825f49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0948" y="1171440"/>
            <a:ext cx="3611880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3_BD.273_2#0a8de0398?htil=24&amp;sp=1&amp;vop=1&amp;pid=ade825f49&amp;color=0,0,0&amp;vtp=1&amp;bt=1&amp;bbb=1&amp;hb=1&amp;hs=1"/>
              <p:cNvSpPr/>
              <p:nvPr/>
            </p:nvSpPr>
            <p:spPr>
              <a:xfrm>
                <a:off x="832104" y="1080000"/>
                <a:ext cx="679399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碘（紫黑色固体，微溶于水）及其化合物广泛用于医药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染料等方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面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由净化除氯后含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海水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提纯为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的工艺流程如图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3_BD.273_2#0a8de0398?htil=24&amp;sp=1&amp;vop=1&amp;pid=ade825f49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6793992" cy="838200"/>
              </a:xfrm>
              <a:prstGeom prst="rect">
                <a:avLst/>
              </a:prstGeom>
              <a:blipFill>
                <a:blip r:embed="rId4"/>
                <a:stretch>
                  <a:fillRect l="-2154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3_BD.273_3#0a8de0398?htil=24&amp;vop=1&amp;pid=ade825f49&amp;color=0,0,0&amp;vtp=1&amp;bbb=1&amp;hs=1"/>
              <p:cNvSpPr/>
              <p:nvPr/>
            </p:nvSpPr>
            <p:spPr>
              <a:xfrm>
                <a:off x="832104" y="1948990"/>
                <a:ext cx="679399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已知：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AgI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难溶于水；②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回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答下列问题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3_BD.273_3#0a8de0398?htil=24&amp;vop=1&amp;pid=ade825f49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6793992" cy="838200"/>
              </a:xfrm>
              <a:prstGeom prst="rect">
                <a:avLst/>
              </a:prstGeom>
              <a:blipFill>
                <a:blip r:embed="rId5"/>
                <a:stretch>
                  <a:fillRect l="-2154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BD.274_1#d20756da0?vop=1&amp;pid=0a8de0398&amp;color=0,0,0&amp;vtp=1&amp;bbb=1&amp;hs=1"/>
          <p:cNvSpPr/>
          <p:nvPr/>
        </p:nvSpPr>
        <p:spPr>
          <a:xfrm>
            <a:off x="832104" y="281259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（1）步骤1将海水引入固定体积的硝酸银溶液中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反应的离子方程式为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fontAlgn="b" latinLnBrk="1">
              <a:lnSpc>
                <a:spcPts val="66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（2）请写出转化步骤的化学方程式，并用单线桥表示电子转移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_</a:t>
            </a:r>
            <a:r>
              <a:rPr lang="en-US" altLang="zh-CN" sz="3650" u="sng" kern="0" spc="-99900" smtClean="0">
                <a:solidFill>
                  <a:srgbClr val="FF00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4_AN.275_1#d20756da0.blank?vop=1&amp;pid=0a8de0398&amp;color=0,0,0&amp;vpa=138&amp;vtp=1&amp;bbb=1&amp;rh=23.75"/>
              <p:cNvSpPr/>
              <p:nvPr/>
            </p:nvSpPr>
            <p:spPr>
              <a:xfrm>
                <a:off x="7986967" y="2829425"/>
                <a:ext cx="189884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Ag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I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AgI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4_AN.275_1#d20756da0.blank?vop=1&amp;pid=0a8de0398&amp;color=0,0,0&amp;vpa=138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6967" y="2829425"/>
                <a:ext cx="1898841" cy="301625"/>
              </a:xfrm>
              <a:prstGeom prst="rect">
                <a:avLst/>
              </a:prstGeom>
              <a:blipFill>
                <a:blip r:embed="rId6"/>
                <a:stretch>
                  <a:fillRect l="-2564" r="-1282" b="-2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B_4_AN.278_1#e06908fb5?vop=1&amp;pid=0a8de0398&amp;color=0,0,0&amp;tib=255,255,255&amp;iip=4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754" y="3157720"/>
            <a:ext cx="1929384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4_BD.279_1#348425f78?sp=1&amp;vop=1&amp;pid=0a8de0398&amp;color=0,0,0&amp;vtp=1&amp;bbb=1&amp;hb=1"/>
              <p:cNvSpPr/>
              <p:nvPr/>
            </p:nvSpPr>
            <p:spPr>
              <a:xfrm>
                <a:off x="832104" y="4060944"/>
                <a:ext cx="10533888" cy="1384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的过程中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若反应物用量比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FeI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=1.5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则氧化产物为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；当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FeI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&gt;1.5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时，单质碘的收率会降低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原因是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4_BD.279_1#348425f78?sp=1&amp;vop=1&amp;pid=0a8de039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60944"/>
                <a:ext cx="10533888" cy="1384300"/>
              </a:xfrm>
              <a:prstGeom prst="rect">
                <a:avLst/>
              </a:prstGeom>
              <a:blipFill>
                <a:blip r:embed="rId8"/>
                <a:stretch>
                  <a:fillRect l="-1389" b="-6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4_AN.280_1#348425f78.blank?vop=1&amp;pid=0a8de0398&amp;color=0,0,0&amp;vpa=140&amp;vtp=1&amp;bbb=1"/>
              <p:cNvSpPr/>
              <p:nvPr/>
            </p:nvSpPr>
            <p:spPr>
              <a:xfrm>
                <a:off x="7955407" y="4118919"/>
                <a:ext cx="1107948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4_AN.280_1#348425f78.blank?vop=1&amp;pid=0a8de0398&amp;color=0,0,0&amp;vpa=14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5407" y="4118919"/>
                <a:ext cx="1107948" cy="292100"/>
              </a:xfrm>
              <a:prstGeom prst="rect">
                <a:avLst/>
              </a:prstGeom>
              <a:blipFill>
                <a:blip r:embed="rId9"/>
                <a:stretch>
                  <a:fillRect l="-2198" t="-27083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4_AN.281_1#348425f78.blank?vop=1&amp;pid=0a8de0398&amp;color=0,0,0&amp;vpa=141&amp;vtp=1&amp;bbb=1"/>
              <p:cNvSpPr/>
              <p:nvPr/>
            </p:nvSpPr>
            <p:spPr>
              <a:xfrm>
                <a:off x="2945066" y="4558720"/>
                <a:ext cx="4482021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10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4_AN.281_1#348425f78.blank?vop=1&amp;pid=0a8de0398&amp;color=0,0,0&amp;vpa=14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5066" y="4558720"/>
                <a:ext cx="4482021" cy="304800"/>
              </a:xfrm>
              <a:prstGeom prst="rect">
                <a:avLst/>
              </a:prstGeom>
              <a:blipFill>
                <a:blip r:embed="rId10"/>
                <a:stretch>
                  <a:fillRect l="-680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QB_4_AN.282_1#348425f78.blank?vop=1&amp;pid=0a8de0398&amp;color=0,0,0&amp;vpa=142&amp;vtp=1&amp;bbb=1"/>
              <p:cNvSpPr/>
              <p:nvPr/>
            </p:nvSpPr>
            <p:spPr>
              <a:xfrm>
                <a:off x="5684552" y="5013317"/>
                <a:ext cx="270179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被过量的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进一步氧化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QB_4_AN.282_1#348425f78.blank?vop=1&amp;pid=0a8de0398&amp;color=0,0,0&amp;vpa=14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4552" y="5013317"/>
                <a:ext cx="2701798" cy="279400"/>
              </a:xfrm>
              <a:prstGeom prst="rect">
                <a:avLst/>
              </a:prstGeom>
              <a:blipFill>
                <a:blip r:embed="rId11"/>
                <a:stretch>
                  <a:fillRect l="-451" t="-32609" r="-2483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QB_4_BD.283_1#3f0180ab5?vop=1&amp;pid=0a8de0398&amp;color=0,0,0&amp;vtp=1&amp;bbb=1"/>
              <p:cNvSpPr/>
              <p:nvPr/>
            </p:nvSpPr>
            <p:spPr>
              <a:xfrm>
                <a:off x="832104" y="544524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溶液混合可生成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CuI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若生成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消耗的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至少为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4" name="QB_4_BD.283_1#3f0180ab5?vop=1&amp;pid=0a8de039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445244"/>
                <a:ext cx="10533888" cy="469900"/>
              </a:xfrm>
              <a:prstGeom prst="rect">
                <a:avLst/>
              </a:prstGeom>
              <a:blipFill>
                <a:blip r:embed="rId12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QB_4_AN.284_1#3f0180ab5.blank?vop=1&amp;pid=0a8de0398&amp;color=0,0,0&amp;vpa=143&amp;vtp=1"/>
          <p:cNvSpPr/>
          <p:nvPr/>
        </p:nvSpPr>
        <p:spPr>
          <a:xfrm>
            <a:off x="9270271" y="5416669"/>
            <a:ext cx="3000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1" grpId="0" build="p" animBg="1"/>
      <p:bldP spid="12" grpId="0" build="p" animBg="1"/>
      <p:bldP spid="13" grpId="0" build="p" animBg="1"/>
      <p:bldP spid="15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285_1#a28df7725?sp=1&amp;vop=1&amp;pid=0f3a9b590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5.76 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某部分氧化的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合金样品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氧化产物为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），经过如图所示处理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2" name="QC_4_BD.285_1#a28df7725?sp=1&amp;vop=1&amp;pid=0f3a9b59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285_2#a28df7725?vop=1&amp;pid=0f3a9b590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9352" y="2041644"/>
            <a:ext cx="4270248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86_1#a28df7725.bracket?vop=1&amp;pid=0f3a9b590&amp;color=0,0,0&amp;vpa=144&amp;vtp=1"/>
          <p:cNvSpPr/>
          <p:nvPr/>
        </p:nvSpPr>
        <p:spPr>
          <a:xfrm>
            <a:off x="1244060" y="15067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285_3#a28df7725.choices?vop=1&amp;pid=0f3a9b590&amp;color=0,0,0&amp;vtp=1&amp;bbb=1"/>
              <p:cNvSpPr/>
              <p:nvPr/>
            </p:nvSpPr>
            <p:spPr>
              <a:xfrm>
                <a:off x="832104" y="29560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=448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2.14 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未氧化前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元素的质量分数约为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38.89%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3.52 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285_3#a28df7725.choices?vop=1&amp;pid=0f3a9b59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956044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1_1#d309968d7?vop=1&amp;pid=23230deec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的溶液中滴入几滴酸性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溶液的紫红色褪去后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，再滴入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2∼3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，溶液变成红色。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下列结论中错误的是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21_1#d309968d7?vop=1&amp;pid=23230dee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2_1#d309968d7.bracket?vop=1&amp;pid=23230deec&amp;color=0,0,0&amp;vpa=12&amp;vtp=1"/>
          <p:cNvSpPr/>
          <p:nvPr/>
        </p:nvSpPr>
        <p:spPr>
          <a:xfrm>
            <a:off x="5130260" y="15067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1_2#d309968d7.choices?vop=1&amp;pid=23230deec&amp;color=0,0,0&amp;vtp=1&amp;bbb=1"/>
              <p:cNvSpPr/>
              <p:nvPr/>
            </p:nvSpPr>
            <p:spPr>
              <a:xfrm>
                <a:off x="832104" y="19489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发生了还原反应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变成红色后的混合液中可能含有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以上实验说明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既有氧化性，又有还原性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21_2#d309968d7.choices?vop=1&amp;pid=23230dee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287_1#b72094560?sp=1&amp;vop=1&amp;pid=0f3a9b590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测定含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催化剂中铁元素的含量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（已知该催化剂中其他物质不含铁元素），实验方案如下：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BD.287_1#b72094560?sp=1&amp;vop=1&amp;pid=0f3a9b59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287_2#b72094560?vop=1&amp;pid=0f3a9b590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496" y="1622544"/>
            <a:ext cx="4251960" cy="107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288_1#c060b7ffd?vop=1&amp;pid=b72094560&amp;color=0,0,0&amp;vtp=1&amp;bbb=1&amp;hb=1"/>
              <p:cNvSpPr/>
              <p:nvPr/>
            </p:nvSpPr>
            <p:spPr>
              <a:xfrm>
                <a:off x="832104" y="2829044"/>
                <a:ext cx="10533888" cy="1384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（1）步骤②加入适量氯水后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铁元素转化为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写出步骤③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生成红褐色悬浊液的化学方程式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4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实验测得该含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催化剂中铁元素的质量分数为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350" u="sng" kern="0" spc="-99900" smtClean="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288_1#c060b7ffd?vop=1&amp;pid=b7209456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29044"/>
                <a:ext cx="10533888" cy="1384300"/>
              </a:xfrm>
              <a:prstGeom prst="rect">
                <a:avLst/>
              </a:prstGeom>
              <a:blipFill>
                <a:blip r:embed="rId5"/>
                <a:stretch>
                  <a:fillRect l="-1389" b="-48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289_1#c060b7ffd.blank?vop=1&amp;pid=b72094560&amp;color=0,0,0&amp;vpa=145&amp;vtp=1&amp;bbb=1&amp;rh=23.75"/>
              <p:cNvSpPr/>
              <p:nvPr/>
            </p:nvSpPr>
            <p:spPr>
              <a:xfrm>
                <a:off x="849566" y="3268083"/>
                <a:ext cx="4425633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↓+3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5_AN.289_1#c060b7ffd.blank?vop=1&amp;pid=b72094560&amp;color=0,0,0&amp;vpa=145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566" y="3268083"/>
                <a:ext cx="4425633" cy="301625"/>
              </a:xfrm>
              <a:prstGeom prst="rect">
                <a:avLst/>
              </a:prstGeom>
              <a:blipFill>
                <a:blip r:embed="rId6"/>
                <a:stretch>
                  <a:fillRect l="-689" r="-551" b="-2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AN.291_1#c060b7ffd.blank?vop=1&amp;pid=b72094560&amp;color=0,0,0&amp;vpa=146&amp;vtp=1&amp;bbb=1&amp;rh=30.55504"/>
              <p:cNvSpPr/>
              <p:nvPr/>
            </p:nvSpPr>
            <p:spPr>
              <a:xfrm>
                <a:off x="6210491" y="3736141"/>
                <a:ext cx="1318895" cy="38804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56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den>
                    </m:f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5_AN.291_1#c060b7ffd.blank?vop=1&amp;pid=b72094560&amp;color=0,0,0&amp;vpa=146&amp;vtp=1&amp;bbb=1&amp;rh=30.55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0491" y="3736141"/>
                <a:ext cx="1318895" cy="388049"/>
              </a:xfrm>
              <a:prstGeom prst="rect">
                <a:avLst/>
              </a:prstGeom>
              <a:blipFill>
                <a:blip r:embed="rId7"/>
                <a:stretch>
                  <a:fillRect l="-463" r="-2315" b="-14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292_1#7fae17872?sp=1&amp;vop=1&amp;pid=0f3a9b590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实验室模拟工业制备铁黄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FeOOH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的装置如图所示。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BD.292_1#7fae17872?sp=1&amp;vop=1&amp;pid=0f3a9b59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292_2#7fae17872?htil=25&amp;vop=1&amp;pid=0f3a9b590&amp;color=0,0,0&amp;tib=255,255,255&amp;vtp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842" y="1622544"/>
            <a:ext cx="1920240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293_1#233beda36?htil=25&amp;vop=1&amp;pid=7fae17872&amp;color=0,0,0&amp;vtp=1&amp;bbb=1&amp;hb=1&amp;hs=1"/>
              <p:cNvSpPr/>
              <p:nvPr/>
            </p:nvSpPr>
            <p:spPr>
              <a:xfrm>
                <a:off x="832104" y="1529890"/>
                <a:ext cx="848563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（1）在三颈烧瓶内加入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80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条件下鼓入空气并滴加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，控制溶液的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4.5∼5.0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，充分反应，得棕黄色悬浊液。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5_BD.293_1#233beda36?htil=25&amp;vop=1&amp;pid=7fae17872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8485632" cy="838200"/>
              </a:xfrm>
              <a:prstGeom prst="rect">
                <a:avLst/>
              </a:prstGeom>
              <a:blipFill>
                <a:blip r:embed="rId5"/>
                <a:stretch>
                  <a:fillRect l="-1724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294_1#aef0ba605?htil=25&amp;vop=1&amp;pid=233beda36&amp;color=0,0,0&amp;vtp=1&amp;bbb=1&amp;hs=1"/>
              <p:cNvSpPr/>
              <p:nvPr/>
            </p:nvSpPr>
            <p:spPr>
              <a:xfrm>
                <a:off x="832104" y="2393490"/>
                <a:ext cx="8485632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可表示为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294_1#aef0ba605?htil=25&amp;vop=1&amp;pid=233beda36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3490"/>
                <a:ext cx="8485632" cy="469900"/>
              </a:xfrm>
              <a:prstGeom prst="rect">
                <a:avLst/>
              </a:prstGeom>
              <a:blipFill>
                <a:blip r:embed="rId6"/>
                <a:stretch>
                  <a:fillRect l="-1724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295_1#aef0ba605.blank?vop=1&amp;pid=233beda36&amp;color=0,0,0&amp;vpa=147&amp;vtp=1"/>
          <p:cNvSpPr/>
          <p:nvPr/>
        </p:nvSpPr>
        <p:spPr>
          <a:xfrm>
            <a:off x="4579144" y="2352215"/>
            <a:ext cx="3000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296_1#a163f4f0d?htil=25&amp;vop=1&amp;pid=233beda36&amp;color=0,0,0&amp;vtp=1&amp;bbb=1&amp;hs=1"/>
              <p:cNvSpPr/>
              <p:nvPr/>
            </p:nvSpPr>
            <p:spPr>
              <a:xfrm>
                <a:off x="832104" y="2847515"/>
                <a:ext cx="8485632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6_BD.296_1#a163f4f0d?htil=25&amp;vop=1&amp;pid=233beda36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47515"/>
                <a:ext cx="8485632" cy="469900"/>
              </a:xfrm>
              <a:prstGeom prst="rect">
                <a:avLst/>
              </a:prstGeom>
              <a:blipFill>
                <a:blip r:embed="rId7"/>
                <a:stretch>
                  <a:fillRect l="-1724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297_1#a163f4f0d.blank?vop=1&amp;pid=233beda36&amp;color=0,0,0&amp;vpa=148&amp;vtp=1&amp;bbb=1&amp;rh=23.75"/>
              <p:cNvSpPr/>
              <p:nvPr/>
            </p:nvSpPr>
            <p:spPr>
              <a:xfrm>
                <a:off x="4319841" y="2848729"/>
                <a:ext cx="4245610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4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FeOOH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8" name="QB_6_AN.297_1#a163f4f0d.blank?vop=1&amp;pid=233beda36&amp;color=0,0,0&amp;vpa=148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9841" y="2848729"/>
                <a:ext cx="4245610" cy="301625"/>
              </a:xfrm>
              <a:prstGeom prst="rect">
                <a:avLst/>
              </a:prstGeom>
              <a:blipFill>
                <a:blip r:embed="rId8"/>
                <a:stretch>
                  <a:fillRect l="-2155" t="-22000" r="-575" b="-4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BD.298_1#66de4573a?htil=25&amp;vop=1&amp;pid=233beda36&amp;color=0,0,0&amp;vtp=1&amp;bbb=1&amp;hs=1"/>
              <p:cNvSpPr/>
              <p:nvPr/>
            </p:nvSpPr>
            <p:spPr>
              <a:xfrm>
                <a:off x="827992" y="3301540"/>
                <a:ext cx="10536017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棕黄色悬浊液经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洗涤、烘干、研磨，得到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产品。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B_6_BD.298_1#66de4573a?htil=25&amp;vop=1&amp;pid=233beda36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3301540"/>
                <a:ext cx="10536017" cy="469900"/>
              </a:xfrm>
              <a:prstGeom prst="rect">
                <a:avLst/>
              </a:prstGeom>
              <a:blipFill>
                <a:blip r:embed="rId9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6_AN.299_1#66de4573a.blank?vop=1&amp;pid=233beda36&amp;color=0,0,0&amp;vpa=149&amp;vtp=1&amp;bbb=1"/>
          <p:cNvSpPr/>
          <p:nvPr/>
        </p:nvSpPr>
        <p:spPr>
          <a:xfrm>
            <a:off x="2662348" y="3260265"/>
            <a:ext cx="62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过滤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5_BD.300_1#47343f5f1?vop=1&amp;pid=7fae17872&amp;color=0,0,0&amp;vtp=1&amp;bbb=1&amp;hb=1"/>
              <p:cNvSpPr/>
              <p:nvPr/>
            </p:nvSpPr>
            <p:spPr>
              <a:xfrm>
                <a:off x="832104" y="3755565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（2）为测定制得的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产品中铁元素的含量，准确称取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1.000 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样品，将其溶于浓盐酸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用还原剂将溶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完全还原为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，再滴入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0.100 0 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+14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6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，恰好完全反应时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滴入的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溶液的体积为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15.00 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计算样品中铁元素的质量分数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写出计算过程）。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1" name="QB_5_BD.300_1#47343f5f1?vop=1&amp;pid=7fae1787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55565"/>
                <a:ext cx="10533888" cy="1676400"/>
              </a:xfrm>
              <a:prstGeom prst="rect">
                <a:avLst/>
              </a:prstGeom>
              <a:blipFill>
                <a:blip r:embed="rId10"/>
                <a:stretch>
                  <a:fillRect l="-1389" r="-752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5_AN.301_1#47343f5f1.blank?vop=1&amp;pid=7fae17872&amp;color=0,0,0&amp;vpa=150&amp;vtp=1&amp;bbb=1"/>
              <p:cNvSpPr/>
              <p:nvPr/>
            </p:nvSpPr>
            <p:spPr>
              <a:xfrm>
                <a:off x="5160423" y="5063799"/>
                <a:ext cx="28559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50.4%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（计算过程见解析）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QB_5_AN.301_1#47343f5f1.blank?vop=1&amp;pid=7fae17872&amp;color=0,0,0&amp;vpa=15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0423" y="5063799"/>
                <a:ext cx="2855913" cy="279400"/>
              </a:xfrm>
              <a:prstGeom prst="rect">
                <a:avLst/>
              </a:prstGeom>
              <a:blipFill>
                <a:blip r:embed="rId11"/>
                <a:stretch>
                  <a:fillRect l="-427" t="-32609" r="-2350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4_BD.302_1#4bdb695d4?sp=1&amp;vop=1&amp;pid=0affb2067&amp;color=0,0,0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54.0 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草酸亚铁晶体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，摩尔质量为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180 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氛围中加热分解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得到分解产物的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热重曲线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（固体质量随温度的变化情况）如图所示。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400 ℃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时，已知固体产物为铁的一种氧化物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则从起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始到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𝐵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晶体热分解的化学方程式为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4_BD.302_1#4bdb695d4?sp=1&amp;vop=1&amp;pid=0affb206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1331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4_AN.303_1#4bdb695d4.blank?vop=1&amp;pid=0affb2067&amp;color=0,0,0&amp;vpa=151&amp;vtp=1&amp;bbb=1&amp;rh=26.84&amp;hb=1"/>
              <p:cNvSpPr/>
              <p:nvPr/>
            </p:nvSpPr>
            <p:spPr>
              <a:xfrm>
                <a:off x="832104" y="188010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6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FeC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400℃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↑+6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4_AN.303_1#4bdb695d4.blank?vop=1&amp;pid=0affb2067&amp;color=0,0,0&amp;vpa=151&amp;vtp=1&amp;bbb=1&amp;rh=26.84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880100"/>
                <a:ext cx="10531904" cy="838200"/>
              </a:xfrm>
              <a:prstGeom prst="rect">
                <a:avLst/>
              </a:prstGeom>
              <a:blipFill>
                <a:blip r:embed="rId4"/>
                <a:stretch>
                  <a:fillRect l="-811" t="-362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4_BD.302_2#4bdb695d4?vop=1&amp;pid=0affb2067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5736" y="2854444"/>
            <a:ext cx="269748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304_1#31e199f0f?sp=1&amp;vop=1&amp;pid=0affb2067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探究绿矾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，摩尔质量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=278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热分解产物的成分。取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27.8 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样品受热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分解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，其质量与温度的关系如图所示。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BD.304_1#31e199f0f?sp=1&amp;vop=1&amp;pid=0affb206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3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304_2#31e199f0f?vop=1&amp;pid=0affb2067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8888" y="2041644"/>
            <a:ext cx="255117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305_1#3d982718a?vop=1&amp;pid=31e199f0f&amp;color=0,0,0&amp;vtp=1&amp;bbb=1"/>
              <p:cNvSpPr/>
              <p:nvPr/>
            </p:nvSpPr>
            <p:spPr>
              <a:xfrm>
                <a:off x="832104" y="40736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（1）温度为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（2）取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℃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，隔绝空气加热到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650 ℃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，得到一种固体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Q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，同时有两种无色气体生成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，且两种气体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的组成元素相同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写出该过程反应的化学方程式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305_1#3d982718a?vop=1&amp;pid=31e199f0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73644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306_1#3d982718a.blank?vop=1&amp;pid=31e199f0f&amp;color=0,0,0&amp;vpa=152&amp;vtp=1&amp;bbb=1"/>
              <p:cNvSpPr/>
              <p:nvPr/>
            </p:nvSpPr>
            <p:spPr>
              <a:xfrm>
                <a:off x="5002466" y="4117014"/>
                <a:ext cx="129844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5_AN.306_1#3d982718a.blank?vop=1&amp;pid=31e199f0f&amp;color=0,0,0&amp;vpa=15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2466" y="4117014"/>
                <a:ext cx="1298448" cy="279400"/>
              </a:xfrm>
              <a:prstGeom prst="rect">
                <a:avLst/>
              </a:prstGeom>
              <a:blipFill>
                <a:blip r:embed="rId6"/>
                <a:stretch>
                  <a:fillRect l="-2347" r="-1878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AN.308_1#3d982718a.blank?vop=1&amp;pid=31e199f0f&amp;color=0,0,0&amp;vpa=153&amp;vtp=1&amp;bbb=1&amp;rh=27.13504"/>
              <p:cNvSpPr/>
              <p:nvPr/>
            </p:nvSpPr>
            <p:spPr>
              <a:xfrm>
                <a:off x="5878766" y="4923591"/>
                <a:ext cx="3517583" cy="34461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650℃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5_AN.308_1#3d982718a.blank?vop=1&amp;pid=31e199f0f&amp;color=0,0,0&amp;vpa=153&amp;vtp=1&amp;bbb=1&amp;rh=27.13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8766" y="4923591"/>
                <a:ext cx="3517583" cy="344615"/>
              </a:xfrm>
              <a:prstGeom prst="rect">
                <a:avLst/>
              </a:prstGeom>
              <a:blipFill>
                <a:blip r:embed="rId7"/>
                <a:stretch>
                  <a:fillRect l="-693" t="-16071" r="-693" b="-14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09_1#8716a6571?vop=1&amp;pid=80b1b9054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《天工开物》中记载了冶炼金属锡的场景：凡炼煎亦用洪炉，入砂数百斤，丛架木炭亦数百斤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鼓鞴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指鼓入空气）熔化。火力已到，砂不即熔，用铅少许勾引，方始沛然流注。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或有用人家炒锡剩灰勾引者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下列有关说法错误的是(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3_AN.310_1#8716a6571.bracket?vop=1&amp;pid=80b1b9054&amp;color=0,0,0&amp;vpa=154&amp;vtp=1"/>
          <p:cNvSpPr/>
          <p:nvPr/>
        </p:nvSpPr>
        <p:spPr>
          <a:xfrm>
            <a:off x="3301460" y="19258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3_BD.309_2#8716a6571.choices?vop=1&amp;pid=80b1b9054&amp;color=0,0,0&amp;vtp=1&amp;bbb=1"/>
          <p:cNvSpPr/>
          <p:nvPr/>
        </p:nvSpPr>
        <p:spPr>
          <a:xfrm>
            <a:off x="832104" y="235539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鼓入足量空气是为了使木炭充分燃烧，提高炉温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炼锡时关键的一步“点铅勾锡”，即加铅使锡较易熔化流出，其原理是合金熔点低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锡往往与其他金属制成合金，目的是减小硬度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古代锡器常用来饮酒喝茶，很少用于盛装酸性物质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311_1#2427a98da?htil=26&amp;vop=1&amp;pid=80b1b905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80060" y="1171440"/>
            <a:ext cx="1591056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3_BD.311_2#2427a98da?htil=26&amp;sp=1&amp;vop=1&amp;pid=80b1b9054&amp;color=0,0,0&amp;vtp=1&amp;bt=1&amp;bbb=1&amp;hb=1"/>
          <p:cNvSpPr/>
          <p:nvPr/>
        </p:nvSpPr>
        <p:spPr>
          <a:xfrm>
            <a:off x="832104" y="1080000"/>
            <a:ext cx="8814816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某实验小组拟用药品铁粉、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稀硫酸和氢氧化钠溶液设计如图所示装置制备氢氧化亚铁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下列说法错误的是(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4" name="QC_3_AN.312_1#2427a98da.bracket?vop=1&amp;pid=80b1b9054&amp;color=0,0,0&amp;vpa=155&amp;vtp=1"/>
          <p:cNvSpPr/>
          <p:nvPr/>
        </p:nvSpPr>
        <p:spPr>
          <a:xfrm>
            <a:off x="28442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311_3#2427a98da.choices?htil=26&amp;vop=1&amp;pid=80b1b9054&amp;color=0,0,0&amp;vtp=1&amp;bbb=1"/>
              <p:cNvSpPr/>
              <p:nvPr/>
            </p:nvSpPr>
            <p:spPr>
              <a:xfrm>
                <a:off x="832104" y="1948990"/>
                <a:ext cx="8814816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装置甲中放入药品铁粉、稀硫酸，装置乙中盛放氢氧化钠溶液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装置甲中铁粉应略过量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实验开始阶段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应把弹簧夹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都打开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一段时间后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关闭弹簧夹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在乙中生成沉淀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311_3#2427a98da.choices?htil=26&amp;vop=1&amp;pid=80b1b905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814816" cy="1676400"/>
              </a:xfrm>
              <a:prstGeom prst="rect">
                <a:avLst/>
              </a:prstGeom>
              <a:blipFill>
                <a:blip r:embed="rId4"/>
                <a:stretch>
                  <a:fillRect l="-1660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13_1#112f72dc8?vop=1&amp;pid=80b1b9054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知识的迁移应用是学习必备的素养，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下列有关知识迁移推出的结论正确的是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314_1#112f72dc8.bracket?vop=1&amp;pid=80b1b9054&amp;color=0,0,0&amp;vpa=156&amp;vtp=1"/>
          <p:cNvSpPr/>
          <p:nvPr/>
        </p:nvSpPr>
        <p:spPr>
          <a:xfrm>
            <a:off x="855926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313_2#112f72dc8.choices?vop=1&amp;pid=80b1b9054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铁与氯气加热反应生成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，可知铁与碘蒸气反应生成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铁能与硫酸铜溶液反应置换出铜，可知钠也能与硫酸铜溶液反应置换出铜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铝盐与氨水反应制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可知可溶性的铁盐与氨水反应生成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铁在潮湿的空气中生成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故铜在潮湿的空气中生成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313_2#112f72dc8.choices?vop=1&amp;pid=80b1b905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15_1#ed0d003fc?sp=1&amp;vop=1&amp;pid=80b1b9054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从“烂版液”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中回收铜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的流程如图所示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下列叙述不正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确的是(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315_1#ed0d003fc?sp=1&amp;vop=1&amp;pid=80b1b905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16_1#ed0d003fc.bracket?vop=1&amp;pid=80b1b9054&amp;color=0,0,0&amp;vpa=157&amp;vtp=1"/>
          <p:cNvSpPr/>
          <p:nvPr/>
        </p:nvSpPr>
        <p:spPr>
          <a:xfrm>
            <a:off x="1701260" y="15067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3_BD.315_2#ed0d003fc?htil=27&amp;vop=1&amp;pid=80b1b9054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1817" y="2041644"/>
            <a:ext cx="4023360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315_3#ed0d003fc.choices?htil=27&amp;vop=1&amp;pid=80b1b9054&amp;color=0,0,0&amp;vtp=1&amp;bbb=1&amp;hb=1"/>
              <p:cNvSpPr/>
              <p:nvPr/>
            </p:nvSpPr>
            <p:spPr>
              <a:xfrm>
                <a:off x="832104" y="1948990"/>
                <a:ext cx="637336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Ⅰ、Ⅱ、Ⅲ所涉及的反应均为氧化还原反应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滤液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主要含有的阳离子为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和次氯酸钠的反应中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的作用与步骤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⋅6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需要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的质量大于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17 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3_BD.315_3#ed0d003fc.choices?htil=27&amp;vop=1&amp;pid=80b1b905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6373368" cy="2095500"/>
              </a:xfrm>
              <a:prstGeom prst="rect">
                <a:avLst/>
              </a:prstGeom>
              <a:blipFill>
                <a:blip r:embed="rId5"/>
                <a:stretch>
                  <a:fillRect l="-2297" r="-96" b="-46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17_1#4809ecba7?sp=1&amp;vop=1&amp;pid=80b1b9054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可用于制备补血剂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某实验小组设计了两套制备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的实验装置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2" name="QC_3_BD.317_1#4809ecba7?sp=1&amp;vop=1&amp;pid=80b1b905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810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18_1#4809ecba7.bracket?vop=1&amp;pid=80b1b9054&amp;color=0,0,0&amp;vpa=158&amp;vtp=1"/>
          <p:cNvSpPr/>
          <p:nvPr/>
        </p:nvSpPr>
        <p:spPr>
          <a:xfrm>
            <a:off x="10251408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4" name="QC_3_BD.317_3#4809ecba7?htil=1&amp;vop=1&amp;pid=80b1b9054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9384" y="1622425"/>
            <a:ext cx="3063240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3_BD.317_4#4809ecba7?htil=1&amp;vop=1&amp;pid=80b1b9054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0064" y="1988185"/>
            <a:ext cx="2724912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3_BD.317_5#4809ecba7.choices?vop=1&amp;pid=80b1b9054&amp;color=0,0,0&amp;vtp=1&amp;bbb=1"/>
              <p:cNvSpPr/>
              <p:nvPr/>
            </p:nvSpPr>
            <p:spPr>
              <a:xfrm>
                <a:off x="832104" y="3819525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装置乙中温度越高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越有利于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装置甲中足量的铁屑和产生的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都可防止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装置甲易产生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杂质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装置甲中导管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的作用是平衡气压，使稀硫酸顺利流下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3_BD.317_5#4809ecba7.choices?vop=1&amp;pid=80b1b905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819525"/>
                <a:ext cx="10533888" cy="1676400"/>
              </a:xfrm>
              <a:prstGeom prst="rect">
                <a:avLst/>
              </a:prstGeom>
              <a:blipFill>
                <a:blip r:embed="rId6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19_1#92ca6286b?sp=1&amp;vop=1&amp;pid=80b1b9054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下列“推理或结论”与“实验操作及现象”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相符的一组是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" name="QB_3_BD.319_2#92ca6286b?colgroup=4,34,16&amp;vop=1&amp;pid=80b1b905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289245"/>
                  </p:ext>
                </p:extLst>
              </p:nvPr>
            </p:nvGraphicFramePr>
            <p:xfrm>
              <a:off x="832104" y="1622425"/>
              <a:ext cx="10506456" cy="1981708"/>
            </p:xfrm>
            <a:graphic>
              <a:graphicData uri="http://schemas.openxmlformats.org/drawingml/2006/table">
                <a:tbl>
                  <a:tblPr/>
                  <a:tblGrid>
                    <a:gridCol w="9418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419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1455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实验操作及现象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推理或结论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检验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的生成物中是否含有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取反应后的固体溶于稀盐酸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有红褐色沉淀生成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还原产物中含有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将铁粉加入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析出红色固体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将铁锈溶于浓盐酸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紫红色褪去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铁锈中含有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溶液中加入淀粉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-碘化钾溶液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0" name="QB_3_BD.319_2#92ca6286b?colgroup=4,34,16&amp;vop=1&amp;pid=80b1b905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289245"/>
                  </p:ext>
                </p:extLst>
              </p:nvPr>
            </p:nvGraphicFramePr>
            <p:xfrm>
              <a:off x="832104" y="1622425"/>
              <a:ext cx="10506456" cy="1981708"/>
            </p:xfrm>
            <a:graphic>
              <a:graphicData uri="http://schemas.openxmlformats.org/drawingml/2006/table">
                <a:tbl>
                  <a:tblPr/>
                  <a:tblGrid>
                    <a:gridCol w="9418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419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1455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实验操作及现象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推理或结论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15" t="-55882" r="-49193" b="-1725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4302" t="-55882" r="-388" b="-17254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15" t="-283929" r="-49193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4302" t="-283929" r="-388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15" t="-383929" r="-49193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4302" t="-383929" r="-388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15" t="-483929" r="-49193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4302" t="-483929" r="-388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3_AN.320_1#92ca6286b.bracket?vop=1&amp;pid=80b1b9054&amp;color=0,0,0&amp;vpa=159&amp;vtp=1"/>
          <p:cNvSpPr/>
          <p:nvPr/>
        </p:nvSpPr>
        <p:spPr>
          <a:xfrm>
            <a:off x="6603460" y="1075817"/>
            <a:ext cx="3413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14255</Words>
  <Application>Microsoft Office PowerPoint</Application>
  <PresentationFormat>宽屏</PresentationFormat>
  <Paragraphs>1241</Paragraphs>
  <Slides>129</Slides>
  <Notes>129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129</vt:i4>
      </vt:variant>
    </vt:vector>
  </HeadingPairs>
  <TitlesOfParts>
    <vt:vector size="139" baseType="lpstr">
      <vt:lpstr>Arial (正文)</vt:lpstr>
      <vt:lpstr>等线</vt:lpstr>
      <vt:lpstr>SimHei</vt:lpstr>
      <vt:lpstr>华文细黑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MicroSoft</cp:lastModifiedBy>
  <cp:revision>3</cp:revision>
  <dcterms:created xsi:type="dcterms:W3CDTF">2025-05-14T07:20:02Z</dcterms:created>
  <dcterms:modified xsi:type="dcterms:W3CDTF">2025-05-14T08:18:27Z</dcterms:modified>
  <cp:category/>
  <cp:contentStatus/>
</cp:coreProperties>
</file>