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72456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1dae67c5376e7fa6a14022#tid=68242b92df7ddf0009d1fa5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208" y="283464"/>
            <a:ext cx="2697480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21208" y="283464"/>
            <a:ext cx="2697480" cy="448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1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18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07c397219?pid=762bb7faa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Ⅲ.对草酸亚铁晶体性质的探究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BD.48_1#c6a7b95e6?vop=1&amp;pid=762bb7faa&amp;color=0,0,0&amp;vtp=1&amp;bbb=1&amp;hb=1"/>
              <p:cNvSpPr/>
              <p:nvPr/>
            </p:nvSpPr>
            <p:spPr>
              <a:xfrm>
                <a:off x="832104" y="1532946"/>
                <a:ext cx="10533888" cy="1397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（7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向盛有草酸亚铁晶体的试管中滴入硫酸酸化的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，振荡，溶液变为棕黄色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同时有气体生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成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反应中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转化为无色的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该过程中被氧化的元素是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。若反应中消耗</a:t>
                </a:r>
              </a:p>
              <a:p>
                <a:pPr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，则参加反应的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d>
                      <m:d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KMnO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</m:e>
                    </m:d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</a:t>
                </a:r>
                <a:r>
                  <a:rPr lang="en-US" altLang="zh-CN" sz="2400" b="0" i="0" u="sng" kern="0" spc="-99900" smtClean="0">
                    <a:solidFill>
                      <a:srgbClr val="FF00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3_BD.48_1#c6a7b95e6?vop=1&amp;pid=762bb7faa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32946"/>
                <a:ext cx="10533888" cy="1397000"/>
              </a:xfrm>
              <a:prstGeom prst="rect">
                <a:avLst/>
              </a:prstGeom>
              <a:blipFill>
                <a:blip r:embed="rId3"/>
                <a:stretch>
                  <a:fillRect l="-1389" r="-694" b="-391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3_AN.49_1#c6a7b95e6.blank?vop=1&amp;pid=762bb7faa&amp;color=0,0,0&amp;vpa=24&amp;vtp=1&amp;bbb=1"/>
              <p:cNvSpPr/>
              <p:nvPr/>
            </p:nvSpPr>
            <p:spPr>
              <a:xfrm>
                <a:off x="7251827" y="1998218"/>
                <a:ext cx="758825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3_AN.49_1#c6a7b95e6.blank?vop=1&amp;pid=762bb7faa&amp;color=0,0,0&amp;vpa=2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51827" y="1998218"/>
                <a:ext cx="758825" cy="292100"/>
              </a:xfrm>
              <a:prstGeom prst="rect">
                <a:avLst/>
              </a:prstGeom>
              <a:blipFill>
                <a:blip r:embed="rId4"/>
                <a:stretch>
                  <a:fillRect l="-4032" t="-27083" b="-41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3_AN.50_1#c6a7b95e6.blank?vop=1&amp;pid=762bb7faa&amp;color=0,0,0&amp;vpa=25&amp;vtp=1&amp;bbb=1&amp;rh=30.68"/>
              <p:cNvSpPr/>
              <p:nvPr/>
            </p:nvSpPr>
            <p:spPr>
              <a:xfrm>
                <a:off x="5741988" y="2407412"/>
                <a:ext cx="676275" cy="38963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</m:t>
                        </m:r>
                      </m:den>
                    </m:f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3_AN.50_1#c6a7b95e6.blank?vop=1&amp;pid=762bb7faa&amp;color=0,0,0&amp;vpa=25&amp;vtp=1&amp;bbb=1&amp;rh=30.6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1988" y="2407412"/>
                <a:ext cx="676275" cy="389636"/>
              </a:xfrm>
              <a:prstGeom prst="rect">
                <a:avLst/>
              </a:prstGeom>
              <a:blipFill>
                <a:blip r:embed="rId5"/>
                <a:stretch>
                  <a:fillRect l="-901" r="-3604" b="-1562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2_BD.51_1#8805bb076?sp=1&amp;vop=1&amp;pid=cf64fcfaf&amp;color=0,0,0&amp;vtp=1&amp;bt=1&amp;bbb=1&amp;hb=1"/>
              <p:cNvSpPr/>
              <p:nvPr/>
            </p:nvSpPr>
            <p:spPr>
              <a:xfrm>
                <a:off x="832104" y="1080000"/>
                <a:ext cx="10533888" cy="1219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单位质量膨松剂反应时产生标准状况下气体的体积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⋅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g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−1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是检验膨松剂品质的一项重要指标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某膨松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剂中发挥作用的物质为碳酸氢钠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。某化学兴趣小组为研究膨松剂的该项指标，设计了以下实验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按如图所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示的顺序连接装置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（各装置中的气体吸收剂皆为足量）。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O_2_BD.51_1#8805bb076?sp=1&amp;vop=1&amp;pid=cf64fcfa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19200"/>
              </a:xfrm>
              <a:prstGeom prst="rect">
                <a:avLst/>
              </a:prstGeom>
              <a:blipFill>
                <a:blip r:embed="rId3"/>
                <a:stretch>
                  <a:fillRect l="-1389" r="-1331" b="-8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2_BD.51_2#8805bb076?htil=4&amp;vop=1&amp;pid=cf64fcfaf&amp;color=0,0,0&amp;tib=255,255,255&amp;vtp=1&amp;hs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91766" y="2291891"/>
            <a:ext cx="3737018" cy="1185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2_BD.51_3#8805bb076?htil=4&amp;vop=1&amp;pid=cf64fcfaf&amp;color=0,0,0&amp;vtp=1&amp;bbb=1&amp;hs=1"/>
              <p:cNvSpPr/>
              <p:nvPr/>
            </p:nvSpPr>
            <p:spPr>
              <a:xfrm>
                <a:off x="832104" y="2304590"/>
                <a:ext cx="6080760" cy="1219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【资料】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.浓硫酸常用于吸收水蒸气；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.碱石灰是固体氢氧化钠和氧化钙的混合物。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O_2_BD.51_3#8805bb076?htil=4&amp;vop=1&amp;pid=cf64fcfaf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04590"/>
                <a:ext cx="6080760" cy="1219200"/>
              </a:xfrm>
              <a:prstGeom prst="rect">
                <a:avLst/>
              </a:prstGeom>
              <a:blipFill>
                <a:blip r:embed="rId5"/>
                <a:stretch>
                  <a:fillRect l="-2407" b="-8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3_BD.52_1#2bbb52a1d?htil=4&amp;sp=1&amp;vop=1&amp;pid=8805bb076&amp;color=0,0,0&amp;vtp=1&amp;bbb=1&amp;hs=1"/>
          <p:cNvSpPr/>
          <p:nvPr/>
        </p:nvSpPr>
        <p:spPr>
          <a:xfrm>
            <a:off x="827992" y="3515091"/>
            <a:ext cx="10536017" cy="444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5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（1）实验步骤：</a:t>
            </a:r>
            <a:endParaRPr lang="en-US" altLang="zh-CN" sz="1800" dirty="0"/>
          </a:p>
        </p:txBody>
      </p:sp>
      <p:sp>
        <p:nvSpPr>
          <p:cNvPr id="6" name="QB_3_BD.52_2#2bbb52a1d?htil=4&amp;sp=1&amp;vop=1&amp;pid=8805bb076&amp;color=0,0,0&amp;vtp=1&amp;bbb=1"/>
          <p:cNvSpPr/>
          <p:nvPr/>
        </p:nvSpPr>
        <p:spPr>
          <a:xfrm>
            <a:off x="827992" y="3927832"/>
            <a:ext cx="10536017" cy="444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5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①按图（夹持仪器未画出）组装好实验装置后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首先进行的操作是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/>
          </a:p>
        </p:txBody>
      </p:sp>
      <p:sp>
        <p:nvSpPr>
          <p:cNvPr id="7" name="QB_3_BD.52_3#2bbb52a1d?htil=4&amp;sp=1&amp;vop=1&amp;pid=8805bb076&amp;color=0,0,0&amp;vtp=1&amp;bbb=1"/>
          <p:cNvSpPr/>
          <p:nvPr/>
        </p:nvSpPr>
        <p:spPr>
          <a:xfrm>
            <a:off x="827992" y="4353854"/>
            <a:ext cx="10536017" cy="444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5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②称取样品，并将其放入硬质玻璃管中，称量装置D的质量。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3_BD.52_4#2bbb52a1d?htil=4&amp;sp=1&amp;vop=1&amp;pid=8805bb076&amp;color=0,0,0&amp;vtp=1&amp;bbb=1"/>
              <p:cNvSpPr/>
              <p:nvPr/>
            </p:nvSpPr>
            <p:spPr>
              <a:xfrm>
                <a:off x="827992" y="4783050"/>
                <a:ext cx="10536017" cy="444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5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打开活塞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，关闭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缓缓鼓入氮气数分钟。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8" name="QB_3_BD.52_4#2bbb52a1d?htil=4&amp;sp=1&amp;vop=1&amp;pid=8805bb07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992" y="4783050"/>
                <a:ext cx="10536017" cy="444500"/>
              </a:xfrm>
              <a:prstGeom prst="rect">
                <a:avLst/>
              </a:prstGeom>
              <a:blipFill>
                <a:blip r:embed="rId6"/>
                <a:stretch>
                  <a:fillRect l="-1389" b="-191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3_BD.52_5#2bbb52a1d?htil=4&amp;sp=1&amp;vop=1&amp;pid=8805bb076&amp;color=0,0,0&amp;vtp=1&amp;bbb=1"/>
              <p:cNvSpPr/>
              <p:nvPr/>
            </p:nvSpPr>
            <p:spPr>
              <a:xfrm>
                <a:off x="827992" y="5212246"/>
                <a:ext cx="10536017" cy="444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5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关闭活塞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，打开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点燃酒精灯，加热至不再产生气体。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9" name="QB_3_BD.52_5#2bbb52a1d?htil=4&amp;sp=1&amp;vop=1&amp;pid=8805bb07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992" y="5212246"/>
                <a:ext cx="10536017" cy="444500"/>
              </a:xfrm>
              <a:prstGeom prst="rect">
                <a:avLst/>
              </a:prstGeom>
              <a:blipFill>
                <a:blip r:embed="rId7"/>
                <a:stretch>
                  <a:fillRect l="-1389" b="-205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3_BD.52_6#2bbb52a1d?htil=4&amp;sp=1&amp;vop=1&amp;pid=8805bb076&amp;color=0,0,0&amp;vtp=1&amp;bbb=1"/>
              <p:cNvSpPr/>
              <p:nvPr/>
            </p:nvSpPr>
            <p:spPr>
              <a:xfrm>
                <a:off x="827992" y="5641442"/>
                <a:ext cx="10536017" cy="444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5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⑤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打开活塞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缓缓鼓入氮气数分钟，然后拆下装置，再次称量装置D的质量。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10" name="QB_3_BD.52_6#2bbb52a1d?htil=4&amp;sp=1&amp;vop=1&amp;pid=8805bb07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992" y="5641442"/>
                <a:ext cx="10536017" cy="444500"/>
              </a:xfrm>
              <a:prstGeom prst="rect">
                <a:avLst/>
              </a:prstGeom>
              <a:blipFill>
                <a:blip r:embed="rId8"/>
                <a:stretch>
                  <a:fillRect l="-1389" b="-205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QB_3_AN.53_1#2bbb52a1d.blank?vop=1&amp;pid=8805bb076&amp;color=0,0,0&amp;vpa=26&amp;vtp=1&amp;bbb=1"/>
          <p:cNvSpPr/>
          <p:nvPr/>
        </p:nvSpPr>
        <p:spPr>
          <a:xfrm>
            <a:off x="7462948" y="3883953"/>
            <a:ext cx="1766888" cy="444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检查装置气密性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54_1#2f8fb5bbd?vop=1&amp;pid=8805bb076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（2）关于该实验方案，请回答下列问题。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BD.55_1#fd635cc8c?vop=1&amp;pid=2f8fb5bbd&amp;color=0,0,0&amp;vtp=1&amp;bbb=1"/>
              <p:cNvSpPr/>
              <p:nvPr/>
            </p:nvSpPr>
            <p:spPr>
              <a:xfrm>
                <a:off x="832104" y="1529890"/>
                <a:ext cx="10533888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①加热前鼓入氮气数分钟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其目的是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②实验过程中装置B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中发生反应的化学方程式为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中盛放的试剂是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其作用是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果实验中没有该装置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则测量结果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填“偏大”“偏小”或“无影响”）。</a:t>
                </a:r>
                <a:endParaRPr lang="en-US" altLang="zh-CN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④实验中称取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6.0 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膨松剂，反应后装置D质量增加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1.32 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该膨松剂的该项指标为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4_BD.55_1#fd635cc8c?vop=1&amp;pid=2f8fb5bb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890"/>
                <a:ext cx="10533888" cy="2095500"/>
              </a:xfrm>
              <a:prstGeom prst="rect">
                <a:avLst/>
              </a:prstGeom>
              <a:blipFill>
                <a:blip r:embed="rId3"/>
                <a:stretch>
                  <a:fillRect l="-1389" r="-1505" b="-436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4_AN.56_1#fd635cc8c.blank?vop=1&amp;pid=2f8fb5bbd&amp;color=0,0,0&amp;vpa=27&amp;vtp=1&amp;bbb=1"/>
          <p:cNvSpPr/>
          <p:nvPr/>
        </p:nvSpPr>
        <p:spPr>
          <a:xfrm>
            <a:off x="4495260" y="1499410"/>
            <a:ext cx="33670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除去装置中的水蒸气和二氧化碳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AN.58_1#fd635cc8c.blank?vop=1&amp;pid=2f8fb5bbd&amp;color=0,0,0&amp;vpa=28&amp;vtp=1&amp;bbb=1&amp;rh=26.9"/>
              <p:cNvSpPr/>
              <p:nvPr/>
            </p:nvSpPr>
            <p:spPr>
              <a:xfrm>
                <a:off x="5589841" y="1970016"/>
                <a:ext cx="3806190" cy="34163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NaHCO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4_AN.58_1#fd635cc8c.blank?vop=1&amp;pid=2f8fb5bbd&amp;color=0,0,0&amp;vpa=28&amp;vtp=1&amp;bbb=1&amp;rh=26.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9841" y="1970016"/>
                <a:ext cx="3806190" cy="341630"/>
              </a:xfrm>
              <a:prstGeom prst="rect">
                <a:avLst/>
              </a:prstGeom>
              <a:blipFill>
                <a:blip r:embed="rId4"/>
                <a:stretch>
                  <a:fillRect l="-641" t="-17857" r="-801" b="-125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4_AN.60_1#fd635cc8c.blank?vop=1&amp;pid=2f8fb5bbd&amp;color=0,0,0&amp;vpa=29&amp;vtp=1&amp;bbb=1"/>
          <p:cNvSpPr/>
          <p:nvPr/>
        </p:nvSpPr>
        <p:spPr>
          <a:xfrm>
            <a:off x="3255423" y="2337610"/>
            <a:ext cx="8524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碱石灰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4_AN.61_1#fd635cc8c.blank?vop=1&amp;pid=2f8fb5bbd&amp;color=0,0,0&amp;vpa=30&amp;vtp=1&amp;bbb=1"/>
              <p:cNvSpPr/>
              <p:nvPr/>
            </p:nvSpPr>
            <p:spPr>
              <a:xfrm>
                <a:off x="5325524" y="2411468"/>
                <a:ext cx="5526024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防止空气中的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和水蒸气进入装置</a:t>
                </a:r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D中影响测定结果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QB_4_AN.61_1#fd635cc8c.blank?vop=1&amp;pid=2f8fb5bbd&amp;color=0,0,0&amp;vpa=3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5524" y="2411468"/>
                <a:ext cx="5526024" cy="279400"/>
              </a:xfrm>
              <a:prstGeom prst="rect">
                <a:avLst/>
              </a:prstGeom>
              <a:blipFill>
                <a:blip r:embed="rId5"/>
                <a:stretch>
                  <a:fillRect l="-1325" t="-33333" r="-1214" b="-4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QB_4_AN.62_1#fd635cc8c.blank?vop=1&amp;pid=2f8fb5bbd&amp;color=0,0,0&amp;vpa=31&amp;vtp=1&amp;bbb=1"/>
          <p:cNvSpPr/>
          <p:nvPr/>
        </p:nvSpPr>
        <p:spPr>
          <a:xfrm>
            <a:off x="4266660" y="2756710"/>
            <a:ext cx="6238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偏大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12" name="QB_4_AN.64_1#fd635cc8c.blank?vop=1&amp;pid=2f8fb5bbd&amp;color=0,0,0&amp;vpa=32&amp;vtp=1&amp;bbb=1"/>
          <p:cNvSpPr/>
          <p:nvPr/>
        </p:nvSpPr>
        <p:spPr>
          <a:xfrm>
            <a:off x="8902160" y="3175810"/>
            <a:ext cx="5667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112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2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2_BD.1_1#20c965c10?sp=1&amp;vop=1&amp;pid=cf64fcfaf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具有一定的氧化性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，是一种优良的消毒剂和果蔬保鲜剂，当温度、浓度过高时均易发生分解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因此常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将其制备成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固体以便运输和贮存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制备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晶体的实验装置如图甲所示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2_BD.1_1#20c965c10?sp=1&amp;vop=1&amp;pid=cf64fcfa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1215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2_BD.1_2#20c965c10?iti=1&amp;vop=1&amp;pid=cf64fcfaf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4256" y="2041644"/>
            <a:ext cx="3529584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2_BD.1_3#20c965c10?iti=1&amp;vop=1&amp;pid=cf64fcfaf&amp;color=0,0,0&amp;vtp=1"/>
          <p:cNvSpPr/>
          <p:nvPr/>
        </p:nvSpPr>
        <p:spPr>
          <a:xfrm>
            <a:off x="5958554" y="3970012"/>
            <a:ext cx="280988" cy="767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甲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2_BD.1_4#20c965c10?vop=1&amp;pid=cf64fcfaf&amp;color=0,0,0&amp;vtp=1&amp;bbb=1"/>
              <p:cNvSpPr/>
              <p:nvPr/>
            </p:nvSpPr>
            <p:spPr>
              <a:xfrm>
                <a:off x="832104" y="442549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熔点为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−59 ℃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、沸点为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11 ℃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沸点为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150 ℃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回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答下列问题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O_2_BD.1_4#20c965c10?vop=1&amp;pid=cf64fcfa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425490"/>
                <a:ext cx="10533888" cy="838200"/>
              </a:xfrm>
              <a:prstGeom prst="rect">
                <a:avLst/>
              </a:prstGeom>
              <a:blipFill>
                <a:blip r:embed="rId5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3_BD.2_1#2b97c3ed3?vop=1&amp;pid=20c965c10&amp;color=0,0,0&amp;vtp=1&amp;bbb=1"/>
          <p:cNvSpPr/>
          <p:nvPr/>
        </p:nvSpPr>
        <p:spPr>
          <a:xfrm>
            <a:off x="832104" y="528909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（1）相比于分液漏斗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恒压滴液漏斗的优点是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/>
          </a:p>
        </p:txBody>
      </p:sp>
      <p:sp>
        <p:nvSpPr>
          <p:cNvPr id="7" name="QB_3_AN.3_1#2b97c3ed3.blank?vop=1&amp;pid=20c965c10&amp;color=0,0,0&amp;vpa=1&amp;vtp=1&amp;bbb=1"/>
          <p:cNvSpPr/>
          <p:nvPr/>
        </p:nvSpPr>
        <p:spPr>
          <a:xfrm>
            <a:off x="5543010" y="5260515"/>
            <a:ext cx="31384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平衡压强，使液体能顺利流下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4_1#aa1547ab5?vop=1&amp;pid=20c965c10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（2）反应开始时，打开恒压滴液漏斗活塞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滴加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，一段时间后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以适当的流速通入空气将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 smtClean="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吹入盛有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溶液的洗气瓶中，并用冰水浴降温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从而制备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晶体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O_3_BD.4_1#aa1547ab5?vop=1&amp;pid=20c965c10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BD.5_1#f724d2ed4?vop=1&amp;pid=aa1547ab5&amp;color=0,0,0&amp;vtp=1&amp;bbb=1&amp;hb=1"/>
              <p:cNvSpPr/>
              <p:nvPr/>
            </p:nvSpPr>
            <p:spPr>
              <a:xfrm>
                <a:off x="832104" y="1948990"/>
                <a:ext cx="10533888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当空气流速过慢时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产率会降低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解释其原因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②仪器A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的作用是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制备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晶体的化学方程式为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冰水浴的作用是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4_BD.5_1#f724d2ed4?vop=1&amp;pid=aa1547ab5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10533888" cy="2095500"/>
              </a:xfrm>
              <a:prstGeom prst="rect">
                <a:avLst/>
              </a:prstGeom>
              <a:blipFill>
                <a:blip r:embed="rId4"/>
                <a:stretch>
                  <a:fillRect l="-1389" r="-521" b="-466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AN.6_1#f724d2ed4.blank?vop=1&amp;pid=aa1547ab5&amp;color=0,0,0&amp;vpa=2&amp;vtp=1&amp;bbb=1&amp;hb=1"/>
              <p:cNvSpPr/>
              <p:nvPr/>
            </p:nvSpPr>
            <p:spPr>
              <a:xfrm>
                <a:off x="832104" y="1918510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</a:t>
                </a: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空气流速过慢时，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不能及时被移走</a:t>
                </a: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浓度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过高导致分解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QB_4_AN.6_1#f724d2ed4.blank?vop=1&amp;pid=aa1547ab5&amp;color=0,0,0&amp;vpa=2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18510"/>
                <a:ext cx="10531904" cy="838200"/>
              </a:xfrm>
              <a:prstGeom prst="rect">
                <a:avLst/>
              </a:prstGeom>
              <a:blipFill>
                <a:blip r:embed="rId5"/>
                <a:stretch>
                  <a:fillRect l="-1390" r="-1274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4_AN.8_1#f724d2ed4.blank?vop=1&amp;pid=aa1547ab5&amp;color=0,0,0&amp;vpa=3&amp;vtp=1&amp;bbb=1"/>
          <p:cNvSpPr/>
          <p:nvPr/>
        </p:nvSpPr>
        <p:spPr>
          <a:xfrm>
            <a:off x="2598198" y="2756710"/>
            <a:ext cx="10810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防止倒吸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4_AN.10_1#f724d2ed4.blank?vop=1&amp;pid=aa1547ab5&amp;color=0,0,0&amp;vpa=4&amp;vtp=1&amp;bbb=1&amp;rh=28.05"/>
              <p:cNvSpPr/>
              <p:nvPr/>
            </p:nvSpPr>
            <p:spPr>
              <a:xfrm>
                <a:off x="4305490" y="3211949"/>
                <a:ext cx="5459032" cy="35623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NaOH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冰水浴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NaClO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4_AN.10_1#f724d2ed4.blank?vop=1&amp;pid=aa1547ab5&amp;color=0,0,0&amp;vpa=4&amp;vtp=1&amp;bbb=1&amp;rh=28.0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5490" y="3211949"/>
                <a:ext cx="5459032" cy="356235"/>
              </a:xfrm>
              <a:prstGeom prst="rect">
                <a:avLst/>
              </a:prstGeom>
              <a:blipFill>
                <a:blip r:embed="rId6"/>
                <a:stretch>
                  <a:fillRect l="-446" t="-15517" r="-446" b="-1206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4_AN.12_1#f724d2ed4.blank?vop=1&amp;pid=aa1547ab5&amp;color=0,0,0&amp;vpa=5&amp;vtp=1&amp;bbb=1"/>
              <p:cNvSpPr/>
              <p:nvPr/>
            </p:nvSpPr>
            <p:spPr>
              <a:xfrm>
                <a:off x="2679160" y="3674864"/>
                <a:ext cx="3344736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液化</a:t>
                </a: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增大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的溶解度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QB_4_AN.12_1#f724d2ed4.blank?vop=1&amp;pid=aa1547ab5&amp;color=0,0,0&amp;vpa=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9160" y="3674864"/>
                <a:ext cx="3344736" cy="279400"/>
              </a:xfrm>
              <a:prstGeom prst="rect">
                <a:avLst/>
              </a:prstGeom>
              <a:blipFill>
                <a:blip r:embed="rId7"/>
                <a:stretch>
                  <a:fillRect l="-2004" t="-32609" r="-2004" b="-434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B_4_AN.13_1#f724d2ed4.blank?vop=1&amp;pid=aa1547ab5&amp;color=0,0,0&amp;vpa=6&amp;vtp=1&amp;bbb=1"/>
              <p:cNvSpPr/>
              <p:nvPr/>
            </p:nvSpPr>
            <p:spPr>
              <a:xfrm>
                <a:off x="6336760" y="3674864"/>
                <a:ext cx="3127312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减少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的分解</a:t>
                </a:r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（合理即可）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QB_4_AN.13_1#f724d2ed4.blank?vop=1&amp;pid=aa1547ab5&amp;color=0,0,0&amp;vpa=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6760" y="3674864"/>
                <a:ext cx="3127312" cy="279400"/>
              </a:xfrm>
              <a:prstGeom prst="rect">
                <a:avLst/>
              </a:prstGeom>
              <a:blipFill>
                <a:blip r:embed="rId8"/>
                <a:stretch>
                  <a:fillRect l="-2140" t="-32609" r="-1946" b="-434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1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3_BD.14_1#0e7a51ccc?iti=2&amp;htil=1&amp;vop=1&amp;pid=20c965c10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8137" y="1171440"/>
            <a:ext cx="4078224" cy="198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B_3_BD.14_2#0e7a51ccc?iti=2&amp;htil=1&amp;vop=1&amp;pid=20c965c10&amp;color=0,0,0&amp;vtp=1"/>
          <p:cNvSpPr/>
          <p:nvPr/>
        </p:nvSpPr>
        <p:spPr>
          <a:xfrm>
            <a:off x="9146755" y="3282688"/>
            <a:ext cx="280988" cy="767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乙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3_BD.14_3#0e7a51ccc?htil=1&amp;sp=1&amp;vop=1&amp;pid=20c965c10&amp;color=0,0,0&amp;vtp=1&amp;bt=1&amp;bbb=1&amp;hb=1"/>
              <p:cNvSpPr/>
              <p:nvPr/>
            </p:nvSpPr>
            <p:spPr>
              <a:xfrm>
                <a:off x="832104" y="1080000"/>
                <a:ext cx="632764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在一定条件下可重新释放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的浓度随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时间的变化如图乙所示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，若用于水果保鲜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适宜的条件是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填“Ⅰ”或“Ⅱ”）。</a:t>
                </a:r>
                <a:endParaRPr lang="en-US" altLang="zh-CN" dirty="0"/>
              </a:p>
            </p:txBody>
          </p:sp>
        </mc:Choice>
        <mc:Fallback>
          <p:sp>
            <p:nvSpPr>
              <p:cNvPr id="4" name="QB_3_BD.14_3#0e7a51ccc?htil=1&amp;sp=1&amp;vop=1&amp;pid=20c965c10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6327648" cy="1257300"/>
              </a:xfrm>
              <a:prstGeom prst="rect">
                <a:avLst/>
              </a:prstGeom>
              <a:blipFill>
                <a:blip r:embed="rId4"/>
                <a:stretch>
                  <a:fillRect l="-2312" r="-2216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3_AN.15_1#0e7a51ccc.blank?vop=1&amp;pid=20c965c10&amp;color=0,0,0&amp;vpa=7&amp;vtp=1"/>
          <p:cNvSpPr/>
          <p:nvPr/>
        </p:nvSpPr>
        <p:spPr>
          <a:xfrm>
            <a:off x="6552660" y="1468620"/>
            <a:ext cx="3952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Ⅱ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3_BD.14_4#0e7a51ccc?htil=1&amp;vop=1&amp;pid=20c965c10&amp;color=0,0,0&amp;vtp=1&amp;bbb=1&amp;hb=1"/>
              <p:cNvSpPr/>
              <p:nvPr/>
            </p:nvSpPr>
            <p:spPr>
              <a:xfrm>
                <a:off x="832104" y="2355390"/>
                <a:ext cx="632764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推测下列物质可以起到与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气体相同保鲜作用的是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填序号）。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KHSO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endParaRPr lang="en-US" altLang="zh-CN" dirty="0"/>
              </a:p>
            </p:txBody>
          </p:sp>
        </mc:Choice>
        <mc:Fallback>
          <p:sp>
            <p:nvSpPr>
              <p:cNvPr id="6" name="QB_3_BD.14_4#0e7a51ccc?htil=1&amp;vop=1&amp;pid=20c965c1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55390"/>
                <a:ext cx="6327648" cy="1257300"/>
              </a:xfrm>
              <a:prstGeom prst="rect">
                <a:avLst/>
              </a:prstGeom>
              <a:blipFill>
                <a:blip r:embed="rId5"/>
                <a:stretch>
                  <a:fillRect l="-2312" b="-724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3_AN.16_1#0e7a51ccc.blank?vop=1&amp;pid=20c965c10&amp;color=0,0,0&amp;vpa=8&amp;vtp=1"/>
          <p:cNvSpPr/>
          <p:nvPr/>
        </p:nvSpPr>
        <p:spPr>
          <a:xfrm>
            <a:off x="6071585" y="2324910"/>
            <a:ext cx="327025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2_BD.17_1#0f01e4f4d?htil=2&amp;vop=1&amp;pid=cf64fcfaf&amp;color=0,0,0&amp;tib=255,255,255&amp;vtp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9402" y="1171440"/>
            <a:ext cx="4087368" cy="188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2_BD.17_2#0f01e4f4d?htil=2&amp;sp=1&amp;vop=1&amp;pid=cf64fcfaf&amp;color=0,0,0&amp;vtp=1&amp;bt=1&amp;bbb=1&amp;hb=1&amp;hs=1"/>
          <p:cNvSpPr/>
          <p:nvPr/>
        </p:nvSpPr>
        <p:spPr>
          <a:xfrm>
            <a:off x="832104" y="1080000"/>
            <a:ext cx="6309360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为证明卤族元素的氧化性强弱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某小组用下图所示装置进行实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验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（夹持仪器已略去，气密性已检查）。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2_BD.17_3#0f01e4f4d?htil=2&amp;vop=1&amp;pid=cf64fcfaf&amp;color=0,0,0&amp;vtp=1&amp;bbb=1&amp;hb=1&amp;hs=1"/>
              <p:cNvSpPr/>
              <p:nvPr/>
            </p:nvSpPr>
            <p:spPr>
              <a:xfrm>
                <a:off x="832104" y="1948990"/>
                <a:ext cx="6309360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已知：①溴水呈橙黄色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而且颜色随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Br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浓度增大而加深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容易从水中转移到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导致下层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因溶有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显紫色。</a:t>
                </a:r>
                <a:endParaRPr lang="en-US" altLang="zh-CN" dirty="0"/>
              </a:p>
            </p:txBody>
          </p:sp>
        </mc:Choice>
        <mc:Fallback>
          <p:sp>
            <p:nvSpPr>
              <p:cNvPr id="4" name="QO_2_BD.17_3#0f01e4f4d?htil=2&amp;vop=1&amp;pid=cf64fcfaf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6309360" cy="1257300"/>
              </a:xfrm>
              <a:prstGeom prst="rect">
                <a:avLst/>
              </a:prstGeom>
              <a:blipFill>
                <a:blip r:embed="rId4"/>
                <a:stretch>
                  <a:fillRect l="-2319" r="-1449" b="-72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2_BD.17_3#0f01e4f4d?htil=2&amp;vop=1&amp;pid=cf64fcfaf&amp;color=0,0,0&amp;vtp=1&amp;bbb=1&amp;hb=1&amp;hs=1"/>
              <p:cNvSpPr/>
              <p:nvPr/>
            </p:nvSpPr>
            <p:spPr>
              <a:xfrm>
                <a:off x="827992" y="3196130"/>
                <a:ext cx="10536017" cy="2438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验过程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打开弹簧夹，打开活塞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，滴加浓盐酸。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当B和C中的溶液都变为橙黄色时，关闭弹簧夹。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当B中溶液橙黄色加深时关闭活塞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④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⋯⋯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回答下列问题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dirty="0"/>
              </a:p>
            </p:txBody>
          </p:sp>
        </mc:Choice>
        <mc:Fallback>
          <p:sp>
            <p:nvSpPr>
              <p:cNvPr id="5" name="QO_2_BD.17_3#0f01e4f4d?htil=2&amp;vop=1&amp;pid=cf64fcfaf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992" y="3196130"/>
                <a:ext cx="10536017" cy="2438400"/>
              </a:xfrm>
              <a:prstGeom prst="rect">
                <a:avLst/>
              </a:prstGeom>
              <a:blipFill>
                <a:blip r:embed="rId5"/>
                <a:stretch>
                  <a:fillRect l="-1389" b="-4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18_1#8af1f9dee?vop=1&amp;pid=0f01e4f4d&amp;color=0,0,0&amp;vtp=1&amp;bt=1&amp;bbb=1"/>
              <p:cNvSpPr/>
              <p:nvPr/>
            </p:nvSpPr>
            <p:spPr>
              <a:xfrm>
                <a:off x="832104" y="1108702"/>
                <a:ext cx="10533888" cy="410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9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的电子式为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_</a:t>
                </a:r>
                <a:r>
                  <a:rPr lang="en-US" altLang="zh-CN" sz="3250" b="0" i="0" u="sng" kern="0" spc="-99900" smtClean="0">
                    <a:solidFill>
                      <a:srgbClr val="FF00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2）A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装置中制备氯气的离子方程式为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在该反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应中体现的性质是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（3）B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装置中主要反应的化学方程式为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（4）为验证溴的氧化性强于碘，过程④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的操作和现象分别是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</a:t>
                </a:r>
                <a:endParaRPr lang="en-US" altLang="zh-CN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_______________________________________________________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（5）过程③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的实验目的是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（6）结合元素周期表，从原子结构的角度解释氯、溴、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碘单质的氧化性逐渐减弱的原因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</a:t>
                </a:r>
                <a:endParaRPr lang="en-US" altLang="zh-CN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_____________________________________________________________________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3_BD.18_1#8af1f9dee?vop=1&amp;pid=0f01e4f4d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108702"/>
                <a:ext cx="10533888" cy="4102100"/>
              </a:xfrm>
              <a:prstGeom prst="rect">
                <a:avLst/>
              </a:prstGeom>
              <a:blipFill>
                <a:blip r:embed="rId3"/>
                <a:stretch>
                  <a:fillRect l="-1389" r="-926" b="-222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B_3_AN.20_1#8af1f9dee?vop=1&amp;pid=0f01e4f4d&amp;color=0,0,0&amp;tib=255,255,255&amp;iip=1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76842" y="1080000"/>
            <a:ext cx="1536192" cy="585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3_AN.22_1#8af1f9dee.blank?vop=1&amp;pid=0f01e4f4d&amp;color=0,0,0&amp;vpa=10&amp;vtp=1&amp;bbb=1&amp;rh=23.75"/>
              <p:cNvSpPr/>
              <p:nvPr/>
            </p:nvSpPr>
            <p:spPr>
              <a:xfrm>
                <a:off x="4813554" y="1871337"/>
                <a:ext cx="5215446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Sup>
                          <m:sSub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+16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+10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+5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↑+8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3_AN.22_1#8af1f9dee.blank?vop=1&amp;pid=0f01e4f4d&amp;color=0,0,0&amp;vpa=10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3554" y="1871337"/>
                <a:ext cx="5215446" cy="301625"/>
              </a:xfrm>
              <a:prstGeom prst="rect">
                <a:avLst/>
              </a:prstGeom>
              <a:blipFill>
                <a:blip r:embed="rId5"/>
                <a:stretch>
                  <a:fillRect l="-585" r="-468" b="-244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3_AN.23_1#8af1f9dee.blank?vop=1&amp;pid=0f01e4f4d&amp;color=0,0,0&amp;vpa=11&amp;vtp=1&amp;bbb=1"/>
          <p:cNvSpPr/>
          <p:nvPr/>
        </p:nvSpPr>
        <p:spPr>
          <a:xfrm>
            <a:off x="2666460" y="2246622"/>
            <a:ext cx="15382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还原性、酸性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3_AN.25_1#8af1f9dee.blank?vop=1&amp;pid=0f01e4f4d&amp;color=0,0,0&amp;vpa=12&amp;vtp=1&amp;bbb=1&amp;rh=23.75"/>
              <p:cNvSpPr/>
              <p:nvPr/>
            </p:nvSpPr>
            <p:spPr>
              <a:xfrm>
                <a:off x="4796091" y="2709537"/>
                <a:ext cx="2916111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NaBr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Br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B_3_AN.25_1#8af1f9dee.blank?vop=1&amp;pid=0f01e4f4d&amp;color=0,0,0&amp;vpa=12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091" y="2709537"/>
                <a:ext cx="2916111" cy="301625"/>
              </a:xfrm>
              <a:prstGeom prst="rect">
                <a:avLst/>
              </a:prstGeom>
              <a:blipFill>
                <a:blip r:embed="rId6"/>
                <a:stretch>
                  <a:fillRect l="-1046" r="-1046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B_3_AN.27_1#8af1f9dee.blank?vop=1&amp;pid=0f01e4f4d&amp;color=0,0,0&amp;vpa=13&amp;vtp=1&amp;bbb=1&amp;hb=1"/>
              <p:cNvSpPr/>
              <p:nvPr/>
            </p:nvSpPr>
            <p:spPr>
              <a:xfrm>
                <a:off x="832104" y="3077202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263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</a:t>
                </a: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打开活塞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，将少量C中溶液滴入D中</a:t>
                </a: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之</a:t>
                </a:r>
              </a:p>
              <a:p>
                <a:pPr latinLnBrk="1">
                  <a:lnSpc>
                    <a:spcPts val="3263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后关闭活塞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，取下D振荡，</a:t>
                </a: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静置分层后</a:t>
                </a: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层溶液变为紫色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QB_3_AN.27_1#8af1f9dee.blank?vop=1&amp;pid=0f01e4f4d&amp;color=0,0,0&amp;vpa=13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077202"/>
                <a:ext cx="10531904" cy="838200"/>
              </a:xfrm>
              <a:prstGeom prst="rect">
                <a:avLst/>
              </a:prstGeom>
              <a:blipFill>
                <a:blip r:embed="rId7"/>
                <a:stretch>
                  <a:fillRect l="-1390" r="-290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QB_3_AN.29_1#8af1f9dee.blank?vop=1&amp;pid=0f01e4f4d&amp;color=0,0,0&amp;vpa=14&amp;vtp=1&amp;bbb=1"/>
              <p:cNvSpPr/>
              <p:nvPr/>
            </p:nvSpPr>
            <p:spPr>
              <a:xfrm>
                <a:off x="3460210" y="3994142"/>
                <a:ext cx="6170486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确认</a:t>
                </a: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的橙黄色溶液中无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，排除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对溴置换碘实验的干扰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QB_3_AN.29_1#8af1f9dee.blank?vop=1&amp;pid=0f01e4f4d&amp;color=0,0,0&amp;vpa=1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0210" y="3994142"/>
                <a:ext cx="6170486" cy="279400"/>
              </a:xfrm>
              <a:prstGeom prst="rect">
                <a:avLst/>
              </a:prstGeom>
              <a:blipFill>
                <a:blip r:embed="rId8"/>
                <a:stretch>
                  <a:fillRect l="-1186" t="-32609" r="-1087" b="-4565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QB_3_AN.31_1#8af1f9dee.blank?vop=1&amp;pid=0f01e4f4d&amp;color=0,0,0&amp;vpa=15&amp;vtp=1&amp;bbb=1&amp;hb=1"/>
          <p:cNvSpPr/>
          <p:nvPr/>
        </p:nvSpPr>
        <p:spPr>
          <a:xfrm>
            <a:off x="832104" y="4342122"/>
            <a:ext cx="10531904" cy="838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                                                 </a:t>
            </a: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同主族元素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从上到下</a:t>
            </a: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，原子半径增大，对核外电子的吸引能力减弱，得电子能力逐渐减弱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32_1#1dfeb2a02?sp=1&amp;vop=1&amp;pid=0f01e4f4d&amp;color=0,0,0&amp;vtp=1&amp;bt=1&amp;bbb=1"/>
              <p:cNvSpPr/>
              <p:nvPr/>
            </p:nvSpPr>
            <p:spPr>
              <a:xfrm>
                <a:off x="832104" y="1078992"/>
                <a:ext cx="10533888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（7）下列事实能说明元素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的氧化性比硫元素强的是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填序号）。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.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单质通入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溶液中，溶液出现淡黄色浑浊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反应时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单质得到的电子比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多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.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的简单氢化物受热时，前者的分解温度较高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d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.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元素的氧化物对应水化物的酸性比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强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3_BD.32_1#1dfeb2a02?sp=1&amp;vop=1&amp;pid=0f01e4f4d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2095500"/>
              </a:xfrm>
              <a:prstGeom prst="rect">
                <a:avLst/>
              </a:prstGeom>
              <a:blipFill>
                <a:blip r:embed="rId3"/>
                <a:stretch>
                  <a:fillRect l="-1389" b="-436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AN.33_1#1dfeb2a02.blank?vop=1&amp;pid=0f01e4f4d&amp;color=0,0,0&amp;vpa=16&amp;vtp=1&amp;bbb=1"/>
              <p:cNvSpPr/>
              <p:nvPr/>
            </p:nvSpPr>
            <p:spPr>
              <a:xfrm>
                <a:off x="6142291" y="1125918"/>
                <a:ext cx="328613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ac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3_AN.33_1#1dfeb2a02.blank?vop=1&amp;pid=0f01e4f4d&amp;color=0,0,0&amp;vpa=1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2291" y="1125918"/>
                <a:ext cx="328613" cy="279400"/>
              </a:xfrm>
              <a:prstGeom prst="rect">
                <a:avLst/>
              </a:prstGeom>
              <a:blipFill>
                <a:blip r:embed="rId4"/>
                <a:stretch>
                  <a:fillRect l="-1852" r="-185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2_BD.34_1#762bb7faa?sp=1&amp;vop=1&amp;pid=cf64fcfaf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草酸亚铁晶体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FeC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⋅2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是一种难溶于水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、可溶于稀硫酸的黄色固体，具有较强的还原性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受热易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分解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，是生产电池、涂料以及感光材料的原材料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某化学活动小组设计了一系列实验制备草酸亚铁晶体并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探究其性质和其热分解产物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。回答下列问题：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O_2_BD.34_1#762bb7faa?sp=1&amp;vop=1&amp;pid=cf64fcfa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1331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O_2_BD.34_2#762bb7faa?vop=1&amp;pid=cf64fcfaf&amp;color=0,0,0&amp;vtp=1&amp;bbb=1"/>
          <p:cNvSpPr/>
          <p:nvPr/>
        </p:nvSpPr>
        <p:spPr>
          <a:xfrm>
            <a:off x="832104" y="235539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Ⅰ.制备草酸亚铁晶体（装置如图甲所示）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p:pic>
        <p:nvPicPr>
          <p:cNvPr id="4" name="QO_2_BD.34_3#762bb7faa?iti=3&amp;htil=3&amp;vop=1&amp;pid=cf64fcfaf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74957" y="2905244"/>
            <a:ext cx="3337560" cy="198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2_BD.34_4#762bb7faa?iti=3&amp;htil=3&amp;vop=1&amp;pid=cf64fcfaf&amp;color=0,0,0&amp;vtp=1"/>
          <p:cNvSpPr/>
          <p:nvPr/>
        </p:nvSpPr>
        <p:spPr>
          <a:xfrm>
            <a:off x="9503242" y="5016492"/>
            <a:ext cx="280988" cy="767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甲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3_BD.35_1#c89a19009?htil=3&amp;vop=1&amp;pid=762bb7faa&amp;color=0,0,0&amp;vtp=1&amp;bbb=1&amp;hb=1"/>
              <p:cNvSpPr/>
              <p:nvPr/>
            </p:nvSpPr>
            <p:spPr>
              <a:xfrm>
                <a:off x="832104" y="2812590"/>
                <a:ext cx="7068312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（1）从装置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中获得产品的操作为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过滤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洗涤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、干燥。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6" name="QB_3_BD.35_1#c89a19009?htil=3&amp;vop=1&amp;pid=762bb7faa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12590"/>
                <a:ext cx="7068312" cy="838200"/>
              </a:xfrm>
              <a:prstGeom prst="rect">
                <a:avLst/>
              </a:prstGeom>
              <a:blipFill>
                <a:blip r:embed="rId5"/>
                <a:stretch>
                  <a:fillRect l="-2071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3_AN.36_1#c89a19009.blank?vop=1&amp;pid=762bb7faa&amp;color=0,0,0&amp;vpa=17&amp;vtp=1&amp;bbb=1"/>
          <p:cNvSpPr/>
          <p:nvPr/>
        </p:nvSpPr>
        <p:spPr>
          <a:xfrm>
            <a:off x="4296823" y="2782110"/>
            <a:ext cx="10810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蒸发浓缩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8" name="QB_3_AN.37_1#c89a19009.blank?vop=1&amp;pid=762bb7faa&amp;color=0,0,0&amp;vpa=18&amp;vtp=1&amp;bbb=1"/>
          <p:cNvSpPr/>
          <p:nvPr/>
        </p:nvSpPr>
        <p:spPr>
          <a:xfrm>
            <a:off x="5668423" y="2782110"/>
            <a:ext cx="10810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冷却结晶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3_BD.38_1#72699338c?htil=3&amp;vop=1&amp;pid=762bb7faa&amp;color=0,0,0&amp;vtp=1&amp;bbb=1&amp;hb=1"/>
              <p:cNvSpPr/>
              <p:nvPr/>
            </p:nvSpPr>
            <p:spPr>
              <a:xfrm>
                <a:off x="832104" y="3676190"/>
                <a:ext cx="7068312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（2）待装置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中的反应进行一段时间后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需要对开关进行的操作是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9" name="QB_3_BD.38_1#72699338c?htil=3&amp;vop=1&amp;pid=762bb7faa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676190"/>
                <a:ext cx="7068312" cy="838200"/>
              </a:xfrm>
              <a:prstGeom prst="rect">
                <a:avLst/>
              </a:prstGeom>
              <a:blipFill>
                <a:blip r:embed="rId6"/>
                <a:stretch>
                  <a:fillRect l="-2071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3_AN.39_1#72699338c.blank?vop=1&amp;pid=762bb7faa&amp;color=0,0,0&amp;vpa=19&amp;vtp=1&amp;bbb=1"/>
              <p:cNvSpPr/>
              <p:nvPr/>
            </p:nvSpPr>
            <p:spPr>
              <a:xfrm>
                <a:off x="862266" y="4145780"/>
                <a:ext cx="1551305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打开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关闭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>
          <p:sp>
            <p:nvSpPr>
              <p:cNvPr id="10" name="QB_3_AN.39_1#72699338c.blank?vop=1&amp;pid=762bb7faa&amp;color=0,0,0&amp;vpa=1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2266" y="4145780"/>
                <a:ext cx="1551305" cy="292100"/>
              </a:xfrm>
              <a:prstGeom prst="rect">
                <a:avLst/>
              </a:prstGeom>
              <a:blipFill>
                <a:blip r:embed="rId7"/>
                <a:stretch>
                  <a:fillRect l="-5882" t="-27083" b="-437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B_3_BD.40_1#19f6fa2ff?htil=3&amp;vop=1&amp;pid=762bb7faa&amp;color=0,0,0&amp;vtp=1&amp;bbb=1&amp;hb=1"/>
              <p:cNvSpPr/>
              <p:nvPr/>
            </p:nvSpPr>
            <p:spPr>
              <a:xfrm>
                <a:off x="832104" y="4539790"/>
                <a:ext cx="7068312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的作用是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11" name="QB_3_BD.40_1#19f6fa2ff?htil=3&amp;vop=1&amp;pid=762bb7faa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539790"/>
                <a:ext cx="7068312" cy="838200"/>
              </a:xfrm>
              <a:prstGeom prst="rect">
                <a:avLst/>
              </a:prstGeom>
              <a:blipFill>
                <a:blip r:embed="rId8"/>
                <a:stretch>
                  <a:fillRect l="-2071" r="-94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QB_3_AN.41_1#19f6fa2ff.blank?vop=1&amp;pid=762bb7faa&amp;color=0,0,0&amp;vpa=20&amp;vtp=1&amp;bbb=1&amp;hb=1"/>
          <p:cNvSpPr/>
          <p:nvPr/>
        </p:nvSpPr>
        <p:spPr>
          <a:xfrm>
            <a:off x="832104" y="4509310"/>
            <a:ext cx="7068312" cy="838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</a:t>
            </a: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隔离空气</a:t>
            </a:r>
            <a:r>
              <a:rPr lang="en-US" altLang="zh-CN" b="0" i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防止生成的草酸亚铁晶体被空气中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的氧气氧化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c46fa810a?pid=762bb7faa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Ⅱ.对草酸亚铁晶体热分解产物的探究（装置如图乙所示）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p:pic>
        <p:nvPicPr>
          <p:cNvPr id="3" name="P_3_BD#c46fa810a?iti=4&amp;pid=762bb7faa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22192" y="1625600"/>
            <a:ext cx="4553712" cy="211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P_3_BD#c46fa810a?iti=4&amp;pid=762bb7faa&amp;color=0,0,0&amp;vtp=1"/>
          <p:cNvSpPr/>
          <p:nvPr/>
        </p:nvSpPr>
        <p:spPr>
          <a:xfrm>
            <a:off x="5958554" y="3864864"/>
            <a:ext cx="280987" cy="767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乙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3_BD.42_1#45480fda2?vop=1&amp;pid=762bb7faa&amp;color=0,0,0&amp;vtp=1&amp;bbb=1"/>
              <p:cNvSpPr/>
              <p:nvPr/>
            </p:nvSpPr>
            <p:spPr>
              <a:xfrm>
                <a:off x="832104" y="4314246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实验前先通入一段时间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，其目的是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（5）从绿色化学角度考虑，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该套装置存在的明显缺陷是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（6）实验结束后，装置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中黑色氧化铜变为红色，B、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中澄清石灰水变浑浊，无水硫酸铜变为蓝色，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残留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FeO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，则装置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中发生反应的化学方程式为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B_3_BD.42_1#45480fda2?vop=1&amp;pid=762bb7fa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314246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r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3_AN.43_1#45480fda2.blank?vop=1&amp;pid=762bb7faa&amp;color=0,0,0&amp;vpa=21&amp;vtp=1&amp;bbb=1"/>
              <p:cNvSpPr/>
              <p:nvPr/>
            </p:nvSpPr>
            <p:spPr>
              <a:xfrm>
                <a:off x="5131784" y="4356608"/>
                <a:ext cx="5078286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排尽装置内的空气</a:t>
                </a: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防止空气中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的干扰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QB_3_AN.43_1#45480fda2.blank?vop=1&amp;pid=762bb7faa&amp;color=0,0,0&amp;vpa=2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1784" y="4356608"/>
                <a:ext cx="5078286" cy="279400"/>
              </a:xfrm>
              <a:prstGeom prst="rect">
                <a:avLst/>
              </a:prstGeom>
              <a:blipFill>
                <a:blip r:embed="rId5"/>
                <a:stretch>
                  <a:fillRect l="-1441" t="-32609" r="-1321" b="-434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3_AN.45_1#45480fda2.blank?vop=1&amp;pid=762bb7faa&amp;color=0,0,0&amp;vpa=22&amp;vtp=1&amp;bbb=1"/>
              <p:cNvSpPr/>
              <p:nvPr/>
            </p:nvSpPr>
            <p:spPr>
              <a:xfrm>
                <a:off x="6444711" y="4782566"/>
                <a:ext cx="2501900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缺少处理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尾气的装置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QB_3_AN.45_1#45480fda2.blank?vop=1&amp;pid=762bb7faa&amp;color=0,0,0&amp;vpa=2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4711" y="4782566"/>
                <a:ext cx="2501900" cy="279400"/>
              </a:xfrm>
              <a:prstGeom prst="rect">
                <a:avLst/>
              </a:prstGeom>
              <a:blipFill>
                <a:blip r:embed="rId6"/>
                <a:stretch>
                  <a:fillRect l="-2676" t="-33333" r="-2676" b="-4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3_AN.47_1#45480fda2.blank?vop=1&amp;pid=762bb7faa&amp;color=0,0,0&amp;vpa=23&amp;vtp=1&amp;bbb=1&amp;rh=26.9"/>
              <p:cNvSpPr/>
              <p:nvPr/>
            </p:nvSpPr>
            <p:spPr>
              <a:xfrm>
                <a:off x="5519991" y="5591556"/>
                <a:ext cx="4643120" cy="34163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FeC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⋅2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FeO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0" name="QB_3_AN.47_1#45480fda2.blank?vop=1&amp;pid=762bb7faa&amp;color=0,0,0&amp;vpa=23&amp;vtp=1&amp;bbb=1&amp;rh=26.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9991" y="5591556"/>
                <a:ext cx="4643120" cy="341630"/>
              </a:xfrm>
              <a:prstGeom prst="rect">
                <a:avLst/>
              </a:prstGeom>
              <a:blipFill>
                <a:blip r:embed="rId7"/>
                <a:stretch>
                  <a:fillRect l="-657" t="-16071" r="-526" b="-125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0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368</Words>
  <Application>Microsoft Office PowerPoint</Application>
  <PresentationFormat>宽屏</PresentationFormat>
  <Paragraphs>131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等线</vt:lpstr>
      <vt:lpstr>SimHei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2025-05-14T07:25:53Z</dcterms:created>
  <dcterms:modified xsi:type="dcterms:W3CDTF">2025-05-14T07:27:27Z</dcterms:modified>
  <cp:category/>
  <cp:contentStatus/>
</cp:coreProperties>
</file>