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60" r:id="rId5"/>
    <p:sldId id="261" r:id="rId6"/>
    <p:sldId id="262" r:id="rId7"/>
    <p:sldId id="263" r:id="rId8"/>
    <p:sldId id="264" r:id="rId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674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ca8ddbf3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ef208767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b767d41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ca8ddbf3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a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ef208767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b767d41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c01653680.fixed?pid=4c7dc1ac0&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c01653680.fixed?pid=4c7dc1ac0&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碱金属元素和卤族元素的性质递变规律</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f8582bb12?pid=ef208767a&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在高中化学的学习中</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对于同主族元素性质递变规律着重考查的是碱金属元素和卤族元素性质的递变</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规律</a:t>
            </a:r>
            <a:r>
              <a:rPr lang="en-US" altLang="zh-CN" sz="1800" b="0" i="0" dirty="0">
                <a:solidFill>
                  <a:srgbClr val="000000"/>
                </a:solidFill>
                <a:latin typeface="微软雅黑" pitchFamily="34" charset="0"/>
                <a:ea typeface="微软雅黑" pitchFamily="34" charset="-122"/>
                <a:cs typeface="微软雅黑" pitchFamily="34" charset="-120"/>
              </a:rPr>
              <a:t>，很多同学对此并没有掌握得很牢固。本通法将为你梳理碱金属元素和卤族元素性质的递变规律</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帮</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你轻松搞定这部分知识点</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4#326c44f9c?sp=1&amp;pid=b767d4159&amp;color=0,0,0&amp;vtp=1&amp;bt=1&amp;bb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碱金属元素性质的递变规律</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（1）碱金属单质物理性质的相似性和递变性</a:t>
            </a:r>
            <a:endParaRPr lang="en-US" altLang="zh-CN" sz="1800" dirty="0"/>
          </a:p>
        </p:txBody>
      </p:sp>
      <p:pic>
        <p:nvPicPr>
          <p:cNvPr id="4" name="P_4_BD#326c44f9c?pid=b767d41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255264" y="2041644"/>
            <a:ext cx="5678424" cy="149961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326c44f9c?sp=1&amp;pid=b767d4159&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（2）碱金属元素化学性质的相似性和递变性</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相似性：碱金属都是活泼金属，其原子均易失去1个电子，在化合物中均为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碱金属的最高价</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氧化物对应的水化物</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ROH</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一般都具有强碱性。</a:t>
                </a:r>
                <a:endParaRPr lang="en-US" altLang="zh-CN" dirty="0"/>
              </a:p>
            </p:txBody>
          </p:sp>
        </mc:Choice>
        <mc:Fallback>
          <p:sp>
            <p:nvSpPr>
              <p:cNvPr id="2" name="P_4_BD#326c44f9c?sp=1&amp;pid=b767d4159&amp;color=0,0,0&amp;vtp=1&amp;bt=1&amp;bbb=1&amp;hb=1"/>
              <p:cNvSpPr>
                <a:spLocks noRot="1" noChangeAspect="1" noMove="1" noResize="1" noEditPoints="1" noAdjustHandles="1" noChangeArrowheads="1" noChangeShapeType="1" noTextEdit="1"/>
              </p:cNvSpPr>
              <p:nvPr/>
            </p:nvSpPr>
            <p:spPr>
              <a:xfrm>
                <a:off x="832104" y="1078992"/>
                <a:ext cx="10533888" cy="1257300"/>
              </a:xfrm>
              <a:prstGeom prst="rect">
                <a:avLst/>
              </a:prstGeom>
              <a:blipFill>
                <a:blip r:embed="rId3"/>
                <a:stretch>
                  <a:fillRect l="-1389" r="-1100" b="-7282"/>
                </a:stretch>
              </a:blipFill>
              <a:ln/>
            </p:spPr>
            <p:txBody>
              <a:bodyPr/>
              <a:lstStyle/>
              <a:p>
                <a:r>
                  <a:rPr lang="zh-CN" altLang="en-US">
                    <a:noFill/>
                  </a:rPr>
                  <a:t> </a:t>
                </a:r>
              </a:p>
            </p:txBody>
          </p:sp>
        </mc:Fallback>
      </mc:AlternateContent>
      <p:pic>
        <p:nvPicPr>
          <p:cNvPr id="3" name="P_4_BD#326c44f9c?pid=b767d415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77056" y="2451100"/>
            <a:ext cx="4434840" cy="9509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P_4_BD#326c44f9c?pid=b767d4159&amp;color=0,0,0&amp;vtp=1&amp;bbb=1&amp;hb=1"/>
              <p:cNvSpPr/>
              <p:nvPr/>
            </p:nvSpPr>
            <p:spPr>
              <a:xfrm>
                <a:off x="832104" y="35306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②递变性：随着核电荷数的递增，碱金属元素的单质与水反应越来越剧烈</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说明碱金属元素的原子越</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易失去电子</a:t>
                </a:r>
                <a:r>
                  <a:rPr lang="en-US" altLang="zh-CN" sz="1800" b="0" i="0" dirty="0">
                    <a:solidFill>
                      <a:srgbClr val="000000"/>
                    </a:solidFill>
                    <a:latin typeface="微软雅黑" pitchFamily="34" charset="0"/>
                    <a:ea typeface="微软雅黑" pitchFamily="34" charset="-122"/>
                    <a:cs typeface="微软雅黑" pitchFamily="34" charset="-120"/>
                  </a:rPr>
                  <a:t>，单质的还原性越来越强，</a:t>
                </a:r>
                <a:r>
                  <a:rPr lang="en-US" altLang="zh-CN" sz="1800" b="0" i="0">
                    <a:solidFill>
                      <a:srgbClr val="000000"/>
                    </a:solidFill>
                    <a:latin typeface="微软雅黑" pitchFamily="34" charset="0"/>
                    <a:ea typeface="微软雅黑" pitchFamily="34" charset="-122"/>
                    <a:cs typeface="微软雅黑" pitchFamily="34" charset="-120"/>
                  </a:rPr>
                  <a:t>元素的金属性越来越强</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Cs</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与氧气反应越来越剧烈</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产物</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越来越复杂</a:t>
                </a:r>
                <a:r>
                  <a:rPr lang="en-US" altLang="zh-CN" b="0" i="0" dirty="0">
                    <a:solidFill>
                      <a:srgbClr val="000000"/>
                    </a:solidFill>
                    <a:latin typeface="微软雅黑" pitchFamily="34" charset="0"/>
                    <a:ea typeface="微软雅黑" pitchFamily="34" charset="-122"/>
                    <a:cs typeface="微软雅黑" pitchFamily="34" charset="-120"/>
                  </a:rPr>
                  <a:t>，最高价氧化物对应的水化物的碱性逐渐增强。</a:t>
                </a:r>
                <a:endParaRPr lang="en-US" altLang="zh-CN" dirty="0"/>
              </a:p>
            </p:txBody>
          </p:sp>
        </mc:Choice>
        <mc:Fallback>
          <p:sp>
            <p:nvSpPr>
              <p:cNvPr id="4" name="P_4_BD#326c44f9c?pid=b767d4159&amp;color=0,0,0&amp;vtp=1&amp;bbb=1&amp;hb=1"/>
              <p:cNvSpPr>
                <a:spLocks noRot="1" noChangeAspect="1" noMove="1" noResize="1" noEditPoints="1" noAdjustHandles="1" noChangeArrowheads="1" noChangeShapeType="1" noTextEdit="1"/>
              </p:cNvSpPr>
              <p:nvPr/>
            </p:nvSpPr>
            <p:spPr>
              <a:xfrm>
                <a:off x="832104" y="3530600"/>
                <a:ext cx="10533888" cy="1257300"/>
              </a:xfrm>
              <a:prstGeom prst="rect">
                <a:avLst/>
              </a:prstGeom>
              <a:blipFill>
                <a:blip r:embed="rId5"/>
                <a:stretch>
                  <a:fillRect l="-1389" r="-1331" b="-77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326c44f9c?sp=1&amp;pid=b767d4159&amp;color=0,0,0&amp;vtp=1&amp;bt=1&amp;bbb=1"/>
              <p:cNvSpPr/>
              <p:nvPr/>
            </p:nvSpPr>
            <p:spPr>
              <a:xfrm>
                <a:off x="832104" y="1080000"/>
                <a:ext cx="10533888" cy="3162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卤族元素性质的递变规律</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（1）卤族元素单质物理性质的相似性和递变性</a:t>
                </a:r>
                <a:endParaRPr lang="en-US" altLang="zh-CN" dirty="0">
                  <a:solidFill>
                    <a:prstClr val="black"/>
                  </a:solidFill>
                </a:endParaRPr>
              </a:p>
              <a:p>
                <a:pPr lvl="0" latinLnBrk="1">
                  <a:lnSpc>
                    <a:spcPts val="61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颜色</a:t>
                </a:r>
                <a:r>
                  <a:rPr lang="en-US" altLang="zh-CN" dirty="0">
                    <a:solidFill>
                      <a:srgbClr val="000000"/>
                    </a:solidFill>
                    <a:latin typeface="微软雅黑" pitchFamily="34" charset="0"/>
                    <a:ea typeface="微软雅黑" pitchFamily="34" charset="-122"/>
                    <a:cs typeface="微软雅黑" pitchFamily="34" charset="-120"/>
                  </a:rPr>
                  <a:t>（常态时）</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F</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：淡黄绿色</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Cl</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：黄绿色</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Br</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：深红棕色</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I</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：紫黑色</m:t>
                              </m:r>
                            </m:e>
                          </m:groupChr>
                        </m:e>
                      </m:mr>
                      <m:mr>
                        <m:e>
                          <m:r>
                            <a:rPr lang="en-US" altLang="zh-CN">
                              <a:solidFill>
                                <a:srgbClr val="000000"/>
                              </a:solidFill>
                              <a:latin typeface="Cambria Math" panose="02040503050406030204" pitchFamily="18" charset="0"/>
                            </a:rPr>
                            <m:t>均有颜色</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且颜色逐渐加深</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dirty="0">
                  <a:solidFill>
                    <a:prstClr val="black"/>
                  </a:solidFill>
                </a:endParaRPr>
              </a:p>
              <a:p>
                <a:pPr lvl="0" latinLnBrk="1">
                  <a:lnSpc>
                    <a:spcPts val="61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熔</a:t>
                </a:r>
                <a:r>
                  <a:rPr lang="en-US" altLang="zh-CN" dirty="0">
                    <a:solidFill>
                      <a:srgbClr val="000000"/>
                    </a:solidFill>
                    <a:latin typeface="微软雅黑" pitchFamily="34" charset="0"/>
                    <a:ea typeface="微软雅黑" pitchFamily="34" charset="-122"/>
                    <a:cs typeface="微软雅黑" pitchFamily="34" charset="-120"/>
                  </a:rPr>
                  <a:t>、沸点（利用常温下，卤素单质的状态判断）</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F</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：气态</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Cl</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：气态</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Br</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：液态</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I</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：固态</m:t>
                              </m:r>
                            </m:e>
                          </m:groupChr>
                        </m:e>
                      </m:mr>
                      <m:mr>
                        <m:e>
                          <m:r>
                            <a:rPr lang="en-US" altLang="zh-CN">
                              <a:solidFill>
                                <a:srgbClr val="000000"/>
                              </a:solidFill>
                              <a:latin typeface="Cambria Math" panose="02040503050406030204" pitchFamily="18" charset="0"/>
                            </a:rPr>
                            <m:t>均较低</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且熔、沸点逐渐升高</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dirty="0">
                  <a:solidFill>
                    <a:prstClr val="black"/>
                  </a:solidFill>
                </a:endParaRPr>
              </a:p>
              <a:p>
                <a:pPr lvl="0" latinLnBrk="1">
                  <a:lnSpc>
                    <a:spcPts val="61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水溶性</a:t>
                </a:r>
                <a:r>
                  <a:rPr lang="en-US" altLang="zh-CN" dirty="0">
                    <a:solidFill>
                      <a:srgbClr val="000000"/>
                    </a:solidFill>
                    <a:latin typeface="微软雅黑" pitchFamily="34" charset="0"/>
                    <a:ea typeface="微软雅黑" pitchFamily="34" charset="-122"/>
                    <a:cs typeface="微软雅黑" pitchFamily="34" charset="-120"/>
                  </a:rPr>
                  <a:t>：</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dirty="0">
                            <a:solidFill>
                              <a:srgbClr val="000000"/>
                            </a:solidFill>
                            <a:latin typeface="Cambria Math" panose="02040503050406030204" pitchFamily="18" charset="0"/>
                            <a:ea typeface="微软雅黑" pitchFamily="34" charset="-122"/>
                            <a:cs typeface="微软雅黑" pitchFamily="34" charset="-120"/>
                          </a:rPr>
                        </m:ctrlPr>
                      </m:mPr>
                      <m:m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F</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：反应</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Cl</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：能溶</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Br</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：微溶</m:t>
                          </m:r>
                          <m:r>
                            <a:rPr lang="en-US" altLang="zh-CN">
                              <a:solidFill>
                                <a:srgbClr val="000000"/>
                              </a:solidFill>
                              <a:latin typeface="Cambria Math" panose="02040503050406030204" pitchFamily="18" charset="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I</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：难溶</m:t>
                          </m:r>
                        </m:e>
                      </m:mr>
                      <m:mr>
                        <m:e>
                          <m:groupChr>
                            <m:groupChrPr>
                              <m:chr m:val="→"/>
                              <m:pos m:val="top"/>
                              <m:ctrlPr>
                                <a:rPr lang="en-US" altLang="zh-CN" i="1">
                                  <a:solidFill>
                                    <a:srgbClr val="000000"/>
                                  </a:solidFill>
                                  <a:latin typeface="Cambria Math" panose="02040503050406030204" pitchFamily="18" charset="0"/>
                                </a:rPr>
                              </m:ctrlPr>
                            </m:groupChrPr>
                            <m:e>
                              <m:r>
                                <a:rPr lang="en-US" altLang="zh-CN">
                                  <a:solidFill>
                                    <a:srgbClr val="000000"/>
                                  </a:solidFill>
                                  <a:latin typeface="Cambria Math" panose="02040503050406030204" pitchFamily="18" charset="0"/>
                                </a:rPr>
                                <m:t>除</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F</m:t>
                                  </m:r>
                                </m:e>
                                <m:sub>
                                  <m:r>
                                    <a:rPr lang="en-US" altLang="zh-CN">
                                      <a:solidFill>
                                        <a:srgbClr val="000000"/>
                                      </a:solidFill>
                                      <a:latin typeface="Cambria Math" panose="02040503050406030204" pitchFamily="18" charset="0"/>
                                    </a:rPr>
                                    <m:t>2</m:t>
                                  </m:r>
                                </m:sub>
                              </m:sSub>
                              <m:r>
                                <a:rPr lang="en-US" altLang="zh-CN">
                                  <a:solidFill>
                                    <a:srgbClr val="000000"/>
                                  </a:solidFill>
                                  <a:latin typeface="Cambria Math" panose="02040503050406030204" pitchFamily="18" charset="0"/>
                                </a:rPr>
                                <m:t>外</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都不易溶于水</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且在水中的溶解性逐渐减小</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但都易溶于有机溶剂</m:t>
                              </m:r>
                              <m:r>
                                <a:rPr lang="en-US" altLang="zh-CN">
                                  <a:solidFill>
                                    <a:srgbClr val="000000"/>
                                  </a:solidFill>
                                  <a:latin typeface="Cambria Math" panose="02040503050406030204" pitchFamily="18" charset="0"/>
                                </a:rPr>
                                <m:t>,</m:t>
                              </m:r>
                              <m:r>
                                <a:rPr lang="en-US" altLang="zh-CN">
                                  <a:solidFill>
                                    <a:srgbClr val="000000"/>
                                  </a:solidFill>
                                  <a:latin typeface="Cambria Math" panose="02040503050406030204" pitchFamily="18" charset="0"/>
                                </a:rPr>
                                <m:t>如</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a:solidFill>
                                        <a:srgbClr val="000000"/>
                                      </a:solidFill>
                                      <a:latin typeface="Cambria Math" panose="02040503050406030204" pitchFamily="18" charset="0"/>
                                    </a:rPr>
                                    <m:t>CCl</m:t>
                                  </m:r>
                                </m:e>
                                <m:sub>
                                  <m:r>
                                    <a:rPr lang="en-US" altLang="zh-CN">
                                      <a:solidFill>
                                        <a:srgbClr val="000000"/>
                                      </a:solidFill>
                                      <a:latin typeface="Cambria Math" panose="02040503050406030204" pitchFamily="18" charset="0"/>
                                    </a:rPr>
                                    <m:t>4</m:t>
                                  </m:r>
                                </m:sub>
                              </m:sSub>
                              <m:r>
                                <a:rPr lang="en-US" altLang="zh-CN">
                                  <a:solidFill>
                                    <a:srgbClr val="000000"/>
                                  </a:solidFill>
                                  <a:latin typeface="Cambria Math" panose="02040503050406030204" pitchFamily="18" charset="0"/>
                                </a:rPr>
                                <m:t>等</m:t>
                              </m:r>
                            </m:e>
                          </m:groupCh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sz="1800" dirty="0"/>
              </a:p>
            </p:txBody>
          </p:sp>
        </mc:Choice>
        <mc:Fallback>
          <p:sp>
            <p:nvSpPr>
              <p:cNvPr id="2" name="P_4#326c44f9c?sp=1&amp;pid=b767d4159&amp;color=0,0,0&amp;vtp=1&amp;bt=1&amp;bbb=1"/>
              <p:cNvSpPr>
                <a:spLocks noRot="1" noChangeAspect="1" noMove="1" noResize="1" noEditPoints="1" noAdjustHandles="1" noChangeArrowheads="1" noChangeShapeType="1" noTextEdit="1"/>
              </p:cNvSpPr>
              <p:nvPr/>
            </p:nvSpPr>
            <p:spPr>
              <a:xfrm>
                <a:off x="832104" y="1080000"/>
                <a:ext cx="10533888" cy="3162300"/>
              </a:xfrm>
              <a:prstGeom prst="rect">
                <a:avLst/>
              </a:prstGeom>
              <a:blipFill>
                <a:blip r:embed="rId3"/>
                <a:stretch>
                  <a:fillRect l="-1389" b="-19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4_BD#326c44f9c?sp=1&amp;pid=b767d4159&amp;color=0,0,0&amp;vtp=1&amp;bt=1&amp;bbb=1&amp;hb=1"/>
          <p:cNvSpPr/>
          <p:nvPr/>
        </p:nvSpPr>
        <p:spPr>
          <a:xfrm>
            <a:off x="832104" y="1078992"/>
            <a:ext cx="10533888" cy="14732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（2）卤族元素单质化学性质的相似性和递变性</a:t>
            </a:r>
            <a:endParaRPr lang="en-US" altLang="zh-CN" sz="1800" dirty="0"/>
          </a:p>
          <a:p>
            <a:pPr latinLnBrk="1">
              <a:lnSpc>
                <a:spcPts val="29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相似性：卤族元素的原子最外层均有7个电子，得电子的能力强，容易得1个电子</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其单质都具有</a:t>
            </a:r>
          </a:p>
          <a:p>
            <a:pPr latinLnBrk="1">
              <a:lnSpc>
                <a:spcPts val="2900"/>
              </a:lnSpc>
            </a:pPr>
            <a:r>
              <a:rPr lang="en-US" altLang="zh-CN" sz="1800" b="0" i="0" smtClean="0">
                <a:solidFill>
                  <a:srgbClr val="000000"/>
                </a:solidFill>
                <a:latin typeface="微软雅黑" pitchFamily="34" charset="0"/>
                <a:ea typeface="微软雅黑" pitchFamily="34" charset="-122"/>
                <a:cs typeface="微软雅黑" pitchFamily="34" charset="-120"/>
              </a:rPr>
              <a:t>较强的氧化性</a:t>
            </a:r>
            <a:r>
              <a:rPr lang="en-US" altLang="zh-CN" sz="1800" b="0" i="0" dirty="0">
                <a:solidFill>
                  <a:srgbClr val="000000"/>
                </a:solidFill>
                <a:latin typeface="微软雅黑" pitchFamily="34" charset="0"/>
                <a:ea typeface="微软雅黑" pitchFamily="34" charset="-122"/>
                <a:cs typeface="微软雅黑" pitchFamily="34" charset="-120"/>
              </a:rPr>
              <a:t>，故自然界中不存在游离态的卤素</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体现卤族元素单质氧化性以及卤族元素单质与碱反应的</a:t>
            </a:r>
          </a:p>
          <a:p>
            <a:pPr latinLnBrk="1">
              <a:lnSpc>
                <a:spcPts val="2900"/>
              </a:lnSpc>
            </a:pPr>
            <a:r>
              <a:rPr lang="en-US" altLang="zh-CN" b="0" i="0" smtClean="0">
                <a:solidFill>
                  <a:srgbClr val="000000"/>
                </a:solidFill>
                <a:latin typeface="微软雅黑" pitchFamily="34" charset="0"/>
                <a:ea typeface="微软雅黑" pitchFamily="34" charset="-122"/>
                <a:cs typeface="微软雅黑" pitchFamily="34" charset="-120"/>
              </a:rPr>
              <a:t>通式如图</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p:pic>
        <p:nvPicPr>
          <p:cNvPr id="3" name="P_4_BD#326c44f9c?pid=b767d41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45536" y="2654300"/>
            <a:ext cx="5907024"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P_4_BD#326c44f9c?pid=b767d4159&amp;color=0,0,0&amp;vtp=1&amp;bbb=1&amp;hb=1"/>
              <p:cNvSpPr/>
              <p:nvPr/>
            </p:nvSpPr>
            <p:spPr>
              <a:xfrm>
                <a:off x="832104" y="4267200"/>
                <a:ext cx="10533888" cy="18415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②递变性：</a:t>
                </a:r>
                <a:endParaRPr lang="en-US" altLang="zh-CN" sz="1800" dirty="0"/>
              </a:p>
              <a:p>
                <a:pPr latinLnBrk="1">
                  <a:lnSpc>
                    <a:spcPts val="29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的氧化性由强到弱的顺序是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，相应阴离子的还原性由强到弱的顺序是</a:t>
                </a:r>
              </a:p>
              <a:p>
                <a:pPr latinLnBrk="1">
                  <a:lnSpc>
                    <a:spcPts val="2900"/>
                  </a:lnSpc>
                </a:pP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29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单质与氢气反应越来越难，气态氢化物的稳定性越来越弱；</a:t>
                </a:r>
                <a:endParaRPr lang="en-US" altLang="zh-CN" sz="1800" dirty="0"/>
              </a:p>
              <a:p>
                <a:pPr latinLnBrk="1">
                  <a:lnSpc>
                    <a:spcPts val="29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I</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最高价氧化物对应水化物的酸性越来越弱。</a:t>
                </a:r>
                <a:endParaRPr lang="en-US" altLang="zh-CN" dirty="0"/>
              </a:p>
            </p:txBody>
          </p:sp>
        </mc:Choice>
        <mc:Fallback>
          <p:sp>
            <p:nvSpPr>
              <p:cNvPr id="4" name="P_4_BD#326c44f9c?pid=b767d4159&amp;color=0,0,0&amp;vtp=1&amp;bbb=1&amp;hb=1"/>
              <p:cNvSpPr>
                <a:spLocks noRot="1" noChangeAspect="1" noMove="1" noResize="1" noEditPoints="1" noAdjustHandles="1" noChangeArrowheads="1" noChangeShapeType="1" noTextEdit="1"/>
              </p:cNvSpPr>
              <p:nvPr/>
            </p:nvSpPr>
            <p:spPr>
              <a:xfrm>
                <a:off x="832104" y="4267200"/>
                <a:ext cx="10533888" cy="1841500"/>
              </a:xfrm>
              <a:prstGeom prst="rect">
                <a:avLst/>
              </a:prstGeom>
              <a:blipFill>
                <a:blip r:embed="rId4"/>
                <a:stretch>
                  <a:fillRect l="-810" t="-1325" b="-562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1_1#09d7ac7a2?vop=1&amp;pid=ca8ddbf3b&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下列有关元素周期表、周期律的叙述，</a:t>
            </a:r>
            <a:r>
              <a:rPr lang="en-US" altLang="zh-CN" sz="1800" b="0" i="0">
                <a:solidFill>
                  <a:srgbClr val="000000"/>
                </a:solidFill>
                <a:latin typeface="微软雅黑" pitchFamily="34" charset="0"/>
                <a:ea typeface="微软雅黑" pitchFamily="34" charset="-122"/>
                <a:cs typeface="微软雅黑" pitchFamily="34" charset="-120"/>
              </a:rPr>
              <a:t>正确的是</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1"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_1#09d7ac7a2.bracket?vop=1&amp;pid=ca8ddbf3b&amp;color=0,0,0&amp;vpa=1&amp;vtp=1"/>
          <p:cNvSpPr/>
          <p:nvPr/>
        </p:nvSpPr>
        <p:spPr>
          <a:xfrm>
            <a:off x="638914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1_2#09d7ac7a2.choices?vop=1&amp;pid=ca8ddbf3b&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第ⅠA族除</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外均为碱金属元素，对应单质均需要保存于煤油中</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第</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Ⅶ</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族卤素单质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smtClean="0">
                    <a:solidFill>
                      <a:srgbClr val="000000"/>
                    </a:solidFill>
                    <a:latin typeface="微软雅黑" pitchFamily="34" charset="0"/>
                    <a:ea typeface="微软雅黑" pitchFamily="34" charset="-122"/>
                    <a:cs typeface="微软雅黑" pitchFamily="34" charset="-120"/>
                  </a:rPr>
                  <a:t>与水反应均可以用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HX</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HXO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来表示</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同周期简单离子半径随原子序数增大而递减</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锑</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元素位于第五周期第ⅤA族，原子序数为51</a:t>
                </a:r>
                <a:endParaRPr lang="en-US" altLang="zh-CN" sz="1800" dirty="0"/>
              </a:p>
            </p:txBody>
          </p:sp>
        </mc:Choice>
        <mc:Fallback>
          <p:sp>
            <p:nvSpPr>
              <p:cNvPr id="4" name="QC_4_BD.1_2#09d7ac7a2.choices?vop=1&amp;pid=ca8ddbf3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pic>
        <p:nvPicPr>
          <p:cNvPr id="5" name="QC_4_AS.3_1#09d7ac7a2?vop=1&amp;pid=ca8ddbf3b&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328287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AS.3_1#09d7ac7a2?vop=1&amp;pid=ca8ddbf3b&amp;color=0,0,0&amp;vtp=1&amp;bbb=1&amp;hb=1"/>
              <p:cNvSpPr/>
              <p:nvPr/>
            </p:nvSpPr>
            <p:spPr>
              <a:xfrm>
                <a:off x="832104" y="3218871"/>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Li</m:t>
                    </m:r>
                  </m:oMath>
                </a14:m>
                <a:r>
                  <a:rPr lang="en-US" altLang="zh-CN" sz="1800" b="0" i="0" dirty="0">
                    <a:solidFill>
                      <a:srgbClr val="000000"/>
                    </a:solidFill>
                    <a:latin typeface="微软雅黑" pitchFamily="34" charset="0"/>
                    <a:ea typeface="楷体" pitchFamily="34" charset="-122"/>
                    <a:cs typeface="微软雅黑" pitchFamily="34" charset="-120"/>
                  </a:rPr>
                  <a:t>的密度小于煤油</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应保存于石蜡油中</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楷体" pitchFamily="34" charset="-122"/>
                    <a:cs typeface="微软雅黑" pitchFamily="34" charset="-120"/>
                  </a:rPr>
                  <a:t>错误</a:t>
                </a:r>
                <a:r>
                  <a:rPr lang="en-US" altLang="zh-CN"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可以直接和水发生反应</a:t>
                </a: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同周期简单离子的电子层数不一定相同</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电子层数多的</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楷体" pitchFamily="34" charset="-122"/>
                    <a:cs typeface="微软雅黑" pitchFamily="34" charset="-120"/>
                  </a:rPr>
                  <a:t>离子半径大</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若同周期简单离子的电子层数相同</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则其半径随原子序数增大而递减</a:t>
                </a:r>
                <a:r>
                  <a:rPr lang="en-US" altLang="zh-CN" sz="1800"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楷体" pitchFamily="34" charset="-122"/>
                    <a:cs typeface="微软雅黑" pitchFamily="34" charset="-120"/>
                  </a:rPr>
                  <a:t>锑元素位于第五周期第</a:t>
                </a:r>
                <a:r>
                  <a:rPr lang="en-US" altLang="zh-CN" sz="1800" b="0" i="0" smtClean="0">
                    <a:solidFill>
                      <a:srgbClr val="000000"/>
                    </a:solidFill>
                    <a:latin typeface="微软雅黑" pitchFamily="34" charset="0"/>
                    <a:ea typeface="微软雅黑" pitchFamily="34" charset="-122"/>
                    <a:cs typeface="微软雅黑" pitchFamily="34" charset="-120"/>
                  </a:rPr>
                  <a:t>Ⅴ</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利用稀有气体元素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Xe</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第五周期</a:t>
                </a:r>
                <a:r>
                  <a:rPr lang="en-US" altLang="zh-CN" sz="1800" b="0" i="0" dirty="0">
                    <a:solidFill>
                      <a:srgbClr val="000000"/>
                    </a:solidFill>
                    <a:latin typeface="微软雅黑" pitchFamily="34" charset="0"/>
                    <a:ea typeface="微软雅黑" pitchFamily="34" charset="-122"/>
                    <a:cs typeface="微软雅黑" pitchFamily="34" charset="-120"/>
                  </a:rPr>
                  <a:t>0</a:t>
                </a:r>
                <a:r>
                  <a:rPr lang="en-US" altLang="zh-CN" sz="1800" b="0" i="0" dirty="0">
                    <a:solidFill>
                      <a:srgbClr val="000000"/>
                    </a:solidFill>
                    <a:latin typeface="微软雅黑" pitchFamily="34" charset="0"/>
                    <a:ea typeface="楷体" pitchFamily="34" charset="-122"/>
                    <a:cs typeface="微软雅黑" pitchFamily="34" charset="-120"/>
                  </a:rPr>
                  <a:t>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定位</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Xe</m:t>
                    </m:r>
                  </m:oMath>
                </a14:m>
                <a:r>
                  <a:rPr lang="en-US" altLang="zh-CN" sz="1800" b="0" i="0" dirty="0">
                    <a:solidFill>
                      <a:srgbClr val="000000"/>
                    </a:solidFill>
                    <a:latin typeface="微软雅黑" pitchFamily="34" charset="0"/>
                    <a:ea typeface="楷体" pitchFamily="34" charset="-122"/>
                    <a:cs typeface="微软雅黑" pitchFamily="34" charset="-120"/>
                  </a:rPr>
                  <a:t>原子序数为</a:t>
                </a:r>
                <a:r>
                  <a:rPr lang="en-US" altLang="zh-CN" sz="1800" b="0" i="0" dirty="0">
                    <a:solidFill>
                      <a:srgbClr val="000000"/>
                    </a:solidFill>
                    <a:latin typeface="微软雅黑" pitchFamily="34" charset="0"/>
                    <a:ea typeface="微软雅黑" pitchFamily="34" charset="-122"/>
                    <a:cs typeface="微软雅黑" pitchFamily="34" charset="-120"/>
                  </a:rPr>
                  <a:t>54，</a:t>
                </a:r>
                <a:r>
                  <a:rPr lang="en-US" altLang="zh-CN" sz="1800" b="0" i="0" dirty="0">
                    <a:solidFill>
                      <a:srgbClr val="000000"/>
                    </a:solidFill>
                    <a:latin typeface="微软雅黑" pitchFamily="34" charset="0"/>
                    <a:ea typeface="楷体" pitchFamily="34" charset="-122"/>
                    <a:cs typeface="微软雅黑" pitchFamily="34" charset="-120"/>
                  </a:rPr>
                  <a:t>则锑元素的原子序数为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54−3=51</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6" name="QC_4_AS.3_1#09d7ac7a2?vop=1&amp;pid=ca8ddbf3b&amp;color=0,0,0&amp;vtp=1&amp;bbb=1&amp;hb=1"/>
              <p:cNvSpPr>
                <a:spLocks noRot="1" noChangeAspect="1" noMove="1" noResize="1" noEditPoints="1" noAdjustHandles="1" noChangeArrowheads="1" noChangeShapeType="1" noTextEdit="1"/>
              </p:cNvSpPr>
              <p:nvPr/>
            </p:nvSpPr>
            <p:spPr>
              <a:xfrm>
                <a:off x="832104" y="3218871"/>
                <a:ext cx="10531904" cy="2095500"/>
              </a:xfrm>
              <a:prstGeom prst="rect">
                <a:avLst/>
              </a:prstGeom>
              <a:blipFill>
                <a:blip r:embed="rId5"/>
                <a:stretch>
                  <a:fillRect l="-1390" r="-3243"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Words>
  <Application>Microsoft Office PowerPoint</Application>
  <PresentationFormat>宽屏</PresentationFormat>
  <Paragraphs>46</Paragraphs>
  <Slides>8</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2025-05-14T03:23:29Z</dcterms:created>
  <dcterms:modified xsi:type="dcterms:W3CDTF">2025-05-14T03:29:27Z</dcterms:modified>
  <cp:category/>
  <cp:contentStatus/>
</cp:coreProperties>
</file>