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614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fdae00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22bf64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7e667a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fdae00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22bf64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7e667a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18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bb008ffc6?sp=1&amp;pid=67e667a71&amp;color=0,0,0&amp;vtp=1&amp;bt=1&amp;bb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电荷守恒法在物质的量浓度计算中的应用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（1）电荷守恒：电解质溶液中，无论存在多少种离子，溶液均呈电中性，即阳离子所带正电荷总数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一定等于阴离子所带负电荷总数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（2）解题注意：①要准确判断溶液中存在的离子，不能漏掉；②注意离子所带的电荷数目。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130508291?vop=1&amp;pid=2fdae00e8&amp;color=0,0,0&amp;vtp=1&amp;bt=1&amp;bbb=1&amp;hb=1"/>
              <p:cNvSpPr/>
              <p:nvPr/>
            </p:nvSpPr>
            <p:spPr>
              <a:xfrm>
                <a:off x="832104" y="1078993"/>
                <a:ext cx="10533888" cy="1003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该溶液用水稀释至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物质的量浓度为 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130508291?vop=1&amp;pid=2fdae00e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3"/>
                <a:ext cx="10533888" cy="1003300"/>
              </a:xfrm>
              <a:prstGeom prst="rect">
                <a:avLst/>
              </a:prstGeom>
              <a:blipFill>
                <a:blip r:embed="rId3"/>
                <a:stretch>
                  <a:fillRect l="-1389" b="-84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130508291.bracket?vop=1&amp;pid=2fdae00e8&amp;color=0,0,0&amp;vpa=1&amp;vtp=1"/>
          <p:cNvSpPr/>
          <p:nvPr/>
        </p:nvSpPr>
        <p:spPr>
          <a:xfrm>
            <a:off x="1015460" y="1670813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130508291.choices?vop=1&amp;pid=2fdae00e8&amp;color=0,0,0&amp;vtp=1&amp;bbb=1"/>
              <p:cNvSpPr/>
              <p:nvPr/>
            </p:nvSpPr>
            <p:spPr>
              <a:xfrm>
                <a:off x="832104" y="2082800"/>
                <a:ext cx="10533888" cy="647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972" algn="l"/>
                    <a:tab pos="5368544" algn="l"/>
                    <a:tab pos="80528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130508291.choices?vop=1&amp;pid=2fdae00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082800"/>
                <a:ext cx="10533888" cy="647700"/>
              </a:xfrm>
              <a:prstGeom prst="rect">
                <a:avLst/>
              </a:prstGeom>
              <a:blipFill>
                <a:blip r:embed="rId4"/>
                <a:stretch>
                  <a:fillRect l="-1389" b="-28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130508291?vop=1&amp;pid=2fdae00e8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82638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130508291?vop=1&amp;pid=2fdae00e8&amp;color=0,0,0&amp;vtp=1&amp;bbb=1&amp;hb=1"/>
              <p:cNvSpPr/>
              <p:nvPr/>
            </p:nvSpPr>
            <p:spPr>
              <a:xfrm>
                <a:off x="832104" y="2673413"/>
                <a:ext cx="10531904" cy="168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den>
                        </m:f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27 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108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稀释后溶液中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的物质的量浓度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108</m:t>
                            </m:r>
                          </m:den>
                        </m:f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250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108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的化学式知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250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108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125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130508291?vop=1&amp;pid=2fdae00e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673413"/>
                <a:ext cx="10531904" cy="1689100"/>
              </a:xfrm>
              <a:prstGeom prst="rect">
                <a:avLst/>
              </a:prstGeom>
              <a:blipFill>
                <a:blip r:embed="rId6"/>
                <a:stretch>
                  <a:fillRect l="-579" b="-25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4_1#ddf6d0904?vop=1&amp;pid=2fdae00e8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氨气溶解在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水的密度近似为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，所得溶液的密度为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，物质的量浓度为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则下列关系中不正确的是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4_1#ddf6d0904?vop=1&amp;pid=2fdae00e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57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5_1#ddf6d0904.bracket?vop=1&amp;pid=2fdae00e8&amp;color=0,0,0&amp;vpa=2&amp;vtp=1"/>
          <p:cNvSpPr/>
          <p:nvPr/>
        </p:nvSpPr>
        <p:spPr>
          <a:xfrm>
            <a:off x="8167337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4_2#ddf6d0904.choices?vop=1&amp;pid=2fdae00e8&amp;color=0,0,0&amp;vtp=1&amp;bbb=1"/>
              <p:cNvSpPr/>
              <p:nvPr/>
            </p:nvSpPr>
            <p:spPr>
              <a:xfrm>
                <a:off x="832104" y="19146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82697" algn="l"/>
                    <a:tab pos="5171694" algn="l"/>
                    <a:tab pos="797979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+22 400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22.4+22.4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den>
                    </m:f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+22 400</m:t>
                        </m:r>
                      </m:den>
                    </m:f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+22 400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4_2#ddf6d0904.choices?vop=1&amp;pid=2fdae00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6_1#ddf6d0904?vop=1&amp;pid=2fdae00e8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53408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6_1#ddf6d0904?vop=1&amp;pid=2fdae00e8&amp;color=0,0,0&amp;vtp=1&amp;bbb=1&amp;hb=1"/>
              <p:cNvSpPr/>
              <p:nvPr/>
            </p:nvSpPr>
            <p:spPr>
              <a:xfrm>
                <a:off x="832104" y="2384544"/>
                <a:ext cx="10531904" cy="2247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可推出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×17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+1 000)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溶液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17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22.4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17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22.4</m:t>
                            </m:r>
                          </m:den>
                        </m:f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+1 000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+22 400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把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代入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+22 400</m:t>
                        </m:r>
                      </m:den>
                    </m:f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把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项式子变形得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17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22.4</m:t>
                            </m:r>
                          </m:den>
                        </m:f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+1 000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1+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溶液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1+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显然是把溶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液的体积按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(1+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来计算的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6_1#ddf6d0904?vop=1&amp;pid=2fdae00e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84544"/>
                <a:ext cx="10531904" cy="2247900"/>
              </a:xfrm>
              <a:prstGeom prst="rect">
                <a:avLst/>
              </a:prstGeom>
              <a:blipFill>
                <a:blip r:embed="rId6"/>
                <a:stretch>
                  <a:fillRect l="-1390" b="-43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7_1#ed752bec4?vop=1&amp;pid=2fdae00e8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某溶液中含有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四种离子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测得溶液中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的浓度分别为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则溶液中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7_1#ed752bec4?vop=1&amp;pid=2fdae00e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8_1#ed752bec4.bracket?vop=1&amp;pid=2fdae00e8&amp;color=0,0,0&amp;vpa=3&amp;vtp=1"/>
          <p:cNvSpPr/>
          <p:nvPr/>
        </p:nvSpPr>
        <p:spPr>
          <a:xfrm>
            <a:off x="6612349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7_2#ed752bec4.choices?vop=1&amp;pid=2fdae00e8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14422" algn="l"/>
                    <a:tab pos="5368544" algn="l"/>
                    <a:tab pos="81353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7_2#ed752bec4.choices?vop=1&amp;pid=2fdae00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9_1#ed752bec4?vop=1&amp;pid=2fdae00e8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6257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9_1#ed752bec4?vop=1&amp;pid=2fdae00e8&amp;color=0,0,0&amp;vtp=1&amp;bbb=1&amp;hb=1"/>
              <p:cNvSpPr/>
              <p:nvPr/>
            </p:nvSpPr>
            <p:spPr>
              <a:xfrm>
                <a:off x="832104" y="239857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根据溶液呈电中性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×1+2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×1=1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×2+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)×1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9_1#ed752bec4?vop=1&amp;pid=2fdae00e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857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r="-40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3507a7bef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3507a7bef.fixed?pid=838e3d8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满分突破物质的量浓度的计算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ec2c7a1b?pid=622bf641b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相信你对物质的量浓度的概念已经不陌生，但对于相关的计算题却不容易得满分，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于是产生畏难心理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本攻略带你轻松解决物质的量浓度的相关计算问题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bb008ffc6?sp=1&amp;pid=67e667a71&amp;color=0,0,0&amp;vtp=1&amp;bt=1&amp;bb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1.根据定义式计算溶质的物质的量浓度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根据概念表达式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，欲求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，先求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bb008ffc6?sp=1&amp;pid=67e667a7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942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bb008ffc6?colgroup=57&amp;pid=67e667a7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7609247"/>
                  </p:ext>
                </p:extLst>
              </p:nvPr>
            </p:nvGraphicFramePr>
            <p:xfrm>
              <a:off x="832104" y="2057328"/>
              <a:ext cx="10515600" cy="831088"/>
            </p:xfrm>
            <a:graphic>
              <a:graphicData uri="http://schemas.openxmlformats.org/drawingml/2006/table">
                <a:tbl>
                  <a:tblPr/>
                  <a:tblGrid>
                    <a:gridCol w="10515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物质的量基本计算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“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四公式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0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①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𝑁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②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𝑉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m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③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④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𝑐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CN" sz="14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溶液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bb008ffc6?colgroup=57&amp;pid=67e667a7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7609247"/>
                  </p:ext>
                </p:extLst>
              </p:nvPr>
            </p:nvGraphicFramePr>
            <p:xfrm>
              <a:off x="832104" y="2057328"/>
              <a:ext cx="10515600" cy="831088"/>
            </p:xfrm>
            <a:graphic>
              <a:graphicData uri="http://schemas.openxmlformats.org/drawingml/2006/table">
                <a:tbl>
                  <a:tblPr/>
                  <a:tblGrid>
                    <a:gridCol w="10515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物质的量基本计算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“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四公式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0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8" t="-70370" r="-116" b="-24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bb008ffc6?sp=1&amp;pid=67e667a71&amp;color=0,0,0&amp;vtp=1&amp;bbb=1"/>
              <p:cNvSpPr/>
              <p:nvPr/>
            </p:nvSpPr>
            <p:spPr>
              <a:xfrm>
                <a:off x="832104" y="3022528"/>
                <a:ext cx="10533888" cy="172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（1）若已知溶质的质量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den>
                              </m:f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溶液</m:t>
                                  </m:r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68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（2）若已知溶质粒子的数目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溶液</m:t>
                                  </m:r>
                                  <m:r>
                                    <a:rPr lang="en-US" altLang="zh-CN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bb008ffc6?sp=1&amp;pid=67e667a7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22528"/>
                <a:ext cx="10533888" cy="1727200"/>
              </a:xfrm>
              <a:prstGeom prst="rect">
                <a:avLst/>
              </a:prstGeom>
              <a:blipFill>
                <a:blip r:embed="rId5"/>
                <a:stretch>
                  <a:fillRect l="-13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bb008ffc6?sp=1&amp;pid=67e667a71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2.物质的量浓度、溶质的质量分数和溶解度之间的换算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bb008ffc6?colgroup=11,44&amp;pid=67e667a7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0588271"/>
                  </p:ext>
                </p:extLst>
              </p:nvPr>
            </p:nvGraphicFramePr>
            <p:xfrm>
              <a:off x="832104" y="1622544"/>
              <a:ext cx="10506456" cy="3217482"/>
            </p:xfrm>
            <a:graphic>
              <a:graphicData uri="http://schemas.openxmlformats.org/drawingml/2006/table">
                <a:tbl>
                  <a:tblPr/>
                  <a:tblGrid>
                    <a:gridCol w="2295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11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5961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物质的量浓度</a:t>
                          </a:r>
                          <a:r>
                            <a:rPr lang="en-US" altLang="zh-CN" sz="14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溶质的质量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分数</a:t>
                          </a:r>
                          <a:r>
                            <a:rPr lang="en-US" altLang="zh-CN" sz="14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溶解度之间的关系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869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相关公式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1 000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𝜌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𝑤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𝑀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：溶质B的摩尔质量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单位：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mol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𝜌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：溶液密度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单位：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：溶质的质量分数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②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溶质质量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溶液质量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×100%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③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𝑆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100+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𝑆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×100%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092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推导方法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设溶液体积为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B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𝑉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f>
                                    <m:f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𝜌</m:t>
                                      </m:r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×1 000×</m:t>
                                      </m:r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𝑤</m:t>
                                      </m:r>
                                    </m:num>
                                    <m:den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𝑀</m:t>
                                      </m:r>
                                    </m:den>
                                  </m:f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L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1 000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𝜌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𝑤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bb008ffc6?colgroup=11,44&amp;pid=67e667a7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0588271"/>
                  </p:ext>
                </p:extLst>
              </p:nvPr>
            </p:nvGraphicFramePr>
            <p:xfrm>
              <a:off x="832104" y="1622544"/>
              <a:ext cx="10506456" cy="3217482"/>
            </p:xfrm>
            <a:graphic>
              <a:graphicData uri="http://schemas.openxmlformats.org/drawingml/2006/table">
                <a:tbl>
                  <a:tblPr/>
                  <a:tblGrid>
                    <a:gridCol w="2295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11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5961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物质的量浓度</a:t>
                          </a:r>
                          <a:r>
                            <a:rPr lang="en-US" altLang="zh-CN" sz="14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溶质的质量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分数</a:t>
                          </a:r>
                          <a:r>
                            <a:rPr lang="en-US" altLang="zh-CN" sz="14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溶解度之间的关系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869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相关公式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062" t="-57040" r="-148" b="-346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092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推导方法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062" t="-462766" r="-148" b="-212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4_BD#bb008ffc6.table_image?tii=1&amp;pid=67e667a7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9592" y="1741162"/>
            <a:ext cx="2706624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bb008ffc6?sp=1&amp;pid=67e667a71&amp;color=0,0,0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溶液的稀释或混合的计算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（1）浓溶液稀释（稀释规则：稀释前后溶质的质量和物质的量均不变）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溶质的质量不变：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)⋅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（水）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溶质的物质的量不变：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)⋅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bb008ffc6?sp=1&amp;pid=67e667a7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bb008ffc6?sp=1&amp;pid=67e667a71&amp;color=0,0,0&amp;vtp=1&amp;bt=1&amp;bbb=1"/>
              <p:cNvSpPr/>
              <p:nvPr/>
            </p:nvSpPr>
            <p:spPr>
              <a:xfrm>
                <a:off x="832104" y="1078992"/>
                <a:ext cx="10533888" cy="3568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（2）相同溶质两溶液混合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不同溶质的质量分数的溶液混合的计算（混合规则：混合前后溶质的质量不变）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（混），式中，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溶液质量有加和性）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不同物质的量浓度的溶液混合的计算（混合规则：混合前后溶质的物质的量不变）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混合后溶液体积保持不变时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混合后溶液体积发生改变时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（混），其中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混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混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混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bb008ffc6?sp=1&amp;pid=67e667a7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3568700"/>
              </a:xfrm>
              <a:prstGeom prst="rect">
                <a:avLst/>
              </a:prstGeom>
              <a:blipFill>
                <a:blip r:embed="rId3"/>
                <a:stretch>
                  <a:fillRect b="-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bb008ffc6?sp=1&amp;pid=67e667a71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4.相同溶质的溶液混合后其溶质的质量分数的计算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P_4_BD#bb008ffc6?colgroup=4,51&amp;pid=67e667a7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2743965"/>
                  </p:ext>
                </p:extLst>
              </p:nvPr>
            </p:nvGraphicFramePr>
            <p:xfrm>
              <a:off x="832104" y="1622544"/>
              <a:ext cx="10506456" cy="2349818"/>
            </p:xfrm>
            <a:graphic>
              <a:graphicData uri="http://schemas.openxmlformats.org/drawingml/2006/table">
                <a:tbl>
                  <a:tblPr/>
                  <a:tblGrid>
                    <a:gridCol w="10424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64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同一溶质</a:t>
                          </a:r>
                          <a:r>
                            <a:rPr lang="en-US" altLang="zh-CN" sz="1400" b="1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溶质的质量分数分别为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400" b="1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𝑏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的两溶液混合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9071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等体积混合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①当溶液密度大于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溶液浓度越大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密度越大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等体积混合后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质量分数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%+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𝑏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溶液等）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当溶液密度小于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溶液浓度越大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密度越小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等体积混合后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质量分数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%+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𝑏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如乙醇溶液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氨水等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等质量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两溶液等质量混合时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𝜌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𝜌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混合后溶液中溶质的质量分数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%+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𝑏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P_4_BD#bb008ffc6?colgroup=4,51&amp;pid=67e667a7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2743965"/>
                  </p:ext>
                </p:extLst>
              </p:nvPr>
            </p:nvGraphicFramePr>
            <p:xfrm>
              <a:off x="832104" y="1622544"/>
              <a:ext cx="10506456" cy="2349818"/>
            </p:xfrm>
            <a:graphic>
              <a:graphicData uri="http://schemas.openxmlformats.org/drawingml/2006/table">
                <a:tbl>
                  <a:tblPr/>
                  <a:tblGrid>
                    <a:gridCol w="10424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64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75" t="-1786" r="-129" b="-6053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9071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等体积混合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75" t="-25000" r="-129" b="-486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等质量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75" t="-279412" r="-129" b="-88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bb008ffc6?sp=1&amp;pid=67e667a71&amp;color=0,0,0&amp;vtp=1&amp;bt=1&amp;bbb=1"/>
              <p:cNvSpPr/>
              <p:nvPr/>
            </p:nvSpPr>
            <p:spPr>
              <a:xfrm>
                <a:off x="832104" y="1080000"/>
                <a:ext cx="10533888" cy="2298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5.标准状况下气体溶于水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其物质的量浓度的计算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（1）气体溶于水，溶质是该气体与水反应生成的物质，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溶于水后主要溶质是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但以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计算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（2）气体溶于水，溶液的体积不是溶剂的体积更不是气体体积与溶剂体积之和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应根据</a:t>
                </a:r>
              </a:p>
              <a:p>
                <a:pPr lvl="0" latinLnBrk="1">
                  <a:lnSpc>
                    <a:spcPts val="49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溶液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气体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)+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溶剂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溶液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进行计算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bb008ffc6?sp=1&amp;pid=67e667a7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298700"/>
              </a:xfrm>
              <a:prstGeom prst="rect">
                <a:avLst/>
              </a:prstGeom>
              <a:blipFill>
                <a:blip r:embed="rId3"/>
                <a:stretch>
                  <a:fillRect l="-1389" b="-1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P_4_BD#bb008ffc6?colgroup=57&amp;pid=67e667a7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1056877"/>
                  </p:ext>
                </p:extLst>
              </p:nvPr>
            </p:nvGraphicFramePr>
            <p:xfrm>
              <a:off x="832104" y="3476744"/>
              <a:ext cx="10506456" cy="1893316"/>
            </p:xfrm>
            <a:graphic>
              <a:graphicData uri="http://schemas.openxmlformats.org/drawingml/2006/table">
                <a:tbl>
                  <a:tblPr/>
                  <a:tblGrid>
                    <a:gridCol w="28254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680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53441"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假定气体的摩尔质量为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𝑀</m:t>
                              </m:r>
                            </m:oMath>
                          </a14:m>
                          <a:r>
                            <a:rPr lang="en-US" altLang="zh-CN" sz="1400" b="1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体积为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（标准状况下）的气体溶于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水中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</m:oMath>
                          </a14:m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水的密度近似为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400" b="1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所得溶液的密度为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14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溶液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5398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1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①先计算溶质的物质的量：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𝑉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22.4 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⋅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mol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−1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再计算溶液的体积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CN" sz="14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溶液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14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溶液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en-US" altLang="zh-CN" sz="14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溶液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f>
                                    <m:f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num>
                                    <m:den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22.4 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L</m:t>
                                      </m:r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⋅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14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14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  <m:t>mol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14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  <m:t>−1</m:t>
                                          </m:r>
                                        </m:sup>
                                      </m:sSup>
                                    </m:den>
                                  </m:f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×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𝑀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+1 000 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g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en-US" altLang="zh-CN" sz="14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溶液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×1×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最后计算溶质的物质的量浓度：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𝑐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𝑛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14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溶液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" name="P_4_BD#bb008ffc6?colgroup=57&amp;pid=67e667a71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1056877"/>
                  </p:ext>
                </p:extLst>
              </p:nvPr>
            </p:nvGraphicFramePr>
            <p:xfrm>
              <a:off x="832104" y="3476744"/>
              <a:ext cx="10506456" cy="1893316"/>
            </p:xfrm>
            <a:graphic>
              <a:graphicData uri="http://schemas.openxmlformats.org/drawingml/2006/table">
                <a:tbl>
                  <a:tblPr/>
                  <a:tblGrid>
                    <a:gridCol w="28254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680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53441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8" t="-1724" r="-116" b="-43965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5398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1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6905" t="-23320" r="-159" b="-7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6" name="P_4_BD#bb008ffc6.table_image?tii=2&amp;pid=67e667a71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4460" y="4289226"/>
            <a:ext cx="1700784" cy="62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</Words>
  <Application>Microsoft Office PowerPoint</Application>
  <PresentationFormat>宽屏</PresentationFormat>
  <Paragraphs>91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2025-05-14T06:33:58Z</dcterms:created>
  <dcterms:modified xsi:type="dcterms:W3CDTF">2025-05-14T06:34:53Z</dcterms:modified>
  <cp:category/>
  <cp:contentStatus/>
</cp:coreProperties>
</file>