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56" r:id="rId2"/>
    <p:sldId id="257" r:id="rId3"/>
    <p:sldId id="258" r:id="rId4"/>
    <p:sldId id="260" r:id="rId5"/>
    <p:sldId id="261" r:id="rId6"/>
    <p:sldId id="262" r:id="rId7"/>
    <p:sldId id="263" r:id="rId8"/>
    <p:sldId id="264" r:id="rId9"/>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445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df=dcc957ab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2#df=a96b89f6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df=8e6f6b0f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dcc957ab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81dae6ffa6aee685a5ddf4e#tid=682404b86acfc90009d3a08f#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a:ln/>
        </p:spPr>
        <p:txBody>
          <a:bodyPr wrap="square" lIns="0" tIns="0" rIns="0" bIns="0" rtlCol="0" anchor="ctr"/>
          <a:lstStyle/>
          <a:p>
            <a:pPr algn="ctr">
              <a:lnSpc>
                <a:spcPct val="100000"/>
              </a:lnSpc>
            </a:pPr>
            <a:r>
              <a:rPr lang="en-US" sz="2400" b="0" i="0" dirty="0">
                <a:solidFill>
                  <a:srgbClr val="000000"/>
                </a:solidFill>
                <a:latin typeface="SimHei" pitchFamily="34" charset="0"/>
                <a:ea typeface="SimHei" pitchFamily="34" charset="-122"/>
                <a:cs typeface="SimHei" pitchFamily="34" charset="-120"/>
              </a:rPr>
              <a:t>高中化学 必修第一册</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df=a96b89f6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1#df=8e6f6b0f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_BD#3a7570346.fixed?pid=bdeb58417&amp;color=252,200,20&amp;vtp=1&amp;bbb=1"/>
          <p:cNvSpPr/>
          <p:nvPr/>
        </p:nvSpPr>
        <p:spPr>
          <a:xfrm>
            <a:off x="2414016" y="1545336"/>
            <a:ext cx="7196328" cy="969264"/>
          </a:xfrm>
          <a:prstGeom prst="rect">
            <a:avLst/>
          </a:prstGeom>
          <a:noFill/>
          <a:ln/>
        </p:spPr>
        <p:txBody>
          <a:bodyPr wrap="none" lIns="0" tIns="0" rIns="0" bIns="0" rtlCol="0" anchor="ctr"/>
          <a:lstStyle/>
          <a:p>
            <a:pPr algn="ctr" latinLnBrk="1">
              <a:lnSpc>
                <a:spcPts val="6600"/>
              </a:lnSpc>
            </a:pPr>
            <a:r>
              <a:rPr lang="en-US" altLang="zh-CN" sz="5400" b="1" i="0" dirty="0">
                <a:solidFill>
                  <a:srgbClr val="FCC814"/>
                </a:solidFill>
                <a:latin typeface="微软雅黑" pitchFamily="34" charset="0"/>
                <a:ea typeface="微软雅黑" pitchFamily="34" charset="-122"/>
                <a:cs typeface="微软雅黑" pitchFamily="34" charset="-120"/>
              </a:rPr>
              <a:t>通法攻略</a:t>
            </a:r>
            <a:endParaRPr lang="en-US" altLang="zh-CN" sz="5400" dirty="0"/>
          </a:p>
        </p:txBody>
      </p:sp>
      <p:sp>
        <p:nvSpPr>
          <p:cNvPr id="3" name="C_2_BD#3a7570346.fixed?pid=bdeb58417&amp;color=255,255,255&amp;vtp=1&amp;bbb=1"/>
          <p:cNvSpPr/>
          <p:nvPr/>
        </p:nvSpPr>
        <p:spPr>
          <a:xfrm>
            <a:off x="0" y="2880360"/>
            <a:ext cx="12188952" cy="1354328"/>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微软雅黑" pitchFamily="34" charset="0"/>
                <a:ea typeface="微软雅黑" pitchFamily="34" charset="-122"/>
                <a:cs typeface="微软雅黑" pitchFamily="34" charset="-120"/>
              </a:rPr>
              <a:t>“速成三技”巧解离子方程式少量、过量问题</a:t>
            </a:r>
            <a:endParaRPr lang="en-US" altLang="zh-CN" sz="44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P_4_BD#b51a99ee6?pid=a96b89f68&amp;color=0,0,0&amp;vtp=1&amp;bt=1&amp;bbb=1&amp;hb=1"/>
          <p:cNvSpPr/>
          <p:nvPr/>
        </p:nvSpPr>
        <p:spPr>
          <a:xfrm>
            <a:off x="832104" y="1078992"/>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与量有关的离子方程式书写一直是同学们心中的痛。谁多谁少？它们到底如何影响离子反应</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又如何</a:t>
            </a:r>
          </a:p>
          <a:p>
            <a:pPr latinLnBrk="1">
              <a:lnSpc>
                <a:spcPts val="3300"/>
              </a:lnSpc>
            </a:pPr>
            <a:r>
              <a:rPr lang="en-US" altLang="zh-CN" sz="1800" b="0" i="0" smtClean="0">
                <a:solidFill>
                  <a:srgbClr val="000000"/>
                </a:solidFill>
                <a:latin typeface="微软雅黑" pitchFamily="34" charset="0"/>
                <a:ea typeface="微软雅黑" pitchFamily="34" charset="-122"/>
                <a:cs typeface="微软雅黑" pitchFamily="34" charset="-120"/>
              </a:rPr>
              <a:t>在不同</a:t>
            </a:r>
            <a:r>
              <a:rPr lang="en-US" altLang="zh-CN" sz="1800" b="0" i="0" dirty="0">
                <a:solidFill>
                  <a:srgbClr val="000000"/>
                </a:solidFill>
                <a:latin typeface="微软雅黑" pitchFamily="34" charset="0"/>
                <a:ea typeface="微软雅黑" pitchFamily="34" charset="-122"/>
                <a:cs typeface="微软雅黑" pitchFamily="34" charset="-120"/>
              </a:rPr>
              <a:t>“量”的情境下，写出正确的离子方程式呢？本通法将教你3个技巧</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让你轻松搞定离子方程式中</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的</a:t>
            </a:r>
            <a:r>
              <a:rPr lang="en-US" altLang="zh-CN" b="0" i="0" dirty="0">
                <a:solidFill>
                  <a:srgbClr val="000000"/>
                </a:solidFill>
                <a:latin typeface="微软雅黑" pitchFamily="34" charset="0"/>
                <a:ea typeface="微软雅黑" pitchFamily="34" charset="-122"/>
                <a:cs typeface="微软雅黑" pitchFamily="34" charset="-120"/>
              </a:rPr>
              <a:t>“少量、过量”问题。</a:t>
            </a:r>
            <a:endParaRPr lang="en-US" altLang="zh-CN"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3df122d60?sp=1&amp;pid=8e6f6b0fe&amp;color=0,0,0&amp;vtp=1&amp;bt=1&amp;bbb=1"/>
              <p:cNvSpPr/>
              <p:nvPr/>
            </p:nvSpPr>
            <p:spPr>
              <a:xfrm>
                <a:off x="832104" y="1080000"/>
                <a:ext cx="10533888" cy="4787900"/>
              </a:xfrm>
              <a:prstGeom prst="rect">
                <a:avLst/>
              </a:prstGeom>
              <a:noFill/>
              <a:ln/>
            </p:spPr>
            <p:txBody>
              <a:bodyPr wrap="none" lIns="0" tIns="0" rIns="0" bIns="0" rtlCol="0" anchor="t"/>
              <a:lstStyle/>
              <a:p>
                <a:pPr algn="l" latinLnBrk="1">
                  <a:lnSpc>
                    <a:spcPts val="2900"/>
                  </a:lnSpc>
                </a:pPr>
                <a:r>
                  <a:rPr lang="en-US" altLang="zh-CN" sz="1800" b="1" i="0" dirty="0">
                    <a:solidFill>
                      <a:srgbClr val="000000"/>
                    </a:solidFill>
                    <a:latin typeface="微软雅黑" pitchFamily="34" charset="0"/>
                    <a:ea typeface="微软雅黑" pitchFamily="34" charset="-122"/>
                    <a:cs typeface="微软雅黑" pitchFamily="34" charset="-120"/>
                  </a:rPr>
                  <a:t>1.技巧①：以少定多，少量为“1”</a:t>
                </a:r>
                <a:endParaRPr lang="en-US" altLang="zh-CN" sz="1800" dirty="0"/>
              </a:p>
              <a:p>
                <a:pPr latinLnBrk="1">
                  <a:lnSpc>
                    <a:spcPts val="2900"/>
                  </a:lnSpc>
                </a:pPr>
                <a:r>
                  <a:rPr lang="en-US" altLang="zh-CN" b="0" i="0" smtClean="0">
                    <a:solidFill>
                      <a:srgbClr val="000000"/>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对于多种离子参加的离子反应</a:t>
                </a:r>
                <a:r>
                  <a:rPr lang="en-US" altLang="zh-CN" sz="1800" b="0" i="0" dirty="0">
                    <a:solidFill>
                      <a:srgbClr val="000000"/>
                    </a:solidFill>
                    <a:latin typeface="微软雅黑" pitchFamily="34" charset="0"/>
                    <a:ea typeface="微软雅黑" pitchFamily="34" charset="-122"/>
                    <a:cs typeface="微软雅黑" pitchFamily="34" charset="-120"/>
                  </a:rPr>
                  <a:t>，可采用“以少定多，少量为</a:t>
                </a:r>
                <a:r>
                  <a:rPr lang="en-US" altLang="zh-CN" sz="100" b="0" i="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&lt;/m&gt;</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的原则来书写其离子方程式</a:t>
                </a:r>
                <a:r>
                  <a:rPr lang="en-US" altLang="zh-CN" sz="1800" b="0" i="0" smtClean="0">
                    <a:solidFill>
                      <a:srgbClr val="000000"/>
                    </a:solidFill>
                    <a:latin typeface="微软雅黑" pitchFamily="34" charset="0"/>
                    <a:ea typeface="微软雅黑" pitchFamily="34" charset="-122"/>
                    <a:cs typeface="微软雅黑" pitchFamily="34" charset="-120"/>
                  </a:rPr>
                  <a:t>。</a:t>
                </a:r>
              </a:p>
              <a:p>
                <a:pPr lvl="0" latinLnBrk="1">
                  <a:lnSpc>
                    <a:spcPts val="29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（1）技巧解释</a:t>
                </a:r>
                <a:endParaRPr lang="en-US" altLang="zh-CN">
                  <a:solidFill>
                    <a:prstClr val="black"/>
                  </a:solidFill>
                </a:endParaRPr>
              </a:p>
              <a:p>
                <a:pPr lvl="0" latinLnBrk="1">
                  <a:lnSpc>
                    <a:spcPts val="29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①</a:t>
                </a:r>
                <a:r>
                  <a:rPr lang="en-US" altLang="zh-CN">
                    <a:solidFill>
                      <a:srgbClr val="000000"/>
                    </a:solidFill>
                    <a:latin typeface="微软雅黑" pitchFamily="34" charset="0"/>
                    <a:ea typeface="微软雅黑" pitchFamily="34" charset="-122"/>
                    <a:cs typeface="微软雅黑" pitchFamily="34" charset="-120"/>
                  </a:rPr>
                  <a:t>“少量”即量少的反应物。若阴、阳离子都参与反应，则它们在离子方程式中的化学计量数之比按</a:t>
                </a:r>
              </a:p>
              <a:p>
                <a:pPr lvl="0" latinLnBrk="1">
                  <a:lnSpc>
                    <a:spcPts val="2900"/>
                  </a:lnSpc>
                </a:pPr>
                <a:r>
                  <a:rPr lang="en-US" altLang="zh-CN">
                    <a:solidFill>
                      <a:srgbClr val="000000"/>
                    </a:solidFill>
                    <a:latin typeface="微软雅黑" pitchFamily="34" charset="0"/>
                    <a:ea typeface="微软雅黑" pitchFamily="34" charset="-122"/>
                    <a:cs typeface="微软雅黑" pitchFamily="34" charset="-120"/>
                  </a:rPr>
                  <a:t>在化学式中的比例确定。</a:t>
                </a:r>
                <a:endParaRPr lang="en-US" altLang="zh-CN">
                  <a:solidFill>
                    <a:prstClr val="black"/>
                  </a:solidFill>
                </a:endParaRPr>
              </a:p>
              <a:p>
                <a:pPr lvl="0" latinLnBrk="1">
                  <a:lnSpc>
                    <a:spcPts val="29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②</a:t>
                </a:r>
                <a:r>
                  <a:rPr lang="en-US" altLang="zh-CN">
                    <a:solidFill>
                      <a:srgbClr val="000000"/>
                    </a:solidFill>
                    <a:latin typeface="微软雅黑" pitchFamily="34" charset="0"/>
                    <a:ea typeface="微软雅黑" pitchFamily="34" charset="-122"/>
                    <a:cs typeface="微软雅黑" pitchFamily="34" charset="-120"/>
                  </a:rPr>
                  <a:t>“以少定多”：对于过量的反应物，其化学计量数根据反应的需要确定，不受阴、阳离子在化学式</a:t>
                </a:r>
              </a:p>
              <a:p>
                <a:pPr lvl="0" latinLnBrk="1">
                  <a:lnSpc>
                    <a:spcPts val="2900"/>
                  </a:lnSpc>
                </a:pPr>
                <a:r>
                  <a:rPr lang="en-US" altLang="zh-CN">
                    <a:solidFill>
                      <a:srgbClr val="000000"/>
                    </a:solidFill>
                    <a:latin typeface="微软雅黑" pitchFamily="34" charset="0"/>
                    <a:ea typeface="微软雅黑" pitchFamily="34" charset="-122"/>
                    <a:cs typeface="微软雅黑" pitchFamily="34" charset="-120"/>
                  </a:rPr>
                  <a:t>中的比例的制约，</a:t>
                </a:r>
                <a:r>
                  <a:rPr lang="en-US" altLang="zh-CN">
                    <a:solidFill>
                      <a:srgbClr val="000000"/>
                    </a:solidFill>
                    <a:latin typeface="微软雅黑" pitchFamily="34" charset="0"/>
                    <a:ea typeface="微软雅黑" pitchFamily="34" charset="-122"/>
                    <a:cs typeface="微软雅黑" pitchFamily="34" charset="-120"/>
                  </a:rPr>
                  <a:t>是可变的</a:t>
                </a:r>
                <a:r>
                  <a:rPr lang="en-US" altLang="zh-CN" smtClean="0">
                    <a:solidFill>
                      <a:srgbClr val="000000"/>
                    </a:solidFill>
                    <a:latin typeface="微软雅黑" pitchFamily="34" charset="0"/>
                    <a:ea typeface="微软雅黑" pitchFamily="34" charset="-122"/>
                    <a:cs typeface="微软雅黑" pitchFamily="34" charset="-120"/>
                  </a:rPr>
                  <a:t>。</a:t>
                </a:r>
              </a:p>
              <a:p>
                <a:pPr lvl="0" latinLnBrk="1">
                  <a:lnSpc>
                    <a:spcPts val="29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（2）举例说明</a:t>
                </a:r>
                <a:endParaRPr lang="en-US" altLang="zh-CN" dirty="0">
                  <a:solidFill>
                    <a:prstClr val="black"/>
                  </a:solidFill>
                </a:endParaRPr>
              </a:p>
              <a:p>
                <a:pPr lvl="0" latinLnBrk="1">
                  <a:lnSpc>
                    <a:spcPts val="29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以</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NaHSO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溶液和</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Ba</m:t>
                    </m:r>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a:t>
                </a:r>
                <a:r>
                  <a:rPr lang="en-US" altLang="zh-CN" sz="100" kern="0" spc="-99900">
                    <a:solidFill>
                      <a:srgbClr val="FFFFFF"/>
                    </a:solidFill>
                    <a:latin typeface="微软雅黑" pitchFamily="34" charset="0"/>
                    <a:ea typeface="微软雅黑" pitchFamily="34" charset="-122"/>
                    <a:cs typeface="微软雅黑" pitchFamily="34" charset="-120"/>
                  </a:rPr>
                  <a:t>&gt;</a:t>
                </a:r>
                <a:r>
                  <a:rPr lang="en-US" altLang="zh-CN" smtClean="0">
                    <a:solidFill>
                      <a:srgbClr val="000000"/>
                    </a:solidFill>
                    <a:latin typeface="微软雅黑" pitchFamily="34" charset="0"/>
                    <a:ea typeface="微软雅黑" pitchFamily="34" charset="-122"/>
                    <a:cs typeface="微软雅黑" pitchFamily="34" charset="-120"/>
                  </a:rPr>
                  <a:t>溶液反应为例</a:t>
                </a:r>
              </a:p>
              <a:p>
                <a:pPr lvl="0" latinLnBrk="1">
                  <a:lnSpc>
                    <a:spcPts val="29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①向</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NaHSO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溶液中加入少量的</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Ba</m:t>
                    </m:r>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溶液，</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Ba</m:t>
                    </m:r>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的化学计量数为1</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离子方程式为</a:t>
                </a:r>
              </a:p>
              <a:p>
                <a:pPr lvl="0" latinLnBrk="1">
                  <a:lnSpc>
                    <a:spcPts val="2900"/>
                  </a:lnSpc>
                </a:pPr>
                <a:r>
                  <a:rPr lang="en-US" altLang="zh-CN" sz="100" kern="0" spc="-99900">
                    <a:solidFill>
                      <a:srgbClr val="FFFFFF"/>
                    </a:solidFill>
                    <a:latin typeface="微软雅黑" pitchFamily="34" charset="0"/>
                    <a:ea typeface="微软雅黑" pitchFamily="34" charset="-122"/>
                    <a:cs typeface="微软雅黑" pitchFamily="34" charset="-120"/>
                  </a:rPr>
                  <a:t>&lt;</a:t>
                </a:r>
                <a:r>
                  <a:rPr lang="en-US" altLang="zh-CN" sz="100" kern="0" spc="-99900" dirty="0">
                    <a:solidFill>
                      <a:srgbClr val="FFFFFF"/>
                    </a:solidFill>
                    <a:latin typeface="微软雅黑" pitchFamily="34" charset="0"/>
                    <a:ea typeface="微软雅黑" pitchFamily="34" charset="-122"/>
                    <a:cs typeface="微软雅黑" pitchFamily="34" charset="-120"/>
                  </a:rPr>
                  <a:t>m&gt;</a:t>
                </a:r>
                <a14:m>
                  <m:oMath xmlns:m="http://schemas.openxmlformats.org/officeDocument/2006/math">
                    <m:d>
                      <m:dPr>
                        <m:begChr m:val=""/>
                        <m:endChr m:val=""/>
                        <m:ctrlPr>
                          <a:rPr lang="en-US" altLang="zh-CN" i="1" dirty="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Ba</m:t>
                            </m:r>
                          </m:e>
                          <m:sup>
                            <m:r>
                              <a:rPr lang="en-US" altLang="zh-CN"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kern="0" spc="-99900" dirty="0">
                    <a:solidFill>
                      <a:srgbClr val="FFFFFF"/>
                    </a:solidFill>
                    <a:latin typeface="微软雅黑" pitchFamily="34" charset="0"/>
                    <a:ea typeface="微软雅黑" pitchFamily="34" charset="-122"/>
                    <a:cs typeface="微软雅黑" pitchFamily="34" charset="-120"/>
                  </a:rPr>
                  <a:t>&lt;/</a:t>
                </a:r>
                <a:r>
                  <a:rPr lang="en-US" altLang="zh-CN" sz="100" kern="0" spc="-99900">
                    <a:solidFill>
                      <a:srgbClr val="FFFFFF"/>
                    </a:solidFill>
                    <a:latin typeface="微软雅黑" pitchFamily="34" charset="0"/>
                    <a:ea typeface="微软雅黑" pitchFamily="34" charset="-122"/>
                    <a:cs typeface="微软雅黑" pitchFamily="34" charset="-120"/>
                  </a:rPr>
                  <a:t>m</a:t>
                </a:r>
                <a:r>
                  <a:rPr lang="en-US" altLang="zh-CN" sz="100" kern="0" spc="-99900" smtClean="0">
                    <a:solidFill>
                      <a:srgbClr val="FFFFFF"/>
                    </a:solidFill>
                    <a:latin typeface="微软雅黑" pitchFamily="34" charset="0"/>
                    <a:ea typeface="微软雅黑" pitchFamily="34" charset="-122"/>
                    <a:cs typeface="微软雅黑" pitchFamily="34" charset="-120"/>
                  </a:rPr>
                  <a:t>&gt;</a:t>
                </a:r>
                <a:r>
                  <a:rPr lang="en-US" altLang="zh-CN" smtClean="0">
                    <a:solidFill>
                      <a:srgbClr val="000000"/>
                    </a:solidFill>
                    <a:latin typeface="微软雅黑" pitchFamily="34" charset="0"/>
                    <a:ea typeface="微软雅黑" pitchFamily="34" charset="-122"/>
                    <a:cs typeface="微软雅黑" pitchFamily="34" charset="-120"/>
                  </a:rPr>
                  <a:t>；</a:t>
                </a:r>
              </a:p>
              <a:p>
                <a:pPr lvl="0" latinLnBrk="1">
                  <a:lnSpc>
                    <a:spcPts val="29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②向</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Ba</m:t>
                    </m:r>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溶液中加入少量的</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NaHSO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溶液，</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NaHSO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的化学计量数为1</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离子方程式为</a:t>
                </a:r>
              </a:p>
              <a:p>
                <a:pPr lvl="0" latinLnBrk="1">
                  <a:lnSpc>
                    <a:spcPts val="2900"/>
                  </a:lnSpc>
                </a:pPr>
                <a:r>
                  <a:rPr lang="en-US" altLang="zh-CN" sz="100" kern="0" spc="-99900">
                    <a:solidFill>
                      <a:srgbClr val="FFFFFF"/>
                    </a:solidFill>
                    <a:latin typeface="微软雅黑" pitchFamily="34" charset="0"/>
                    <a:ea typeface="微软雅黑" pitchFamily="34" charset="-122"/>
                    <a:cs typeface="微软雅黑" pitchFamily="34" charset="-120"/>
                  </a:rPr>
                  <a:t>&lt;</a:t>
                </a:r>
                <a:r>
                  <a:rPr lang="en-US" altLang="zh-CN" sz="100" kern="0" spc="-99900" dirty="0">
                    <a:solidFill>
                      <a:srgbClr val="FFFFFF"/>
                    </a:solidFill>
                    <a:latin typeface="微软雅黑" pitchFamily="34" charset="0"/>
                    <a:ea typeface="微软雅黑" pitchFamily="34" charset="-122"/>
                    <a:cs typeface="微软雅黑" pitchFamily="34" charset="-120"/>
                  </a:rPr>
                  <a:t>m&gt;</a:t>
                </a:r>
                <a14:m>
                  <m:oMath xmlns:m="http://schemas.openxmlformats.org/officeDocument/2006/math">
                    <m:d>
                      <m:dPr>
                        <m:begChr m:val=""/>
                        <m:endChr m:val=""/>
                        <m:ctrlPr>
                          <a:rPr lang="en-US" altLang="zh-CN" i="1" dirty="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Ba</m:t>
                            </m:r>
                          </m:e>
                          <m:sup>
                            <m:r>
                              <a:rPr lang="en-US" altLang="zh-CN"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p:sp>
            <p:nvSpPr>
              <p:cNvPr id="2" name="P_4#3df122d60?sp=1&amp;pid=8e6f6b0fe&amp;color=0,0,0&amp;vtp=1&amp;bt=1&amp;bbb=1"/>
              <p:cNvSpPr>
                <a:spLocks noRot="1" noChangeAspect="1" noMove="1" noResize="1" noEditPoints="1" noAdjustHandles="1" noChangeArrowheads="1" noChangeShapeType="1" noTextEdit="1"/>
              </p:cNvSpPr>
              <p:nvPr/>
            </p:nvSpPr>
            <p:spPr>
              <a:xfrm>
                <a:off x="832104" y="1080000"/>
                <a:ext cx="10533888" cy="4787900"/>
              </a:xfrm>
              <a:prstGeom prst="rect">
                <a:avLst/>
              </a:prstGeom>
              <a:blipFill>
                <a:blip r:embed="rId3"/>
                <a:stretch>
                  <a:fillRect l="-1389" t="-509" r="-1331" b="-216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3df122d60?sp=1&amp;pid=8e6f6b0fe&amp;color=0,0,0&amp;vtp=1&amp;bt=1&amp;bbb=1"/>
              <p:cNvSpPr/>
              <p:nvPr/>
            </p:nvSpPr>
            <p:spPr>
              <a:xfrm>
                <a:off x="832104" y="1080000"/>
                <a:ext cx="10533888" cy="16764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2.技巧②：酸多酸式盐</a:t>
                </a:r>
                <a:r>
                  <a:rPr lang="en-US" altLang="zh-CN" sz="1800" b="1" i="0">
                    <a:solidFill>
                      <a:srgbClr val="000000"/>
                    </a:solidFill>
                    <a:latin typeface="微软雅黑" pitchFamily="34" charset="0"/>
                    <a:ea typeface="微软雅黑" pitchFamily="34" charset="-122"/>
                    <a:cs typeface="微软雅黑" pitchFamily="34" charset="-120"/>
                  </a:rPr>
                  <a:t>，</a:t>
                </a:r>
                <a:r>
                  <a:rPr lang="en-US" altLang="zh-CN" sz="1800" b="1" i="0" smtClean="0">
                    <a:solidFill>
                      <a:srgbClr val="000000"/>
                    </a:solidFill>
                    <a:latin typeface="微软雅黑" pitchFamily="34" charset="0"/>
                    <a:ea typeface="微软雅黑" pitchFamily="34" charset="-122"/>
                    <a:cs typeface="微软雅黑" pitchFamily="34" charset="-120"/>
                  </a:rPr>
                  <a:t>酸少成正盐</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（1）技巧解释</a:t>
                </a:r>
                <a:endParaRPr lang="en-US" altLang="zh-CN" dirty="0">
                  <a:solidFill>
                    <a:prstClr val="black"/>
                  </a:solidFill>
                </a:endParaRPr>
              </a:p>
              <a:p>
                <a:pPr lvl="0" latinLnBrk="1">
                  <a:lnSpc>
                    <a:spcPts val="3300"/>
                  </a:lnSpc>
                </a:pPr>
                <a:r>
                  <a:rPr lang="en-US" altLang="zh-CN" smtClean="0">
                    <a:solidFill>
                      <a:srgbClr val="000000"/>
                    </a:solidFill>
                    <a:latin typeface="SimSun" pitchFamily="34" charset="0"/>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“酸多酸式盐，酸少成正盐”秒杀法适用于</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或</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与</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或</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Ca</m:t>
                    </m:r>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反应，出现“少量、</a:t>
                </a:r>
                <a:r>
                  <a:rPr lang="en-US" altLang="zh-CN">
                    <a:solidFill>
                      <a:srgbClr val="000000"/>
                    </a:solidFill>
                    <a:latin typeface="微软雅黑" pitchFamily="34" charset="0"/>
                    <a:ea typeface="微软雅黑" pitchFamily="34" charset="-122"/>
                    <a:cs typeface="微软雅黑" pitchFamily="34" charset="-120"/>
                  </a:rPr>
                  <a:t>过量</a:t>
                </a:r>
                <a:r>
                  <a:rPr lang="en-US" altLang="zh-CN">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问题时</a:t>
                </a:r>
                <a:r>
                  <a:rPr lang="en-US" altLang="zh-CN" dirty="0">
                    <a:solidFill>
                      <a:srgbClr val="000000"/>
                    </a:solidFill>
                    <a:latin typeface="微软雅黑" pitchFamily="34" charset="0"/>
                    <a:ea typeface="微软雅黑" pitchFamily="34" charset="-122"/>
                    <a:cs typeface="微软雅黑" pitchFamily="34" charset="-120"/>
                  </a:rPr>
                  <a:t>，离子方程式的快速书写。</a:t>
                </a:r>
                <a:endParaRPr lang="en-US" altLang="zh-CN" sz="1800" dirty="0"/>
              </a:p>
            </p:txBody>
          </p:sp>
        </mc:Choice>
        <mc:Fallback>
          <p:sp>
            <p:nvSpPr>
              <p:cNvPr id="2" name="P_4#3df122d60?sp=1&amp;pid=8e6f6b0fe&amp;color=0,0,0&amp;vtp=1&amp;bt=1&amp;bbb=1"/>
              <p:cNvSpPr>
                <a:spLocks noRot="1" noChangeAspect="1" noMove="1" noResize="1" noEditPoints="1" noAdjustHandles="1" noChangeArrowheads="1" noChangeShapeType="1" noTextEdit="1"/>
              </p:cNvSpPr>
              <p:nvPr/>
            </p:nvSpPr>
            <p:spPr>
              <a:xfrm>
                <a:off x="832104" y="1080000"/>
                <a:ext cx="10533888" cy="1676400"/>
              </a:xfrm>
              <a:prstGeom prst="rect">
                <a:avLst/>
              </a:prstGeom>
              <a:blipFill>
                <a:blip r:embed="rId3"/>
                <a:stretch>
                  <a:fillRect l="-1389" r="-174"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_BD#3df122d60?sp=1&amp;pid=8e6f6b0fe&amp;color=0,0,0&amp;vtp=1&amp;bt=1&amp;bbb=1&amp;hb=1"/>
              <p:cNvSpPr/>
              <p:nvPr/>
            </p:nvSpPr>
            <p:spPr>
              <a:xfrm>
                <a:off x="832104" y="1078992"/>
                <a:ext cx="10533888" cy="4343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（2）举例说明</a:t>
                </a:r>
                <a:endParaRPr lang="en-US" altLang="zh-CN" sz="1800" dirty="0"/>
              </a:p>
              <a:p>
                <a:pPr latinLnBrk="1">
                  <a:lnSpc>
                    <a:spcPts val="3300"/>
                  </a:lnSpc>
                </a:pPr>
                <a:r>
                  <a:rPr lang="en-US" altLang="zh-CN" b="0" i="0" smtClean="0">
                    <a:solidFill>
                      <a:srgbClr val="000000"/>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a:solidFill>
                      <a:srgbClr val="000000"/>
                    </a:solidFill>
                    <a:latin typeface="微软雅黑" pitchFamily="34" charset="0"/>
                    <a:ea typeface="微软雅黑" pitchFamily="34" charset="-122"/>
                    <a:cs typeface="微软雅黑" pitchFamily="34" charset="-120"/>
                  </a:rPr>
                  <a:t>溶液的反应为例</a:t>
                </a:r>
                <a:r>
                  <a:rPr lang="en-US" altLang="zh-CN" b="0" i="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溶于水会先生成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再与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进行反应</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故</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对应的酸是</a:t>
                </a:r>
              </a:p>
              <a:p>
                <a:pPr latinLnBrk="1">
                  <a:lnSpc>
                    <a:spcPts val="33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在口诀中说的酸其实指的是对应的酸性氧化物。</a:t>
                </a:r>
                <a:endParaRPr lang="en-US" altLang="zh-CN" sz="1800" dirty="0"/>
              </a:p>
              <a:p>
                <a:pPr latinLnBrk="1">
                  <a:lnSpc>
                    <a:spcPts val="3300"/>
                  </a:lnSpc>
                </a:pPr>
                <a:r>
                  <a:rPr lang="en-US" altLang="zh-CN" b="0" i="0" smtClean="0">
                    <a:solidFill>
                      <a:srgbClr val="000000"/>
                    </a:solidFill>
                    <a:latin typeface="SimSun" panose="02010600030101010101" pitchFamily="2" charset="-122"/>
                    <a:ea typeface="微软雅黑" pitchFamily="34" charset="-122"/>
                    <a:cs typeface="微软雅黑" pitchFamily="34" charset="-120"/>
                  </a:rPr>
                  <a:t>    </a:t>
                </a:r>
                <a:r>
                  <a:rPr lang="en-US" altLang="zh-CN" b="0" i="0" smtClean="0">
                    <a:solidFill>
                      <a:srgbClr val="000000"/>
                    </a:solidFill>
                    <a:latin typeface="微软雅黑" pitchFamily="34" charset="0"/>
                    <a:ea typeface="微软雅黑" pitchFamily="34" charset="-122"/>
                    <a:cs typeface="微软雅黑" pitchFamily="34" charset="-120"/>
                  </a:rPr>
                  <a:t>①</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smtClean="0">
                    <a:solidFill>
                      <a:srgbClr val="000000"/>
                    </a:solidFill>
                    <a:latin typeface="微软雅黑" pitchFamily="34" charset="0"/>
                    <a:ea typeface="微软雅黑" pitchFamily="34" charset="-122"/>
                    <a:cs typeface="微软雅黑" pitchFamily="34" charset="-120"/>
                  </a:rPr>
                  <a:t>少量</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smtClean="0">
                    <a:solidFill>
                      <a:srgbClr val="000000"/>
                    </a:solidFill>
                    <a:latin typeface="微软雅黑" pitchFamily="34" charset="0"/>
                    <a:ea typeface="微软雅黑" pitchFamily="34" charset="-122"/>
                    <a:cs typeface="微软雅黑" pitchFamily="34" charset="-120"/>
                  </a:rPr>
                  <a:t>最后生成的是</a:t>
                </a:r>
                <a14:m>
                  <m:oMath xmlns:m="http://schemas.openxmlformats.org/officeDocument/2006/math">
                    <m:sSubSup>
                      <m:sSubSupPr>
                        <m:ctrlPr>
                          <a:rPr lang="en-US" altLang="zh-CN" b="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smtClean="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对应的盐即为正盐。</a:t>
                </a:r>
                <a:r>
                  <a:rPr lang="en-US" altLang="zh-CN" b="0" i="0" dirty="0">
                    <a:solidFill>
                      <a:srgbClr val="000000"/>
                    </a:solidFill>
                    <a:latin typeface="微软雅黑" pitchFamily="34" charset="0"/>
                    <a:ea typeface="楷体" pitchFamily="34" charset="-122"/>
                    <a:cs typeface="微软雅黑" pitchFamily="34" charset="-120"/>
                  </a:rPr>
                  <a:t>（对应口诀：</a:t>
                </a:r>
                <a:r>
                  <a:rPr lang="en-US" altLang="zh-CN" b="0" i="0">
                    <a:solidFill>
                      <a:srgbClr val="000000"/>
                    </a:solidFill>
                    <a:latin typeface="微软雅黑" pitchFamily="34" charset="0"/>
                    <a:ea typeface="楷体" pitchFamily="34" charset="-122"/>
                    <a:cs typeface="微软雅黑" pitchFamily="34" charset="-120"/>
                  </a:rPr>
                  <a:t>酸少成正盐</a:t>
                </a:r>
                <a:r>
                  <a:rPr lang="en-US" altLang="zh-CN" b="0" i="0" smtClean="0">
                    <a:solidFill>
                      <a:srgbClr val="000000"/>
                    </a:solidFill>
                    <a:latin typeface="微软雅黑" pitchFamily="34" charset="0"/>
                    <a:ea typeface="楷体" pitchFamily="34" charset="-122"/>
                    <a:cs typeface="微软雅黑" pitchFamily="34" charset="-120"/>
                  </a:rPr>
                  <a:t>）</a:t>
                </a:r>
              </a:p>
              <a:p>
                <a:pPr latinLnBrk="1">
                  <a:lnSpc>
                    <a:spcPts val="85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sz="4700" kern="0" spc="-99900" smtClean="0">
                    <a:solidFill>
                      <a:srgbClr val="FFFFFF"/>
                    </a:solidFill>
                    <a:latin typeface="微软雅黑" pitchFamily="34" charset="0"/>
                    <a:ea typeface="微软雅黑" pitchFamily="34" charset="-122"/>
                    <a:cs typeface="微软雅黑" pitchFamily="34" charset="-120"/>
                  </a:rPr>
                  <a:t> </a:t>
                </a:r>
                <a:r>
                  <a:rPr lang="en-US" altLang="zh-CN" sz="900" kern="0" smtClean="0">
                    <a:solidFill>
                      <a:srgbClr val="FFFFFF"/>
                    </a:solidFill>
                    <a:latin typeface="SimSun" panose="02010600030101010101" pitchFamily="2" charset="-122"/>
                    <a:ea typeface="微软雅黑" pitchFamily="34" charset="-122"/>
                    <a:cs typeface="微软雅黑" pitchFamily="34" charset="-120"/>
                  </a:rPr>
                  <a:t>                                    </a:t>
                </a:r>
                <a:r>
                  <a:rPr lang="en-US" altLang="zh-CN" spc="-1030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sSubSup>
                      <m:sSub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endParaRPr lang="en-US" altLang="zh-CN" sz="100" kern="0" spc="-99900" smtClean="0">
                  <a:solidFill>
                    <a:srgbClr val="FFFFFF"/>
                  </a:solidFill>
                  <a:latin typeface="微软雅黑" pitchFamily="34" charset="0"/>
                  <a:ea typeface="微软雅黑" pitchFamily="34" charset="-122"/>
                  <a:cs typeface="微软雅黑" pitchFamily="34" charset="-120"/>
                </a:endParaRPr>
              </a:p>
              <a:p>
                <a:pPr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②</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dirty="0" smtClean="0">
                    <a:solidFill>
                      <a:srgbClr val="000000"/>
                    </a:solidFill>
                    <a:latin typeface="微软雅黑" pitchFamily="34" charset="0"/>
                    <a:ea typeface="微软雅黑" pitchFamily="34" charset="-122"/>
                    <a:cs typeface="微软雅黑" pitchFamily="34" charset="-120"/>
                  </a:rPr>
                  <a:t>过量</a:t>
                </a:r>
                <a:r>
                  <a:rPr lang="en-US" altLang="zh-CN" dirty="0">
                    <a:solidFill>
                      <a:srgbClr val="000000"/>
                    </a:solidFill>
                    <a:latin typeface="微软雅黑" pitchFamily="34" charset="0"/>
                    <a:ea typeface="楷体" pitchFamily="34" charset="-122"/>
                    <a:cs typeface="微软雅黑" pitchFamily="34" charset="-120"/>
                  </a:rPr>
                  <a:t>（即</a:t>
                </a:r>
                <a14:m>
                  <m:oMath xmlns:m="http://schemas.openxmlformats.org/officeDocument/2006/math">
                    <m:r>
                      <m:rPr>
                        <m:sty m:val="p"/>
                      </m:rPr>
                      <a:rPr lang="en-US" altLang="zh-CN" dirty="0">
                        <a:solidFill>
                          <a:srgbClr val="000000"/>
                        </a:solidFill>
                        <a:latin typeface="Cambria Math" panose="02040503050406030204" pitchFamily="18" charset="0"/>
                        <a:ea typeface="楷体" pitchFamily="34" charset="-122"/>
                        <a:cs typeface="楷体" pitchFamily="34" charset="-120"/>
                      </a:rPr>
                      <m:t>NaOH</m:t>
                    </m:r>
                  </m:oMath>
                </a14:m>
                <a:r>
                  <a:rPr lang="en-US" altLang="zh-CN" dirty="0">
                    <a:solidFill>
                      <a:srgbClr val="000000"/>
                    </a:solidFill>
                    <a:latin typeface="微软雅黑" pitchFamily="34" charset="0"/>
                    <a:ea typeface="楷体" pitchFamily="34" charset="-122"/>
                    <a:cs typeface="微软雅黑" pitchFamily="34" charset="-120"/>
                  </a:rPr>
                  <a:t>少量</a:t>
                </a:r>
                <a:r>
                  <a:rPr lang="en-US" altLang="zh-CN">
                    <a:solidFill>
                      <a:srgbClr val="000000"/>
                    </a:solidFill>
                    <a:latin typeface="微软雅黑" pitchFamily="34" charset="0"/>
                    <a:ea typeface="楷体"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a:t>
                </a:r>
                <a:r>
                  <a:rPr lang="en-US" altLang="zh-CN" smtClean="0">
                    <a:solidFill>
                      <a:srgbClr val="000000"/>
                    </a:solidFill>
                    <a:latin typeface="微软雅黑" pitchFamily="34" charset="0"/>
                    <a:ea typeface="微软雅黑" pitchFamily="34" charset="-122"/>
                    <a:cs typeface="微软雅黑" pitchFamily="34" charset="-120"/>
                  </a:rPr>
                  <a:t>最后生成的是</a:t>
                </a:r>
                <a14:m>
                  <m:oMath xmlns:m="http://schemas.openxmlformats.org/officeDocument/2006/math">
                    <m:sSubSup>
                      <m:sSub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dirty="0" smtClean="0">
                    <a:solidFill>
                      <a:srgbClr val="000000"/>
                    </a:solidFill>
                    <a:latin typeface="微软雅黑" pitchFamily="34" charset="0"/>
                    <a:ea typeface="微软雅黑" pitchFamily="34" charset="-122"/>
                    <a:cs typeface="微软雅黑" pitchFamily="34" charset="-120"/>
                  </a:rPr>
                  <a:t>，</a:t>
                </a:r>
                <a:r>
                  <a:rPr lang="en-US" altLang="zh-CN" dirty="0">
                    <a:solidFill>
                      <a:srgbClr val="000000"/>
                    </a:solidFill>
                    <a:latin typeface="微软雅黑" pitchFamily="34" charset="0"/>
                    <a:ea typeface="微软雅黑" pitchFamily="34" charset="-122"/>
                    <a:cs typeface="微软雅黑" pitchFamily="34" charset="-120"/>
                  </a:rPr>
                  <a:t>对应的盐即为酸式盐。</a:t>
                </a:r>
                <a:r>
                  <a:rPr lang="en-US" altLang="zh-CN" dirty="0">
                    <a:solidFill>
                      <a:srgbClr val="000000"/>
                    </a:solidFill>
                    <a:latin typeface="微软雅黑" pitchFamily="34" charset="0"/>
                    <a:ea typeface="楷体" pitchFamily="34" charset="-122"/>
                    <a:cs typeface="微软雅黑" pitchFamily="34" charset="-120"/>
                  </a:rPr>
                  <a:t>（对应口诀：</a:t>
                </a:r>
                <a:r>
                  <a:rPr lang="en-US" altLang="zh-CN">
                    <a:solidFill>
                      <a:srgbClr val="000000"/>
                    </a:solidFill>
                    <a:latin typeface="微软雅黑" pitchFamily="34" charset="0"/>
                    <a:ea typeface="楷体" pitchFamily="34" charset="-122"/>
                    <a:cs typeface="微软雅黑" pitchFamily="34" charset="-120"/>
                  </a:rPr>
                  <a:t>酸多酸式盐</a:t>
                </a:r>
                <a:r>
                  <a:rPr lang="en-US" altLang="zh-CN" smtClean="0">
                    <a:solidFill>
                      <a:srgbClr val="000000"/>
                    </a:solidFill>
                    <a:latin typeface="微软雅黑" pitchFamily="34" charset="0"/>
                    <a:ea typeface="楷体" pitchFamily="34" charset="-122"/>
                    <a:cs typeface="微软雅黑" pitchFamily="34" charset="-120"/>
                  </a:rPr>
                  <a:t>）</a:t>
                </a:r>
              </a:p>
              <a:p>
                <a:pPr lvl="0" latinLnBrk="1">
                  <a:lnSpc>
                    <a:spcPts val="5600"/>
                  </a:lnSpc>
                  <a:tabLst>
                    <a:tab pos="5545352" algn="l"/>
                  </a:tabLst>
                  <a:defRPr/>
                </a:pPr>
                <a:r>
                  <a:rPr lang="en-US" altLang="zh-CN" sz="100" spc="-99900">
                    <a:solidFill>
                      <a:srgbClr val="FFFFFF"/>
                    </a:solidFill>
                    <a:latin typeface="SimSun" pitchFamily="34" charset="0"/>
                    <a:ea typeface="SimSun" pitchFamily="34" charset="-122"/>
                    <a:cs typeface="SimSun" pitchFamily="34" charset="-120"/>
                  </a:rPr>
                  <a:t>.</a:t>
                </a:r>
                <a:r>
                  <a:rPr lang="en-US" altLang="zh-CN">
                    <a:solidFill>
                      <a:srgbClr val="000000"/>
                    </a:solidFill>
                    <a:latin typeface="SimSun" pitchFamily="34" charset="0"/>
                    <a:ea typeface="SimSun" pitchFamily="34" charset="-122"/>
                    <a:cs typeface="SimSun" pitchFamily="34" charset="-120"/>
                  </a:rPr>
                  <a:t>    </a:t>
                </a:r>
                <a:r>
                  <a:rPr lang="en-US" altLang="zh-CN" sz="3100" kern="0" spc="-99900" smtClean="0">
                    <a:solidFill>
                      <a:srgbClr val="FFFFFF"/>
                    </a:solidFill>
                    <a:latin typeface="微软雅黑" pitchFamily="34" charset="0"/>
                    <a:ea typeface="微软雅黑" pitchFamily="34" charset="-122"/>
                    <a:cs typeface="微软雅黑" pitchFamily="34" charset="-120"/>
                  </a:rPr>
                  <a:t> </a:t>
                </a:r>
                <a:r>
                  <a:rPr lang="en-US" altLang="zh-CN" sz="900" kern="0" smtClean="0">
                    <a:solidFill>
                      <a:srgbClr val="FFFFFF"/>
                    </a:solidFill>
                    <a:latin typeface="SimSun" panose="02010600030101010101" pitchFamily="2" charset="-122"/>
                    <a:ea typeface="微软雅黑" pitchFamily="34" charset="-122"/>
                    <a:cs typeface="微软雅黑" pitchFamily="34" charset="-120"/>
                  </a:rPr>
                  <a:t>                                                </a:t>
                </a:r>
                <a:r>
                  <a:rPr lang="en-US" altLang="zh-CN" spc="-10300">
                    <a:solidFill>
                      <a:srgbClr val="000000"/>
                    </a:solidFill>
                    <a:latin typeface="SimSun" pitchFamily="34" charset="0"/>
                    <a:ea typeface="SimSun" pitchFamily="34" charset="-122"/>
                    <a:cs typeface="SimSun" pitchFamily="34" charset="-120"/>
                  </a:rPr>
                  <a:t>	</a:t>
                </a:r>
                <a:r>
                  <a:rPr lang="en-US" altLang="zh-CN" sz="3100" kern="0" spc="-99900" smtClean="0">
                    <a:solidFill>
                      <a:srgbClr val="FFFFFF"/>
                    </a:solidFill>
                    <a:latin typeface="微软雅黑" pitchFamily="34" charset="0"/>
                    <a:ea typeface="微软雅黑" pitchFamily="34" charset="-122"/>
                    <a:cs typeface="微软雅黑" pitchFamily="34" charset="-120"/>
                  </a:rPr>
                  <a:t> </a:t>
                </a:r>
                <a:r>
                  <a:rPr lang="en-US" altLang="zh-CN" sz="900" kern="0" smtClean="0">
                    <a:solidFill>
                      <a:srgbClr val="FFFFFF"/>
                    </a:solidFill>
                    <a:latin typeface="SimSun" panose="02010600030101010101" pitchFamily="2" charset="-122"/>
                    <a:ea typeface="微软雅黑" pitchFamily="34" charset="-122"/>
                    <a:cs typeface="微软雅黑" pitchFamily="34" charset="-120"/>
                  </a:rPr>
                  <a:t>                                                  </a:t>
                </a:r>
                <a:r>
                  <a:rPr lang="en-US" altLang="zh-CN" sz="900" kern="0">
                    <a:solidFill>
                      <a:srgbClr val="FFFFFF"/>
                    </a:solidFill>
                    <a:latin typeface="SimSun" panose="02010600030101010101" pitchFamily="2" charset="-122"/>
                    <a:ea typeface="微软雅黑" pitchFamily="34" charset="-122"/>
                    <a:cs typeface="微软雅黑" pitchFamily="34" charset="-120"/>
                  </a:rPr>
                  <a:t>.</a:t>
                </a:r>
                <a:endParaRPr lang="en-US" altLang="zh-CN" sz="900">
                  <a:solidFill>
                    <a:prstClr val="black"/>
                  </a:solidFill>
                  <a:latin typeface="SimSun" panose="02010600030101010101" pitchFamily="2" charset="-122"/>
                </a:endParaRPr>
              </a:p>
              <a:p>
                <a:pPr latinLnBrk="1">
                  <a:lnSpc>
                    <a:spcPts val="3600"/>
                  </a:lnSpc>
                </a:pPr>
                <a:r>
                  <a:rPr lang="en-US" altLang="zh-CN" smtClean="0">
                    <a:solidFill>
                      <a:srgbClr val="000000"/>
                    </a:solidFill>
                    <a:latin typeface="SimSun" panose="02010600030101010101" pitchFamily="2" charset="-122"/>
                    <a:ea typeface="SimSun" pitchFamily="34" charset="-122"/>
                    <a:cs typeface="SimSun" pitchFamily="34" charset="-120"/>
                  </a:rPr>
                  <a:t>    </a:t>
                </a:r>
                <a14:m>
                  <m:oMath xmlns:m="http://schemas.openxmlformats.org/officeDocument/2006/math">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sSubSup>
                      <m:sSub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p:sp>
            <p:nvSpPr>
              <p:cNvPr id="2" name="P_4_BD#3df122d60?sp=1&amp;pid=8e6f6b0fe&amp;color=0,0,0&amp;vtp=1&amp;bt=1&amp;bbb=1&amp;hb=1"/>
              <p:cNvSpPr>
                <a:spLocks noRot="1" noChangeAspect="1" noMove="1" noResize="1" noEditPoints="1" noAdjustHandles="1" noChangeArrowheads="1" noChangeShapeType="1" noTextEdit="1"/>
              </p:cNvSpPr>
              <p:nvPr/>
            </p:nvSpPr>
            <p:spPr>
              <a:xfrm>
                <a:off x="832104" y="1078992"/>
                <a:ext cx="10533888" cy="4343400"/>
              </a:xfrm>
              <a:prstGeom prst="rect">
                <a:avLst/>
              </a:prstGeom>
              <a:blipFill>
                <a:blip r:embed="rId3"/>
                <a:stretch>
                  <a:fillRect l="-810" r="-2836" b="-561"/>
                </a:stretch>
              </a:blipFill>
              <a:ln/>
            </p:spPr>
            <p:txBody>
              <a:bodyPr/>
              <a:lstStyle/>
              <a:p>
                <a:r>
                  <a:rPr lang="zh-CN" altLang="en-US">
                    <a:noFill/>
                  </a:rPr>
                  <a:t> </a:t>
                </a:r>
              </a:p>
            </p:txBody>
          </p:sp>
        </mc:Fallback>
      </mc:AlternateContent>
      <p:pic>
        <p:nvPicPr>
          <p:cNvPr id="4" name="P_4_BD#3df122d60?pid=8e6f6b0fe&amp;color=0,0,0&amp;tib=255,255,255&amp;iip=1&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298480" y="2760218"/>
            <a:ext cx="2039112" cy="106984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P_4_BD#3df122d60?pid=8e6f6b0fe&amp;color=0,0,0&amp;tib=255,255,255&amp;iip=2&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1293908" y="4246118"/>
            <a:ext cx="2734056" cy="70408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P_4_BD#3df122d60?pid=8e6f6b0fe&amp;color=0,0,0&amp;tib=255,255,255&amp;iip=3&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6393593" y="4383278"/>
            <a:ext cx="2825496" cy="429768"/>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3df122d60?sp=1&amp;pid=8e6f6b0fe&amp;color=0,0,0&amp;vtp=1&amp;bt=1&amp;bbb=1"/>
              <p:cNvSpPr/>
              <p:nvPr/>
            </p:nvSpPr>
            <p:spPr>
              <a:xfrm>
                <a:off x="832104" y="1080000"/>
                <a:ext cx="10533888" cy="29337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3.技巧③</a:t>
                </a:r>
                <a:r>
                  <a:rPr lang="en-US" altLang="zh-CN" sz="1800" b="1" i="0">
                    <a:solidFill>
                      <a:srgbClr val="000000"/>
                    </a:solidFill>
                    <a:latin typeface="微软雅黑" pitchFamily="34" charset="0"/>
                    <a:ea typeface="微软雅黑" pitchFamily="34" charset="-122"/>
                    <a:cs typeface="微软雅黑" pitchFamily="34" charset="-120"/>
                  </a:rPr>
                  <a:t>：</a:t>
                </a:r>
                <a:r>
                  <a:rPr lang="en-US" altLang="zh-CN" sz="1800" b="1" i="0" smtClean="0">
                    <a:solidFill>
                      <a:srgbClr val="000000"/>
                    </a:solidFill>
                    <a:latin typeface="微软雅黑" pitchFamily="34" charset="0"/>
                    <a:ea typeface="微软雅黑" pitchFamily="34" charset="-122"/>
                    <a:cs typeface="微软雅黑" pitchFamily="34" charset="-120"/>
                  </a:rPr>
                  <a:t>竞争型反应</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（1）技巧解释：竞争型反应就是反应物中一种离子可以和另外的两种及以上离子反应时，反应的离</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子方程式的书写跟反应物的量有关</a:t>
                </a:r>
                <a:r>
                  <a:rPr lang="en-US" altLang="zh-CN" smtClean="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（2）举例说明：以</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和</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为例，</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中</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Sup>
                      <m:sSub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和</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都会发生反应</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先后顺序一</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般是先酸碱中和反应</a:t>
                </a:r>
                <a:r>
                  <a:rPr lang="en-US" altLang="zh-CN" dirty="0">
                    <a:solidFill>
                      <a:srgbClr val="000000"/>
                    </a:solidFill>
                    <a:latin typeface="微软雅黑" pitchFamily="34" charset="0"/>
                    <a:ea typeface="微软雅黑" pitchFamily="34" charset="-122"/>
                    <a:cs typeface="微软雅黑" pitchFamily="34" charset="-120"/>
                  </a:rPr>
                  <a:t>。</a:t>
                </a:r>
                <a:endParaRPr lang="en-US" altLang="zh-CN" dirty="0">
                  <a:solidFill>
                    <a:prstClr val="black"/>
                  </a:solidFill>
                </a:endParaRPr>
              </a:p>
              <a:p>
                <a:pPr lvl="0" latinLnBrk="1">
                  <a:lnSpc>
                    <a:spcPts val="3300"/>
                  </a:lnSpc>
                </a:pPr>
                <a:r>
                  <a:rPr lang="en-US" altLang="zh-CN" kern="0" smtClean="0">
                    <a:solidFill>
                      <a:srgbClr val="000000"/>
                    </a:solidFill>
                    <a:latin typeface="SimSun" panose="02010600030101010101" pitchFamily="2" charset="-122"/>
                    <a:ea typeface="微软雅黑" pitchFamily="34" charset="-122"/>
                    <a:cs typeface="微软雅黑" pitchFamily="34" charset="-120"/>
                  </a:rPr>
                  <a:t>    </a:t>
                </a:r>
                <a:r>
                  <a:rPr lang="en-US" altLang="zh-CN" sz="100" kern="0" spc="-99900" smtClean="0">
                    <a:solidFill>
                      <a:srgbClr val="FFFFFF"/>
                    </a:solidFill>
                    <a:latin typeface="微软雅黑" pitchFamily="34" charset="0"/>
                    <a:ea typeface="微软雅黑" pitchFamily="34" charset="-122"/>
                    <a:cs typeface="微软雅黑" pitchFamily="34" charset="-120"/>
                  </a:rPr>
                  <a:t>&lt;</a:t>
                </a:r>
                <a:r>
                  <a:rPr lang="en-US" altLang="zh-CN" sz="100" kern="0" spc="-99900" dirty="0">
                    <a:solidFill>
                      <a:srgbClr val="FFFFFF"/>
                    </a:solidFill>
                    <a:latin typeface="微软雅黑" pitchFamily="34" charset="0"/>
                    <a:ea typeface="微软雅黑" pitchFamily="34" charset="-122"/>
                    <a:cs typeface="微软雅黑" pitchFamily="34" charset="-120"/>
                  </a:rPr>
                  <a:t>m&gt;</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①</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少量：只和</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发生反应，离子方程式为</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endParaRPr lang="en-US" altLang="zh-CN" dirty="0">
                  <a:solidFill>
                    <a:prstClr val="black"/>
                  </a:solidFill>
                </a:endParaRPr>
              </a:p>
              <a:p>
                <a:pPr lvl="0" latinLnBrk="1">
                  <a:lnSpc>
                    <a:spcPts val="3300"/>
                  </a:lnSpc>
                </a:pPr>
                <a:r>
                  <a:rPr lang="en-US" altLang="zh-CN" kern="0" smtClean="0">
                    <a:solidFill>
                      <a:srgbClr val="000000"/>
                    </a:solidFill>
                    <a:latin typeface="SimSun" panose="02010600030101010101" pitchFamily="2" charset="-122"/>
                    <a:ea typeface="微软雅黑" pitchFamily="34" charset="-122"/>
                    <a:cs typeface="微软雅黑" pitchFamily="34" charset="-120"/>
                  </a:rPr>
                  <a:t>    </a:t>
                </a:r>
                <a:r>
                  <a:rPr lang="en-US" altLang="zh-CN" sz="100" kern="0" spc="-99900" smtClean="0">
                    <a:solidFill>
                      <a:srgbClr val="FFFFFF"/>
                    </a:solidFill>
                    <a:latin typeface="微软雅黑" pitchFamily="34" charset="0"/>
                    <a:ea typeface="微软雅黑" pitchFamily="34" charset="-122"/>
                    <a:cs typeface="微软雅黑" pitchFamily="34" charset="-120"/>
                  </a:rPr>
                  <a:t>&lt;</a:t>
                </a:r>
                <a:r>
                  <a:rPr lang="en-US" altLang="zh-CN" sz="100" kern="0" spc="-99900" dirty="0">
                    <a:solidFill>
                      <a:srgbClr val="FFFFFF"/>
                    </a:solidFill>
                    <a:latin typeface="微软雅黑" pitchFamily="34" charset="0"/>
                    <a:ea typeface="微软雅黑" pitchFamily="34" charset="-122"/>
                    <a:cs typeface="微软雅黑" pitchFamily="34" charset="-120"/>
                  </a:rPr>
                  <a:t>m&gt;</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②</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过量：</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Sup>
                      <m:sSub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都会和</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发生反应，离子方程式为</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Sup>
                      <m:sSub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endParaRPr lang="en-US" altLang="zh-CN" sz="1800" dirty="0"/>
              </a:p>
            </p:txBody>
          </p:sp>
        </mc:Choice>
        <mc:Fallback>
          <p:sp>
            <p:nvSpPr>
              <p:cNvPr id="2" name="P_4#3df122d60?sp=1&amp;pid=8e6f6b0fe&amp;color=0,0,0&amp;vtp=1&amp;bt=1&amp;bbb=1"/>
              <p:cNvSpPr>
                <a:spLocks noRot="1" noChangeAspect="1" noMove="1" noResize="1" noEditPoints="1" noAdjustHandles="1" noChangeArrowheads="1" noChangeShapeType="1" noTextEdit="1"/>
              </p:cNvSpPr>
              <p:nvPr/>
            </p:nvSpPr>
            <p:spPr>
              <a:xfrm>
                <a:off x="832104" y="1080000"/>
                <a:ext cx="10533888" cy="2933700"/>
              </a:xfrm>
              <a:prstGeom prst="rect">
                <a:avLst/>
              </a:prstGeom>
              <a:blipFill>
                <a:blip r:embed="rId3"/>
                <a:stretch>
                  <a:fillRect l="-1389" r="-810" b="-3326"/>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4_BD.1_1#49a321068?vop=1&amp;pid=dcc957abd&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示例</a:t>
            </a:r>
            <a:r>
              <a:rPr lang="en-US" altLang="zh-CN" sz="1800" b="1"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下列离子方程式书写正确的是</a:t>
            </a:r>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SimSun" pitchFamily="34" charset="0"/>
                <a:ea typeface="SimSun" pitchFamily="34" charset="-122"/>
                <a:cs typeface="SimSun" pitchFamily="34" charset="-120"/>
              </a:rPr>
              <a:t> </a:t>
            </a:r>
            <a:r>
              <a:rPr lang="en-US" altLang="zh-CN" sz="1800" b="1" i="0" smtClean="0">
                <a:solidFill>
                  <a:srgbClr val="000000"/>
                </a:solidFill>
                <a:latin typeface="SimSun" pitchFamily="34" charset="0"/>
                <a:ea typeface="SimSun" pitchFamily="34" charset="-122"/>
                <a:cs typeface="SimSun"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4_AN.2_1#49a321068.bracket?vop=1&amp;pid=dcc957abd&amp;color=0,0,0&amp;vpa=1&amp;vtp=1"/>
          <p:cNvSpPr/>
          <p:nvPr/>
        </p:nvSpPr>
        <p:spPr>
          <a:xfrm>
            <a:off x="4560348"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4_BD.1_2#49a321068.choices?vop=1&amp;pid=dcc957abd&amp;color=0,0,0&amp;vtp=1&amp;bbb=1"/>
              <p:cNvSpPr/>
              <p:nvPr/>
            </p:nvSpPr>
            <p:spPr>
              <a:xfrm>
                <a:off x="832104" y="1495425"/>
                <a:ext cx="10533888" cy="1828800"/>
              </a:xfrm>
              <a:prstGeom prst="rect">
                <a:avLst/>
              </a:prstGeom>
              <a:noFill/>
              <a:ln/>
            </p:spPr>
            <p:txBody>
              <a:bodyPr wrap="none" lIns="0" tIns="0" rIns="0" bIns="0" rtlCol="0" anchor="t"/>
              <a:lstStyle/>
              <a:p>
                <a:pPr algn="l" latinLnBrk="1">
                  <a:lnSpc>
                    <a:spcPts val="36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溶液与少量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smtClean="0">
                    <a:solidFill>
                      <a:srgbClr val="000000"/>
                    </a:solidFill>
                    <a:latin typeface="微软雅黑" pitchFamily="34" charset="0"/>
                    <a:ea typeface="微软雅黑" pitchFamily="34" charset="-122"/>
                    <a:cs typeface="微软雅黑" pitchFamily="34" charset="-120"/>
                  </a:rPr>
                  <a:t>溶液混合：</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smtClean="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smtClean="0">
                    <a:solidFill>
                      <a:srgbClr val="000000"/>
                    </a:solidFill>
                    <a:latin typeface="微软雅黑" pitchFamily="34" charset="0"/>
                    <a:ea typeface="微软雅黑" pitchFamily="34" charset="-122"/>
                    <a:cs typeface="微软雅黑" pitchFamily="34" charset="-120"/>
                  </a:rPr>
                  <a:t>溶液和硫酸氢钠溶液反应至中性：</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smtClean="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向氯化铜溶液中滴加氨水</a:t>
                </a:r>
                <a:r>
                  <a:rPr lang="en-US" altLang="zh-CN" sz="1800" b="0" i="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smtClean="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稀硫酸滴到铁片上</a:t>
                </a:r>
                <a:r>
                  <a:rPr lang="en-US" altLang="zh-CN" sz="1800" b="0" i="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p:sp>
            <p:nvSpPr>
              <p:cNvPr id="4" name="QC_4_BD.1_2#49a321068.choices?vop=1&amp;pid=dcc957abd&amp;color=0,0,0&amp;vtp=1&amp;bbb=1"/>
              <p:cNvSpPr>
                <a:spLocks noRot="1" noChangeAspect="1" noMove="1" noResize="1" noEditPoints="1" noAdjustHandles="1" noChangeArrowheads="1" noChangeShapeType="1" noTextEdit="1"/>
              </p:cNvSpPr>
              <p:nvPr/>
            </p:nvSpPr>
            <p:spPr>
              <a:xfrm>
                <a:off x="832104" y="1495425"/>
                <a:ext cx="10533888" cy="1828800"/>
              </a:xfrm>
              <a:prstGeom prst="rect">
                <a:avLst/>
              </a:prstGeom>
              <a:blipFill>
                <a:blip r:embed="rId3"/>
                <a:stretch>
                  <a:fillRect l="-1389" b="-4667"/>
                </a:stretch>
              </a:blipFill>
              <a:ln/>
            </p:spPr>
            <p:txBody>
              <a:bodyPr/>
              <a:lstStyle/>
              <a:p>
                <a:r>
                  <a:rPr lang="zh-CN" altLang="en-US">
                    <a:noFill/>
                  </a:rPr>
                  <a:t> </a:t>
                </a:r>
              </a:p>
            </p:txBody>
          </p:sp>
        </mc:Fallback>
      </mc:AlternateContent>
      <p:pic>
        <p:nvPicPr>
          <p:cNvPr id="5" name="QC_4_AS.3_1#49a321068?vop=1&amp;pid=dcc957abd&amp;color=0,0,0&amp;tib=255,255,255&amp;iip=4&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43566" y="3439033"/>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4_AS.3_1#49a321068?vop=1&amp;pid=dcc957abd&amp;color=0,0,0&amp;vtp=1&amp;bbb=1&amp;hb=1"/>
              <p:cNvSpPr/>
              <p:nvPr/>
            </p:nvSpPr>
            <p:spPr>
              <a:xfrm>
                <a:off x="832104" y="3375025"/>
                <a:ext cx="10531904" cy="2095500"/>
              </a:xfrm>
              <a:prstGeom prst="rect">
                <a:avLst/>
              </a:prstGeom>
              <a:noFill/>
              <a:ln/>
            </p:spPr>
            <p:txBody>
              <a:bodyPr wrap="none" lIns="0" tIns="0" rIns="0" bIns="0" rtlCol="0" anchor="t"/>
              <a:lstStyle/>
              <a:p>
                <a:pPr algn="l" latinLnBrk="1">
                  <a:lnSpc>
                    <a:spcPts val="3300"/>
                  </a:lnSpc>
                </a:pPr>
                <a:r>
                  <a:rPr lang="en-US" altLang="zh-CN" sz="900" b="0" i="0" kern="0" smtClea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溶液与少量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楷体" pitchFamily="34" charset="-122"/>
                    <a:cs typeface="微软雅黑" pitchFamily="34" charset="-120"/>
                  </a:rPr>
                  <a:t>溶液混合</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以少定多</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离子方程式为</a:t>
                </a:r>
              </a:p>
              <a:p>
                <a:pPr latinLnBrk="1">
                  <a:lnSpc>
                    <a:spcPts val="3300"/>
                  </a:lnSpc>
                </a:pP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微软雅黑" pitchFamily="34" charset="0"/>
                    <a:ea typeface="楷体" pitchFamily="34" charset="-122"/>
                    <a:cs typeface="微软雅黑" pitchFamily="34" charset="-120"/>
                  </a:rPr>
                  <a:t>正确</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楷体" pitchFamily="34" charset="-122"/>
                    <a:cs typeface="微软雅黑" pitchFamily="34" charset="-120"/>
                  </a:rPr>
                  <a:t>溶液和硫酸氢钠溶液反应至中性</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正确的离子</a:t>
                </a: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方程式为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楷体" pitchFamily="34" charset="-122"/>
                    <a:cs typeface="微软雅黑" pitchFamily="34" charset="-120"/>
                  </a:rPr>
                  <a:t>错误</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向氯化铜溶液中滴加氨水</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一水合氨</a:t>
                </a: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为弱电解质</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书写离子方程式时不拆</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正确的离子方程式为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，C</a:t>
                </a:r>
              </a:p>
              <a:p>
                <a:pPr latinLnBrk="1">
                  <a:lnSpc>
                    <a:spcPts val="3300"/>
                  </a:lnSpc>
                </a:pPr>
                <a:r>
                  <a:rPr lang="en-US" altLang="zh-CN" b="0" i="0" smtClean="0">
                    <a:solidFill>
                      <a:srgbClr val="000000"/>
                    </a:solidFill>
                    <a:latin typeface="微软雅黑" pitchFamily="34" charset="0"/>
                    <a:ea typeface="楷体" pitchFamily="34" charset="-122"/>
                    <a:cs typeface="微软雅黑" pitchFamily="34" charset="-120"/>
                  </a:rPr>
                  <a:t>错误</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楷体" pitchFamily="34" charset="-122"/>
                    <a:cs typeface="微软雅黑" pitchFamily="34" charset="-120"/>
                  </a:rPr>
                  <a:t>稀硫酸滴到铁片上</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楷体" pitchFamily="34" charset="-122"/>
                    <a:cs typeface="微软雅黑" pitchFamily="34" charset="-120"/>
                  </a:rPr>
                  <a:t>反应生成亚铁离子</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smtClean="0">
                    <a:solidFill>
                      <a:srgbClr val="000000"/>
                    </a:solidFill>
                    <a:latin typeface="微软雅黑" pitchFamily="34" charset="0"/>
                    <a:ea typeface="楷体" pitchFamily="34" charset="-122"/>
                    <a:cs typeface="微软雅黑" pitchFamily="34" charset="-120"/>
                  </a:rPr>
                  <a:t>正确的离子方程式为</a:t>
                </a:r>
                <a14:m>
                  <m:oMath xmlns:m="http://schemas.openxmlformats.org/officeDocument/2006/math">
                    <m:d>
                      <m:dPr>
                        <m:begChr m:val=""/>
                        <m:endChr m:val=""/>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Fe</m:t>
                        </m:r>
                        <m:r>
                          <a:rPr lang="en-US" altLang="zh-CN"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b="0" i="1" baseline="-2000">
                                      <a:solidFill>
                                        <a:srgbClr val="000000"/>
                                      </a:solidFill>
                                      <a:latin typeface="Cambria Math" panose="02040503050406030204" pitchFamily="18" charset="0"/>
                                    </a:rPr>
                                  </m:ctrlPr>
                                </m:barPr>
                                <m:e>
                                  <m:bar>
                                    <m:barPr>
                                      <m:ctrlPr>
                                        <a:rPr lang="en-US" altLang="zh-CN" b="0" i="1" baseline="-8000">
                                          <a:solidFill>
                                            <a:srgbClr val="000000"/>
                                          </a:solidFill>
                                          <a:latin typeface="Cambria Math" panose="02040503050406030204" pitchFamily="18" charset="0"/>
                                        </a:rPr>
                                      </m:ctrlPr>
                                    </m:barPr>
                                    <m:e>
                                      <m:r>
                                        <a:rPr lang="en-US" altLang="zh-CN" b="0" baseline="-12000">
                                          <a:solidFill>
                                            <a:srgbClr val="000000"/>
                                          </a:solidFill>
                                          <a:latin typeface="Cambria Math" panose="02040503050406030204" pitchFamily="18" charset="0"/>
                                        </a:rPr>
                                        <m:t>         </m:t>
                                      </m:r>
                                    </m:e>
                                  </m:bar>
                                </m:e>
                              </m:bar>
                            </m:e>
                          </m:mr>
                          <m:mr>
                            <m:e>
                              <m:r>
                                <a:rPr lang="en-US" altLang="zh-CN"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SimSun" pitchFamily="34" charset="0"/>
                    <a:ea typeface="SimSun" pitchFamily="34" charset="-122"/>
                    <a:cs typeface="SimSun"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，D</a:t>
                </a:r>
                <a:r>
                  <a:rPr lang="en-US" altLang="zh-CN" b="0" i="0" dirty="0">
                    <a:solidFill>
                      <a:srgbClr val="000000"/>
                    </a:solidFill>
                    <a:latin typeface="微软雅黑" pitchFamily="34" charset="0"/>
                    <a:ea typeface="楷体" pitchFamily="34" charset="-122"/>
                    <a:cs typeface="微软雅黑" pitchFamily="34" charset="-120"/>
                  </a:rPr>
                  <a:t>错误</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p:sp>
            <p:nvSpPr>
              <p:cNvPr id="6" name="QC_4_AS.3_1#49a321068?vop=1&amp;pid=dcc957abd&amp;color=0,0,0&amp;vtp=1&amp;bbb=1&amp;hb=1"/>
              <p:cNvSpPr>
                <a:spLocks noRot="1" noChangeAspect="1" noMove="1" noResize="1" noEditPoints="1" noAdjustHandles="1" noChangeArrowheads="1" noChangeShapeType="1" noTextEdit="1"/>
              </p:cNvSpPr>
              <p:nvPr/>
            </p:nvSpPr>
            <p:spPr>
              <a:xfrm>
                <a:off x="832104" y="3375025"/>
                <a:ext cx="10531904" cy="2095500"/>
              </a:xfrm>
              <a:prstGeom prst="rect">
                <a:avLst/>
              </a:prstGeom>
              <a:blipFill>
                <a:blip r:embed="rId5"/>
                <a:stretch>
                  <a:fillRect l="-1390" r="-1737" b="-466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 calcmode="lin" valueType="num">
                                      <p:cBhvr additive="base">
                                        <p:cTn id="2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
                                            <p:txEl>
                                              <p:pRg st="2" end="2"/>
                                            </p:txEl>
                                          </p:spTgt>
                                        </p:tgtEl>
                                        <p:attrNameLst>
                                          <p:attrName>style.visibility</p:attrName>
                                        </p:attrNameLst>
                                      </p:cBhvr>
                                      <p:to>
                                        <p:strVal val="visible"/>
                                      </p:to>
                                    </p:set>
                                    <p:anim calcmode="lin" valueType="num">
                                      <p:cBhvr additive="base">
                                        <p:cTn id="2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2" end="2"/>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6">
                                            <p:txEl>
                                              <p:pRg st="3" end="3"/>
                                            </p:txEl>
                                          </p:spTgt>
                                        </p:tgtEl>
                                        <p:attrNameLst>
                                          <p:attrName>style.visibility</p:attrName>
                                        </p:attrNameLst>
                                      </p:cBhvr>
                                      <p:to>
                                        <p:strVal val="visible"/>
                                      </p:to>
                                    </p:set>
                                    <p:anim calcmode="lin" valueType="num">
                                      <p:cBhvr additive="base">
                                        <p:cTn id="3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
                                            <p:txEl>
                                              <p:pRg st="3" end="3"/>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 calcmode="lin" valueType="num">
                                      <p:cBhvr additive="base">
                                        <p:cTn id="37"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4" end="4"/>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ppt_x"/>
                                          </p:val>
                                        </p:tav>
                                        <p:tav tm="100000">
                                          <p:val>
                                            <p:strVal val="#ppt_x"/>
                                          </p:val>
                                        </p:tav>
                                      </p:tavLst>
                                    </p:anim>
                                    <p:anim calcmode="lin" valueType="num">
                                      <p:cBhvr additive="base">
                                        <p:cTn id="4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196</Words>
  <Application>Microsoft Office PowerPoint</Application>
  <PresentationFormat>宽屏</PresentationFormat>
  <Paragraphs>56</Paragraphs>
  <Slides>8</Slides>
  <Notes>8</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vt:i4>
      </vt:variant>
    </vt:vector>
  </HeadingPairs>
  <TitlesOfParts>
    <vt:vector size="18" baseType="lpstr">
      <vt:lpstr>Arial (正文)</vt:lpstr>
      <vt:lpstr>等线</vt:lpstr>
      <vt:lpstr>SimHei</vt:lpstr>
      <vt:lpstr>楷体</vt:lpstr>
      <vt:lpstr>SimSun</vt:lpstr>
      <vt:lpstr>微软雅黑</vt:lpstr>
      <vt:lpstr>Arial</vt:lpstr>
      <vt:lpstr>Calibri</vt:lpstr>
      <vt:lpstr>Cambria Math</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Administrator</cp:lastModifiedBy>
  <cp:revision>2</cp:revision>
  <dcterms:created xsi:type="dcterms:W3CDTF">2025-05-14T03:21:12Z</dcterms:created>
  <dcterms:modified xsi:type="dcterms:W3CDTF">2025-05-14T03:28:41Z</dcterms:modified>
  <cp:category/>
  <cp:contentStatus/>
</cp:coreProperties>
</file>