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60" r:id="rId5"/>
    <p:sldId id="261" r:id="rId6"/>
    <p:sldId id="262" r:id="rId7"/>
    <p:sldId id="263" r:id="rId8"/>
    <p:sldId id="264" r:id="rId9"/>
    <p:sldId id="265" r:id="rId1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413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ec8e9d19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163051f1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6cde08b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ec8e9d19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dd3a8eb73f25356507#tid=68243adb1342730009936a1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163051f1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6cde08b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f757e28a2.fixed?pid=f31918302&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f757e28a2.fixed?pid=f31918302&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“模型分析”溶液导电性变化</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69f782bb5?pid=163051f19&amp;color=0,0,0&amp;vtp=1&amp;bt=1&amp;bbb=1&amp;hb=1"/>
          <p:cNvSpPr/>
          <p:nvPr/>
        </p:nvSpPr>
        <p:spPr>
          <a:xfrm>
            <a:off x="832104" y="1078992"/>
            <a:ext cx="10533888" cy="8382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溶液中存在的微粒与溶液的导电能力是密切相关的，离子反应又会导致溶液中的微粒发生改变</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发生</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反应后有的溶液导电性变强了</a:t>
            </a:r>
            <a:r>
              <a:rPr lang="en-US" altLang="zh-CN" b="0" i="0" dirty="0">
                <a:solidFill>
                  <a:srgbClr val="000000"/>
                </a:solidFill>
                <a:latin typeface="微软雅黑" pitchFamily="34" charset="0"/>
                <a:ea typeface="微软雅黑" pitchFamily="34" charset="-122"/>
                <a:cs typeface="微软雅黑" pitchFamily="34" charset="-120"/>
              </a:rPr>
              <a:t>，有的溶液导电性变弱了，为什么会有这样的变化呢？本通法带你解决它。</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4#1d7e73faa?sp=1&amp;pid=6cde08bf2&amp;color=0,0,0&amp;vtp=1&amp;bt=1&amp;bb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1.不同电解质的导电情况</a:t>
            </a:r>
            <a:endParaRPr lang="en-US" altLang="zh-CN" sz="1800" dirty="0"/>
          </a:p>
          <a:p>
            <a:pPr latinLnBrk="1">
              <a:lnSpc>
                <a:spcPts val="3300"/>
              </a:lnSpc>
            </a:pPr>
            <a:r>
              <a:rPr lang="en-US" altLang="zh-CN" b="0" i="0" smtClean="0">
                <a:solidFill>
                  <a:srgbClr val="000000"/>
                </a:solidFill>
                <a:latin typeface="SimSun" panose="02010600030101010101" pitchFamily="2" charset="-122"/>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电解质导电的原因是电解质在水溶液中或熔融状态下产生能自由移动的离子</a:t>
            </a:r>
            <a:r>
              <a:rPr lang="en-US" altLang="zh-CN" sz="1800" b="0" i="0" dirty="0">
                <a:solidFill>
                  <a:srgbClr val="000000"/>
                </a:solidFill>
                <a:latin typeface="微软雅黑" pitchFamily="34" charset="0"/>
                <a:ea typeface="微软雅黑" pitchFamily="34" charset="-122"/>
                <a:cs typeface="微软雅黑" pitchFamily="34" charset="-120"/>
              </a:rPr>
              <a:t>。</a:t>
            </a:r>
            <a:endParaRPr lang="en-US" altLang="zh-CN" sz="1800" dirty="0"/>
          </a:p>
        </p:txBody>
      </p:sp>
      <mc:AlternateContent xmlns:mc="http://schemas.openxmlformats.org/markup-compatibility/2006">
        <mc:Choice xmlns:a14="http://schemas.microsoft.com/office/drawing/2010/main" Requires="a14">
          <p:graphicFrame>
            <p:nvGraphicFramePr>
              <p:cNvPr id="6" name="P_4_BD#1d7e73faa?colgroup=7,48&amp;pid=6cde08bf2&amp;color=0,0,0&amp;vtp=1&amp;bbb=1&amp;hb=1"/>
              <p:cNvGraphicFramePr>
                <a:graphicFrameLocks noGrp="1"/>
              </p:cNvGraphicFramePr>
              <p:nvPr>
                <p:extLst>
                  <p:ext uri="{D42A27DB-BD31-4B8C-83A1-F6EECF244321}">
                    <p14:modId xmlns:p14="http://schemas.microsoft.com/office/powerpoint/2010/main" val="4258519824"/>
                  </p:ext>
                </p:extLst>
              </p:nvPr>
            </p:nvGraphicFramePr>
            <p:xfrm>
              <a:off x="832104" y="2041644"/>
              <a:ext cx="10506456" cy="2663444"/>
            </p:xfrm>
            <a:graphic>
              <a:graphicData uri="http://schemas.openxmlformats.org/drawingml/2006/table">
                <a:tbl>
                  <a:tblPr/>
                  <a:tblGrid>
                    <a:gridCol w="1563624">
                      <a:extLst>
                        <a:ext uri="{9D8B030D-6E8A-4147-A177-3AD203B41FA5}">
                          <a16:colId xmlns:a16="http://schemas.microsoft.com/office/drawing/2014/main" val="20000"/>
                        </a:ext>
                      </a:extLst>
                    </a:gridCol>
                    <a:gridCol w="8942832">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电解质种类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导电情况分析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液态（熔融）时只有分子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没有自由移动的离子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不能导电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溶于水时</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在水分子的作用下发生电离</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碱和盐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熔融状态下产生能自由移动的离子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在水溶液中能电离出自由移动的离子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能导电（可溶性碱和可溶性盐）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活泼金属</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在熔融状态下自身能电离出阴</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阳离子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smtClean="0">
                              <a:solidFill>
                                <a:srgbClr val="000000"/>
                              </a:solidFill>
                              <a:latin typeface="微软雅黑" pitchFamily="34" charset="0"/>
                              <a:ea typeface="微软雅黑" pitchFamily="34" charset="-122"/>
                              <a:cs typeface="微软雅黑" pitchFamily="34" charset="-120"/>
                            </a:rPr>
                            <a:t>如</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400" b="0" i="0" dirty="0" smtClean="0">
                              <a:solidFill>
                                <a:srgbClr val="000000"/>
                              </a:solidFill>
                              <a:latin typeface="微软雅黑" pitchFamily="34" charset="0"/>
                              <a:ea typeface="微软雅黑" pitchFamily="34" charset="-122"/>
                              <a:cs typeface="微软雅黑" pitchFamily="34" charset="-120"/>
                            </a:rPr>
                            <a:t>在熔融状态下因电离出</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4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smtClean="0">
                              <a:solidFill>
                                <a:srgbClr val="000000"/>
                              </a:solidFill>
                              <a:latin typeface="微软雅黑" pitchFamily="34" charset="0"/>
                              <a:ea typeface="微软雅黑" pitchFamily="34" charset="-122"/>
                              <a:cs typeface="微软雅黑" pitchFamily="34" charset="-120"/>
                            </a:rPr>
                            <a:t>而导电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18236">
                    <a:tc vMerge="1">
                      <a:txBody>
                        <a:bodyPr/>
                        <a:lstStyle/>
                        <a:p>
                          <a:endParaRPr lang="zh-CN"/>
                        </a:p>
                      </a:txBody>
                      <a:tcPr/>
                    </a:tc>
                    <a:tc>
                      <a:txBody>
                        <a:bodyPr/>
                        <a:lstStyle/>
                        <a:p>
                          <a:pPr marL="0" indent="0"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在水溶液中能和水反应生成新的电解质（碱）而导电</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如</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CaO</m:t>
                              </m:r>
                            </m:oMath>
                          </a14:m>
                          <a:r>
                            <a:rPr lang="en-US" altLang="zh-CN" sz="1400" b="0" i="0" dirty="0">
                              <a:solidFill>
                                <a:srgbClr val="000000"/>
                              </a:solidFill>
                              <a:latin typeface="微软雅黑" pitchFamily="34" charset="0"/>
                              <a:ea typeface="微软雅黑" pitchFamily="34" charset="-122"/>
                              <a:cs typeface="微软雅黑" pitchFamily="34" charset="-120"/>
                            </a:rPr>
                            <a:t>在水溶液中与水反应生成</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spc="-100" dirty="0" smtClean="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因</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smtClean="0">
                              <a:solidFill>
                                <a:srgbClr val="000000"/>
                              </a:solidFill>
                              <a:latin typeface="微软雅黑" pitchFamily="34" charset="0"/>
                              <a:ea typeface="微软雅黑" pitchFamily="34" charset="-122"/>
                              <a:cs typeface="微软雅黑" pitchFamily="34" charset="-120"/>
                            </a:rPr>
                            <a:t>电离</a:t>
                          </a:r>
                        </a:p>
                        <a:p>
                          <a:pPr marL="0" lvl="0" indent="0" algn="l"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产生</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Ca</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400" b="0" i="0"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smtClean="0">
                              <a:solidFill>
                                <a:srgbClr val="000000"/>
                              </a:solidFill>
                              <a:latin typeface="微软雅黑" pitchFamily="34" charset="0"/>
                              <a:ea typeface="微软雅黑" pitchFamily="34" charset="-122"/>
                              <a:cs typeface="微软雅黑" pitchFamily="34" charset="-120"/>
                            </a:rPr>
                            <a:t>而导电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mc:Choice>
        <mc:Fallback>
          <p:graphicFrame>
            <p:nvGraphicFramePr>
              <p:cNvPr id="6" name="P_4_BD#1d7e73faa?colgroup=7,48&amp;pid=6cde08bf2&amp;color=0,0,0&amp;vtp=1&amp;bbb=1&amp;hb=1"/>
              <p:cNvGraphicFramePr>
                <a:graphicFrameLocks noGrp="1"/>
              </p:cNvGraphicFramePr>
              <p:nvPr>
                <p:extLst>
                  <p:ext uri="{D42A27DB-BD31-4B8C-83A1-F6EECF244321}">
                    <p14:modId xmlns:p14="http://schemas.microsoft.com/office/powerpoint/2010/main" val="4258519824"/>
                  </p:ext>
                </p:extLst>
              </p:nvPr>
            </p:nvGraphicFramePr>
            <p:xfrm>
              <a:off x="832104" y="2041644"/>
              <a:ext cx="10506456" cy="2663444"/>
            </p:xfrm>
            <a:graphic>
              <a:graphicData uri="http://schemas.openxmlformats.org/drawingml/2006/table">
                <a:tbl>
                  <a:tblPr/>
                  <a:tblGrid>
                    <a:gridCol w="1563624">
                      <a:extLst>
                        <a:ext uri="{9D8B030D-6E8A-4147-A177-3AD203B41FA5}">
                          <a16:colId xmlns:a16="http://schemas.microsoft.com/office/drawing/2014/main" val="20000"/>
                        </a:ext>
                      </a:extLst>
                    </a:gridCol>
                    <a:gridCol w="8942832">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电解质种类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导电情况分析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液态（熔融）时只有分子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没有自由移动的离子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不能导电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溶于水时</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在水分子的作用下发生电离</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碱和盐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熔融状态下产生能自由移动的离子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0868">
                    <a:tc vMerge="1">
                      <a:txBody>
                        <a:bodyPr/>
                        <a:lstStyle/>
                        <a:p>
                          <a:endParaRPr lang="zh-CN"/>
                        </a:p>
                      </a:txBody>
                      <a:tcPr/>
                    </a:tc>
                    <a:tc>
                      <a:txBody>
                        <a:bodyPr/>
                        <a:lstStyle/>
                        <a:p>
                          <a:pPr algn="l"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在水溶液中能电离出自由移动的离子</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能导电（可溶性碱和可溶性盐）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rowSpan="2">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活泼金属</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氧化物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587" t="-500000" r="-136" b="-198214"/>
                          </a:stretch>
                        </a:blipFill>
                      </a:tcPr>
                    </a:tc>
                    <a:extLst>
                      <a:ext uri="{0D108BD9-81ED-4DB2-BD59-A6C34878D82A}">
                        <a16:rowId xmlns:a16="http://schemas.microsoft.com/office/drawing/2014/main" val="10005"/>
                      </a:ext>
                    </a:extLst>
                  </a:tr>
                  <a:tr h="618236">
                    <a:tc vMerge="1">
                      <a:txBody>
                        <a:bodyPr/>
                        <a:lstStyle/>
                        <a:p>
                          <a:endParaRPr lang="zh-CN"/>
                        </a:p>
                      </a:txBody>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587" t="-329412" r="-136" b="-8824"/>
                          </a:stretch>
                        </a:blipFill>
                      </a:tcPr>
                    </a:tc>
                    <a:extLst>
                      <a:ext uri="{0D108BD9-81ED-4DB2-BD59-A6C34878D82A}">
                        <a16:rowId xmlns:a16="http://schemas.microsoft.com/office/drawing/2014/main" val="10006"/>
                      </a:ext>
                    </a:extLst>
                  </a:tr>
                </a:tbl>
              </a:graphicData>
            </a:graphic>
          </p:graphicFrame>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4#1d7e73faa?sp=1&amp;pid=6cde08bf2&amp;color=0,0,0&amp;vtp=1&amp;bt=1&amp;bbb=1"/>
              <p:cNvSpPr/>
              <p:nvPr/>
            </p:nvSpPr>
            <p:spPr>
              <a:xfrm>
                <a:off x="832104" y="1080000"/>
                <a:ext cx="10533888" cy="25146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a:t>
                </a:r>
                <a:r>
                  <a:rPr lang="en-US" altLang="zh-CN" sz="1800" b="1" i="0">
                    <a:solidFill>
                      <a:srgbClr val="000000"/>
                    </a:solidFill>
                    <a:latin typeface="微软雅黑" pitchFamily="34" charset="0"/>
                    <a:ea typeface="微软雅黑" pitchFamily="34" charset="-122"/>
                    <a:cs typeface="微软雅黑" pitchFamily="34" charset="-120"/>
                  </a:rPr>
                  <a:t>.</a:t>
                </a:r>
                <a:r>
                  <a:rPr lang="en-US" altLang="zh-CN" sz="1800" b="1" i="0" smtClean="0">
                    <a:solidFill>
                      <a:srgbClr val="000000"/>
                    </a:solidFill>
                    <a:latin typeface="微软雅黑" pitchFamily="34" charset="0"/>
                    <a:ea typeface="微软雅黑" pitchFamily="34" charset="-122"/>
                    <a:cs typeface="微软雅黑" pitchFamily="34" charset="-120"/>
                  </a:rPr>
                  <a:t>溶液的导电能力</a:t>
                </a:r>
              </a:p>
              <a:p>
                <a:pPr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a:t>
                </a:r>
                <a:r>
                  <a:rPr lang="en-US" altLang="zh-CN">
                    <a:solidFill>
                      <a:srgbClr val="000000"/>
                    </a:solidFill>
                    <a:latin typeface="微软雅黑" pitchFamily="34" charset="0"/>
                    <a:ea typeface="微软雅黑" pitchFamily="34" charset="-122"/>
                    <a:cs typeface="微软雅黑" pitchFamily="34" charset="-120"/>
                  </a:rPr>
                  <a:t>电解质溶液的导电能力与</a:t>
                </a:r>
                <a:r>
                  <a:rPr lang="en-US" altLang="zh-CN">
                    <a:solidFill>
                      <a:srgbClr val="00A0AF"/>
                    </a:solidFill>
                    <a:latin typeface="微软雅黑" pitchFamily="34" charset="0"/>
                    <a:ea typeface="微软雅黑" pitchFamily="34" charset="-122"/>
                    <a:cs typeface="微软雅黑" pitchFamily="34" charset="-120"/>
                  </a:rPr>
                  <a:t>自由移动离子的浓度</a:t>
                </a:r>
                <a:r>
                  <a:rPr lang="en-US" altLang="zh-CN">
                    <a:solidFill>
                      <a:srgbClr val="000000"/>
                    </a:solidFill>
                    <a:latin typeface="微软雅黑" pitchFamily="34" charset="0"/>
                    <a:ea typeface="微软雅黑" pitchFamily="34" charset="-122"/>
                    <a:cs typeface="微软雅黑" pitchFamily="34" charset="-120"/>
                  </a:rPr>
                  <a:t>和</a:t>
                </a:r>
                <a:r>
                  <a:rPr lang="en-US" altLang="zh-CN">
                    <a:solidFill>
                      <a:srgbClr val="00A0AF"/>
                    </a:solidFill>
                    <a:latin typeface="微软雅黑" pitchFamily="34" charset="0"/>
                    <a:ea typeface="微软雅黑" pitchFamily="34" charset="-122"/>
                    <a:cs typeface="微软雅黑" pitchFamily="34" charset="-120"/>
                  </a:rPr>
                  <a:t>离子所带的电荷数</a:t>
                </a:r>
                <a:r>
                  <a:rPr lang="en-US" altLang="zh-CN">
                    <a:solidFill>
                      <a:srgbClr val="000000"/>
                    </a:solidFill>
                    <a:latin typeface="微软雅黑" pitchFamily="34" charset="0"/>
                    <a:ea typeface="微软雅黑" pitchFamily="34" charset="-122"/>
                    <a:cs typeface="微软雅黑" pitchFamily="34" charset="-120"/>
                  </a:rPr>
                  <a:t>有关</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（2）强电解质溶液的导电能力不一定强，与溶液中离子的浓度大小有关，稀溶液中离子浓度小，导</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电能力弱</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（3）难溶电解质的溶液都是稀溶液，</a:t>
                </a:r>
                <a:r>
                  <a:rPr lang="en-US" altLang="zh-CN">
                    <a:solidFill>
                      <a:srgbClr val="000000"/>
                    </a:solidFill>
                    <a:latin typeface="微软雅黑" pitchFamily="34" charset="0"/>
                    <a:ea typeface="微软雅黑" pitchFamily="34" charset="-122"/>
                    <a:cs typeface="微软雅黑" pitchFamily="34" charset="-120"/>
                  </a:rPr>
                  <a:t>导电能力一般都很弱</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（4）</a:t>
                </a:r>
                <a:r>
                  <a:rPr lang="en-US" altLang="zh-CN" dirty="0">
                    <a:solidFill>
                      <a:srgbClr val="00A0AF"/>
                    </a:solidFill>
                    <a:latin typeface="微软雅黑" pitchFamily="34" charset="0"/>
                    <a:ea typeface="微软雅黑" pitchFamily="34" charset="-122"/>
                    <a:cs typeface="微软雅黑" pitchFamily="34" charset="-120"/>
                  </a:rPr>
                  <a:t>浓度相同的溶液</a:t>
                </a:r>
                <a:r>
                  <a:rPr lang="en-US" altLang="zh-CN" dirty="0">
                    <a:solidFill>
                      <a:srgbClr val="000000"/>
                    </a:solidFill>
                    <a:latin typeface="微软雅黑" pitchFamily="34" charset="0"/>
                    <a:ea typeface="微软雅黑" pitchFamily="34" charset="-122"/>
                    <a:cs typeface="微软雅黑" pitchFamily="34" charset="-120"/>
                  </a:rPr>
                  <a:t>：强电解质溶液的导电能力</a:t>
                </a:r>
                <a:r>
                  <a:rPr lang="en-US" altLang="zh-CN" sz="10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&gt;</m:t>
                    </m:r>
                  </m:oMath>
                </a14:m>
                <a:r>
                  <a:rPr lang="en-US" altLang="zh-CN" sz="100" kern="0" spc="-99900" dirty="0">
                    <a:solidFill>
                      <a:srgbClr val="FFFFFF"/>
                    </a:solidFill>
                    <a:latin typeface="微软雅黑" pitchFamily="34" charset="0"/>
                    <a:ea typeface="微软雅黑" pitchFamily="34" charset="-122"/>
                    <a:cs typeface="微软雅黑" pitchFamily="34" charset="-120"/>
                  </a:rPr>
                  <a:t>&lt;/m&gt;</a:t>
                </a:r>
                <a:r>
                  <a:rPr lang="en-US" altLang="zh-CN" dirty="0">
                    <a:solidFill>
                      <a:srgbClr val="000000"/>
                    </a:solidFill>
                    <a:latin typeface="SimSun" pitchFamily="34" charset="0"/>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弱电解质溶液的导电能力。</a:t>
                </a:r>
                <a:endParaRPr lang="en-US" altLang="zh-CN" sz="1800" dirty="0"/>
              </a:p>
            </p:txBody>
          </p:sp>
        </mc:Choice>
        <mc:Fallback>
          <p:sp>
            <p:nvSpPr>
              <p:cNvPr id="2" name="P_4#1d7e73faa?sp=1&amp;pid=6cde08bf2&amp;color=0,0,0&amp;vtp=1&amp;bt=1&amp;bbb=1"/>
              <p:cNvSpPr>
                <a:spLocks noRot="1" noChangeAspect="1" noMove="1" noResize="1" noEditPoints="1" noAdjustHandles="1" noChangeArrowheads="1" noChangeShapeType="1" noTextEdit="1"/>
              </p:cNvSpPr>
              <p:nvPr/>
            </p:nvSpPr>
            <p:spPr>
              <a:xfrm>
                <a:off x="832104" y="1080000"/>
                <a:ext cx="10533888" cy="2514600"/>
              </a:xfrm>
              <a:prstGeom prst="rect">
                <a:avLst/>
              </a:prstGeom>
              <a:blipFill>
                <a:blip r:embed="rId3"/>
                <a:stretch>
                  <a:fillRect l="-1389" r="-405" b="-3632"/>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P_4#1d7e73faa?sp=1&amp;pid=6cde08bf2&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3.离子反应和溶液导电性的关系</a:t>
            </a:r>
            <a:endParaRPr lang="en-US" altLang="zh-CN" sz="1800" dirty="0"/>
          </a:p>
        </p:txBody>
      </p:sp>
      <mc:AlternateContent xmlns:mc="http://schemas.openxmlformats.org/markup-compatibility/2006">
        <mc:Choice xmlns:a14="http://schemas.microsoft.com/office/drawing/2010/main" Requires="a14">
          <p:graphicFrame>
            <p:nvGraphicFramePr>
              <p:cNvPr id="8" name="P_4_BD#1d7e73faa?colgroup=6,27,21&amp;pid=6cde08bf2&amp;color=0,0,0&amp;vtp=1&amp;bbb=1&amp;hb=1"/>
              <p:cNvGraphicFramePr>
                <a:graphicFrameLocks noGrp="1"/>
              </p:cNvGraphicFramePr>
              <p:nvPr>
                <p:extLst>
                  <p:ext uri="{D42A27DB-BD31-4B8C-83A1-F6EECF244321}">
                    <p14:modId xmlns:p14="http://schemas.microsoft.com/office/powerpoint/2010/main" val="3530074054"/>
                  </p:ext>
                </p:extLst>
              </p:nvPr>
            </p:nvGraphicFramePr>
            <p:xfrm>
              <a:off x="832104" y="1622544"/>
              <a:ext cx="10506456" cy="4134612"/>
            </p:xfrm>
            <a:graphic>
              <a:graphicData uri="http://schemas.openxmlformats.org/drawingml/2006/table">
                <a:tbl>
                  <a:tblPr/>
                  <a:tblGrid>
                    <a:gridCol w="1243584">
                      <a:extLst>
                        <a:ext uri="{9D8B030D-6E8A-4147-A177-3AD203B41FA5}">
                          <a16:colId xmlns:a16="http://schemas.microsoft.com/office/drawing/2014/main" val="20000"/>
                        </a:ext>
                      </a:extLst>
                    </a:gridCol>
                    <a:gridCol w="5175504">
                      <a:extLst>
                        <a:ext uri="{9D8B030D-6E8A-4147-A177-3AD203B41FA5}">
                          <a16:colId xmlns:a16="http://schemas.microsoft.com/office/drawing/2014/main" val="20001"/>
                        </a:ext>
                      </a:extLst>
                    </a:gridCol>
                    <a:gridCol w="4087368">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80086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弱</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COOH</m:t>
                              </m:r>
                            </m:oMath>
                          </a14:m>
                          <a:r>
                            <a:rPr lang="en-US" altLang="zh-CN" sz="1400" b="0" i="0" dirty="0" smtClean="0">
                              <a:solidFill>
                                <a:srgbClr val="000000"/>
                              </a:solidFill>
                              <a:latin typeface="微软雅黑" pitchFamily="34" charset="0"/>
                              <a:ea typeface="微软雅黑" pitchFamily="34" charset="-122"/>
                              <a:cs typeface="微软雅黑" pitchFamily="34" charset="-120"/>
                            </a:rPr>
                            <a:t>溶液中滴加</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a:solidFill>
                                <a:srgbClr val="000000"/>
                              </a:solidFill>
                              <a:latin typeface="微软雅黑" pitchFamily="34" charset="0"/>
                              <a:ea typeface="微软雅黑" pitchFamily="34" charset="-122"/>
                              <a:cs typeface="微软雅黑" pitchFamily="34" charset="-120"/>
                            </a:rPr>
                            <a:t>溶液</a:t>
                          </a:r>
                          <a:r>
                            <a:rPr lang="en-US" altLang="zh-CN" sz="1400" b="0" i="0" smtClean="0">
                              <a:solidFill>
                                <a:srgbClr val="000000"/>
                              </a:solidFill>
                              <a:latin typeface="微软雅黑" pitchFamily="34" charset="0"/>
                              <a:ea typeface="微软雅黑" pitchFamily="34" charset="-122"/>
                              <a:cs typeface="微软雅黑" pitchFamily="34" charset="-120"/>
                            </a:rPr>
                            <a:t>：</a:t>
                          </a:r>
                        </a:p>
                        <a:p>
                          <a:pPr marL="0" lvl="0" indent="0" algn="ctr" latinLnBrk="1" hangingPunct="0">
                            <a:lnSpc>
                              <a:spcPts val="2300"/>
                            </a:lnSpc>
                          </a:pP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COOH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COONH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3900"/>
                            </a:lnSpc>
                          </a:pPr>
                          <a:r>
                            <a:rPr lang="en-US" altLang="zh-CN" sz="77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92884">
                    <a:tc>
                      <a:txBody>
                        <a:bodyPr/>
                        <a:lstStyle/>
                        <a:p>
                          <a:pPr marL="0" indent="0" algn="ctr"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强</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SimSun" pitchFamily="34" charset="0"/>
                              <a:ea typeface="SimSun" pitchFamily="34" charset="-122"/>
                              <a:cs typeface="SimSun"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强</a:t>
                          </a:r>
                          <a:r>
                            <a:rPr lang="en-US" altLang="zh-CN" sz="1400" b="0" i="0" spc="-100">
                              <a:solidFill>
                                <a:srgbClr val="000000"/>
                              </a:solidFill>
                              <a:latin typeface="微软雅黑" pitchFamily="34" charset="0"/>
                              <a:ea typeface="微软雅黑" pitchFamily="34" charset="-122"/>
                              <a:cs typeface="微软雅黑" pitchFamily="34" charset="-120"/>
                            </a:rPr>
                            <a:t>，</a:t>
                          </a:r>
                          <a:r>
                            <a:rPr lang="en-US" altLang="zh-CN" sz="1400" b="0" i="0" smtClean="0">
                              <a:solidFill>
                                <a:srgbClr val="000000"/>
                              </a:solidFill>
                              <a:latin typeface="微软雅黑" pitchFamily="34" charset="0"/>
                              <a:ea typeface="微软雅黑" pitchFamily="34" charset="-122"/>
                              <a:cs typeface="微软雅黑" pitchFamily="34" charset="-120"/>
                            </a:rPr>
                            <a:t>但</a:t>
                          </a:r>
                        </a:p>
                        <a:p>
                          <a:pPr marL="0" lvl="0" indent="0" algn="ctr"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稀释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3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400" b="0" i="0" dirty="0">
                              <a:solidFill>
                                <a:srgbClr val="000000"/>
                              </a:solidFill>
                              <a:latin typeface="微软雅黑" pitchFamily="34" charset="0"/>
                              <a:ea typeface="微软雅黑" pitchFamily="34" charset="-122"/>
                              <a:cs typeface="微软雅黑" pitchFamily="34" charset="-120"/>
                            </a:rPr>
                            <a:t>溶液中滴加稀盐酸：</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NaOH</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HCl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NaCl</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600"/>
                            </a:lnSpc>
                          </a:pPr>
                          <a:r>
                            <a:rPr lang="en-US" altLang="zh-CN" sz="87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p:graphicFrame>
            <p:nvGraphicFramePr>
              <p:cNvPr id="8" name="P_4_BD#1d7e73faa?colgroup=6,27,21&amp;pid=6cde08bf2&amp;color=0,0,0&amp;vtp=1&amp;bbb=1&amp;hb=1"/>
              <p:cNvGraphicFramePr>
                <a:graphicFrameLocks noGrp="1"/>
              </p:cNvGraphicFramePr>
              <p:nvPr>
                <p:extLst>
                  <p:ext uri="{D42A27DB-BD31-4B8C-83A1-F6EECF244321}">
                    <p14:modId xmlns:p14="http://schemas.microsoft.com/office/powerpoint/2010/main" val="3530074054"/>
                  </p:ext>
                </p:extLst>
              </p:nvPr>
            </p:nvGraphicFramePr>
            <p:xfrm>
              <a:off x="832104" y="1622544"/>
              <a:ext cx="10506456" cy="4134612"/>
            </p:xfrm>
            <a:graphic>
              <a:graphicData uri="http://schemas.openxmlformats.org/drawingml/2006/table">
                <a:tbl>
                  <a:tblPr/>
                  <a:tblGrid>
                    <a:gridCol w="1243584">
                      <a:extLst>
                        <a:ext uri="{9D8B030D-6E8A-4147-A177-3AD203B41FA5}">
                          <a16:colId xmlns:a16="http://schemas.microsoft.com/office/drawing/2014/main" val="20000"/>
                        </a:ext>
                      </a:extLst>
                    </a:gridCol>
                    <a:gridCol w="5175504">
                      <a:extLst>
                        <a:ext uri="{9D8B030D-6E8A-4147-A177-3AD203B41FA5}">
                          <a16:colId xmlns:a16="http://schemas.microsoft.com/office/drawing/2014/main" val="20001"/>
                        </a:ext>
                      </a:extLst>
                    </a:gridCol>
                    <a:gridCol w="4087368">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80086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 t="-19257" r="-746078" b="-14054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4146" t="-19257" r="-79270" b="-140541"/>
                          </a:stretch>
                        </a:blipFill>
                      </a:tcPr>
                    </a:tc>
                    <a:tc>
                      <a:txBody>
                        <a:bodyPr/>
                        <a:lstStyle/>
                        <a:p>
                          <a:pPr algn="ctr" latinLnBrk="1" hangingPunct="0">
                            <a:lnSpc>
                              <a:spcPts val="13900"/>
                            </a:lnSpc>
                          </a:pPr>
                          <a:r>
                            <a:rPr lang="en-US" altLang="zh-CN" sz="77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92884">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90" t="-107951" r="-746078" b="-27217"/>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4146" t="-107951" r="-79270" b="-27217"/>
                          </a:stretch>
                        </a:blipFill>
                      </a:tcPr>
                    </a:tc>
                    <a:tc>
                      <a:txBody>
                        <a:bodyPr/>
                        <a:lstStyle/>
                        <a:p>
                          <a:pPr algn="ctr" latinLnBrk="1" hangingPunct="0">
                            <a:lnSpc>
                              <a:spcPts val="15600"/>
                            </a:lnSpc>
                          </a:pPr>
                          <a:r>
                            <a:rPr lang="en-US" altLang="zh-CN" sz="87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pic>
        <p:nvPicPr>
          <p:cNvPr id="4" name="P_4_BD#1d7e73faa.table_image?tii=1&amp;pid=6cde08bf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75220" y="2082030"/>
            <a:ext cx="3639312" cy="156362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P_4_BD#1d7e73faa.table_image?tii=2&amp;pid=6cde08bf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7461504" y="3878318"/>
            <a:ext cx="3666744" cy="176479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9" name="P_4_BD#1d7e73faa?colgroup=6,27,21&amp;pid=6cde08bf2&amp;color=0,0,0&amp;vtp=1&amp;bt=1&amp;bbb=1&amp;hb=1"/>
              <p:cNvGraphicFramePr>
                <a:graphicFrameLocks noGrp="1"/>
              </p:cNvGraphicFramePr>
              <p:nvPr>
                <p:extLst>
                  <p:ext uri="{D42A27DB-BD31-4B8C-83A1-F6EECF244321}">
                    <p14:modId xmlns:p14="http://schemas.microsoft.com/office/powerpoint/2010/main" val="374058453"/>
                  </p:ext>
                </p:extLst>
              </p:nvPr>
            </p:nvGraphicFramePr>
            <p:xfrm>
              <a:off x="832104" y="1506601"/>
              <a:ext cx="10506456" cy="2269744"/>
            </p:xfrm>
            <a:graphic>
              <a:graphicData uri="http://schemas.openxmlformats.org/drawingml/2006/table">
                <a:tbl>
                  <a:tblPr/>
                  <a:tblGrid>
                    <a:gridCol w="1243584">
                      <a:extLst>
                        <a:ext uri="{9D8B030D-6E8A-4147-A177-3AD203B41FA5}">
                          <a16:colId xmlns:a16="http://schemas.microsoft.com/office/drawing/2014/main" val="20000"/>
                        </a:ext>
                      </a:extLst>
                    </a:gridCol>
                    <a:gridCol w="5175504">
                      <a:extLst>
                        <a:ext uri="{9D8B030D-6E8A-4147-A177-3AD203B41FA5}">
                          <a16:colId xmlns:a16="http://schemas.microsoft.com/office/drawing/2014/main" val="20001"/>
                        </a:ext>
                      </a:extLst>
                    </a:gridCol>
                    <a:gridCol w="4087368">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928876">
                    <a:tc>
                      <a:txBody>
                        <a:bodyPr/>
                        <a:lstStyle/>
                        <a:p>
                          <a:pPr marL="0" indent="0" algn="ctr"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酸碱中和生成</a:t>
                          </a:r>
                        </a:p>
                        <a:p>
                          <a:pPr marL="0" lvl="0" indent="0" algn="ctr"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沉淀和水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lvl="0" indent="0" algn="ctr"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400" b="0" i="0" smtClean="0">
                              <a:solidFill>
                                <a:srgbClr val="000000"/>
                              </a:solidFill>
                              <a:latin typeface="微软雅黑" pitchFamily="34" charset="0"/>
                              <a:ea typeface="微软雅黑" pitchFamily="34" charset="-122"/>
                              <a:cs typeface="微软雅黑" pitchFamily="34" charset="-120"/>
                            </a:rPr>
                            <a:t>溶液中滴加稀硫酸：</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100"/>
                            </a:lnSpc>
                          </a:pPr>
                          <a:r>
                            <a:rPr lang="en-US" altLang="zh-CN" sz="84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p:graphicFrame>
            <p:nvGraphicFramePr>
              <p:cNvPr id="9" name="P_4_BD#1d7e73faa?colgroup=6,27,21&amp;pid=6cde08bf2&amp;color=0,0,0&amp;vtp=1&amp;bt=1&amp;bbb=1&amp;hb=1"/>
              <p:cNvGraphicFramePr>
                <a:graphicFrameLocks noGrp="1"/>
              </p:cNvGraphicFramePr>
              <p:nvPr>
                <p:extLst>
                  <p:ext uri="{D42A27DB-BD31-4B8C-83A1-F6EECF244321}">
                    <p14:modId xmlns:p14="http://schemas.microsoft.com/office/powerpoint/2010/main" val="374058453"/>
                  </p:ext>
                </p:extLst>
              </p:nvPr>
            </p:nvGraphicFramePr>
            <p:xfrm>
              <a:off x="832104" y="1506601"/>
              <a:ext cx="10506456" cy="2269744"/>
            </p:xfrm>
            <a:graphic>
              <a:graphicData uri="http://schemas.openxmlformats.org/drawingml/2006/table">
                <a:tbl>
                  <a:tblPr/>
                  <a:tblGrid>
                    <a:gridCol w="1243584">
                      <a:extLst>
                        <a:ext uri="{9D8B030D-6E8A-4147-A177-3AD203B41FA5}">
                          <a16:colId xmlns:a16="http://schemas.microsoft.com/office/drawing/2014/main" val="20000"/>
                        </a:ext>
                      </a:extLst>
                    </a:gridCol>
                    <a:gridCol w="5175504">
                      <a:extLst>
                        <a:ext uri="{9D8B030D-6E8A-4147-A177-3AD203B41FA5}">
                          <a16:colId xmlns:a16="http://schemas.microsoft.com/office/drawing/2014/main" val="20001"/>
                        </a:ext>
                      </a:extLst>
                    </a:gridCol>
                    <a:gridCol w="4087368">
                      <a:extLst>
                        <a:ext uri="{9D8B030D-6E8A-4147-A177-3AD203B41FA5}">
                          <a16:colId xmlns:a16="http://schemas.microsoft.com/office/drawing/2014/main" val="20002"/>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导电模型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举例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导电能力变化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1928876">
                    <a:tc>
                      <a:txBody>
                        <a:bodyPr/>
                        <a:lstStyle/>
                        <a:p>
                          <a:pPr marL="0" indent="0" algn="ctr" latinLnBrk="1" hangingPunct="0">
                            <a:lnSpc>
                              <a:spcPts val="2200"/>
                            </a:lnSpc>
                          </a:pPr>
                          <a:r>
                            <a:rPr lang="en-US" altLang="zh-CN" sz="1400" b="0" i="0" smtClean="0">
                              <a:solidFill>
                                <a:srgbClr val="000000"/>
                              </a:solidFill>
                              <a:latin typeface="微软雅黑" pitchFamily="34" charset="0"/>
                              <a:ea typeface="微软雅黑" pitchFamily="34" charset="-122"/>
                              <a:cs typeface="微软雅黑" pitchFamily="34" charset="-120"/>
                            </a:rPr>
                            <a:t>酸碱中和生成</a:t>
                          </a:r>
                        </a:p>
                        <a:p>
                          <a:pPr marL="0" lvl="0" indent="0" algn="ctr" latinLnBrk="1" hangingPunct="0">
                            <a:lnSpc>
                              <a:spcPts val="2000"/>
                            </a:lnSpc>
                          </a:pPr>
                          <a:r>
                            <a:rPr lang="en-US" altLang="zh-CN" sz="1400" b="0" i="0" smtClean="0">
                              <a:solidFill>
                                <a:srgbClr val="000000"/>
                              </a:solidFill>
                              <a:latin typeface="微软雅黑" pitchFamily="34" charset="0"/>
                              <a:ea typeface="微软雅黑" pitchFamily="34" charset="-122"/>
                              <a:cs typeface="微软雅黑" pitchFamily="34" charset="-120"/>
                            </a:rPr>
                            <a:t>沉淀和水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4146" t="-17981" r="-79270" b="-27129"/>
                          </a:stretch>
                        </a:blipFill>
                      </a:tcPr>
                    </a:tc>
                    <a:tc>
                      <a:txBody>
                        <a:bodyPr/>
                        <a:lstStyle/>
                        <a:p>
                          <a:pPr algn="ctr" latinLnBrk="1" hangingPunct="0">
                            <a:lnSpc>
                              <a:spcPts val="15100"/>
                            </a:lnSpc>
                          </a:pPr>
                          <a:r>
                            <a:rPr lang="en-US" altLang="zh-CN" sz="8450" b="0" i="0" kern="0" spc="-99900" smtClean="0">
                              <a:solidFill>
                                <a:srgbClr val="FFFFFF"/>
                              </a:solidFill>
                              <a:latin typeface="微软雅黑" pitchFamily="34" charset="0"/>
                              <a:ea typeface="微软雅黑" pitchFamily="34" charset="-122"/>
                              <a:cs typeface="微软雅黑" pitchFamily="34" charset="-120"/>
                            </a:rPr>
                            <a:t>_</a:t>
                          </a:r>
                          <a:r>
                            <a:rPr lang="en-US" altLang="zh-CN" sz="900" b="0" i="0" kern="0" spc="0" smtClean="0">
                              <a:solidFill>
                                <a:srgbClr val="FFFFFF"/>
                              </a:solidFill>
                              <a:latin typeface="SimSun" panose="02010600030101010101" pitchFamily="2" charset="-122"/>
                              <a:ea typeface="微软雅黑" pitchFamily="34" charset="-122"/>
                              <a:cs typeface="微软雅黑" pitchFamily="34" charset="-120"/>
                            </a:rPr>
                            <a:t>___________________________________________________________________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Fallback>
      </mc:AlternateContent>
      <p:pic>
        <p:nvPicPr>
          <p:cNvPr id="3" name="P_4_BD#1d7e73faa.table_image?tii=3&amp;pid=6cde08bf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20356" y="1961515"/>
            <a:ext cx="3749040" cy="170078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2" name="P_4_BD#1d7e73faa?colgroup=6,27,21&amp;pid=6cde08bf2&amp;color=0,0,0&amp;vtp=1&amp;bt=1&amp;bbb=1"/>
          <p:cNvSpPr txBox="1"/>
          <p:nvPr/>
        </p:nvSpPr>
        <p:spPr>
          <a:xfrm>
            <a:off x="10979488" y="1078992"/>
            <a:ext cx="359073" cy="292772"/>
          </a:xfrm>
          <a:prstGeom prst="rect">
            <a:avLst/>
          </a:prstGeom>
          <a:noFill/>
        </p:spPr>
        <p:txBody>
          <a:bodyPr vert="horz" wrap="none" lIns="0" tIns="0" rIns="0" bIns="0" rtlCol="0">
            <a:spAutoFit/>
          </a:bodyPr>
          <a:lstStyle/>
          <a:p>
            <a:pPr algn="r">
              <a:lnSpc>
                <a:spcPts val="2600"/>
              </a:lnSpc>
            </a:pPr>
            <a:r>
              <a:rPr lang="zh-CN" altLang="en-US" sz="1400" smtClean="0">
                <a:latin typeface="微软雅黑" panose="020B0503020204020204" pitchFamily="34" charset="-122"/>
                <a:ea typeface="微软雅黑" panose="020B0503020204020204" pitchFamily="34" charset="-122"/>
              </a:rPr>
              <a:t>续表</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1_1#bbdcd2ecd?vop=1&amp;pid=ec8e9d197&amp;color=0,0,0&amp;vtp=1&amp;bt=1&amp;bbb=1&amp;hb=1"/>
              <p:cNvSpPr/>
              <p:nvPr/>
            </p:nvSpPr>
            <p:spPr>
              <a:xfrm>
                <a:off x="832104" y="1080000"/>
                <a:ext cx="10533888" cy="8382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某兴趣小组的同学向一定体积的</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溶液中逐渐加入稀硫酸</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并测得混合溶液的导电能力随时</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间变化的曲线如图所示</a:t>
                </a:r>
                <a:r>
                  <a:rPr lang="en-US" altLang="zh-CN" b="0" i="0" dirty="0">
                    <a:solidFill>
                      <a:srgbClr val="000000"/>
                    </a:solidFill>
                    <a:latin typeface="微软雅黑" pitchFamily="34" charset="0"/>
                    <a:ea typeface="微软雅黑" pitchFamily="34" charset="-122"/>
                    <a:cs typeface="微软雅黑" pitchFamily="34" charset="-120"/>
                  </a:rPr>
                  <a:t>。下列说法中，</a:t>
                </a:r>
                <a:r>
                  <a:rPr lang="en-US" altLang="zh-CN" b="0" i="0">
                    <a:solidFill>
                      <a:srgbClr val="000000"/>
                    </a:solidFill>
                    <a:latin typeface="微软雅黑" pitchFamily="34" charset="0"/>
                    <a:ea typeface="微软雅黑" pitchFamily="34" charset="-122"/>
                    <a:cs typeface="微软雅黑" pitchFamily="34" charset="-120"/>
                  </a:rPr>
                  <a:t>不正确的是</a:t>
                </a:r>
                <a:r>
                  <a:rPr lang="en-US" altLang="zh-CN" b="0" i="0" smtClean="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SimSun" pitchFamily="34" charset="0"/>
                    <a:ea typeface="SimSun" pitchFamily="34" charset="-122"/>
                    <a:cs typeface="SimSun" pitchFamily="34" charset="-120"/>
                  </a:rPr>
                  <a:t> </a:t>
                </a:r>
                <a:r>
                  <a:rPr lang="en-US" altLang="zh-CN" b="1" i="0" smtClean="0">
                    <a:solidFill>
                      <a:srgbClr val="000000"/>
                    </a:solidFill>
                    <a:latin typeface="SimSun" pitchFamily="34" charset="0"/>
                    <a:ea typeface="SimSun" pitchFamily="34" charset="-122"/>
                    <a:cs typeface="SimSun" pitchFamily="34" charset="-120"/>
                  </a:rPr>
                  <a:t>    </a:t>
                </a:r>
                <a:r>
                  <a:rPr lang="en-US" altLang="zh-CN" b="0" i="0" smtClean="0">
                    <a:solidFill>
                      <a:srgbClr val="000000"/>
                    </a:solidFill>
                    <a:latin typeface="微软雅黑" pitchFamily="34" charset="0"/>
                    <a:ea typeface="微软雅黑" pitchFamily="34" charset="-122"/>
                    <a:cs typeface="微软雅黑" pitchFamily="34" charset="-120"/>
                  </a:rPr>
                  <a:t>)</a:t>
                </a:r>
                <a:endParaRPr lang="en-US" altLang="zh-CN" dirty="0"/>
              </a:p>
            </p:txBody>
          </p:sp>
        </mc:Choice>
        <mc:Fallback>
          <p:sp>
            <p:nvSpPr>
              <p:cNvPr id="2" name="QC_4_BD.1_1#bbdcd2ecd?vop=1&amp;pid=ec8e9d197&amp;color=0,0,0&amp;vtp=1&amp;bt=1&amp;bbb=1&amp;hb=1"/>
              <p:cNvSpPr>
                <a:spLocks noRot="1" noChangeAspect="1" noMove="1" noResize="1" noEditPoints="1" noAdjustHandles="1" noChangeArrowheads="1" noChangeShapeType="1" noTextEdit="1"/>
              </p:cNvSpPr>
              <p:nvPr/>
            </p:nvSpPr>
            <p:spPr>
              <a:xfrm>
                <a:off x="832104" y="1080000"/>
                <a:ext cx="10533888" cy="838200"/>
              </a:xfrm>
              <a:prstGeom prst="rect">
                <a:avLst/>
              </a:prstGeom>
              <a:blipFill>
                <a:blip r:embed="rId3"/>
                <a:stretch>
                  <a:fillRect l="-1389" b="-10870"/>
                </a:stretch>
              </a:blipFill>
              <a:ln/>
            </p:spPr>
            <p:txBody>
              <a:bodyPr/>
              <a:lstStyle/>
              <a:p>
                <a:r>
                  <a:rPr lang="zh-CN" altLang="en-US">
                    <a:noFill/>
                  </a:rPr>
                  <a:t> </a:t>
                </a:r>
              </a:p>
            </p:txBody>
          </p:sp>
        </mc:Fallback>
      </mc:AlternateContent>
      <p:pic>
        <p:nvPicPr>
          <p:cNvPr id="3" name="QC_4_BD.1_2#bbdcd2ecd?vop=1&amp;pid=ec8e9d197&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321808" y="2041644"/>
            <a:ext cx="1545336" cy="140817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4" name="QC_4_AN.2_1#bbdcd2ecd.bracket?vop=1&amp;pid=ec8e9d197&amp;color=0,0,0&amp;vpa=1&amp;vtp=1"/>
          <p:cNvSpPr/>
          <p:nvPr/>
        </p:nvSpPr>
        <p:spPr>
          <a:xfrm>
            <a:off x="6044660" y="1506720"/>
            <a:ext cx="315913" cy="419100"/>
          </a:xfrm>
          <a:prstGeom prst="rect">
            <a:avLst/>
          </a:prstGeom>
          <a:noFill/>
          <a:ln/>
        </p:spPr>
        <p:txBody>
          <a:bodyPr wrap="none" lIns="0" tIns="0" rIns="0" bIns="0" rtlCol="0" anchor="t"/>
          <a:lstStyle/>
          <a:p>
            <a:pPr algn="ctr" latinLnBrk="1">
              <a:lnSpc>
                <a:spcPts val="33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5" name="QC_4_BD.1_3#bbdcd2ecd.choices?vop=1&amp;pid=ec8e9d197&amp;color=0,0,0&amp;vtp=1&amp;bbb=1"/>
              <p:cNvSpPr/>
              <p:nvPr/>
            </p:nvSpPr>
            <p:spPr>
              <a:xfrm>
                <a:off x="832104" y="3578344"/>
                <a:ext cx="10533888" cy="1676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𝐴𝐵</m:t>
                    </m:r>
                  </m:oMath>
                </a14:m>
                <a:r>
                  <a:rPr lang="en-US" altLang="zh-CN" sz="1800" b="0" i="0" dirty="0">
                    <a:solidFill>
                      <a:srgbClr val="000000"/>
                    </a:solidFill>
                    <a:latin typeface="微软雅黑" pitchFamily="34" charset="0"/>
                    <a:ea typeface="微软雅黑" pitchFamily="34" charset="-122"/>
                    <a:cs typeface="微软雅黑" pitchFamily="34" charset="-120"/>
                  </a:rPr>
                  <a:t>段溶液的导电能力不断减弱</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说明生成的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不是电解质</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处溶液的导电能力约为0，说明溶液中几乎没有自由移动的离子</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𝐵𝐶</m:t>
                    </m:r>
                  </m:oMath>
                </a14:m>
                <a:r>
                  <a:rPr lang="en-US" altLang="zh-CN" sz="1800" b="0" i="0" dirty="0">
                    <a:solidFill>
                      <a:srgbClr val="000000"/>
                    </a:solidFill>
                    <a:latin typeface="微软雅黑" pitchFamily="34" charset="0"/>
                    <a:ea typeface="微软雅黑" pitchFamily="34" charset="-122"/>
                    <a:cs typeface="微软雅黑" pitchFamily="34" charset="-120"/>
                  </a:rPr>
                  <a:t>段溶液的导电能力不断增大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主要是由于过量的</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电离出的离子导电</a:t>
                </a:r>
                <a:endParaRPr lang="en-US" altLang="zh-CN" sz="1800" dirty="0"/>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sz="1800" b="0" i="0" dirty="0">
                    <a:solidFill>
                      <a:srgbClr val="000000"/>
                    </a:solidFill>
                    <a:latin typeface="微软雅黑" pitchFamily="34" charset="0"/>
                    <a:ea typeface="微软雅黑" pitchFamily="34" charset="-122"/>
                    <a:cs typeface="微软雅黑" pitchFamily="34" charset="-120"/>
                  </a:rPr>
                  <a:t>时刻</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溶液与稀硫酸恰好完全反应</a:t>
                </a:r>
                <a:endParaRPr lang="en-US" altLang="zh-CN" sz="1800" dirty="0"/>
              </a:p>
            </p:txBody>
          </p:sp>
        </mc:Choice>
        <mc:Fallback>
          <p:sp>
            <p:nvSpPr>
              <p:cNvPr id="5" name="QC_4_BD.1_3#bbdcd2ecd.choices?vop=1&amp;pid=ec8e9d197&amp;color=0,0,0&amp;vtp=1&amp;bbb=1"/>
              <p:cNvSpPr>
                <a:spLocks noRot="1" noChangeAspect="1" noMove="1" noResize="1" noEditPoints="1" noAdjustHandles="1" noChangeArrowheads="1" noChangeShapeType="1" noTextEdit="1"/>
              </p:cNvSpPr>
              <p:nvPr/>
            </p:nvSpPr>
            <p:spPr>
              <a:xfrm>
                <a:off x="832104" y="3578344"/>
                <a:ext cx="10533888" cy="1676400"/>
              </a:xfrm>
              <a:prstGeom prst="rect">
                <a:avLst/>
              </a:prstGeom>
              <a:blipFill>
                <a:blip r:embed="rId5"/>
                <a:stretch>
                  <a:fillRect l="-1389" b="-545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pic>
        <p:nvPicPr>
          <p:cNvPr id="2" name="QC_4_AS.3_1#bbdcd2ecd?vop=1&amp;pid=ec8e9d197&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3566" y="1164487"/>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C_4_AS.3_1#bbdcd2ecd?vop=1&amp;pid=ec8e9d197&amp;color=0,0,0&amp;vtp=1&amp;bt=1&amp;bbb=1&amp;hb=1"/>
              <p:cNvSpPr/>
              <p:nvPr/>
            </p:nvSpPr>
            <p:spPr>
              <a:xfrm>
                <a:off x="832104" y="1080000"/>
                <a:ext cx="10531904" cy="20955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和</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的反应为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𝐴𝐵</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段溶液的导电能力不断</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减弱</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是由于生成的</a:t>
                </a:r>
                <a14:m>
                  <m:oMath xmlns:m="http://schemas.openxmlformats.org/officeDocument/2006/math">
                    <m:sSub>
                      <m:sSubPr>
                        <m:ctrlPr>
                          <a:rPr lang="en-US" altLang="zh-CN" sz="1800" b="0" i="1" dirty="0">
                            <a:solidFill>
                              <a:srgbClr val="00A0AF"/>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A0AF"/>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A0AF"/>
                            </a:solidFill>
                            <a:latin typeface="Cambria Math" panose="02040503050406030204" pitchFamily="18" charset="0"/>
                            <a:ea typeface="微软雅黑" pitchFamily="34" charset="-122"/>
                            <a:cs typeface="微软雅黑" pitchFamily="34" charset="-120"/>
                          </a:rPr>
                          <m:t>4</m:t>
                        </m:r>
                      </m:sub>
                    </m:sSub>
                  </m:oMath>
                </a14:m>
                <a:r>
                  <a:rPr lang="en-US" altLang="zh-CN" sz="1800" b="0" i="0" dirty="0" smtClean="0">
                    <a:solidFill>
                      <a:srgbClr val="00A0AF"/>
                    </a:solidFill>
                    <a:latin typeface="微软雅黑" pitchFamily="34" charset="0"/>
                    <a:ea typeface="楷体" pitchFamily="34" charset="-122"/>
                    <a:cs typeface="微软雅黑" pitchFamily="34" charset="-120"/>
                  </a:rPr>
                  <a:t>虽是强电解质</a:t>
                </a:r>
                <a:r>
                  <a:rPr lang="en-US" altLang="zh-CN" sz="1800" b="0" i="0" dirty="0">
                    <a:solidFill>
                      <a:srgbClr val="00A0AF"/>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但溶解度低</a:t>
                </a:r>
                <a:r>
                  <a:rPr lang="en-US" altLang="zh-CN" sz="1800" b="0" i="0" dirty="0">
                    <a:solidFill>
                      <a:srgbClr val="00A0AF"/>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电离出的离子很少</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导电能力弱</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楷体" pitchFamily="34" charset="-122"/>
                    <a:cs typeface="微软雅黑" pitchFamily="34" charset="-120"/>
                  </a:rPr>
                  <a:t>处</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溶液的导电能力约为</a:t>
                </a:r>
                <a:r>
                  <a:rPr lang="en-US" altLang="zh-CN" sz="1800" b="0" i="0" dirty="0">
                    <a:solidFill>
                      <a:srgbClr val="000000"/>
                    </a:solidFill>
                    <a:latin typeface="微软雅黑" pitchFamily="34" charset="0"/>
                    <a:ea typeface="微软雅黑" pitchFamily="34" charset="-122"/>
                    <a:cs typeface="微软雅黑" pitchFamily="34" charset="-120"/>
                  </a:rPr>
                  <a:t>0，</a:t>
                </a:r>
                <a:r>
                  <a:rPr lang="en-US" altLang="zh-CN" sz="1800" b="0" i="0" dirty="0">
                    <a:solidFill>
                      <a:srgbClr val="000000"/>
                    </a:solidFill>
                    <a:latin typeface="微软雅黑" pitchFamily="34" charset="0"/>
                    <a:ea typeface="楷体" pitchFamily="34" charset="-122"/>
                    <a:cs typeface="微软雅黑" pitchFamily="34" charset="-120"/>
                  </a:rPr>
                  <a:t>此时</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与硫酸恰好完全反应</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溶液中几乎没有自由移动的离子</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a:solidFill>
                      <a:srgbClr val="000000"/>
                    </a:solidFill>
                    <a:latin typeface="微软雅黑" pitchFamily="34" charset="0"/>
                    <a:ea typeface="楷体" pitchFamily="34" charset="-122"/>
                    <a:cs typeface="微软雅黑" pitchFamily="34" charset="-120"/>
                  </a:rPr>
                  <a:t>正确</a:t>
                </a:r>
                <a:r>
                  <a:rPr lang="en-US" altLang="zh-CN"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𝐵𝐶</m:t>
                    </m:r>
                  </m:oMath>
                </a14:m>
                <a:r>
                  <a:rPr lang="en-US" altLang="zh-CN" sz="1800" b="0" i="0" dirty="0">
                    <a:solidFill>
                      <a:srgbClr val="000000"/>
                    </a:solidFill>
                    <a:latin typeface="微软雅黑" pitchFamily="34" charset="0"/>
                    <a:ea typeface="楷体" pitchFamily="34" charset="-122"/>
                    <a:cs typeface="微软雅黑" pitchFamily="34" charset="-120"/>
                  </a:rPr>
                  <a:t>段加入的稀硫酸逐渐过量</a:t>
                </a:r>
                <a:r>
                  <a:rPr lang="en-US" altLang="zh-CN" b="0" i="0"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在溶液中能电离出自由移动的离子</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溶液的导电能力不断增大</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C</a:t>
                </a:r>
                <a:r>
                  <a:rPr lang="en-US" altLang="zh-CN" sz="1800" b="0" i="0" smtClean="0">
                    <a:solidFill>
                      <a:srgbClr val="000000"/>
                    </a:solidFill>
                    <a:latin typeface="微软雅黑" pitchFamily="34" charset="0"/>
                    <a:ea typeface="楷体" pitchFamily="34" charset="-122"/>
                    <a:cs typeface="微软雅黑" pitchFamily="34" charset="-120"/>
                  </a:rPr>
                  <a:t>正</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确</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b="0" i="0" dirty="0">
                        <a:solidFill>
                          <a:srgbClr val="000000"/>
                        </a:solidFill>
                        <a:latin typeface="Cambria Math" panose="02040503050406030204" pitchFamily="18" charset="0"/>
                        <a:ea typeface="微软雅黑" pitchFamily="34" charset="-122"/>
                        <a:cs typeface="微软雅黑" pitchFamily="34" charset="-120"/>
                      </a:rPr>
                      <m:t>𝑎</m:t>
                    </m:r>
                  </m:oMath>
                </a14:m>
                <a:r>
                  <a:rPr lang="en-US" altLang="zh-CN" b="0" i="0" dirty="0">
                    <a:solidFill>
                      <a:srgbClr val="000000"/>
                    </a:solidFill>
                    <a:latin typeface="微软雅黑" pitchFamily="34" charset="0"/>
                    <a:ea typeface="楷体" pitchFamily="34" charset="-122"/>
                    <a:cs typeface="微软雅黑" pitchFamily="34" charset="-120"/>
                  </a:rPr>
                  <a:t>时刻</a:t>
                </a:r>
                <a14:m>
                  <m:oMath xmlns:m="http://schemas.openxmlformats.org/officeDocument/2006/math">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Ba</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b="0" i="0" dirty="0" smtClean="0">
                    <a:solidFill>
                      <a:srgbClr val="000000"/>
                    </a:solidFill>
                    <a:latin typeface="微软雅黑" pitchFamily="34" charset="0"/>
                    <a:ea typeface="楷体" pitchFamily="34" charset="-122"/>
                    <a:cs typeface="微软雅黑" pitchFamily="34" charset="-120"/>
                  </a:rPr>
                  <a:t>与稀硫酸恰好完全反应生成硫酸钡和水</a:t>
                </a:r>
                <a:r>
                  <a:rPr lang="en-US" altLang="zh-CN" b="0" i="0" dirty="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3" name="QC_4_AS.3_1#bbdcd2ecd?vop=1&amp;pid=ec8e9d197&amp;color=0,0,0&amp;vtp=1&amp;bt=1&amp;bbb=1&amp;hb=1"/>
              <p:cNvSpPr>
                <a:spLocks noRot="1" noChangeAspect="1" noMove="1" noResize="1" noEditPoints="1" noAdjustHandles="1" noChangeArrowheads="1" noChangeShapeType="1" noTextEdit="1"/>
              </p:cNvSpPr>
              <p:nvPr/>
            </p:nvSpPr>
            <p:spPr>
              <a:xfrm>
                <a:off x="832104" y="1080000"/>
                <a:ext cx="10531904" cy="2095500"/>
              </a:xfrm>
              <a:prstGeom prst="rect">
                <a:avLst/>
              </a:prstGeom>
              <a:blipFill>
                <a:blip r:embed="rId4"/>
                <a:stretch>
                  <a:fillRect l="-1390" r="-869" b="-465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Words>
  <Application>Microsoft Office PowerPoint</Application>
  <PresentationFormat>宽屏</PresentationFormat>
  <Paragraphs>65</Paragraphs>
  <Slides>9</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2025-05-14T15:33:18Z</dcterms:created>
  <dcterms:modified xsi:type="dcterms:W3CDTF">2025-05-14T15:36:28Z</dcterms:modified>
  <cp:category/>
  <cp:contentStatus/>
</cp:coreProperties>
</file>