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410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3053f1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62fa36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7152a3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3053f1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62fa36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7152a3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021816ce0?sp=1&amp;pid=07152a3e4&amp;color=0,0,0&amp;vtp=1&amp;bt=1&amp;bbb=1"/>
              <p:cNvSpPr/>
              <p:nvPr/>
            </p:nvSpPr>
            <p:spPr>
              <a:xfrm>
                <a:off x="832104" y="1080000"/>
                <a:ext cx="10533888" cy="2298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5.标准状况下气体溶于水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其物质的量浓度的计算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（1）气体溶于水，溶质是该气体与水反应生成的物质，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溶于水后主要溶质是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但以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气体溶于水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，溶液的体积不是溶剂的体积更不是气体体积与溶剂体积之和，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应根据</a:t>
                </a:r>
              </a:p>
              <a:p>
                <a:pPr lvl="0" latinLnBrk="1">
                  <a:lnSpc>
                    <a:spcPts val="49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溶液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气体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)+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溶剂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溶液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进行计算。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021816ce0?sp=1&amp;pid=07152a3e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298700"/>
              </a:xfrm>
              <a:prstGeom prst="rect">
                <a:avLst/>
              </a:prstGeom>
              <a:blipFill>
                <a:blip r:embed="rId3"/>
                <a:stretch>
                  <a:fillRect l="-1389" b="-1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P_4_BD#021816ce0?colgroup=57&amp;pid=07152a3e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2389433"/>
                  </p:ext>
                </p:extLst>
              </p:nvPr>
            </p:nvGraphicFramePr>
            <p:xfrm>
              <a:off x="832104" y="3476744"/>
              <a:ext cx="10506456" cy="1893316"/>
            </p:xfrm>
            <a:graphic>
              <a:graphicData uri="http://schemas.openxmlformats.org/drawingml/2006/table">
                <a:tbl>
                  <a:tblPr/>
                  <a:tblGrid>
                    <a:gridCol w="28254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680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53441"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假定气体的摩尔质量为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𝑀</m:t>
                              </m:r>
                            </m:oMath>
                          </a14:m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体积为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（标准状况下）的气体溶于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水中（水的密度近似为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）所得溶液的密度为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398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5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①先计算溶质的物质的量：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22.4 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mol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−1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再计算溶液的体积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num>
                                    <m:den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22.4 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L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⋅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1400" b="0" i="1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14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  <m:t>mol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1400" b="0" i="0" spc="-100" dirty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微软雅黑" pitchFamily="34" charset="-122"/>
                                              <a:cs typeface="微软雅黑" pitchFamily="34" charset="-120"/>
                                            </a:rPr>
                                            <m:t>−1</m:t>
                                          </m:r>
                                        </m:sup>
                                      </m:sSup>
                                    </m:den>
                                  </m:f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×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+1 000 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g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×1×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最后计算溶质的物质的量浓度：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𝑐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𝑛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溶液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P_4_BD#021816ce0?colgroup=57&amp;pid=07152a3e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2389433"/>
                  </p:ext>
                </p:extLst>
              </p:nvPr>
            </p:nvGraphicFramePr>
            <p:xfrm>
              <a:off x="832104" y="3476744"/>
              <a:ext cx="10506456" cy="1893316"/>
            </p:xfrm>
            <a:graphic>
              <a:graphicData uri="http://schemas.openxmlformats.org/drawingml/2006/table">
                <a:tbl>
                  <a:tblPr/>
                  <a:tblGrid>
                    <a:gridCol w="28254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680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53441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1724" r="-116" b="-43965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398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5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6905" t="-23320" r="-159" b="-7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P_4_BD#021816ce0.table_image?tii=2&amp;pid=07152a3e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6152" y="4225218"/>
            <a:ext cx="2057400" cy="7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4#021816ce0?sp=1&amp;pid=07152a3e4&amp;color=0,0,0&amp;vtp=1&amp;bt=1&amp;bbb=1&amp;uw=1"/>
          <p:cNvSpPr/>
          <p:nvPr/>
        </p:nvSpPr>
        <p:spPr>
          <a:xfrm>
            <a:off x="3251454" y="2292850"/>
            <a:ext cx="59436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021816ce0?sp=1&amp;pid=07152a3e4&amp;color=0,0,0&amp;vtp=1&amp;bt=1&amp;bb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电荷守恒法在物质的量浓度计算中的应用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（1）电荷守恒：电解质溶液中，无论存在多少种离子，溶液均呈电中性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即阳离子所带正电荷总数</a:t>
            </a:r>
            <a:endParaRPr lang="en-US" altLang="zh-CN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一定等于阴离子所带负电荷总数。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（2）解题注意：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要准确判断溶液中存在的离子，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不能漏掉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②注意离子所带的电荷数目。</a:t>
            </a:r>
            <a:endParaRPr lang="en-US" altLang="zh-CN" sz="1800" dirty="0"/>
          </a:p>
        </p:txBody>
      </p:sp>
      <p:sp>
        <p:nvSpPr>
          <p:cNvPr id="5" name="P_4#021816ce0?sp=1&amp;pid=07152a3e4&amp;color=0,0,0&amp;vtp=1&amp;bt=1&amp;bbb=1&amp;uw=1"/>
          <p:cNvSpPr/>
          <p:nvPr/>
        </p:nvSpPr>
        <p:spPr>
          <a:xfrm>
            <a:off x="8966454" y="1454650"/>
            <a:ext cx="23542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P_4#021816ce0?sp=1&amp;pid=07152a3e4&amp;color=0,0,0&amp;vtp=1&amp;bt=1&amp;bbb=1&amp;uw=1"/>
          <p:cNvSpPr/>
          <p:nvPr/>
        </p:nvSpPr>
        <p:spPr>
          <a:xfrm>
            <a:off x="832104" y="1873750"/>
            <a:ext cx="32004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P_4#021816ce0?sp=1&amp;pid=07152a3e4&amp;color=0,0,0&amp;vtp=1&amp;bt=1&amp;bbb=1&amp;uw=1"/>
          <p:cNvSpPr/>
          <p:nvPr/>
        </p:nvSpPr>
        <p:spPr>
          <a:xfrm>
            <a:off x="3480054" y="2292850"/>
            <a:ext cx="27432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8" name="P_4#021816ce0?sp=1&amp;pid=07152a3e4&amp;color=0,0,0&amp;vtp=1&amp;bt=1&amp;bbb=1&amp;uw=1"/>
          <p:cNvSpPr/>
          <p:nvPr/>
        </p:nvSpPr>
        <p:spPr>
          <a:xfrm>
            <a:off x="7823454" y="2292850"/>
            <a:ext cx="25146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88d6e74d4?vop=1&amp;pid=13053f1df&amp;color=0,0,0&amp;vtp=1&amp;bt=1&amp;bbb=1&amp;hb=1"/>
              <p:cNvSpPr/>
              <p:nvPr/>
            </p:nvSpPr>
            <p:spPr>
              <a:xfrm>
                <a:off x="832104" y="1078993"/>
                <a:ext cx="10533888" cy="1003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该溶液用水稀释至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物质的量浓度为 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88d6e74d4?vop=1&amp;pid=13053f1d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3"/>
                <a:ext cx="10533888" cy="1003300"/>
              </a:xfrm>
              <a:prstGeom prst="rect">
                <a:avLst/>
              </a:prstGeom>
              <a:blipFill>
                <a:blip r:embed="rId3"/>
                <a:stretch>
                  <a:fillRect l="-1389" b="-84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88d6e74d4.bracket?vop=1&amp;pid=13053f1df&amp;color=0,0,0&amp;vpa=1&amp;vtp=1"/>
          <p:cNvSpPr/>
          <p:nvPr/>
        </p:nvSpPr>
        <p:spPr>
          <a:xfrm>
            <a:off x="1015460" y="1670813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88d6e74d4.choices?vop=1&amp;pid=13053f1df&amp;color=0,0,0&amp;vtp=1&amp;bbb=1"/>
              <p:cNvSpPr/>
              <p:nvPr/>
            </p:nvSpPr>
            <p:spPr>
              <a:xfrm>
                <a:off x="832104" y="2082800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88d6e74d4.choices?vop=1&amp;pid=13053f1d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082800"/>
                <a:ext cx="10533888" cy="647700"/>
              </a:xfrm>
              <a:prstGeom prst="rect">
                <a:avLst/>
              </a:prstGeom>
              <a:blipFill>
                <a:blip r:embed="rId4"/>
                <a:stretch>
                  <a:fillRect l="-1389" b="-28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88d6e74d4?vop=1&amp;pid=13053f1df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2638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88d6e74d4?vop=1&amp;pid=13053f1df&amp;color=0,0,0&amp;vtp=1&amp;bbb=1&amp;hb=1"/>
              <p:cNvSpPr/>
              <p:nvPr/>
            </p:nvSpPr>
            <p:spPr>
              <a:xfrm>
                <a:off x="832104" y="2673413"/>
                <a:ext cx="10531904" cy="168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den>
                        </m:f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27 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稀释后溶液中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的物质的量浓度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108</m:t>
                            </m:r>
                          </m:den>
                        </m:f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250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108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的化学式知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250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108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125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88d6e74d4?vop=1&amp;pid=13053f1d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673413"/>
                <a:ext cx="10531904" cy="1689100"/>
              </a:xfrm>
              <a:prstGeom prst="rect">
                <a:avLst/>
              </a:prstGeom>
              <a:blipFill>
                <a:blip r:embed="rId6"/>
                <a:stretch>
                  <a:fillRect l="-579" b="-25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_1#d4cf92618?vop=1&amp;pid=13053f1d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氨气溶解在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水中（水的密度近似为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所得溶液的密度为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质的质量分数为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，物质的量浓度为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则下列关系中不正确的是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_1#d4cf92618?vop=1&amp;pid=13053f1d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92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5_1#d4cf92618.bracket?vop=1&amp;pid=13053f1df&amp;color=0,0,0&amp;vpa=2&amp;vtp=1"/>
          <p:cNvSpPr/>
          <p:nvPr/>
        </p:nvSpPr>
        <p:spPr>
          <a:xfrm>
            <a:off x="8395937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d4cf92618.choices?vop=1&amp;pid=13053f1df&amp;color=0,0,0&amp;vtp=1&amp;bbb=1"/>
              <p:cNvSpPr/>
              <p:nvPr/>
            </p:nvSpPr>
            <p:spPr>
              <a:xfrm>
                <a:off x="832104" y="19146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82697" algn="l"/>
                    <a:tab pos="5171694" algn="l"/>
                    <a:tab pos="79797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22.4+22.4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4_2#d4cf92618.choices?vop=1&amp;pid=13053f1d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6_1#d4cf92618?vop=1&amp;pid=13053f1df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53408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6_1#d4cf92618?vop=1&amp;pid=13053f1df&amp;color=0,0,0&amp;vtp=1&amp;bbb=1&amp;hb=1"/>
              <p:cNvSpPr/>
              <p:nvPr/>
            </p:nvSpPr>
            <p:spPr>
              <a:xfrm>
                <a:off x="832104" y="2384544"/>
                <a:ext cx="10531904" cy="2247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可推出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×17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=(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+1 000)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溶液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17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22.4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17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22.4</m:t>
                            </m:r>
                          </m:den>
                        </m:f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+1 000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把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代入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+22 400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项式子变形得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17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num>
                          <m:den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22.4</m:t>
                            </m:r>
                          </m:den>
                        </m:f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+1 000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溶液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显然是把溶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液的体积按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(1+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来计算的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（应根据溶液密度及质量求溶液体积）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6_1#d4cf92618?vop=1&amp;pid=13053f1d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84544"/>
                <a:ext cx="10531904" cy="2247900"/>
              </a:xfrm>
              <a:prstGeom prst="rect">
                <a:avLst/>
              </a:prstGeom>
              <a:blipFill>
                <a:blip r:embed="rId6"/>
                <a:stretch>
                  <a:fillRect l="-1390" b="-43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7_1#dfdeaa803?vop=1&amp;pid=13053f1d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某溶液中含有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的浓度分别为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则溶液中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7_1#dfdeaa803?vop=1&amp;pid=13053f1d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8_1#dfdeaa803.bracket?vop=1&amp;pid=13053f1df&amp;color=0,0,0&amp;vpa=3&amp;vtp=1"/>
          <p:cNvSpPr/>
          <p:nvPr/>
        </p:nvSpPr>
        <p:spPr>
          <a:xfrm>
            <a:off x="6612349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7_2#dfdeaa803.choices?vop=1&amp;pid=13053f1df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14422" algn="l"/>
                    <a:tab pos="5368544" algn="l"/>
                    <a:tab pos="81353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7_2#dfdeaa803.choices?vop=1&amp;pid=13053f1d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9_1#dfdeaa803?vop=1&amp;pid=13053f1df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6257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9_1#dfdeaa803?vop=1&amp;pid=13053f1df&amp;color=0,0,0&amp;vtp=1&amp;bbb=1&amp;hb=1"/>
              <p:cNvSpPr/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根据溶液呈电中性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×1+2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)×1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9_1#dfdeaa803?vop=1&amp;pid=13053f1d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40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f8981d39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ff8981d39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满分突破物质的量浓度的计算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b43fb95f?pid=a62fa3651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相信你对物质的量浓度的概念已经不陌生，但对于相关的计算题却容易大意而不得分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于是产生畏难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心理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，本通法带你轻松解决物质的量浓度的相关计算问题。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21816ce0?sp=1&amp;pid=07152a3e4&amp;color=0,0,0&amp;vtp=1&amp;bt=1&amp;bbb=1"/>
              <p:cNvSpPr/>
              <p:nvPr/>
            </p:nvSpPr>
            <p:spPr>
              <a:xfrm>
                <a:off x="832104" y="1080000"/>
                <a:ext cx="10533888" cy="411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根据定义式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A0AF"/>
                                </a:solidFill>
                                <a:latin typeface="Cambria Math" panose="02040503050406030204" pitchFamily="18" charset="0"/>
                                <a:ea typeface="楷体" pitchFamily="34" charset="-122"/>
                                <a:cs typeface="楷体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A0AF"/>
                                </a:solidFill>
                                <a:latin typeface="Cambria Math" panose="02040503050406030204" pitchFamily="18" charset="0"/>
                                <a:ea typeface="楷体" pitchFamily="34" charset="-122"/>
                                <a:cs typeface="楷体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A0AF"/>
                                </a:solidFill>
                                <a:latin typeface="Cambria Math" panose="02040503050406030204" pitchFamily="18" charset="0"/>
                                <a:ea typeface="楷体" pitchFamily="34" charset="-122"/>
                                <a:cs typeface="楷体" pitchFamily="34" charset="-120"/>
                              </a:rPr>
                              <m:t>B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，欲求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，先求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计算溶质的物质的量浓度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正确判断溶液的溶质并计算其物质的量</a:t>
                </a:r>
              </a:p>
              <a:p>
                <a:pPr latinLnBrk="1">
                  <a:lnSpc>
                    <a:spcPts val="7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与水发生反应生成新的物质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水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,此时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为溶质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②特殊物质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溶于水后溶质为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但计算浓度时仍以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作为溶质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含结晶水的物质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⋅5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⋅10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的基本计算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“四公式”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7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适用于标准状况下的气态溶质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021816ce0?sp=1&amp;pid=07152a3e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14800"/>
              </a:xfrm>
              <a:prstGeom prst="rect">
                <a:avLst/>
              </a:prstGeom>
              <a:blipFill>
                <a:blip r:embed="rId3"/>
                <a:stretch>
                  <a:fillRect l="-1389" b="-1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21816ce0?sp=1&amp;pid=07152a3e4&amp;color=0,0,0&amp;vtp=1&amp;bt=1&amp;bbb=1&amp;hb=1"/>
              <p:cNvSpPr/>
              <p:nvPr/>
            </p:nvSpPr>
            <p:spPr>
              <a:xfrm>
                <a:off x="832104" y="1078992"/>
                <a:ext cx="10533888" cy="3975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（2）准确计算溶液的体积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不能用水的体积代替溶液的体积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，尤其是固体、气体溶于水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一般根据溶液的质量和密度计算溶液的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气体或固体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溶剂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里有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1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的计算模型</a:t>
                </a:r>
                <a:endParaRPr lang="en-US" altLang="zh-CN" sz="1800" dirty="0"/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若已知溶质的质量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sz="1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800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  <m:r>
                                    <a:rPr lang="en-US" altLang="zh-CN" sz="1800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若已知溶质粒子的数目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b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溶液</m:t>
                                  </m:r>
                                  <m:r>
                                    <a:rPr lang="en-US" altLang="zh-CN" b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021816ce0?sp=1&amp;pid=07152a3e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3975100"/>
              </a:xfrm>
              <a:prstGeom prst="rect">
                <a:avLst/>
              </a:prstGeom>
              <a:blipFill>
                <a:blip r:embed="rId3"/>
                <a:stretch>
                  <a:fillRect l="-1389" r="-1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021816ce0?sp=1&amp;pid=07152a3e4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2.物质的量浓度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、溶质的质量分数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和溶解度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𝑆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之间的换算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021816ce0?sp=1&amp;pid=07152a3e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021816ce0?colgroup=11,44&amp;pid=07152a3e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664320"/>
                  </p:ext>
                </p:extLst>
              </p:nvPr>
            </p:nvGraphicFramePr>
            <p:xfrm>
              <a:off x="832104" y="1622544"/>
              <a:ext cx="10506456" cy="2849182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0766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物质的量浓度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溶质的质量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分数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溶解度之间的关系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400"/>
                            </a:lnSpc>
                          </a:pPr>
                          <a:r>
                            <a:rPr lang="en-US" altLang="zh-CN" sz="58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705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相关公式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1 000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𝑤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②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溶质质量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溶液质量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×100%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③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𝑆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100+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×100%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𝑀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：溶质B的摩尔质量（单位：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mol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：溶液密度（单位：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：溶质的质量分数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09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推导方法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设溶液体积为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f>
                                    <m:f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×1 000×</m:t>
                                      </m:r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𝑤</m:t>
                                      </m:r>
                                    </m:num>
                                    <m:den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den>
                                  </m:f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1 000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𝑤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021816ce0?colgroup=11,44&amp;pid=07152a3e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664320"/>
                  </p:ext>
                </p:extLst>
              </p:nvPr>
            </p:nvGraphicFramePr>
            <p:xfrm>
              <a:off x="832104" y="1622544"/>
              <a:ext cx="10506456" cy="2849182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0766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物质的量浓度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溶质的质量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分数</a:t>
                          </a:r>
                          <a:r>
                            <a:rPr lang="en-US" altLang="zh-CN" sz="14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溶解度之间的关系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400"/>
                            </a:lnSpc>
                          </a:pPr>
                          <a:r>
                            <a:rPr lang="en-US" altLang="zh-CN" sz="58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705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相关公式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8062" t="-162238" r="-148" b="-671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09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推导方法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8062" t="-398936" r="-148" b="-21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4_BD#021816ce0.table_image?tii=1&amp;pid=07152a3e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4628" y="1741162"/>
            <a:ext cx="441655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021816ce0?sp=1&amp;pid=07152a3e4&amp;color=0,0,0&amp;vtp=1&amp;bt=1&amp;bbb=1"/>
              <p:cNvSpPr/>
              <p:nvPr/>
            </p:nvSpPr>
            <p:spPr>
              <a:xfrm>
                <a:off x="832104" y="1080000"/>
                <a:ext cx="10533888" cy="339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溶液的稀释或混合的计算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（1）浓溶液稀释（稀释规则：稀释前后溶质的质量和物质的量均不变）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溶质的质量不变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（水）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溶质的物质的量不变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（2）相同溶质两溶液混合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不同溶质的质量分数的溶液混合的计算（混合规则：混合前后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溶质的质量不变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（混），式中，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（溶液质量有加和性）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021816ce0?sp=1&amp;pid=07152a3e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90900"/>
              </a:xfrm>
              <a:prstGeom prst="rect">
                <a:avLst/>
              </a:prstGeom>
              <a:blipFill>
                <a:blip r:embed="rId3"/>
                <a:stretch>
                  <a:fillRect l="-1389" b="-16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021816ce0?pid=07152a3e4&amp;color=0,0,0&amp;mp=1&amp;vtp=1&amp;bt=1&amp;bbb=1"/>
              <p:cNvSpPr/>
              <p:nvPr/>
            </p:nvSpPr>
            <p:spPr>
              <a:xfrm>
                <a:off x="832104" y="1080000"/>
                <a:ext cx="10533888" cy="2273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②不同物质的量浓度的溶液混合的计算（混合规则：混合前后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溶质的物质的量不变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混合后溶液体积保持不变时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混合后溶液体积发生改变时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（混），其中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（混）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混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混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混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拨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溶液稀释或混合时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若题中注明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忽略混合后溶液体积变化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”,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则溶液的总体积一般按相加计算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021816ce0?pid=07152a3e4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273300"/>
              </a:xfrm>
              <a:prstGeom prst="rect">
                <a:avLst/>
              </a:prstGeom>
              <a:blipFill>
                <a:blip r:embed="rId3"/>
                <a:stretch>
                  <a:fillRect l="-1389" b="-42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021816ce0?sp=1&amp;pid=07152a3e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4.相同溶质的溶液混合后其溶质的质量分数的计算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021816ce0?colgroup=5,51&amp;pid=07152a3e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0025636"/>
                  </p:ext>
                </p:extLst>
              </p:nvPr>
            </p:nvGraphicFramePr>
            <p:xfrm>
              <a:off x="832104" y="1622544"/>
              <a:ext cx="10506456" cy="2349818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00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同一溶质</a:t>
                          </a:r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溶质的质量分数分别为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400" b="1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的两溶液混合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9071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①当溶液密度大于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溶液浓度越大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质量分数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%+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溶液等）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当溶液密度小于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溶液浓度越大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密度越小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质量分数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%+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如乙醇溶液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氨水等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等质量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两溶液等质量混合时（无论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𝜌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混合后溶液中溶质的质量分数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𝑤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𝑎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%+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𝑏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021816ce0?colgroup=5,51&amp;pid=07152a3e4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0025636"/>
                  </p:ext>
                </p:extLst>
              </p:nvPr>
            </p:nvGraphicFramePr>
            <p:xfrm>
              <a:off x="832104" y="1622544"/>
              <a:ext cx="10506456" cy="2349818"/>
            </p:xfrm>
            <a:graphic>
              <a:graphicData uri="http://schemas.openxmlformats.org/drawingml/2006/table">
                <a:tbl>
                  <a:tblPr/>
                  <a:tblGrid>
                    <a:gridCol w="110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00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868" t="-1786" r="-130" b="-6053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9071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等体积混合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868" t="-25000" r="-130" b="-48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等质量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868" t="-279412" r="-130" b="-88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</Words>
  <Application>Microsoft Office PowerPoint</Application>
  <PresentationFormat>宽屏</PresentationFormat>
  <Paragraphs>105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2025-05-14T15:19:34Z</dcterms:created>
  <dcterms:modified xsi:type="dcterms:W3CDTF">2025-05-14T15:20:55Z</dcterms:modified>
  <cp:category/>
  <cp:contentStatus/>
</cp:coreProperties>
</file>