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4"/>
  </p:notesMasterIdLst>
  <p:sldIdLst>
    <p:sldId id="256" r:id="rId2"/>
    <p:sldId id="258" r:id="rId3"/>
    <p:sldId id="259" r:id="rId4"/>
    <p:sldId id="260" r:id="rId5"/>
    <p:sldId id="261" r:id="rId6"/>
    <p:sldId id="262" r:id="rId7"/>
    <p:sldId id="263" r:id="rId8"/>
    <p:sldId id="265" r:id="rId9"/>
    <p:sldId id="266" r:id="rId10"/>
    <p:sldId id="267" r:id="rId11"/>
    <p:sldId id="268" r:id="rId12"/>
    <p:sldId id="269" r:id="rId13"/>
    <p:sldId id="270" r:id="rId14"/>
    <p:sldId id="271" r:id="rId15"/>
    <p:sldId id="272" r:id="rId16"/>
    <p:sldId id="273" r:id="rId17"/>
    <p:sldId id="274" r:id="rId18"/>
    <p:sldId id="275"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3" r:id="rId35"/>
    <p:sldId id="294" r:id="rId36"/>
    <p:sldId id="295" r:id="rId37"/>
    <p:sldId id="296" r:id="rId38"/>
    <p:sldId id="297" r:id="rId39"/>
    <p:sldId id="298"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4" r:id="rId54"/>
    <p:sldId id="315" r:id="rId55"/>
    <p:sldId id="316" r:id="rId56"/>
    <p:sldId id="317" r:id="rId57"/>
    <p:sldId id="318" r:id="rId58"/>
    <p:sldId id="320" r:id="rId59"/>
    <p:sldId id="321" r:id="rId60"/>
    <p:sldId id="322" r:id="rId61"/>
    <p:sldId id="323" r:id="rId62"/>
    <p:sldId id="324" r:id="rId63"/>
    <p:sldId id="325" r:id="rId64"/>
    <p:sldId id="326" r:id="rId65"/>
    <p:sldId id="327" r:id="rId66"/>
    <p:sldId id="328" r:id="rId67"/>
    <p:sldId id="451" r:id="rId68"/>
    <p:sldId id="329" r:id="rId69"/>
    <p:sldId id="330" r:id="rId70"/>
    <p:sldId id="331" r:id="rId71"/>
    <p:sldId id="332" r:id="rId72"/>
    <p:sldId id="333" r:id="rId73"/>
    <p:sldId id="334" r:id="rId74"/>
    <p:sldId id="335" r:id="rId75"/>
    <p:sldId id="336" r:id="rId76"/>
    <p:sldId id="337" r:id="rId77"/>
    <p:sldId id="338" r:id="rId78"/>
    <p:sldId id="339" r:id="rId79"/>
    <p:sldId id="340" r:id="rId80"/>
    <p:sldId id="341" r:id="rId81"/>
    <p:sldId id="342" r:id="rId82"/>
    <p:sldId id="344" r:id="rId83"/>
    <p:sldId id="345" r:id="rId84"/>
    <p:sldId id="346" r:id="rId85"/>
    <p:sldId id="347" r:id="rId86"/>
    <p:sldId id="348" r:id="rId87"/>
    <p:sldId id="350" r:id="rId88"/>
    <p:sldId id="351" r:id="rId89"/>
    <p:sldId id="352" r:id="rId90"/>
    <p:sldId id="353" r:id="rId91"/>
    <p:sldId id="354" r:id="rId92"/>
    <p:sldId id="452" r:id="rId93"/>
    <p:sldId id="355" r:id="rId94"/>
    <p:sldId id="356" r:id="rId95"/>
    <p:sldId id="357" r:id="rId96"/>
    <p:sldId id="359" r:id="rId97"/>
    <p:sldId id="360" r:id="rId98"/>
    <p:sldId id="361" r:id="rId99"/>
    <p:sldId id="363" r:id="rId100"/>
    <p:sldId id="364" r:id="rId101"/>
    <p:sldId id="365" r:id="rId102"/>
    <p:sldId id="366" r:id="rId103"/>
    <p:sldId id="367" r:id="rId104"/>
    <p:sldId id="368" r:id="rId105"/>
    <p:sldId id="370" r:id="rId106"/>
    <p:sldId id="371" r:id="rId107"/>
    <p:sldId id="372" r:id="rId108"/>
    <p:sldId id="373" r:id="rId109"/>
    <p:sldId id="374" r:id="rId110"/>
    <p:sldId id="376" r:id="rId111"/>
    <p:sldId id="377" r:id="rId112"/>
    <p:sldId id="378" r:id="rId113"/>
    <p:sldId id="379" r:id="rId114"/>
    <p:sldId id="380" r:id="rId115"/>
    <p:sldId id="381" r:id="rId116"/>
    <p:sldId id="382" r:id="rId117"/>
    <p:sldId id="383" r:id="rId118"/>
    <p:sldId id="453" r:id="rId119"/>
    <p:sldId id="384" r:id="rId120"/>
    <p:sldId id="385" r:id="rId121"/>
    <p:sldId id="387" r:id="rId122"/>
    <p:sldId id="388" r:id="rId123"/>
    <p:sldId id="389" r:id="rId124"/>
    <p:sldId id="390" r:id="rId125"/>
    <p:sldId id="391" r:id="rId126"/>
    <p:sldId id="392" r:id="rId127"/>
    <p:sldId id="393" r:id="rId128"/>
    <p:sldId id="394" r:id="rId129"/>
    <p:sldId id="395" r:id="rId130"/>
    <p:sldId id="396" r:id="rId131"/>
    <p:sldId id="397" r:id="rId132"/>
    <p:sldId id="398" r:id="rId133"/>
    <p:sldId id="399" r:id="rId134"/>
    <p:sldId id="400" r:id="rId135"/>
    <p:sldId id="401" r:id="rId136"/>
    <p:sldId id="402" r:id="rId137"/>
    <p:sldId id="404" r:id="rId138"/>
    <p:sldId id="405" r:id="rId139"/>
    <p:sldId id="406" r:id="rId140"/>
    <p:sldId id="407" r:id="rId141"/>
    <p:sldId id="408" r:id="rId142"/>
    <p:sldId id="409" r:id="rId143"/>
    <p:sldId id="410" r:id="rId144"/>
    <p:sldId id="411" r:id="rId145"/>
    <p:sldId id="412" r:id="rId146"/>
    <p:sldId id="414" r:id="rId147"/>
    <p:sldId id="415" r:id="rId148"/>
    <p:sldId id="416" r:id="rId149"/>
    <p:sldId id="417" r:id="rId150"/>
    <p:sldId id="418" r:id="rId151"/>
    <p:sldId id="419" r:id="rId152"/>
    <p:sldId id="420" r:id="rId153"/>
    <p:sldId id="421" r:id="rId154"/>
    <p:sldId id="422" r:id="rId155"/>
    <p:sldId id="423" r:id="rId156"/>
    <p:sldId id="424" r:id="rId157"/>
    <p:sldId id="425" r:id="rId158"/>
    <p:sldId id="426" r:id="rId159"/>
    <p:sldId id="427" r:id="rId160"/>
    <p:sldId id="428" r:id="rId161"/>
    <p:sldId id="429" r:id="rId162"/>
    <p:sldId id="430" r:id="rId163"/>
    <p:sldId id="431" r:id="rId164"/>
    <p:sldId id="432" r:id="rId165"/>
    <p:sldId id="434" r:id="rId166"/>
    <p:sldId id="435" r:id="rId167"/>
    <p:sldId id="436" r:id="rId168"/>
    <p:sldId id="437" r:id="rId169"/>
    <p:sldId id="438" r:id="rId170"/>
    <p:sldId id="439" r:id="rId171"/>
    <p:sldId id="440" r:id="rId172"/>
    <p:sldId id="441" r:id="rId173"/>
    <p:sldId id="442" r:id="rId174"/>
    <p:sldId id="454" r:id="rId175"/>
    <p:sldId id="443" r:id="rId176"/>
    <p:sldId id="444" r:id="rId177"/>
    <p:sldId id="445" r:id="rId178"/>
    <p:sldId id="446" r:id="rId179"/>
    <p:sldId id="455" r:id="rId180"/>
    <p:sldId id="447" r:id="rId181"/>
    <p:sldId id="448" r:id="rId182"/>
    <p:sldId id="449" r:id="rId18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752" autoAdjust="0"/>
    <p:restoredTop sz="94610"/>
  </p:normalViewPr>
  <p:slideViewPr>
    <p:cSldViewPr snapToGrid="0" snapToObjects="1">
      <p:cViewPr varScale="1">
        <p:scale>
          <a:sx n="96" d="100"/>
          <a:sy n="96" d="100"/>
        </p:scale>
        <p:origin x="78" y="492"/>
      </p:cViewPr>
      <p:guideLst/>
    </p:cSldViewPr>
  </p:slideViewPr>
  <p:notesTextViewPr>
    <p:cViewPr>
      <p:scale>
        <a:sx n="1" d="1"/>
        <a:sy n="1" d="1"/>
      </p:scale>
      <p:origin x="0" y="0"/>
    </p:cViewPr>
  </p:notesTextViewPr>
  <p:sorterViewPr>
    <p:cViewPr>
      <p:scale>
        <a:sx n="100" d="100"/>
        <a:sy n="100" d="100"/>
      </p:scale>
      <p:origin x="0" y="-4534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theme" Target="theme/theme1.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4524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09110-6A41-F5D7-9607-C9CA47D98F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FEDDE-8969-59BB-FAC0-9AC2C7E30A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A2E96C-A396-F5DC-90B3-9247FC65B7F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E7A0D22-14DA-FCFF-14CE-81B9F37669C4}"/>
              </a:ext>
            </a:extLst>
          </p:cNvPr>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29958201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57888-80B4-410E-551D-4D8E0D7386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B75BA1-8DC9-21BF-DA00-7AB778E069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F1D0C9-537E-E8FC-ED78-0120E72D281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D3989A-2907-CFAC-F388-93FAD26748A9}"/>
              </a:ext>
            </a:extLst>
          </p:cNvPr>
          <p:cNvSpPr>
            <a:spLocks noGrp="1"/>
          </p:cNvSpPr>
          <p:nvPr>
            <p:ph type="sldNum" sz="quarter" idx="10"/>
          </p:nvPr>
        </p:nvSpPr>
        <p:spPr/>
        <p:txBody>
          <a:bodyPr/>
          <a:lstStyle/>
          <a:p>
            <a:fld id="{F7021451-1387-4CA6-816F-3879F97B5CBC}" type="slidenum">
              <a:rPr lang="en-US"/>
              <a:t>174</a:t>
            </a:fld>
            <a:endParaRPr lang="en-US"/>
          </a:p>
        </p:txBody>
      </p:sp>
    </p:spTree>
    <p:extLst>
      <p:ext uri="{BB962C8B-B14F-4D97-AF65-F5344CB8AC3E}">
        <p14:creationId xmlns:p14="http://schemas.microsoft.com/office/powerpoint/2010/main" val="204298581"/>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421CE-CCAC-D5F7-24AD-9CDF4688E2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3A4F35-7A80-5F0A-D052-9B7172099E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4412F4-2917-0DFB-E454-18BD2F5868A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1C61DCF-B5DB-6EB7-9B56-190AA9D6D526}"/>
              </a:ext>
            </a:extLst>
          </p:cNvPr>
          <p:cNvSpPr>
            <a:spLocks noGrp="1"/>
          </p:cNvSpPr>
          <p:nvPr>
            <p:ph type="sldNum" sz="quarter" idx="10"/>
          </p:nvPr>
        </p:nvSpPr>
        <p:spPr/>
        <p:txBody>
          <a:bodyPr/>
          <a:lstStyle/>
          <a:p>
            <a:fld id="{F7021451-1387-4CA6-816F-3879F97B5CBC}" type="slidenum">
              <a:rPr lang="en-US"/>
              <a:t>179</a:t>
            </a:fld>
            <a:endParaRPr lang="en-US"/>
          </a:p>
        </p:txBody>
      </p:sp>
    </p:spTree>
    <p:extLst>
      <p:ext uri="{BB962C8B-B14F-4D97-AF65-F5344CB8AC3E}">
        <p14:creationId xmlns:p14="http://schemas.microsoft.com/office/powerpoint/2010/main" val="2972819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25AB1-66BA-D872-7923-70BB793C4E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DF82E9-E6DF-1BCE-5A1B-A5163DB87F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6EDC28-ADDA-FB7F-9BE1-8AEC53522E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DC5161-8C36-3458-A073-2889443D609A}"/>
              </a:ext>
            </a:extLst>
          </p:cNvPr>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2171807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49740-D9ED-F92E-77D3-3F93DF8D90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24F905-B962-4181-8876-E5195C4691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046DC6-A90B-F3FC-CFC4-0F7908F1FB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972DFA7-556B-8BD7-BF45-9EE0738FE051}"/>
              </a:ext>
            </a:extLst>
          </p:cNvPr>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76680551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2164c93a8eb73f25356505#tid=68243d931342730009936a3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a:ln/>
        </p:spPr>
        <p:txBody>
          <a:bodyPr wrap="square" lIns="0" tIns="0" rIns="0" bIns="0" rtlCol="0" anchor="ctr"/>
          <a:lstStyle/>
          <a:p>
            <a:pPr algn="ctr"/>
            <a:r>
              <a:rPr lang="en-US" sz="1800" b="1" i="0" dirty="0">
                <a:solidFill>
                  <a:srgbClr val="000000"/>
                </a:solidFill>
                <a:latin typeface="SimHei" pitchFamily="34" charset="0"/>
                <a:ea typeface="SimHei" pitchFamily="34" charset="-122"/>
                <a:cs typeface="SimHei" pitchFamily="34" charset="-120"/>
              </a:rPr>
              <a:t>高中化学 必修第一册</a:t>
            </a:r>
            <a:endParaRPr lang="en-US" sz="180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00.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notesSlide" Target="../notesSlides/notesSlide100.xml"/><Relationship Id="rId1" Type="http://schemas.openxmlformats.org/officeDocument/2006/relationships/slideLayout" Target="../slideLayouts/slideLayout5.xml"/><Relationship Id="rId6" Type="http://schemas.openxmlformats.org/officeDocument/2006/relationships/image" Target="../media/image274.png"/><Relationship Id="rId5" Type="http://schemas.openxmlformats.org/officeDocument/2006/relationships/image" Target="../media/image268.png"/><Relationship Id="rId4" Type="http://schemas.openxmlformats.org/officeDocument/2006/relationships/image" Target="../media/image302.png"/></Relationships>
</file>

<file path=ppt/slides/_rels/slide101.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notesSlide" Target="../notesSlides/notesSlide101.xml"/><Relationship Id="rId1" Type="http://schemas.openxmlformats.org/officeDocument/2006/relationships/slideLayout" Target="../slideLayouts/slideLayout5.xml"/><Relationship Id="rId4" Type="http://schemas.openxmlformats.org/officeDocument/2006/relationships/image" Target="../media/image306.png"/></Relationships>
</file>

<file path=ppt/slides/_rels/slide102.xml.rels><?xml version="1.0" encoding="UTF-8" standalone="yes"?>
<Relationships xmlns="http://schemas.openxmlformats.org/package/2006/relationships"><Relationship Id="rId3" Type="http://schemas.openxmlformats.org/officeDocument/2006/relationships/image" Target="../media/image307.png"/><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308.png"/><Relationship Id="rId2" Type="http://schemas.openxmlformats.org/officeDocument/2006/relationships/notesSlide" Target="../notesSlides/notesSlide103.xml"/><Relationship Id="rId1" Type="http://schemas.openxmlformats.org/officeDocument/2006/relationships/slideLayout" Target="../slideLayouts/slideLayout5.xml"/><Relationship Id="rId5" Type="http://schemas.openxmlformats.org/officeDocument/2006/relationships/image" Target="../media/image310.png"/><Relationship Id="rId4" Type="http://schemas.openxmlformats.org/officeDocument/2006/relationships/image" Target="../media/image277.png"/></Relationships>
</file>

<file path=ppt/slides/_rels/slide104.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notesSlide" Target="../notesSlides/notesSlide104.xml"/><Relationship Id="rId1" Type="http://schemas.openxmlformats.org/officeDocument/2006/relationships/slideLayout" Target="../slideLayouts/slideLayout5.xml"/><Relationship Id="rId4" Type="http://schemas.openxmlformats.org/officeDocument/2006/relationships/image" Target="../media/image312.png"/></Relationships>
</file>

<file path=ppt/slides/_rels/slide105.xml.rels><?xml version="1.0" encoding="UTF-8" standalone="yes"?>
<Relationships xmlns="http://schemas.openxmlformats.org/package/2006/relationships"><Relationship Id="rId3" Type="http://schemas.openxmlformats.org/officeDocument/2006/relationships/image" Target="../media/image314.png"/><Relationship Id="rId7" Type="http://schemas.openxmlformats.org/officeDocument/2006/relationships/image" Target="../media/image292.png"/><Relationship Id="rId2" Type="http://schemas.openxmlformats.org/officeDocument/2006/relationships/notesSlide" Target="../notesSlides/notesSlide105.xml"/><Relationship Id="rId1" Type="http://schemas.openxmlformats.org/officeDocument/2006/relationships/slideLayout" Target="../slideLayouts/slideLayout5.xml"/><Relationship Id="rId6" Type="http://schemas.openxmlformats.org/officeDocument/2006/relationships/image" Target="../media/image286.png"/><Relationship Id="rId5" Type="http://schemas.openxmlformats.org/officeDocument/2006/relationships/image" Target="../media/image284.png"/><Relationship Id="rId4" Type="http://schemas.openxmlformats.org/officeDocument/2006/relationships/image" Target="../media/image282.png"/></Relationships>
</file>

<file path=ppt/slides/_rels/slide106.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notesSlide" Target="../notesSlides/notesSlide106.xml"/><Relationship Id="rId1" Type="http://schemas.openxmlformats.org/officeDocument/2006/relationships/slideLayout" Target="../slideLayouts/slideLayout5.xml"/><Relationship Id="rId4" Type="http://schemas.openxmlformats.org/officeDocument/2006/relationships/image" Target="../media/image320.png"/></Relationships>
</file>

<file path=ppt/slides/_rels/slide107.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notesSlide" Target="../notesSlides/notesSlide107.xml"/><Relationship Id="rId1" Type="http://schemas.openxmlformats.org/officeDocument/2006/relationships/slideLayout" Target="../slideLayouts/slideLayout5.xml"/><Relationship Id="rId5" Type="http://schemas.openxmlformats.org/officeDocument/2006/relationships/image" Target="../media/image323.png"/><Relationship Id="rId4" Type="http://schemas.openxmlformats.org/officeDocument/2006/relationships/image" Target="../media/image303.png"/></Relationships>
</file>

<file path=ppt/slides/_rels/slide108.xml.rels><?xml version="1.0" encoding="UTF-8" standalone="yes"?>
<Relationships xmlns="http://schemas.openxmlformats.org/package/2006/relationships"><Relationship Id="rId3" Type="http://schemas.openxmlformats.org/officeDocument/2006/relationships/image" Target="../media/image304.png"/><Relationship Id="rId2" Type="http://schemas.openxmlformats.org/officeDocument/2006/relationships/notesSlide" Target="../notesSlides/notesSlide108.xml"/><Relationship Id="rId1" Type="http://schemas.openxmlformats.org/officeDocument/2006/relationships/slideLayout" Target="../slideLayouts/slideLayout5.xml"/><Relationship Id="rId6" Type="http://schemas.openxmlformats.org/officeDocument/2006/relationships/image" Target="../media/image311.png"/><Relationship Id="rId5" Type="http://schemas.openxmlformats.org/officeDocument/2006/relationships/image" Target="../media/image309.png"/><Relationship Id="rId4" Type="http://schemas.openxmlformats.org/officeDocument/2006/relationships/image" Target="../media/image305.png"/></Relationships>
</file>

<file path=ppt/slides/_rels/slide109.xml.rels><?xml version="1.0" encoding="UTF-8" standalone="yes"?>
<Relationships xmlns="http://schemas.openxmlformats.org/package/2006/relationships"><Relationship Id="rId8" Type="http://schemas.openxmlformats.org/officeDocument/2006/relationships/image" Target="../media/image333.png"/><Relationship Id="rId3" Type="http://schemas.openxmlformats.org/officeDocument/2006/relationships/image" Target="../media/image328.png"/><Relationship Id="rId7" Type="http://schemas.openxmlformats.org/officeDocument/2006/relationships/image" Target="../media/image332.png"/><Relationship Id="rId2" Type="http://schemas.openxmlformats.org/officeDocument/2006/relationships/notesSlide" Target="../notesSlides/notesSlide109.xml"/><Relationship Id="rId1" Type="http://schemas.openxmlformats.org/officeDocument/2006/relationships/slideLayout" Target="../slideLayouts/slideLayout5.xml"/><Relationship Id="rId6" Type="http://schemas.openxmlformats.org/officeDocument/2006/relationships/image" Target="../media/image331.png"/><Relationship Id="rId5" Type="http://schemas.openxmlformats.org/officeDocument/2006/relationships/image" Target="../media/image330.png"/><Relationship Id="rId4" Type="http://schemas.openxmlformats.org/officeDocument/2006/relationships/image" Target="../media/image329.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313.png"/><Relationship Id="rId7" Type="http://schemas.openxmlformats.org/officeDocument/2006/relationships/image" Target="../media/image318.png"/><Relationship Id="rId2" Type="http://schemas.openxmlformats.org/officeDocument/2006/relationships/notesSlide" Target="../notesSlides/notesSlide112.xml"/><Relationship Id="rId1" Type="http://schemas.openxmlformats.org/officeDocument/2006/relationships/slideLayout" Target="../slideLayouts/slideLayout5.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315.png"/></Relationships>
</file>

<file path=ppt/slides/_rels/slide113.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notesSlide" Target="../notesSlides/notesSlide113.xml"/><Relationship Id="rId1" Type="http://schemas.openxmlformats.org/officeDocument/2006/relationships/slideLayout" Target="../slideLayouts/slideLayout5.xml"/><Relationship Id="rId4" Type="http://schemas.openxmlformats.org/officeDocument/2006/relationships/image" Target="../media/image341.png"/></Relationships>
</file>

<file path=ppt/slides/_rels/slide114.xml.rels><?xml version="1.0" encoding="UTF-8" standalone="yes"?>
<Relationships xmlns="http://schemas.openxmlformats.org/package/2006/relationships"><Relationship Id="rId3" Type="http://schemas.openxmlformats.org/officeDocument/2006/relationships/image" Target="../media/image342.png"/><Relationship Id="rId2" Type="http://schemas.openxmlformats.org/officeDocument/2006/relationships/notesSlide" Target="../notesSlides/notesSlide114.xml"/><Relationship Id="rId1" Type="http://schemas.openxmlformats.org/officeDocument/2006/relationships/slideLayout" Target="../slideLayouts/slideLayout5.xml"/><Relationship Id="rId5" Type="http://schemas.openxmlformats.org/officeDocument/2006/relationships/image" Target="../media/image344.png"/><Relationship Id="rId4" Type="http://schemas.openxmlformats.org/officeDocument/2006/relationships/image" Target="../media/image321.png"/></Relationships>
</file>

<file path=ppt/slides/_rels/slide115.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notesSlide" Target="../notesSlides/notesSlide115.xml"/><Relationship Id="rId1" Type="http://schemas.openxmlformats.org/officeDocument/2006/relationships/slideLayout" Target="../slideLayouts/slideLayout5.xml"/><Relationship Id="rId4" Type="http://schemas.openxmlformats.org/officeDocument/2006/relationships/image" Target="../media/image346.png"/></Relationships>
</file>

<file path=ppt/slides/_rels/slide116.xml.rels><?xml version="1.0" encoding="UTF-8" standalone="yes"?>
<Relationships xmlns="http://schemas.openxmlformats.org/package/2006/relationships"><Relationship Id="rId3" Type="http://schemas.openxmlformats.org/officeDocument/2006/relationships/image" Target="../media/image324.png"/><Relationship Id="rId2" Type="http://schemas.openxmlformats.org/officeDocument/2006/relationships/notesSlide" Target="../notesSlides/notesSlide116.xml"/><Relationship Id="rId1" Type="http://schemas.openxmlformats.org/officeDocument/2006/relationships/slideLayout" Target="../slideLayouts/slideLayout5.xml"/><Relationship Id="rId4" Type="http://schemas.openxmlformats.org/officeDocument/2006/relationships/image" Target="../media/image348.png"/></Relationships>
</file>

<file path=ppt/slides/_rels/slide117.xml.rels><?xml version="1.0" encoding="UTF-8" standalone="yes"?>
<Relationships xmlns="http://schemas.openxmlformats.org/package/2006/relationships"><Relationship Id="rId3" Type="http://schemas.openxmlformats.org/officeDocument/2006/relationships/image" Target="../media/image349.png"/><Relationship Id="rId2" Type="http://schemas.openxmlformats.org/officeDocument/2006/relationships/notesSlide" Target="../notesSlides/notesSlide117.xml"/><Relationship Id="rId1" Type="http://schemas.openxmlformats.org/officeDocument/2006/relationships/slideLayout" Target="../slideLayouts/slideLayout5.xml"/><Relationship Id="rId5" Type="http://schemas.openxmlformats.org/officeDocument/2006/relationships/image" Target="../media/image351.png"/><Relationship Id="rId4" Type="http://schemas.openxmlformats.org/officeDocument/2006/relationships/image" Target="../media/image325.png"/></Relationships>
</file>

<file path=ppt/slides/_rels/slide118.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notesSlide" Target="../notesSlides/notesSlide118.xml"/><Relationship Id="rId1" Type="http://schemas.openxmlformats.org/officeDocument/2006/relationships/slideLayout" Target="../slideLayouts/slideLayout5.xml"/><Relationship Id="rId5" Type="http://schemas.openxmlformats.org/officeDocument/2006/relationships/image" Target="../media/image334.png"/><Relationship Id="rId4" Type="http://schemas.openxmlformats.org/officeDocument/2006/relationships/image" Target="../media/image327.png"/></Relationships>
</file>

<file path=ppt/slides/_rels/slide119.xml.rels><?xml version="1.0" encoding="UTF-8" standalone="yes"?>
<Relationships xmlns="http://schemas.openxmlformats.org/package/2006/relationships"><Relationship Id="rId8" Type="http://schemas.openxmlformats.org/officeDocument/2006/relationships/image" Target="../media/image360.png"/><Relationship Id="rId3" Type="http://schemas.openxmlformats.org/officeDocument/2006/relationships/image" Target="../media/image335.png"/><Relationship Id="rId7" Type="http://schemas.openxmlformats.org/officeDocument/2006/relationships/image" Target="../media/image338.png"/><Relationship Id="rId2" Type="http://schemas.openxmlformats.org/officeDocument/2006/relationships/notesSlide" Target="../notesSlides/notesSlide119.xml"/><Relationship Id="rId1" Type="http://schemas.openxmlformats.org/officeDocument/2006/relationships/slideLayout" Target="../slideLayouts/slideLayout5.xml"/><Relationship Id="rId6" Type="http://schemas.openxmlformats.org/officeDocument/2006/relationships/image" Target="../media/image337.png"/><Relationship Id="rId5" Type="http://schemas.openxmlformats.org/officeDocument/2006/relationships/image" Target="../media/image336.png"/><Relationship Id="rId4" Type="http://schemas.openxmlformats.org/officeDocument/2006/relationships/image" Target="../media/image356.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3" Type="http://schemas.openxmlformats.org/officeDocument/2006/relationships/image" Target="../media/image361.png"/><Relationship Id="rId2" Type="http://schemas.openxmlformats.org/officeDocument/2006/relationships/notesSlide" Target="../notesSlides/notesSlide120.xml"/><Relationship Id="rId1" Type="http://schemas.openxmlformats.org/officeDocument/2006/relationships/slideLayout" Target="../slideLayouts/slideLayout5.xml"/><Relationship Id="rId5" Type="http://schemas.openxmlformats.org/officeDocument/2006/relationships/image" Target="../media/image363.png"/><Relationship Id="rId4" Type="http://schemas.openxmlformats.org/officeDocument/2006/relationships/image" Target="../media/image362.png"/></Relationships>
</file>

<file path=ppt/slides/_rels/slide121.xml.rels><?xml version="1.0" encoding="UTF-8" standalone="yes"?>
<Relationships xmlns="http://schemas.openxmlformats.org/package/2006/relationships"><Relationship Id="rId3" Type="http://schemas.openxmlformats.org/officeDocument/2006/relationships/image" Target="../media/image339.png"/><Relationship Id="rId2" Type="http://schemas.openxmlformats.org/officeDocument/2006/relationships/notesSlide" Target="../notesSlides/notesSlide121.xml"/><Relationship Id="rId1" Type="http://schemas.openxmlformats.org/officeDocument/2006/relationships/slideLayout" Target="../slideLayouts/slideLayout5.xml"/><Relationship Id="rId4" Type="http://schemas.openxmlformats.org/officeDocument/2006/relationships/image" Target="../media/image366.png"/></Relationships>
</file>

<file path=ppt/slides/_rels/slide122.xml.rels><?xml version="1.0" encoding="UTF-8" standalone="yes"?>
<Relationships xmlns="http://schemas.openxmlformats.org/package/2006/relationships"><Relationship Id="rId3" Type="http://schemas.openxmlformats.org/officeDocument/2006/relationships/image" Target="../media/image367.png"/><Relationship Id="rId2" Type="http://schemas.openxmlformats.org/officeDocument/2006/relationships/notesSlide" Target="../notesSlides/notesSlide122.xml"/><Relationship Id="rId1" Type="http://schemas.openxmlformats.org/officeDocument/2006/relationships/slideLayout" Target="../slideLayouts/slideLayout5.xml"/><Relationship Id="rId5" Type="http://schemas.openxmlformats.org/officeDocument/2006/relationships/image" Target="../media/image369.png"/><Relationship Id="rId4" Type="http://schemas.openxmlformats.org/officeDocument/2006/relationships/image" Target="../media/image343.png"/></Relationships>
</file>

<file path=ppt/slides/_rels/slide123.xml.rels><?xml version="1.0" encoding="UTF-8" standalone="yes"?>
<Relationships xmlns="http://schemas.openxmlformats.org/package/2006/relationships"><Relationship Id="rId3" Type="http://schemas.openxmlformats.org/officeDocument/2006/relationships/image" Target="../media/image345.png"/><Relationship Id="rId2" Type="http://schemas.openxmlformats.org/officeDocument/2006/relationships/notesSlide" Target="../notesSlides/notesSlide123.xml"/><Relationship Id="rId1" Type="http://schemas.openxmlformats.org/officeDocument/2006/relationships/slideLayout" Target="../slideLayouts/slideLayout5.xml"/><Relationship Id="rId5" Type="http://schemas.openxmlformats.org/officeDocument/2006/relationships/image" Target="../media/image372.png"/><Relationship Id="rId4" Type="http://schemas.openxmlformats.org/officeDocument/2006/relationships/image" Target="../media/image371.png"/></Relationships>
</file>

<file path=ppt/slides/_rels/slide124.xml.rels><?xml version="1.0" encoding="UTF-8" standalone="yes"?>
<Relationships xmlns="http://schemas.openxmlformats.org/package/2006/relationships"><Relationship Id="rId8" Type="http://schemas.openxmlformats.org/officeDocument/2006/relationships/image" Target="../media/image378.png"/><Relationship Id="rId3" Type="http://schemas.openxmlformats.org/officeDocument/2006/relationships/image" Target="../media/image347.png"/><Relationship Id="rId7" Type="http://schemas.openxmlformats.org/officeDocument/2006/relationships/image" Target="../media/image377.png"/><Relationship Id="rId2" Type="http://schemas.openxmlformats.org/officeDocument/2006/relationships/notesSlide" Target="../notesSlides/notesSlide124.xml"/><Relationship Id="rId1" Type="http://schemas.openxmlformats.org/officeDocument/2006/relationships/slideLayout" Target="../slideLayouts/slideLayout5.xml"/><Relationship Id="rId6" Type="http://schemas.openxmlformats.org/officeDocument/2006/relationships/image" Target="../media/image376.png"/><Relationship Id="rId5" Type="http://schemas.openxmlformats.org/officeDocument/2006/relationships/image" Target="../media/image375.png"/><Relationship Id="rId4" Type="http://schemas.openxmlformats.org/officeDocument/2006/relationships/image" Target="../media/image374.png"/></Relationships>
</file>

<file path=ppt/slides/_rels/slide125.xml.rels><?xml version="1.0" encoding="UTF-8" standalone="yes"?>
<Relationships xmlns="http://schemas.openxmlformats.org/package/2006/relationships"><Relationship Id="rId3" Type="http://schemas.openxmlformats.org/officeDocument/2006/relationships/image" Target="../media/image379.png"/><Relationship Id="rId2" Type="http://schemas.openxmlformats.org/officeDocument/2006/relationships/notesSlide" Target="../notesSlides/notesSlide125.xml"/><Relationship Id="rId1" Type="http://schemas.openxmlformats.org/officeDocument/2006/relationships/slideLayout" Target="../slideLayouts/slideLayout5.xml"/><Relationship Id="rId6" Type="http://schemas.openxmlformats.org/officeDocument/2006/relationships/image" Target="../media/image382.png"/><Relationship Id="rId5" Type="http://schemas.openxmlformats.org/officeDocument/2006/relationships/image" Target="../media/image381.png"/><Relationship Id="rId4" Type="http://schemas.openxmlformats.org/officeDocument/2006/relationships/image" Target="../media/image380.png"/></Relationships>
</file>

<file path=ppt/slides/_rels/slide126.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126.xml"/><Relationship Id="rId1" Type="http://schemas.openxmlformats.org/officeDocument/2006/relationships/slideLayout" Target="../slideLayouts/slideLayout5.xml"/><Relationship Id="rId4" Type="http://schemas.openxmlformats.org/officeDocument/2006/relationships/image" Target="../media/image384.png"/></Relationships>
</file>

<file path=ppt/slides/_rels/slide127.xml.rels><?xml version="1.0" encoding="UTF-8" standalone="yes"?>
<Relationships xmlns="http://schemas.openxmlformats.org/package/2006/relationships"><Relationship Id="rId3" Type="http://schemas.openxmlformats.org/officeDocument/2006/relationships/image" Target="../media/image385.png"/><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3" Type="http://schemas.openxmlformats.org/officeDocument/2006/relationships/image" Target="../media/image386.png"/><Relationship Id="rId2" Type="http://schemas.openxmlformats.org/officeDocument/2006/relationships/notesSlide" Target="../notesSlides/notesSlide128.xml"/><Relationship Id="rId1" Type="http://schemas.openxmlformats.org/officeDocument/2006/relationships/slideLayout" Target="../slideLayouts/slideLayout5.xml"/><Relationship Id="rId4" Type="http://schemas.openxmlformats.org/officeDocument/2006/relationships/image" Target="../media/image387.png"/></Relationships>
</file>

<file path=ppt/slides/_rels/slide129.xml.rels><?xml version="1.0" encoding="UTF-8" standalone="yes"?>
<Relationships xmlns="http://schemas.openxmlformats.org/package/2006/relationships"><Relationship Id="rId8" Type="http://schemas.openxmlformats.org/officeDocument/2006/relationships/image" Target="../media/image393.png"/><Relationship Id="rId3" Type="http://schemas.openxmlformats.org/officeDocument/2006/relationships/image" Target="../media/image352.png"/><Relationship Id="rId7" Type="http://schemas.openxmlformats.org/officeDocument/2006/relationships/image" Target="../media/image357.png"/><Relationship Id="rId2" Type="http://schemas.openxmlformats.org/officeDocument/2006/relationships/notesSlide" Target="../notesSlides/notesSlide129.xml"/><Relationship Id="rId1" Type="http://schemas.openxmlformats.org/officeDocument/2006/relationships/slideLayout" Target="../slideLayouts/slideLayout5.xml"/><Relationship Id="rId6" Type="http://schemas.openxmlformats.org/officeDocument/2006/relationships/image" Target="../media/image355.png"/><Relationship Id="rId5" Type="http://schemas.openxmlformats.org/officeDocument/2006/relationships/image" Target="../media/image354.png"/><Relationship Id="rId4" Type="http://schemas.openxmlformats.org/officeDocument/2006/relationships/image" Target="../media/image353.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1.png"/></Relationships>
</file>

<file path=ppt/slides/_rels/slide130.xml.rels><?xml version="1.0" encoding="UTF-8" standalone="yes"?>
<Relationships xmlns="http://schemas.openxmlformats.org/package/2006/relationships"><Relationship Id="rId3" Type="http://schemas.openxmlformats.org/officeDocument/2006/relationships/image" Target="../media/image358.png"/><Relationship Id="rId2" Type="http://schemas.openxmlformats.org/officeDocument/2006/relationships/notesSlide" Target="../notesSlides/notesSlide130.xml"/><Relationship Id="rId1" Type="http://schemas.openxmlformats.org/officeDocument/2006/relationships/slideLayout" Target="../slideLayouts/slideLayout5.xml"/><Relationship Id="rId4" Type="http://schemas.openxmlformats.org/officeDocument/2006/relationships/image" Target="../media/image395.png"/></Relationships>
</file>

<file path=ppt/slides/_rels/slide131.xml.rels><?xml version="1.0" encoding="UTF-8" standalone="yes"?>
<Relationships xmlns="http://schemas.openxmlformats.org/package/2006/relationships"><Relationship Id="rId3" Type="http://schemas.openxmlformats.org/officeDocument/2006/relationships/image" Target="../media/image396.png"/><Relationship Id="rId2" Type="http://schemas.openxmlformats.org/officeDocument/2006/relationships/notesSlide" Target="../notesSlides/notesSlide131.xml"/><Relationship Id="rId1" Type="http://schemas.openxmlformats.org/officeDocument/2006/relationships/slideLayout" Target="../slideLayouts/slideLayout5.xml"/><Relationship Id="rId5" Type="http://schemas.openxmlformats.org/officeDocument/2006/relationships/image" Target="../media/image398.png"/><Relationship Id="rId4" Type="http://schemas.openxmlformats.org/officeDocument/2006/relationships/image" Target="../media/image359.png"/></Relationships>
</file>

<file path=ppt/slides/_rels/slide132.xml.rels><?xml version="1.0" encoding="UTF-8" standalone="yes"?>
<Relationships xmlns="http://schemas.openxmlformats.org/package/2006/relationships"><Relationship Id="rId3" Type="http://schemas.openxmlformats.org/officeDocument/2006/relationships/image" Target="../media/image399.png"/><Relationship Id="rId2" Type="http://schemas.openxmlformats.org/officeDocument/2006/relationships/notesSlide" Target="../notesSlides/notesSlide132.xml"/><Relationship Id="rId1" Type="http://schemas.openxmlformats.org/officeDocument/2006/relationships/slideLayout" Target="../slideLayouts/slideLayout5.xml"/><Relationship Id="rId5" Type="http://schemas.openxmlformats.org/officeDocument/2006/relationships/image" Target="../media/image401.png"/><Relationship Id="rId4" Type="http://schemas.openxmlformats.org/officeDocument/2006/relationships/image" Target="../media/image364.png"/></Relationships>
</file>

<file path=ppt/slides/_rels/slide133.xml.rels><?xml version="1.0" encoding="UTF-8" standalone="yes"?>
<Relationships xmlns="http://schemas.openxmlformats.org/package/2006/relationships"><Relationship Id="rId3" Type="http://schemas.openxmlformats.org/officeDocument/2006/relationships/image" Target="../media/image365.png"/><Relationship Id="rId7" Type="http://schemas.openxmlformats.org/officeDocument/2006/relationships/image" Target="../media/image406.png"/><Relationship Id="rId2" Type="http://schemas.openxmlformats.org/officeDocument/2006/relationships/notesSlide" Target="../notesSlides/notesSlide133.xml"/><Relationship Id="rId1" Type="http://schemas.openxmlformats.org/officeDocument/2006/relationships/slideLayout" Target="../slideLayouts/slideLayout5.xml"/><Relationship Id="rId6" Type="http://schemas.openxmlformats.org/officeDocument/2006/relationships/image" Target="../media/image405.png"/><Relationship Id="rId5" Type="http://schemas.openxmlformats.org/officeDocument/2006/relationships/image" Target="../media/image370.png"/><Relationship Id="rId4" Type="http://schemas.openxmlformats.org/officeDocument/2006/relationships/image" Target="../media/image368.png"/></Relationships>
</file>

<file path=ppt/slides/_rels/slide134.xml.rels><?xml version="1.0" encoding="UTF-8" standalone="yes"?>
<Relationships xmlns="http://schemas.openxmlformats.org/package/2006/relationships"><Relationship Id="rId3" Type="http://schemas.openxmlformats.org/officeDocument/2006/relationships/image" Target="../media/image407.png"/><Relationship Id="rId2" Type="http://schemas.openxmlformats.org/officeDocument/2006/relationships/notesSlide" Target="../notesSlides/notesSlide134.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8" Type="http://schemas.openxmlformats.org/officeDocument/2006/relationships/image" Target="../media/image413.png"/><Relationship Id="rId3" Type="http://schemas.openxmlformats.org/officeDocument/2006/relationships/image" Target="../media/image408.png"/><Relationship Id="rId7" Type="http://schemas.openxmlformats.org/officeDocument/2006/relationships/image" Target="../media/image412.png"/><Relationship Id="rId2" Type="http://schemas.openxmlformats.org/officeDocument/2006/relationships/notesSlide" Target="../notesSlides/notesSlide135.xml"/><Relationship Id="rId1" Type="http://schemas.openxmlformats.org/officeDocument/2006/relationships/slideLayout" Target="../slideLayouts/slideLayout5.xml"/><Relationship Id="rId6" Type="http://schemas.openxmlformats.org/officeDocument/2006/relationships/image" Target="../media/image411.png"/><Relationship Id="rId5" Type="http://schemas.openxmlformats.org/officeDocument/2006/relationships/image" Target="../media/image373.png"/><Relationship Id="rId4" Type="http://schemas.openxmlformats.org/officeDocument/2006/relationships/image" Target="../media/image409.png"/></Relationships>
</file>

<file path=ppt/slides/_rels/slide136.xml.rels><?xml version="1.0" encoding="UTF-8" standalone="yes"?>
<Relationships xmlns="http://schemas.openxmlformats.org/package/2006/relationships"><Relationship Id="rId3" Type="http://schemas.openxmlformats.org/officeDocument/2006/relationships/image" Target="../media/image414.png"/><Relationship Id="rId2" Type="http://schemas.openxmlformats.org/officeDocument/2006/relationships/notesSlide" Target="../notesSlides/notesSlide136.xml"/><Relationship Id="rId1" Type="http://schemas.openxmlformats.org/officeDocument/2006/relationships/slideLayout" Target="../slideLayouts/slideLayout5.xml"/><Relationship Id="rId6" Type="http://schemas.openxmlformats.org/officeDocument/2006/relationships/image" Target="../media/image383.png"/><Relationship Id="rId5" Type="http://schemas.openxmlformats.org/officeDocument/2006/relationships/image" Target="../media/image416.png"/><Relationship Id="rId4" Type="http://schemas.openxmlformats.org/officeDocument/2006/relationships/image" Target="../media/image415.png"/></Relationships>
</file>

<file path=ppt/slides/_rels/slide137.xml.rels><?xml version="1.0" encoding="UTF-8" standalone="yes"?>
<Relationships xmlns="http://schemas.openxmlformats.org/package/2006/relationships"><Relationship Id="rId3" Type="http://schemas.openxmlformats.org/officeDocument/2006/relationships/image" Target="../media/image419.png"/><Relationship Id="rId2" Type="http://schemas.openxmlformats.org/officeDocument/2006/relationships/notesSlide" Target="../notesSlides/notesSlide137.xml"/><Relationship Id="rId1" Type="http://schemas.openxmlformats.org/officeDocument/2006/relationships/slideLayout" Target="../slideLayouts/slideLayout5.xml"/><Relationship Id="rId5" Type="http://schemas.openxmlformats.org/officeDocument/2006/relationships/image" Target="../media/image421.png"/><Relationship Id="rId4" Type="http://schemas.openxmlformats.org/officeDocument/2006/relationships/image" Target="../media/image388.png"/></Relationships>
</file>

<file path=ppt/slides/_rels/slide138.xml.rels><?xml version="1.0" encoding="UTF-8" standalone="yes"?>
<Relationships xmlns="http://schemas.openxmlformats.org/package/2006/relationships"><Relationship Id="rId8" Type="http://schemas.openxmlformats.org/officeDocument/2006/relationships/image" Target="../media/image427.png"/><Relationship Id="rId3" Type="http://schemas.openxmlformats.org/officeDocument/2006/relationships/image" Target="../media/image422.png"/><Relationship Id="rId7" Type="http://schemas.openxmlformats.org/officeDocument/2006/relationships/image" Target="../media/image426.png"/><Relationship Id="rId2" Type="http://schemas.openxmlformats.org/officeDocument/2006/relationships/notesSlide" Target="../notesSlides/notesSlide138.xml"/><Relationship Id="rId1" Type="http://schemas.openxmlformats.org/officeDocument/2006/relationships/slideLayout" Target="../slideLayouts/slideLayout5.xml"/><Relationship Id="rId6" Type="http://schemas.openxmlformats.org/officeDocument/2006/relationships/image" Target="../media/image425.png"/><Relationship Id="rId5" Type="http://schemas.openxmlformats.org/officeDocument/2006/relationships/image" Target="../media/image424.png"/><Relationship Id="rId10" Type="http://schemas.openxmlformats.org/officeDocument/2006/relationships/image" Target="../media/image429.png"/><Relationship Id="rId4" Type="http://schemas.openxmlformats.org/officeDocument/2006/relationships/image" Target="../media/image423.png"/><Relationship Id="rId9" Type="http://schemas.openxmlformats.org/officeDocument/2006/relationships/image" Target="../media/image428.png"/></Relationships>
</file>

<file path=ppt/slides/_rels/slide139.xml.rels><?xml version="1.0" encoding="UTF-8" standalone="yes"?>
<Relationships xmlns="http://schemas.openxmlformats.org/package/2006/relationships"><Relationship Id="rId3" Type="http://schemas.openxmlformats.org/officeDocument/2006/relationships/image" Target="../media/image430.png"/><Relationship Id="rId2" Type="http://schemas.openxmlformats.org/officeDocument/2006/relationships/notesSlide" Target="../notesSlides/notesSlide139.xml"/><Relationship Id="rId1" Type="http://schemas.openxmlformats.org/officeDocument/2006/relationships/slideLayout" Target="../slideLayouts/slideLayout5.xml"/><Relationship Id="rId6" Type="http://schemas.openxmlformats.org/officeDocument/2006/relationships/image" Target="../media/image433.png"/><Relationship Id="rId5" Type="http://schemas.openxmlformats.org/officeDocument/2006/relationships/image" Target="../media/image432.png"/><Relationship Id="rId4" Type="http://schemas.openxmlformats.org/officeDocument/2006/relationships/image" Target="../media/image389.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434.png"/><Relationship Id="rId7" Type="http://schemas.openxmlformats.org/officeDocument/2006/relationships/image" Target="../media/image438.png"/><Relationship Id="rId2" Type="http://schemas.openxmlformats.org/officeDocument/2006/relationships/notesSlide" Target="../notesSlides/notesSlide140.xml"/><Relationship Id="rId1" Type="http://schemas.openxmlformats.org/officeDocument/2006/relationships/slideLayout" Target="../slideLayouts/slideLayout5.xml"/><Relationship Id="rId6" Type="http://schemas.openxmlformats.org/officeDocument/2006/relationships/image" Target="../media/image437.png"/><Relationship Id="rId5" Type="http://schemas.openxmlformats.org/officeDocument/2006/relationships/image" Target="../media/image436.png"/><Relationship Id="rId10" Type="http://schemas.openxmlformats.org/officeDocument/2006/relationships/image" Target="../media/image441.png"/><Relationship Id="rId4" Type="http://schemas.openxmlformats.org/officeDocument/2006/relationships/image" Target="../media/image435.png"/><Relationship Id="rId9" Type="http://schemas.openxmlformats.org/officeDocument/2006/relationships/image" Target="../media/image440.png"/></Relationships>
</file>

<file path=ppt/slides/_rels/slide141.xml.rels><?xml version="1.0" encoding="UTF-8" standalone="yes"?>
<Relationships xmlns="http://schemas.openxmlformats.org/package/2006/relationships"><Relationship Id="rId3" Type="http://schemas.openxmlformats.org/officeDocument/2006/relationships/image" Target="../media/image391.png"/><Relationship Id="rId2" Type="http://schemas.openxmlformats.org/officeDocument/2006/relationships/notesSlide" Target="../notesSlides/notesSlide141.xml"/><Relationship Id="rId1" Type="http://schemas.openxmlformats.org/officeDocument/2006/relationships/slideLayout" Target="../slideLayouts/slideLayout5.xml"/><Relationship Id="rId4" Type="http://schemas.openxmlformats.org/officeDocument/2006/relationships/image" Target="../media/image392.png"/></Relationships>
</file>

<file path=ppt/slides/_rels/slide142.xml.rels><?xml version="1.0" encoding="UTF-8" standalone="yes"?>
<Relationships xmlns="http://schemas.openxmlformats.org/package/2006/relationships"><Relationship Id="rId3" Type="http://schemas.openxmlformats.org/officeDocument/2006/relationships/image" Target="../media/image444.png"/><Relationship Id="rId2" Type="http://schemas.openxmlformats.org/officeDocument/2006/relationships/notesSlide" Target="../notesSlides/notesSlide142.xml"/><Relationship Id="rId1" Type="http://schemas.openxmlformats.org/officeDocument/2006/relationships/slideLayout" Target="../slideLayouts/slideLayout5.xml"/><Relationship Id="rId4" Type="http://schemas.openxmlformats.org/officeDocument/2006/relationships/image" Target="../media/image445.png"/></Relationships>
</file>

<file path=ppt/slides/_rels/slide143.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notesSlide" Target="../notesSlides/notesSlide143.xml"/><Relationship Id="rId1" Type="http://schemas.openxmlformats.org/officeDocument/2006/relationships/slideLayout" Target="../slideLayouts/slideLayout5.xml"/><Relationship Id="rId6" Type="http://schemas.openxmlformats.org/officeDocument/2006/relationships/image" Target="../media/image449.png"/><Relationship Id="rId5" Type="http://schemas.openxmlformats.org/officeDocument/2006/relationships/image" Target="../media/image394.png"/><Relationship Id="rId4" Type="http://schemas.openxmlformats.org/officeDocument/2006/relationships/image" Target="../media/image447.png"/></Relationships>
</file>

<file path=ppt/slides/_rels/slide144.xml.rels><?xml version="1.0" encoding="UTF-8" standalone="yes"?>
<Relationships xmlns="http://schemas.openxmlformats.org/package/2006/relationships"><Relationship Id="rId8" Type="http://schemas.openxmlformats.org/officeDocument/2006/relationships/image" Target="../media/image455.png"/><Relationship Id="rId3" Type="http://schemas.openxmlformats.org/officeDocument/2006/relationships/image" Target="../media/image450.png"/><Relationship Id="rId7" Type="http://schemas.openxmlformats.org/officeDocument/2006/relationships/image" Target="../media/image454.png"/><Relationship Id="rId2" Type="http://schemas.openxmlformats.org/officeDocument/2006/relationships/notesSlide" Target="../notesSlides/notesSlide144.xml"/><Relationship Id="rId1" Type="http://schemas.openxmlformats.org/officeDocument/2006/relationships/slideLayout" Target="../slideLayouts/slideLayout5.xml"/><Relationship Id="rId6" Type="http://schemas.openxmlformats.org/officeDocument/2006/relationships/image" Target="../media/image453.png"/><Relationship Id="rId5" Type="http://schemas.openxmlformats.org/officeDocument/2006/relationships/image" Target="../media/image452.png"/><Relationship Id="rId4" Type="http://schemas.openxmlformats.org/officeDocument/2006/relationships/image" Target="../media/image397.png"/></Relationships>
</file>

<file path=ppt/slides/_rels/slide145.xml.rels><?xml version="1.0" encoding="UTF-8" standalone="yes"?>
<Relationships xmlns="http://schemas.openxmlformats.org/package/2006/relationships"><Relationship Id="rId8" Type="http://schemas.openxmlformats.org/officeDocument/2006/relationships/image" Target="../media/image461.png"/><Relationship Id="rId3" Type="http://schemas.openxmlformats.org/officeDocument/2006/relationships/image" Target="../media/image456.png"/><Relationship Id="rId7" Type="http://schemas.openxmlformats.org/officeDocument/2006/relationships/image" Target="../media/image460.png"/><Relationship Id="rId2" Type="http://schemas.openxmlformats.org/officeDocument/2006/relationships/notesSlide" Target="../notesSlides/notesSlide145.xml"/><Relationship Id="rId1" Type="http://schemas.openxmlformats.org/officeDocument/2006/relationships/slideLayout" Target="../slideLayouts/slideLayout5.xml"/><Relationship Id="rId6" Type="http://schemas.openxmlformats.org/officeDocument/2006/relationships/image" Target="../media/image400.png"/><Relationship Id="rId5" Type="http://schemas.openxmlformats.org/officeDocument/2006/relationships/image" Target="../media/image458.png"/><Relationship Id="rId4" Type="http://schemas.openxmlformats.org/officeDocument/2006/relationships/image" Target="../media/image457.png"/></Relationships>
</file>

<file path=ppt/slides/_rels/slide146.xml.rels><?xml version="1.0" encoding="UTF-8" standalone="yes"?>
<Relationships xmlns="http://schemas.openxmlformats.org/package/2006/relationships"><Relationship Id="rId3" Type="http://schemas.openxmlformats.org/officeDocument/2006/relationships/image" Target="../media/image463.png"/><Relationship Id="rId2" Type="http://schemas.openxmlformats.org/officeDocument/2006/relationships/notesSlide" Target="../notesSlides/notesSlide146.xml"/><Relationship Id="rId1" Type="http://schemas.openxmlformats.org/officeDocument/2006/relationships/slideLayout" Target="../slideLayouts/slideLayout5.xml"/><Relationship Id="rId5" Type="http://schemas.openxmlformats.org/officeDocument/2006/relationships/image" Target="../media/image403.png"/><Relationship Id="rId4" Type="http://schemas.openxmlformats.org/officeDocument/2006/relationships/image" Target="../media/image402.png"/></Relationships>
</file>

<file path=ppt/slides/_rels/slide147.xml.rels><?xml version="1.0" encoding="UTF-8" standalone="yes"?>
<Relationships xmlns="http://schemas.openxmlformats.org/package/2006/relationships"><Relationship Id="rId3" Type="http://schemas.openxmlformats.org/officeDocument/2006/relationships/image" Target="../media/image466.png"/><Relationship Id="rId7" Type="http://schemas.openxmlformats.org/officeDocument/2006/relationships/image" Target="../media/image418.png"/><Relationship Id="rId2" Type="http://schemas.openxmlformats.org/officeDocument/2006/relationships/notesSlide" Target="../notesSlides/notesSlide147.xml"/><Relationship Id="rId1" Type="http://schemas.openxmlformats.org/officeDocument/2006/relationships/slideLayout" Target="../slideLayouts/slideLayout5.xml"/><Relationship Id="rId6" Type="http://schemas.openxmlformats.org/officeDocument/2006/relationships/image" Target="../media/image417.png"/><Relationship Id="rId5" Type="http://schemas.openxmlformats.org/officeDocument/2006/relationships/image" Target="../media/image410.png"/><Relationship Id="rId4" Type="http://schemas.openxmlformats.org/officeDocument/2006/relationships/image" Target="../media/image404.png"/></Relationships>
</file>

<file path=ppt/slides/_rels/slide148.xml.rels><?xml version="1.0" encoding="UTF-8" standalone="yes"?>
<Relationships xmlns="http://schemas.openxmlformats.org/package/2006/relationships"><Relationship Id="rId8" Type="http://schemas.openxmlformats.org/officeDocument/2006/relationships/image" Target="../media/image476.png"/><Relationship Id="rId3" Type="http://schemas.openxmlformats.org/officeDocument/2006/relationships/image" Target="../media/image471.png"/><Relationship Id="rId7" Type="http://schemas.openxmlformats.org/officeDocument/2006/relationships/image" Target="../media/image475.png"/><Relationship Id="rId12" Type="http://schemas.openxmlformats.org/officeDocument/2006/relationships/image" Target="../media/image480.png"/><Relationship Id="rId2" Type="http://schemas.openxmlformats.org/officeDocument/2006/relationships/notesSlide" Target="../notesSlides/notesSlide148.xml"/><Relationship Id="rId1" Type="http://schemas.openxmlformats.org/officeDocument/2006/relationships/slideLayout" Target="../slideLayouts/slideLayout5.xml"/><Relationship Id="rId6" Type="http://schemas.openxmlformats.org/officeDocument/2006/relationships/image" Target="../media/image474.png"/><Relationship Id="rId11" Type="http://schemas.openxmlformats.org/officeDocument/2006/relationships/image" Target="../media/image479.png"/><Relationship Id="rId5" Type="http://schemas.openxmlformats.org/officeDocument/2006/relationships/image" Target="../media/image473.png"/><Relationship Id="rId10" Type="http://schemas.openxmlformats.org/officeDocument/2006/relationships/image" Target="../media/image478.png"/><Relationship Id="rId4" Type="http://schemas.openxmlformats.org/officeDocument/2006/relationships/image" Target="../media/image420.png"/><Relationship Id="rId9" Type="http://schemas.openxmlformats.org/officeDocument/2006/relationships/image" Target="../media/image477.png"/></Relationships>
</file>

<file path=ppt/slides/_rels/slide149.xml.rels><?xml version="1.0" encoding="UTF-8" standalone="yes"?>
<Relationships xmlns="http://schemas.openxmlformats.org/package/2006/relationships"><Relationship Id="rId3" Type="http://schemas.openxmlformats.org/officeDocument/2006/relationships/image" Target="../media/image481.png"/><Relationship Id="rId2" Type="http://schemas.openxmlformats.org/officeDocument/2006/relationships/notesSlide" Target="../notesSlides/notesSlide149.xml"/><Relationship Id="rId1" Type="http://schemas.openxmlformats.org/officeDocument/2006/relationships/slideLayout" Target="../slideLayouts/slideLayout5.xml"/><Relationship Id="rId5" Type="http://schemas.openxmlformats.org/officeDocument/2006/relationships/image" Target="../media/image431.png"/><Relationship Id="rId4" Type="http://schemas.openxmlformats.org/officeDocument/2006/relationships/image" Target="../media/image48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150.xml.rels><?xml version="1.0" encoding="UTF-8" standalone="yes"?>
<Relationships xmlns="http://schemas.openxmlformats.org/package/2006/relationships"><Relationship Id="rId3" Type="http://schemas.openxmlformats.org/officeDocument/2006/relationships/image" Target="../media/image484.png"/><Relationship Id="rId7" Type="http://schemas.openxmlformats.org/officeDocument/2006/relationships/image" Target="../media/image488.png"/><Relationship Id="rId2" Type="http://schemas.openxmlformats.org/officeDocument/2006/relationships/notesSlide" Target="../notesSlides/notesSlide150.xml"/><Relationship Id="rId1" Type="http://schemas.openxmlformats.org/officeDocument/2006/relationships/slideLayout" Target="../slideLayouts/slideLayout5.xml"/><Relationship Id="rId6" Type="http://schemas.openxmlformats.org/officeDocument/2006/relationships/image" Target="../media/image487.png"/><Relationship Id="rId5" Type="http://schemas.openxmlformats.org/officeDocument/2006/relationships/image" Target="../media/image486.png"/><Relationship Id="rId4" Type="http://schemas.openxmlformats.org/officeDocument/2006/relationships/image" Target="../media/image439.png"/></Relationships>
</file>

<file path=ppt/slides/_rels/slide151.xml.rels><?xml version="1.0" encoding="UTF-8" standalone="yes"?>
<Relationships xmlns="http://schemas.openxmlformats.org/package/2006/relationships"><Relationship Id="rId3" Type="http://schemas.openxmlformats.org/officeDocument/2006/relationships/image" Target="../media/image489.png"/><Relationship Id="rId2" Type="http://schemas.openxmlformats.org/officeDocument/2006/relationships/notesSlide" Target="../notesSlides/notesSlide151.xml"/><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3" Type="http://schemas.openxmlformats.org/officeDocument/2006/relationships/image" Target="../media/image442.png"/><Relationship Id="rId2" Type="http://schemas.openxmlformats.org/officeDocument/2006/relationships/notesSlide" Target="../notesSlides/notesSlide152.xml"/><Relationship Id="rId1" Type="http://schemas.openxmlformats.org/officeDocument/2006/relationships/slideLayout" Target="../slideLayouts/slideLayout5.xml"/><Relationship Id="rId4" Type="http://schemas.openxmlformats.org/officeDocument/2006/relationships/image" Target="../media/image491.png"/></Relationships>
</file>

<file path=ppt/slides/_rels/slide153.xml.rels><?xml version="1.0" encoding="UTF-8" standalone="yes"?>
<Relationships xmlns="http://schemas.openxmlformats.org/package/2006/relationships"><Relationship Id="rId3" Type="http://schemas.openxmlformats.org/officeDocument/2006/relationships/image" Target="../media/image492.png"/><Relationship Id="rId2" Type="http://schemas.openxmlformats.org/officeDocument/2006/relationships/notesSlide" Target="../notesSlides/notesSlide153.xml"/><Relationship Id="rId1" Type="http://schemas.openxmlformats.org/officeDocument/2006/relationships/slideLayout" Target="../slideLayouts/slideLayout5.xml"/><Relationship Id="rId6" Type="http://schemas.openxmlformats.org/officeDocument/2006/relationships/image" Target="../media/image495.png"/><Relationship Id="rId5" Type="http://schemas.openxmlformats.org/officeDocument/2006/relationships/image" Target="../media/image443.png"/><Relationship Id="rId4" Type="http://schemas.openxmlformats.org/officeDocument/2006/relationships/image" Target="../media/image493.png"/></Relationships>
</file>

<file path=ppt/slides/_rels/slide154.xml.rels><?xml version="1.0" encoding="UTF-8" standalone="yes"?>
<Relationships xmlns="http://schemas.openxmlformats.org/package/2006/relationships"><Relationship Id="rId3" Type="http://schemas.openxmlformats.org/officeDocument/2006/relationships/image" Target="../media/image496.png"/><Relationship Id="rId2" Type="http://schemas.openxmlformats.org/officeDocument/2006/relationships/notesSlide" Target="../notesSlides/notesSlide154.xml"/><Relationship Id="rId1" Type="http://schemas.openxmlformats.org/officeDocument/2006/relationships/slideLayout" Target="../slideLayouts/slideLayout5.xml"/><Relationship Id="rId5" Type="http://schemas.openxmlformats.org/officeDocument/2006/relationships/image" Target="../media/image498.png"/><Relationship Id="rId4" Type="http://schemas.openxmlformats.org/officeDocument/2006/relationships/image" Target="../media/image497.png"/></Relationships>
</file>

<file path=ppt/slides/_rels/slide155.xml.rels><?xml version="1.0" encoding="UTF-8" standalone="yes"?>
<Relationships xmlns="http://schemas.openxmlformats.org/package/2006/relationships"><Relationship Id="rId3" Type="http://schemas.openxmlformats.org/officeDocument/2006/relationships/image" Target="../media/image499.png"/><Relationship Id="rId2" Type="http://schemas.openxmlformats.org/officeDocument/2006/relationships/notesSlide" Target="../notesSlides/notesSlide155.xml"/><Relationship Id="rId1" Type="http://schemas.openxmlformats.org/officeDocument/2006/relationships/slideLayout" Target="../slideLayouts/slideLayout5.xml"/><Relationship Id="rId5" Type="http://schemas.openxmlformats.org/officeDocument/2006/relationships/image" Target="../media/image501.png"/><Relationship Id="rId4" Type="http://schemas.openxmlformats.org/officeDocument/2006/relationships/image" Target="../media/image448.png"/></Relationships>
</file>

<file path=ppt/slides/_rels/slide156.xml.rels><?xml version="1.0" encoding="UTF-8" standalone="yes"?>
<Relationships xmlns="http://schemas.openxmlformats.org/package/2006/relationships"><Relationship Id="rId3" Type="http://schemas.openxmlformats.org/officeDocument/2006/relationships/image" Target="../media/image502.png"/><Relationship Id="rId7" Type="http://schemas.openxmlformats.org/officeDocument/2006/relationships/image" Target="../media/image506.png"/><Relationship Id="rId2" Type="http://schemas.openxmlformats.org/officeDocument/2006/relationships/notesSlide" Target="../notesSlides/notesSlide156.xml"/><Relationship Id="rId1" Type="http://schemas.openxmlformats.org/officeDocument/2006/relationships/slideLayout" Target="../slideLayouts/slideLayout5.xml"/><Relationship Id="rId6" Type="http://schemas.openxmlformats.org/officeDocument/2006/relationships/image" Target="../media/image505.png"/><Relationship Id="rId5" Type="http://schemas.openxmlformats.org/officeDocument/2006/relationships/image" Target="../media/image459.png"/><Relationship Id="rId4" Type="http://schemas.openxmlformats.org/officeDocument/2006/relationships/image" Target="../media/image451.png"/></Relationships>
</file>

<file path=ppt/slides/_rels/slide157.xml.rels><?xml version="1.0" encoding="UTF-8" standalone="yes"?>
<Relationships xmlns="http://schemas.openxmlformats.org/package/2006/relationships"><Relationship Id="rId3" Type="http://schemas.openxmlformats.org/officeDocument/2006/relationships/image" Target="../media/image507.png"/><Relationship Id="rId2" Type="http://schemas.openxmlformats.org/officeDocument/2006/relationships/notesSlide" Target="../notesSlides/notesSlide157.xml"/><Relationship Id="rId1" Type="http://schemas.openxmlformats.org/officeDocument/2006/relationships/slideLayout" Target="../slideLayouts/slideLayout5.xml"/><Relationship Id="rId5" Type="http://schemas.openxmlformats.org/officeDocument/2006/relationships/image" Target="../media/image509.png"/><Relationship Id="rId4" Type="http://schemas.openxmlformats.org/officeDocument/2006/relationships/image" Target="../media/image508.png"/></Relationships>
</file>

<file path=ppt/slides/_rels/slide158.xml.rels><?xml version="1.0" encoding="UTF-8" standalone="yes"?>
<Relationships xmlns="http://schemas.openxmlformats.org/package/2006/relationships"><Relationship Id="rId3" Type="http://schemas.openxmlformats.org/officeDocument/2006/relationships/image" Target="../media/image510.png"/><Relationship Id="rId7" Type="http://schemas.openxmlformats.org/officeDocument/2006/relationships/image" Target="../media/image514.png"/><Relationship Id="rId2" Type="http://schemas.openxmlformats.org/officeDocument/2006/relationships/notesSlide" Target="../notesSlides/notesSlide158.xml"/><Relationship Id="rId1" Type="http://schemas.openxmlformats.org/officeDocument/2006/relationships/slideLayout" Target="../slideLayouts/slideLayout5.xml"/><Relationship Id="rId6" Type="http://schemas.openxmlformats.org/officeDocument/2006/relationships/image" Target="../media/image513.png"/><Relationship Id="rId5" Type="http://schemas.openxmlformats.org/officeDocument/2006/relationships/image" Target="../media/image464.png"/><Relationship Id="rId4" Type="http://schemas.openxmlformats.org/officeDocument/2006/relationships/image" Target="../media/image462.png"/></Relationships>
</file>

<file path=ppt/slides/_rels/slide159.xml.rels><?xml version="1.0" encoding="UTF-8" standalone="yes"?>
<Relationships xmlns="http://schemas.openxmlformats.org/package/2006/relationships"><Relationship Id="rId3" Type="http://schemas.openxmlformats.org/officeDocument/2006/relationships/image" Target="../media/image515.png"/><Relationship Id="rId2" Type="http://schemas.openxmlformats.org/officeDocument/2006/relationships/notesSlide" Target="../notesSlides/notesSlide159.xml"/><Relationship Id="rId1" Type="http://schemas.openxmlformats.org/officeDocument/2006/relationships/slideLayout" Target="../slideLayouts/slideLayout5.xml"/><Relationship Id="rId5" Type="http://schemas.openxmlformats.org/officeDocument/2006/relationships/image" Target="../media/image517.png"/><Relationship Id="rId4" Type="http://schemas.openxmlformats.org/officeDocument/2006/relationships/image" Target="../media/image516.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3" Type="http://schemas.openxmlformats.org/officeDocument/2006/relationships/image" Target="../media/image518.png"/><Relationship Id="rId2" Type="http://schemas.openxmlformats.org/officeDocument/2006/relationships/notesSlide" Target="../notesSlides/notesSlide162.xml"/><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3" Type="http://schemas.openxmlformats.org/officeDocument/2006/relationships/image" Target="../media/image465.png"/><Relationship Id="rId2" Type="http://schemas.openxmlformats.org/officeDocument/2006/relationships/notesSlide" Target="../notesSlides/notesSlide163.xml"/><Relationship Id="rId1" Type="http://schemas.openxmlformats.org/officeDocument/2006/relationships/slideLayout" Target="../slideLayouts/slideLayout5.xml"/><Relationship Id="rId4" Type="http://schemas.openxmlformats.org/officeDocument/2006/relationships/image" Target="../media/image520.png"/></Relationships>
</file>

<file path=ppt/slides/_rels/slide164.xml.rels><?xml version="1.0" encoding="UTF-8" standalone="yes"?>
<Relationships xmlns="http://schemas.openxmlformats.org/package/2006/relationships"><Relationship Id="rId3" Type="http://schemas.openxmlformats.org/officeDocument/2006/relationships/image" Target="../media/image521.png"/><Relationship Id="rId2" Type="http://schemas.openxmlformats.org/officeDocument/2006/relationships/notesSlide" Target="../notesSlides/notesSlide164.xml"/><Relationship Id="rId1" Type="http://schemas.openxmlformats.org/officeDocument/2006/relationships/slideLayout" Target="../slideLayouts/slideLayout5.xml"/><Relationship Id="rId5" Type="http://schemas.openxmlformats.org/officeDocument/2006/relationships/image" Target="../media/image468.png"/><Relationship Id="rId4" Type="http://schemas.openxmlformats.org/officeDocument/2006/relationships/image" Target="../media/image467.png"/></Relationships>
</file>

<file path=ppt/slides/_rels/slide165.xml.rels><?xml version="1.0" encoding="UTF-8" standalone="yes"?>
<Relationships xmlns="http://schemas.openxmlformats.org/package/2006/relationships"><Relationship Id="rId3" Type="http://schemas.openxmlformats.org/officeDocument/2006/relationships/image" Target="../media/image524.png"/><Relationship Id="rId2" Type="http://schemas.openxmlformats.org/officeDocument/2006/relationships/notesSlide" Target="../notesSlides/notesSlide165.xml"/><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3" Type="http://schemas.openxmlformats.org/officeDocument/2006/relationships/image" Target="../media/image469.png"/><Relationship Id="rId2" Type="http://schemas.openxmlformats.org/officeDocument/2006/relationships/notesSlide" Target="../notesSlides/notesSlide166.xml"/><Relationship Id="rId1" Type="http://schemas.openxmlformats.org/officeDocument/2006/relationships/slideLayout" Target="../slideLayouts/slideLayout5.xml"/><Relationship Id="rId4" Type="http://schemas.openxmlformats.org/officeDocument/2006/relationships/image" Target="../media/image526.png"/></Relationships>
</file>

<file path=ppt/slides/_rels/slide167.xml.rels><?xml version="1.0" encoding="UTF-8" standalone="yes"?>
<Relationships xmlns="http://schemas.openxmlformats.org/package/2006/relationships"><Relationship Id="rId3" Type="http://schemas.openxmlformats.org/officeDocument/2006/relationships/image" Target="../media/image470.png"/><Relationship Id="rId2" Type="http://schemas.openxmlformats.org/officeDocument/2006/relationships/notesSlide" Target="../notesSlides/notesSlide167.xml"/><Relationship Id="rId1" Type="http://schemas.openxmlformats.org/officeDocument/2006/relationships/slideLayout" Target="../slideLayouts/slideLayout5.xml"/><Relationship Id="rId4" Type="http://schemas.openxmlformats.org/officeDocument/2006/relationships/image" Target="../media/image528.png"/></Relationships>
</file>

<file path=ppt/slides/_rels/slide168.xml.rels><?xml version="1.0" encoding="UTF-8" standalone="yes"?>
<Relationships xmlns="http://schemas.openxmlformats.org/package/2006/relationships"><Relationship Id="rId3" Type="http://schemas.openxmlformats.org/officeDocument/2006/relationships/image" Target="../media/image472.png"/><Relationship Id="rId2" Type="http://schemas.openxmlformats.org/officeDocument/2006/relationships/notesSlide" Target="../notesSlides/notesSlide168.xml"/><Relationship Id="rId1" Type="http://schemas.openxmlformats.org/officeDocument/2006/relationships/slideLayout" Target="../slideLayouts/slideLayout5.xml"/><Relationship Id="rId5" Type="http://schemas.openxmlformats.org/officeDocument/2006/relationships/image" Target="../media/image485.png"/><Relationship Id="rId4" Type="http://schemas.openxmlformats.org/officeDocument/2006/relationships/image" Target="../media/image483.png"/></Relationships>
</file>

<file path=ppt/slides/_rels/slide169.xml.rels><?xml version="1.0" encoding="UTF-8" standalone="yes"?>
<Relationships xmlns="http://schemas.openxmlformats.org/package/2006/relationships"><Relationship Id="rId3" Type="http://schemas.openxmlformats.org/officeDocument/2006/relationships/image" Target="../media/image532.png"/><Relationship Id="rId2" Type="http://schemas.openxmlformats.org/officeDocument/2006/relationships/notesSlide" Target="../notesSlides/notesSlide169.xml"/><Relationship Id="rId1" Type="http://schemas.openxmlformats.org/officeDocument/2006/relationships/slideLayout" Target="../slideLayouts/slideLayout5.xml"/><Relationship Id="rId5" Type="http://schemas.openxmlformats.org/officeDocument/2006/relationships/image" Target="../media/image534.png"/><Relationship Id="rId4" Type="http://schemas.openxmlformats.org/officeDocument/2006/relationships/image" Target="../media/image490.png"/></Relationships>
</file>

<file path=ppt/slides/_rels/slide1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70.xml.rels><?xml version="1.0" encoding="UTF-8" standalone="yes"?>
<Relationships xmlns="http://schemas.openxmlformats.org/package/2006/relationships"><Relationship Id="rId8" Type="http://schemas.openxmlformats.org/officeDocument/2006/relationships/image" Target="../media/image540.png"/><Relationship Id="rId3" Type="http://schemas.openxmlformats.org/officeDocument/2006/relationships/image" Target="../media/image494.png"/><Relationship Id="rId7" Type="http://schemas.openxmlformats.org/officeDocument/2006/relationships/image" Target="../media/image539.png"/><Relationship Id="rId2" Type="http://schemas.openxmlformats.org/officeDocument/2006/relationships/notesSlide" Target="../notesSlides/notesSlide170.xml"/><Relationship Id="rId1" Type="http://schemas.openxmlformats.org/officeDocument/2006/relationships/slideLayout" Target="../slideLayouts/slideLayout5.xml"/><Relationship Id="rId6" Type="http://schemas.openxmlformats.org/officeDocument/2006/relationships/image" Target="../media/image538.png"/><Relationship Id="rId5" Type="http://schemas.openxmlformats.org/officeDocument/2006/relationships/image" Target="../media/image537.png"/><Relationship Id="rId4" Type="http://schemas.openxmlformats.org/officeDocument/2006/relationships/image" Target="../media/image536.png"/></Relationships>
</file>

<file path=ppt/slides/_rels/slide171.xml.rels><?xml version="1.0" encoding="UTF-8" standalone="yes"?>
<Relationships xmlns="http://schemas.openxmlformats.org/package/2006/relationships"><Relationship Id="rId8" Type="http://schemas.openxmlformats.org/officeDocument/2006/relationships/image" Target="../media/image546.png"/><Relationship Id="rId3" Type="http://schemas.openxmlformats.org/officeDocument/2006/relationships/image" Target="../media/image541.png"/><Relationship Id="rId7" Type="http://schemas.openxmlformats.org/officeDocument/2006/relationships/image" Target="../media/image545.png"/><Relationship Id="rId2" Type="http://schemas.openxmlformats.org/officeDocument/2006/relationships/notesSlide" Target="../notesSlides/notesSlide171.xml"/><Relationship Id="rId1" Type="http://schemas.openxmlformats.org/officeDocument/2006/relationships/slideLayout" Target="../slideLayouts/slideLayout5.xml"/><Relationship Id="rId6" Type="http://schemas.openxmlformats.org/officeDocument/2006/relationships/image" Target="../media/image544.png"/><Relationship Id="rId5" Type="http://schemas.openxmlformats.org/officeDocument/2006/relationships/image" Target="../media/image500.png"/><Relationship Id="rId4" Type="http://schemas.openxmlformats.org/officeDocument/2006/relationships/image" Target="../media/image542.png"/></Relationships>
</file>

<file path=ppt/slides/_rels/slide172.xml.rels><?xml version="1.0" encoding="UTF-8" standalone="yes"?>
<Relationships xmlns="http://schemas.openxmlformats.org/package/2006/relationships"><Relationship Id="rId3" Type="http://schemas.openxmlformats.org/officeDocument/2006/relationships/image" Target="../media/image547.png"/><Relationship Id="rId7" Type="http://schemas.openxmlformats.org/officeDocument/2006/relationships/image" Target="../media/image512.png"/><Relationship Id="rId2" Type="http://schemas.openxmlformats.org/officeDocument/2006/relationships/notesSlide" Target="../notesSlides/notesSlide172.xml"/><Relationship Id="rId1" Type="http://schemas.openxmlformats.org/officeDocument/2006/relationships/slideLayout" Target="../slideLayouts/slideLayout5.xml"/><Relationship Id="rId6" Type="http://schemas.openxmlformats.org/officeDocument/2006/relationships/image" Target="../media/image511.png"/><Relationship Id="rId5" Type="http://schemas.openxmlformats.org/officeDocument/2006/relationships/image" Target="../media/image504.png"/><Relationship Id="rId4" Type="http://schemas.openxmlformats.org/officeDocument/2006/relationships/image" Target="../media/image503.png"/></Relationships>
</file>

<file path=ppt/slides/_rels/slide173.xml.rels><?xml version="1.0" encoding="UTF-8" standalone="yes"?>
<Relationships xmlns="http://schemas.openxmlformats.org/package/2006/relationships"><Relationship Id="rId3" Type="http://schemas.openxmlformats.org/officeDocument/2006/relationships/image" Target="../media/image519.png"/><Relationship Id="rId2" Type="http://schemas.openxmlformats.org/officeDocument/2006/relationships/notesSlide" Target="../notesSlides/notesSlide173.xml"/><Relationship Id="rId1" Type="http://schemas.openxmlformats.org/officeDocument/2006/relationships/slideLayout" Target="../slideLayouts/slideLayout5.xml"/><Relationship Id="rId6" Type="http://schemas.openxmlformats.org/officeDocument/2006/relationships/image" Target="../media/image555.png"/><Relationship Id="rId5" Type="http://schemas.openxmlformats.org/officeDocument/2006/relationships/image" Target="../media/image522.png"/><Relationship Id="rId4" Type="http://schemas.openxmlformats.org/officeDocument/2006/relationships/image" Target="../media/image553.png"/></Relationships>
</file>

<file path=ppt/slides/_rels/slide174.xml.rels><?xml version="1.0" encoding="UTF-8" standalone="yes"?>
<Relationships xmlns="http://schemas.openxmlformats.org/package/2006/relationships"><Relationship Id="rId8" Type="http://schemas.openxmlformats.org/officeDocument/2006/relationships/image" Target="../media/image531.png"/><Relationship Id="rId3" Type="http://schemas.openxmlformats.org/officeDocument/2006/relationships/image" Target="../media/image523.png"/><Relationship Id="rId7" Type="http://schemas.openxmlformats.org/officeDocument/2006/relationships/image" Target="../media/image530.png"/><Relationship Id="rId2" Type="http://schemas.openxmlformats.org/officeDocument/2006/relationships/notesSlide" Target="../notesSlides/notesSlide174.xml"/><Relationship Id="rId1" Type="http://schemas.openxmlformats.org/officeDocument/2006/relationships/slideLayout" Target="../slideLayouts/slideLayout5.xml"/><Relationship Id="rId6" Type="http://schemas.openxmlformats.org/officeDocument/2006/relationships/image" Target="../media/image529.png"/><Relationship Id="rId5" Type="http://schemas.openxmlformats.org/officeDocument/2006/relationships/image" Target="../media/image527.png"/><Relationship Id="rId4" Type="http://schemas.openxmlformats.org/officeDocument/2006/relationships/image" Target="../media/image525.png"/></Relationships>
</file>

<file path=ppt/slides/_rels/slide175.xml.rels><?xml version="1.0" encoding="UTF-8" standalone="yes"?>
<Relationships xmlns="http://schemas.openxmlformats.org/package/2006/relationships"><Relationship Id="rId3" Type="http://schemas.openxmlformats.org/officeDocument/2006/relationships/image" Target="../media/image562.png"/><Relationship Id="rId2" Type="http://schemas.openxmlformats.org/officeDocument/2006/relationships/notesSlide" Target="../notesSlides/notesSlide175.xml"/><Relationship Id="rId1" Type="http://schemas.openxmlformats.org/officeDocument/2006/relationships/slideLayout" Target="../slideLayouts/slideLayout5.xml"/><Relationship Id="rId5" Type="http://schemas.openxmlformats.org/officeDocument/2006/relationships/image" Target="../media/image535.png"/><Relationship Id="rId4" Type="http://schemas.openxmlformats.org/officeDocument/2006/relationships/image" Target="../media/image533.png"/></Relationships>
</file>

<file path=ppt/slides/_rels/slide176.xml.rels><?xml version="1.0" encoding="UTF-8" standalone="yes"?>
<Relationships xmlns="http://schemas.openxmlformats.org/package/2006/relationships"><Relationship Id="rId8" Type="http://schemas.openxmlformats.org/officeDocument/2006/relationships/image" Target="../media/image570.png"/><Relationship Id="rId3" Type="http://schemas.openxmlformats.org/officeDocument/2006/relationships/image" Target="../media/image565.png"/><Relationship Id="rId7" Type="http://schemas.openxmlformats.org/officeDocument/2006/relationships/image" Target="../media/image569.png"/><Relationship Id="rId2" Type="http://schemas.openxmlformats.org/officeDocument/2006/relationships/notesSlide" Target="../notesSlides/notesSlide176.xml"/><Relationship Id="rId1" Type="http://schemas.openxmlformats.org/officeDocument/2006/relationships/slideLayout" Target="../slideLayouts/slideLayout5.xml"/><Relationship Id="rId6" Type="http://schemas.openxmlformats.org/officeDocument/2006/relationships/image" Target="../media/image568.png"/><Relationship Id="rId5" Type="http://schemas.openxmlformats.org/officeDocument/2006/relationships/image" Target="../media/image567.png"/><Relationship Id="rId4" Type="http://schemas.openxmlformats.org/officeDocument/2006/relationships/image" Target="../media/image566.png"/><Relationship Id="rId9" Type="http://schemas.openxmlformats.org/officeDocument/2006/relationships/image" Target="../media/image571.png"/></Relationships>
</file>

<file path=ppt/slides/_rels/slide177.xml.rels><?xml version="1.0" encoding="UTF-8" standalone="yes"?>
<Relationships xmlns="http://schemas.openxmlformats.org/package/2006/relationships"><Relationship Id="rId3" Type="http://schemas.openxmlformats.org/officeDocument/2006/relationships/image" Target="../media/image572.png"/><Relationship Id="rId2" Type="http://schemas.openxmlformats.org/officeDocument/2006/relationships/notesSlide" Target="../notesSlides/notesSlide177.xml"/><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3" Type="http://schemas.openxmlformats.org/officeDocument/2006/relationships/image" Target="../media/image573.png"/><Relationship Id="rId2" Type="http://schemas.openxmlformats.org/officeDocument/2006/relationships/notesSlide" Target="../notesSlides/notesSlide178.xml"/><Relationship Id="rId1" Type="http://schemas.openxmlformats.org/officeDocument/2006/relationships/slideLayout" Target="../slideLayouts/slideLayout5.xml"/><Relationship Id="rId5" Type="http://schemas.openxmlformats.org/officeDocument/2006/relationships/image" Target="../media/image575.png"/><Relationship Id="rId4" Type="http://schemas.openxmlformats.org/officeDocument/2006/relationships/image" Target="../media/image543.png"/></Relationships>
</file>

<file path=ppt/slides/_rels/slide179.xml.rels><?xml version="1.0" encoding="UTF-8" standalone="yes"?>
<Relationships xmlns="http://schemas.openxmlformats.org/package/2006/relationships"><Relationship Id="rId3" Type="http://schemas.openxmlformats.org/officeDocument/2006/relationships/image" Target="../media/image548.png"/><Relationship Id="rId2" Type="http://schemas.openxmlformats.org/officeDocument/2006/relationships/notesSlide" Target="../notesSlides/notesSlide179.xml"/><Relationship Id="rId1" Type="http://schemas.openxmlformats.org/officeDocument/2006/relationships/slideLayout" Target="../slideLayouts/slideLayout5.xml"/><Relationship Id="rId4" Type="http://schemas.openxmlformats.org/officeDocument/2006/relationships/image" Target="../media/image549.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80.xml.rels><?xml version="1.0" encoding="UTF-8" standalone="yes"?>
<Relationships xmlns="http://schemas.openxmlformats.org/package/2006/relationships"><Relationship Id="rId3" Type="http://schemas.openxmlformats.org/officeDocument/2006/relationships/image" Target="../media/image550.png"/><Relationship Id="rId2" Type="http://schemas.openxmlformats.org/officeDocument/2006/relationships/notesSlide" Target="../notesSlides/notesSlide180.xml"/><Relationship Id="rId1" Type="http://schemas.openxmlformats.org/officeDocument/2006/relationships/slideLayout" Target="../slideLayouts/slideLayout5.xml"/><Relationship Id="rId4" Type="http://schemas.openxmlformats.org/officeDocument/2006/relationships/image" Target="../media/image579.png"/></Relationships>
</file>

<file path=ppt/slides/_rels/slide181.xml.rels><?xml version="1.0" encoding="UTF-8" standalone="yes"?>
<Relationships xmlns="http://schemas.openxmlformats.org/package/2006/relationships"><Relationship Id="rId3" Type="http://schemas.openxmlformats.org/officeDocument/2006/relationships/image" Target="../media/image580.png"/><Relationship Id="rId2" Type="http://schemas.openxmlformats.org/officeDocument/2006/relationships/notesSlide" Target="../notesSlides/notesSlide181.xml"/><Relationship Id="rId1" Type="http://schemas.openxmlformats.org/officeDocument/2006/relationships/slideLayout" Target="../slideLayouts/slideLayout5.xml"/><Relationship Id="rId4" Type="http://schemas.openxmlformats.org/officeDocument/2006/relationships/image" Target="../media/image581.png"/></Relationships>
</file>

<file path=ppt/slides/_rels/slide182.xml.rels><?xml version="1.0" encoding="UTF-8" standalone="yes"?>
<Relationships xmlns="http://schemas.openxmlformats.org/package/2006/relationships"><Relationship Id="rId3" Type="http://schemas.openxmlformats.org/officeDocument/2006/relationships/image" Target="../media/image582.png"/><Relationship Id="rId2" Type="http://schemas.openxmlformats.org/officeDocument/2006/relationships/notesSlide" Target="../notesSlides/notesSlide182.xml"/><Relationship Id="rId1" Type="http://schemas.openxmlformats.org/officeDocument/2006/relationships/slideLayout" Target="../slideLayouts/slideLayout5.xml"/><Relationship Id="rId5" Type="http://schemas.openxmlformats.org/officeDocument/2006/relationships/image" Target="../media/image584.png"/><Relationship Id="rId4" Type="http://schemas.openxmlformats.org/officeDocument/2006/relationships/image" Target="../media/image551.png"/></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53.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2.png"/><Relationship Id="rId7" Type="http://schemas.openxmlformats.org/officeDocument/2006/relationships/image" Target="../media/image63.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5.png"/></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68.png"/><Relationship Id="rId4" Type="http://schemas.openxmlformats.org/officeDocument/2006/relationships/image" Target="../media/image67.png"/></Relationships>
</file>

<file path=ppt/slides/_rels/slide2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74.png"/><Relationship Id="rId5" Type="http://schemas.openxmlformats.org/officeDocument/2006/relationships/image" Target="../media/image59.png"/><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76.png"/></Relationships>
</file>

<file path=ppt/slides/_rels/slide2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79.png"/><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83.png"/><Relationship Id="rId5" Type="http://schemas.openxmlformats.org/officeDocument/2006/relationships/image" Target="../media/image73.png"/><Relationship Id="rId4" Type="http://schemas.openxmlformats.org/officeDocument/2006/relationships/image" Target="../media/image81.png"/></Relationships>
</file>

<file path=ppt/slides/_rels/slide2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86.png"/><Relationship Id="rId4" Type="http://schemas.openxmlformats.org/officeDocument/2006/relationships/image" Target="../media/image7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31.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32.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78.png"/></Relationships>
</file>

<file path=ppt/slides/_rels/slide3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3.xml"/><Relationship Id="rId1" Type="http://schemas.openxmlformats.org/officeDocument/2006/relationships/slideLayout" Target="../slideLayouts/slideLayout5.xml"/><Relationship Id="rId5" Type="http://schemas.openxmlformats.org/officeDocument/2006/relationships/image" Target="../media/image106.png"/><Relationship Id="rId4" Type="http://schemas.openxmlformats.org/officeDocument/2006/relationships/image" Target="../media/image105.png"/></Relationships>
</file>

<file path=ppt/slides/_rels/slide3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image" Target="../media/image112.png"/><Relationship Id="rId4" Type="http://schemas.openxmlformats.org/officeDocument/2006/relationships/image" Target="../media/image85.png"/></Relationships>
</file>

<file path=ppt/slides/_rels/slide3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image" Target="../media/image114.png"/></Relationships>
</file>

<file path=ppt/slides/_rels/slide38.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16.png"/><Relationship Id="rId7" Type="http://schemas.openxmlformats.org/officeDocument/2006/relationships/image" Target="../media/image120.png"/><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image" Target="../media/image119.png"/><Relationship Id="rId5" Type="http://schemas.openxmlformats.org/officeDocument/2006/relationships/image" Target="../media/image118.png"/><Relationship Id="rId10" Type="http://schemas.openxmlformats.org/officeDocument/2006/relationships/image" Target="../media/image123.png"/><Relationship Id="rId4" Type="http://schemas.openxmlformats.org/officeDocument/2006/relationships/image" Target="../media/image107.png"/><Relationship Id="rId9" Type="http://schemas.openxmlformats.org/officeDocument/2006/relationships/image" Target="../media/image122.png"/></Relationships>
</file>

<file path=ppt/slides/_rels/slide3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12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128.png"/></Relationships>
</file>

<file path=ppt/slides/_rels/slide4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13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133.png"/></Relationships>
</file>

<file path=ppt/slides/_rels/slide4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135.png"/></Relationships>
</file>

<file path=ppt/slides/_rels/slide4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138.png"/></Relationships>
</file>

<file path=ppt/slides/_rels/slide4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140.png"/></Relationships>
</file>

<file path=ppt/slides/_rels/slide4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14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50.xml"/><Relationship Id="rId1" Type="http://schemas.openxmlformats.org/officeDocument/2006/relationships/slideLayout" Target="../slideLayouts/slideLayout5.xml"/><Relationship Id="rId5" Type="http://schemas.openxmlformats.org/officeDocument/2006/relationships/image" Target="../media/image145.png"/><Relationship Id="rId4" Type="http://schemas.openxmlformats.org/officeDocument/2006/relationships/image" Target="../media/image111.png"/></Relationships>
</file>

<file path=ppt/slides/_rels/slide5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51.xml"/><Relationship Id="rId1" Type="http://schemas.openxmlformats.org/officeDocument/2006/relationships/slideLayout" Target="../slideLayouts/slideLayout5.xml"/><Relationship Id="rId5" Type="http://schemas.openxmlformats.org/officeDocument/2006/relationships/image" Target="../media/image148.png"/><Relationship Id="rId4" Type="http://schemas.openxmlformats.org/officeDocument/2006/relationships/image" Target="../media/image113.png"/></Relationships>
</file>

<file path=ppt/slides/_rels/slide52.xml.rels><?xml version="1.0" encoding="UTF-8" standalone="yes"?>
<Relationships xmlns="http://schemas.openxmlformats.org/package/2006/relationships"><Relationship Id="rId8" Type="http://schemas.openxmlformats.org/officeDocument/2006/relationships/image" Target="../media/image154.png"/><Relationship Id="rId3" Type="http://schemas.openxmlformats.org/officeDocument/2006/relationships/image" Target="../media/image117.png"/><Relationship Id="rId7" Type="http://schemas.openxmlformats.org/officeDocument/2006/relationships/image" Target="../media/image153.png"/><Relationship Id="rId2" Type="http://schemas.openxmlformats.org/officeDocument/2006/relationships/notesSlide" Target="../notesSlides/notesSlide52.xml"/><Relationship Id="rId1" Type="http://schemas.openxmlformats.org/officeDocument/2006/relationships/slideLayout" Target="../slideLayouts/slideLayout5.xml"/><Relationship Id="rId6" Type="http://schemas.openxmlformats.org/officeDocument/2006/relationships/image" Target="../media/image152.png"/><Relationship Id="rId5" Type="http://schemas.openxmlformats.org/officeDocument/2006/relationships/image" Target="../media/image151.png"/><Relationship Id="rId10" Type="http://schemas.openxmlformats.org/officeDocument/2006/relationships/image" Target="../media/image156.png"/><Relationship Id="rId4" Type="http://schemas.openxmlformats.org/officeDocument/2006/relationships/image" Target="../media/image150.png"/><Relationship Id="rId9" Type="http://schemas.openxmlformats.org/officeDocument/2006/relationships/image" Target="../media/image155.png"/></Relationships>
</file>

<file path=ppt/slides/_rels/slide5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55.xml"/><Relationship Id="rId1" Type="http://schemas.openxmlformats.org/officeDocument/2006/relationships/slideLayout" Target="../slideLayouts/slideLayout5.xml"/><Relationship Id="rId5" Type="http://schemas.openxmlformats.org/officeDocument/2006/relationships/image" Target="../media/image162.png"/><Relationship Id="rId4" Type="http://schemas.openxmlformats.org/officeDocument/2006/relationships/image" Target="../media/image126.png"/></Relationships>
</file>

<file path=ppt/slides/_rels/slide56.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56.xml"/><Relationship Id="rId1" Type="http://schemas.openxmlformats.org/officeDocument/2006/relationships/slideLayout" Target="../slideLayouts/slideLayout5.xml"/><Relationship Id="rId5" Type="http://schemas.openxmlformats.org/officeDocument/2006/relationships/image" Target="../media/image165.png"/><Relationship Id="rId4" Type="http://schemas.openxmlformats.org/officeDocument/2006/relationships/image" Target="../media/image129.png"/></Relationships>
</file>

<file path=ppt/slides/_rels/slide57.xml.rels><?xml version="1.0" encoding="UTF-8" standalone="yes"?>
<Relationships xmlns="http://schemas.openxmlformats.org/package/2006/relationships"><Relationship Id="rId8" Type="http://schemas.openxmlformats.org/officeDocument/2006/relationships/image" Target="../media/image171.png"/><Relationship Id="rId3" Type="http://schemas.openxmlformats.org/officeDocument/2006/relationships/image" Target="../media/image144.png"/><Relationship Id="rId7" Type="http://schemas.openxmlformats.org/officeDocument/2006/relationships/image" Target="../media/image170.png"/><Relationship Id="rId2" Type="http://schemas.openxmlformats.org/officeDocument/2006/relationships/notesSlide" Target="../notesSlides/notesSlide57.xml"/><Relationship Id="rId1" Type="http://schemas.openxmlformats.org/officeDocument/2006/relationships/slideLayout" Target="../slideLayouts/slideLayout5.xml"/><Relationship Id="rId6" Type="http://schemas.openxmlformats.org/officeDocument/2006/relationships/image" Target="../media/image169.png"/><Relationship Id="rId11" Type="http://schemas.openxmlformats.org/officeDocument/2006/relationships/image" Target="../media/image174.png"/><Relationship Id="rId5" Type="http://schemas.openxmlformats.org/officeDocument/2006/relationships/image" Target="../media/image168.png"/><Relationship Id="rId10" Type="http://schemas.openxmlformats.org/officeDocument/2006/relationships/image" Target="../media/image173.png"/><Relationship Id="rId4" Type="http://schemas.openxmlformats.org/officeDocument/2006/relationships/image" Target="../media/image167.png"/><Relationship Id="rId9" Type="http://schemas.openxmlformats.org/officeDocument/2006/relationships/image" Target="../media/image17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image" Target="../media/image17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61.xml"/><Relationship Id="rId1" Type="http://schemas.openxmlformats.org/officeDocument/2006/relationships/slideLayout" Target="../slideLayouts/slideLayout5.xml"/><Relationship Id="rId4" Type="http://schemas.openxmlformats.org/officeDocument/2006/relationships/image" Target="../media/image180.png"/></Relationships>
</file>

<file path=ppt/slides/_rels/slide62.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62.xml"/><Relationship Id="rId1" Type="http://schemas.openxmlformats.org/officeDocument/2006/relationships/slideLayout" Target="../slideLayouts/slideLayout5.xml"/><Relationship Id="rId4" Type="http://schemas.openxmlformats.org/officeDocument/2006/relationships/image" Target="../media/image182.png"/></Relationships>
</file>

<file path=ppt/slides/_rels/slide63.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63.xml"/><Relationship Id="rId1" Type="http://schemas.openxmlformats.org/officeDocument/2006/relationships/slideLayout" Target="../slideLayouts/slideLayout5.xml"/><Relationship Id="rId5" Type="http://schemas.openxmlformats.org/officeDocument/2006/relationships/image" Target="../media/image185.png"/><Relationship Id="rId4" Type="http://schemas.openxmlformats.org/officeDocument/2006/relationships/image" Target="../media/image157.png"/></Relationships>
</file>

<file path=ppt/slides/_rels/slide64.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64.xml"/><Relationship Id="rId1" Type="http://schemas.openxmlformats.org/officeDocument/2006/relationships/slideLayout" Target="../slideLayouts/slideLayout5.xml"/><Relationship Id="rId4" Type="http://schemas.openxmlformats.org/officeDocument/2006/relationships/image" Target="../media/image187.png"/></Relationships>
</file>

<file path=ppt/slides/_rels/slide65.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65.xml"/><Relationship Id="rId1" Type="http://schemas.openxmlformats.org/officeDocument/2006/relationships/slideLayout" Target="../slideLayouts/slideLayout5.xml"/><Relationship Id="rId4" Type="http://schemas.openxmlformats.org/officeDocument/2006/relationships/image" Target="../media/image189.png"/></Relationships>
</file>

<file path=ppt/slides/_rels/slide66.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66.xml"/><Relationship Id="rId1" Type="http://schemas.openxmlformats.org/officeDocument/2006/relationships/slideLayout" Target="../slideLayouts/slideLayout5.xml"/><Relationship Id="rId5" Type="http://schemas.openxmlformats.org/officeDocument/2006/relationships/image" Target="../media/image192.png"/><Relationship Id="rId4" Type="http://schemas.openxmlformats.org/officeDocument/2006/relationships/image" Target="../media/image161.png"/></Relationships>
</file>

<file path=ppt/slides/_rels/slide67.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67.xml"/><Relationship Id="rId1" Type="http://schemas.openxmlformats.org/officeDocument/2006/relationships/slideLayout" Target="../slideLayouts/slideLayout5.xml"/><Relationship Id="rId5" Type="http://schemas.openxmlformats.org/officeDocument/2006/relationships/image" Target="../media/image175.png"/><Relationship Id="rId4" Type="http://schemas.openxmlformats.org/officeDocument/2006/relationships/image" Target="../media/image166.png"/></Relationships>
</file>

<file path=ppt/slides/_rels/slide68.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200.png"/><Relationship Id="rId2" Type="http://schemas.openxmlformats.org/officeDocument/2006/relationships/notesSlide" Target="../notesSlides/notesSlide68.xml"/><Relationship Id="rId1" Type="http://schemas.openxmlformats.org/officeDocument/2006/relationships/slideLayout" Target="../slideLayouts/slideLayout5.xml"/><Relationship Id="rId6" Type="http://schemas.openxmlformats.org/officeDocument/2006/relationships/image" Target="../media/image199.png"/><Relationship Id="rId5" Type="http://schemas.openxmlformats.org/officeDocument/2006/relationships/image" Target="../media/image198.png"/><Relationship Id="rId4" Type="http://schemas.openxmlformats.org/officeDocument/2006/relationships/image" Target="../media/image197.png"/></Relationships>
</file>

<file path=ppt/slides/_rels/slide69.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image" Target="../media/image201.png"/><Relationship Id="rId7" Type="http://schemas.openxmlformats.org/officeDocument/2006/relationships/image" Target="../media/image205.png"/><Relationship Id="rId2" Type="http://schemas.openxmlformats.org/officeDocument/2006/relationships/notesSlide" Target="../notesSlides/notesSlide69.xml"/><Relationship Id="rId1" Type="http://schemas.openxmlformats.org/officeDocument/2006/relationships/slideLayout" Target="../slideLayouts/slideLayout5.xml"/><Relationship Id="rId6" Type="http://schemas.openxmlformats.org/officeDocument/2006/relationships/image" Target="../media/image204.png"/><Relationship Id="rId11" Type="http://schemas.openxmlformats.org/officeDocument/2006/relationships/image" Target="../media/image209.png"/><Relationship Id="rId5" Type="http://schemas.openxmlformats.org/officeDocument/2006/relationships/image" Target="../media/image203.png"/><Relationship Id="rId10" Type="http://schemas.openxmlformats.org/officeDocument/2006/relationships/image" Target="../media/image208.png"/><Relationship Id="rId4" Type="http://schemas.openxmlformats.org/officeDocument/2006/relationships/image" Target="../media/image202.png"/><Relationship Id="rId9" Type="http://schemas.openxmlformats.org/officeDocument/2006/relationships/image" Target="../media/image207.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18.png"/></Relationships>
</file>

<file path=ppt/slides/_rels/slide70.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72.xml"/><Relationship Id="rId1" Type="http://schemas.openxmlformats.org/officeDocument/2006/relationships/slideLayout" Target="../slideLayouts/slideLayout5.xml"/><Relationship Id="rId4" Type="http://schemas.openxmlformats.org/officeDocument/2006/relationships/image" Target="../media/image213.png"/></Relationships>
</file>

<file path=ppt/slides/_rels/slide73.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73.xml"/><Relationship Id="rId1" Type="http://schemas.openxmlformats.org/officeDocument/2006/relationships/slideLayout" Target="../slideLayouts/slideLayout5.xml"/><Relationship Id="rId4" Type="http://schemas.openxmlformats.org/officeDocument/2006/relationships/image" Target="../media/image215.png"/></Relationships>
</file>

<file path=ppt/slides/_rels/slide74.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74.xml"/><Relationship Id="rId1" Type="http://schemas.openxmlformats.org/officeDocument/2006/relationships/slideLayout" Target="../slideLayouts/slideLayout5.xml"/><Relationship Id="rId4" Type="http://schemas.openxmlformats.org/officeDocument/2006/relationships/image" Target="../media/image217.png"/></Relationships>
</file>

<file path=ppt/slides/_rels/slide75.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75.xml"/><Relationship Id="rId1" Type="http://schemas.openxmlformats.org/officeDocument/2006/relationships/slideLayout" Target="../slideLayouts/slideLayout5.xml"/><Relationship Id="rId4" Type="http://schemas.openxmlformats.org/officeDocument/2006/relationships/image" Target="../media/image219.png"/></Relationships>
</file>

<file path=ppt/slides/_rels/slide76.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76.xml"/><Relationship Id="rId1" Type="http://schemas.openxmlformats.org/officeDocument/2006/relationships/slideLayout" Target="../slideLayouts/slideLayout5.xml"/><Relationship Id="rId5" Type="http://schemas.openxmlformats.org/officeDocument/2006/relationships/image" Target="../media/image222.png"/><Relationship Id="rId4" Type="http://schemas.openxmlformats.org/officeDocument/2006/relationships/image" Target="../media/image191.png"/></Relationships>
</file>

<file path=ppt/slides/_rels/slide77.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notesSlide" Target="../notesSlides/notesSlide77.xml"/><Relationship Id="rId1" Type="http://schemas.openxmlformats.org/officeDocument/2006/relationships/slideLayout" Target="../slideLayouts/slideLayout5.xml"/><Relationship Id="rId6" Type="http://schemas.openxmlformats.org/officeDocument/2006/relationships/image" Target="../media/image226.png"/><Relationship Id="rId5" Type="http://schemas.openxmlformats.org/officeDocument/2006/relationships/image" Target="../media/image225.png"/><Relationship Id="rId4" Type="http://schemas.openxmlformats.org/officeDocument/2006/relationships/image" Target="../media/image224.png"/></Relationships>
</file>

<file path=ppt/slides/_rels/slide78.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78.xml"/><Relationship Id="rId1" Type="http://schemas.openxmlformats.org/officeDocument/2006/relationships/slideLayout" Target="../slideLayouts/slideLayout5.xml"/><Relationship Id="rId4" Type="http://schemas.openxmlformats.org/officeDocument/2006/relationships/image" Target="../media/image228.png"/></Relationships>
</file>

<file path=ppt/slides/_rels/slide79.xml.rels><?xml version="1.0" encoding="UTF-8" standalone="yes"?>
<Relationships xmlns="http://schemas.openxmlformats.org/package/2006/relationships"><Relationship Id="rId3" Type="http://schemas.openxmlformats.org/officeDocument/2006/relationships/image" Target="../media/image229.png"/><Relationship Id="rId7" Type="http://schemas.openxmlformats.org/officeDocument/2006/relationships/image" Target="../media/image233.png"/><Relationship Id="rId2" Type="http://schemas.openxmlformats.org/officeDocument/2006/relationships/notesSlide" Target="../notesSlides/notesSlide79.xml"/><Relationship Id="rId1" Type="http://schemas.openxmlformats.org/officeDocument/2006/relationships/slideLayout" Target="../slideLayouts/slideLayout5.xml"/><Relationship Id="rId6" Type="http://schemas.openxmlformats.org/officeDocument/2006/relationships/image" Target="../media/image232.png"/><Relationship Id="rId5" Type="http://schemas.openxmlformats.org/officeDocument/2006/relationships/image" Target="../media/image231.png"/><Relationship Id="rId4" Type="http://schemas.openxmlformats.org/officeDocument/2006/relationships/image" Target="../media/image194.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8" Type="http://schemas.openxmlformats.org/officeDocument/2006/relationships/image" Target="../media/image239.png"/><Relationship Id="rId3" Type="http://schemas.openxmlformats.org/officeDocument/2006/relationships/image" Target="../media/image195.png"/><Relationship Id="rId7" Type="http://schemas.openxmlformats.org/officeDocument/2006/relationships/image" Target="../media/image238.png"/><Relationship Id="rId2" Type="http://schemas.openxmlformats.org/officeDocument/2006/relationships/notesSlide" Target="../notesSlides/notesSlide80.xml"/><Relationship Id="rId1" Type="http://schemas.openxmlformats.org/officeDocument/2006/relationships/slideLayout" Target="../slideLayouts/slideLayout5.xml"/><Relationship Id="rId6" Type="http://schemas.openxmlformats.org/officeDocument/2006/relationships/image" Target="../media/image237.png"/><Relationship Id="rId5" Type="http://schemas.openxmlformats.org/officeDocument/2006/relationships/image" Target="../media/image236.png"/><Relationship Id="rId10" Type="http://schemas.openxmlformats.org/officeDocument/2006/relationships/image" Target="../media/image216.png"/><Relationship Id="rId4" Type="http://schemas.openxmlformats.org/officeDocument/2006/relationships/image" Target="../media/image235.png"/><Relationship Id="rId9" Type="http://schemas.openxmlformats.org/officeDocument/2006/relationships/image" Target="../media/image212.png"/></Relationships>
</file>

<file path=ppt/slides/_rels/slide81.xml.rels><?xml version="1.0" encoding="UTF-8" standalone="yes"?>
<Relationships xmlns="http://schemas.openxmlformats.org/package/2006/relationships"><Relationship Id="rId3" Type="http://schemas.openxmlformats.org/officeDocument/2006/relationships/image" Target="../media/image242.png"/><Relationship Id="rId7" Type="http://schemas.openxmlformats.org/officeDocument/2006/relationships/image" Target="../media/image246.png"/><Relationship Id="rId2" Type="http://schemas.openxmlformats.org/officeDocument/2006/relationships/notesSlide" Target="../notesSlides/notesSlide81.xml"/><Relationship Id="rId1" Type="http://schemas.openxmlformats.org/officeDocument/2006/relationships/slideLayout" Target="../slideLayouts/slideLayout5.xml"/><Relationship Id="rId6" Type="http://schemas.openxmlformats.org/officeDocument/2006/relationships/image" Target="../media/image245.png"/><Relationship Id="rId5" Type="http://schemas.openxmlformats.org/officeDocument/2006/relationships/image" Target="../media/image244.png"/><Relationship Id="rId4" Type="http://schemas.openxmlformats.org/officeDocument/2006/relationships/image" Target="../media/image218.png"/></Relationships>
</file>

<file path=ppt/slides/_rels/slide82.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notesSlide" Target="../notesSlides/notesSlide83.xml"/><Relationship Id="rId1" Type="http://schemas.openxmlformats.org/officeDocument/2006/relationships/slideLayout" Target="../slideLayouts/slideLayout5.xml"/><Relationship Id="rId6" Type="http://schemas.openxmlformats.org/officeDocument/2006/relationships/image" Target="../media/image252.png"/><Relationship Id="rId5" Type="http://schemas.openxmlformats.org/officeDocument/2006/relationships/image" Target="../media/image251.png"/><Relationship Id="rId4" Type="http://schemas.openxmlformats.org/officeDocument/2006/relationships/image" Target="../media/image221.png"/></Relationships>
</file>

<file path=ppt/slides/_rels/slide84.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84.xml"/><Relationship Id="rId1" Type="http://schemas.openxmlformats.org/officeDocument/2006/relationships/slideLayout" Target="../slideLayouts/slideLayout5.xml"/><Relationship Id="rId5" Type="http://schemas.openxmlformats.org/officeDocument/2006/relationships/image" Target="../media/image255.png"/><Relationship Id="rId4" Type="http://schemas.openxmlformats.org/officeDocument/2006/relationships/image" Target="../media/image227.png"/></Relationships>
</file>

<file path=ppt/slides/_rels/slide85.xml.rels><?xml version="1.0" encoding="UTF-8" standalone="yes"?>
<Relationships xmlns="http://schemas.openxmlformats.org/package/2006/relationships"><Relationship Id="rId8" Type="http://schemas.openxmlformats.org/officeDocument/2006/relationships/image" Target="../media/image261.png"/><Relationship Id="rId3" Type="http://schemas.openxmlformats.org/officeDocument/2006/relationships/image" Target="../media/image230.png"/><Relationship Id="rId7" Type="http://schemas.openxmlformats.org/officeDocument/2006/relationships/image" Target="../media/image260.png"/><Relationship Id="rId2" Type="http://schemas.openxmlformats.org/officeDocument/2006/relationships/notesSlide" Target="../notesSlides/notesSlide85.xml"/><Relationship Id="rId1" Type="http://schemas.openxmlformats.org/officeDocument/2006/relationships/slideLayout" Target="../slideLayouts/slideLayout5.xml"/><Relationship Id="rId6" Type="http://schemas.openxmlformats.org/officeDocument/2006/relationships/image" Target="../media/image259.png"/><Relationship Id="rId11" Type="http://schemas.openxmlformats.org/officeDocument/2006/relationships/image" Target="../media/image264.png"/><Relationship Id="rId5" Type="http://schemas.openxmlformats.org/officeDocument/2006/relationships/image" Target="../media/image258.png"/><Relationship Id="rId10" Type="http://schemas.openxmlformats.org/officeDocument/2006/relationships/image" Target="../media/image263.png"/><Relationship Id="rId4" Type="http://schemas.openxmlformats.org/officeDocument/2006/relationships/image" Target="../media/image257.png"/><Relationship Id="rId9" Type="http://schemas.openxmlformats.org/officeDocument/2006/relationships/image" Target="../media/image262.png"/></Relationships>
</file>

<file path=ppt/slides/_rels/slide86.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86.xml"/><Relationship Id="rId1" Type="http://schemas.openxmlformats.org/officeDocument/2006/relationships/slideLayout" Target="../slideLayouts/slideLayout5.xml"/><Relationship Id="rId5" Type="http://schemas.openxmlformats.org/officeDocument/2006/relationships/image" Target="../media/image241.png"/><Relationship Id="rId4" Type="http://schemas.openxmlformats.org/officeDocument/2006/relationships/image" Target="../media/image240.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89.xml"/><Relationship Id="rId1" Type="http://schemas.openxmlformats.org/officeDocument/2006/relationships/slideLayout" Target="../slideLayouts/slideLayout5.xml"/><Relationship Id="rId4" Type="http://schemas.openxmlformats.org/officeDocument/2006/relationships/image" Target="../media/image271.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90.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notesSlide" Target="../notesSlides/notesSlide91.xml"/><Relationship Id="rId1" Type="http://schemas.openxmlformats.org/officeDocument/2006/relationships/slideLayout" Target="../slideLayouts/slideLayout5.xml"/><Relationship Id="rId5" Type="http://schemas.openxmlformats.org/officeDocument/2006/relationships/image" Target="../media/image275.png"/><Relationship Id="rId4" Type="http://schemas.openxmlformats.org/officeDocument/2006/relationships/image" Target="../media/image243.png"/></Relationships>
</file>

<file path=ppt/slides/_rels/slide92.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92.xml"/><Relationship Id="rId1" Type="http://schemas.openxmlformats.org/officeDocument/2006/relationships/slideLayout" Target="../slideLayouts/slideLayout5.xml"/><Relationship Id="rId5" Type="http://schemas.openxmlformats.org/officeDocument/2006/relationships/image" Target="../media/image254.png"/><Relationship Id="rId4" Type="http://schemas.openxmlformats.org/officeDocument/2006/relationships/image" Target="../media/image250.png"/></Relationships>
</file>

<file path=ppt/slides/_rels/slide93.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notesSlide" Target="../notesSlides/notesSlide93.xml"/><Relationship Id="rId1" Type="http://schemas.openxmlformats.org/officeDocument/2006/relationships/slideLayout" Target="../slideLayouts/slideLayout5.xml"/><Relationship Id="rId4" Type="http://schemas.openxmlformats.org/officeDocument/2006/relationships/image" Target="../media/image280.png"/></Relationships>
</file>

<file path=ppt/slides/_rels/slide94.xml.rels><?xml version="1.0" encoding="UTF-8" standalone="yes"?>
<Relationships xmlns="http://schemas.openxmlformats.org/package/2006/relationships"><Relationship Id="rId3" Type="http://schemas.openxmlformats.org/officeDocument/2006/relationships/image" Target="../media/image281.png"/><Relationship Id="rId2" Type="http://schemas.openxmlformats.org/officeDocument/2006/relationships/notesSlide" Target="../notesSlides/notesSlide94.xml"/><Relationship Id="rId1" Type="http://schemas.openxmlformats.org/officeDocument/2006/relationships/slideLayout" Target="../slideLayouts/slideLayout5.xml"/><Relationship Id="rId5" Type="http://schemas.openxmlformats.org/officeDocument/2006/relationships/image" Target="../media/image283.png"/><Relationship Id="rId4" Type="http://schemas.openxmlformats.org/officeDocument/2006/relationships/image" Target="../media/image256.png"/></Relationships>
</file>

<file path=ppt/slides/_rels/slide95.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95.xml"/><Relationship Id="rId1" Type="http://schemas.openxmlformats.org/officeDocument/2006/relationships/slideLayout" Target="../slideLayouts/slideLayout5.xml"/><Relationship Id="rId4" Type="http://schemas.openxmlformats.org/officeDocument/2006/relationships/image" Target="../media/image285.png"/></Relationships>
</file>

<file path=ppt/slides/_rels/slide96.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notesSlide" Target="../notesSlides/notesSlide96.xml"/><Relationship Id="rId1" Type="http://schemas.openxmlformats.org/officeDocument/2006/relationships/slideLayout" Target="../slideLayouts/slideLayout5.xml"/><Relationship Id="rId5" Type="http://schemas.openxmlformats.org/officeDocument/2006/relationships/image" Target="../media/image288.png"/><Relationship Id="rId4" Type="http://schemas.openxmlformats.org/officeDocument/2006/relationships/image" Target="../media/image287.png"/></Relationships>
</file>

<file path=ppt/slides/_rels/slide97.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notesSlide" Target="../notesSlides/notesSlide97.xml"/><Relationship Id="rId1" Type="http://schemas.openxmlformats.org/officeDocument/2006/relationships/slideLayout" Target="../slideLayouts/slideLayout5.xml"/><Relationship Id="rId4" Type="http://schemas.openxmlformats.org/officeDocument/2006/relationships/image" Target="../media/image290.png"/></Relationships>
</file>

<file path=ppt/slides/_rels/slide98.xml.rels><?xml version="1.0" encoding="UTF-8" standalone="yes"?>
<Relationships xmlns="http://schemas.openxmlformats.org/package/2006/relationships"><Relationship Id="rId8" Type="http://schemas.openxmlformats.org/officeDocument/2006/relationships/image" Target="../media/image296.png"/><Relationship Id="rId3" Type="http://schemas.openxmlformats.org/officeDocument/2006/relationships/image" Target="../media/image291.png"/><Relationship Id="rId7" Type="http://schemas.openxmlformats.org/officeDocument/2006/relationships/image" Target="../media/image295.png"/><Relationship Id="rId2" Type="http://schemas.openxmlformats.org/officeDocument/2006/relationships/notesSlide" Target="../notesSlides/notesSlide98.xml"/><Relationship Id="rId1" Type="http://schemas.openxmlformats.org/officeDocument/2006/relationships/slideLayout" Target="../slideLayouts/slideLayout5.xml"/><Relationship Id="rId6" Type="http://schemas.openxmlformats.org/officeDocument/2006/relationships/image" Target="../media/image294.png"/><Relationship Id="rId5" Type="http://schemas.openxmlformats.org/officeDocument/2006/relationships/image" Target="../media/image293.png"/><Relationship Id="rId10" Type="http://schemas.openxmlformats.org/officeDocument/2006/relationships/image" Target="../media/image298.png"/><Relationship Id="rId4" Type="http://schemas.openxmlformats.org/officeDocument/2006/relationships/image" Target="../media/image267.png"/><Relationship Id="rId9" Type="http://schemas.openxmlformats.org/officeDocument/2006/relationships/image" Target="../media/image297.png"/></Relationships>
</file>

<file path=ppt/slides/_rels/slide99.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7_1#f38fcf87d?vop=1&amp;pid=3be0a5c77&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下列有关铁的三种氧化物</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的叙述正确的是(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7_1#f38fcf87d?vop=1&amp;pid=3be0a5c77&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18_1#f38fcf87d.bracket?vop=1&amp;pid=3be0a5c77&amp;color=0,0,0&amp;vpa=9&amp;vtp=1"/>
          <p:cNvSpPr/>
          <p:nvPr/>
        </p:nvSpPr>
        <p:spPr>
          <a:xfrm>
            <a:off x="735092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17_2#f38fcf87d.choices?vop=1&amp;pid=3be0a5c77&amp;color=0,0,0&amp;vtp=1&amp;bbb=1"/>
              <p:cNvSpPr/>
              <p:nvPr/>
            </p:nvSpPr>
            <p:spPr>
              <a:xfrm>
                <a:off x="832104" y="149542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铁的三种氧化物都能与盐酸反应生成盐和水，所以都是碱性氧化物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四氧化三铁是由</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oMath>
                </a14:m>
                <a:r>
                  <a:rPr lang="en-US" altLang="zh-CN" sz="1800" b="0" i="0" dirty="0">
                    <a:solidFill>
                      <a:srgbClr val="000000"/>
                    </a:solidFill>
                    <a:latin typeface="微软雅黑" pitchFamily="34" charset="0"/>
                    <a:ea typeface="微软雅黑" pitchFamily="34" charset="-122"/>
                    <a:cs typeface="微软雅黑" pitchFamily="34" charset="-120"/>
                  </a:rPr>
                  <a:t>按物质的量之比为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组成的混合物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铁的三种氧化物都能与氢碘酸反应，且都只生成盐和水</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铁的三种氧化物都能在高温下被焦炭还原为铁，而焦炭可能被氧化为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8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17_2#f38fcf87d.choices?vop=1&amp;pid=3be0a5c77&amp;color=0,0,0&amp;vtp=1&amp;bbb=1"/>
              <p:cNvSpPr>
                <a:spLocks noRot="1" noChangeAspect="1" noMove="1" noResize="1" noEditPoints="1" noAdjustHandles="1" noChangeArrowheads="1" noChangeShapeType="1" noTextEdit="1"/>
              </p:cNvSpPr>
              <p:nvPr/>
            </p:nvSpPr>
            <p:spPr>
              <a:xfrm>
                <a:off x="832104" y="1495425"/>
                <a:ext cx="10533888" cy="1676400"/>
              </a:xfrm>
              <a:prstGeom prst="rect">
                <a:avLst/>
              </a:prstGeom>
              <a:blipFill>
                <a:blip r:embed="rId4"/>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0.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340_1#836b25b2f?sp=1&amp;vop=1&amp;pid=cbf98fcf2&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）如图利用培养皿探究氨的性质。实验时向</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固体上滴几滴浓氨水，</a:t>
                </a:r>
                <a:r>
                  <a:rPr lang="en-US" altLang="zh-CN" sz="1800" b="0" i="0">
                    <a:solidFill>
                      <a:srgbClr val="000000"/>
                    </a:solidFill>
                    <a:latin typeface="微软雅黑" pitchFamily="34" charset="0"/>
                    <a:ea typeface="微软雅黑" pitchFamily="34" charset="-122"/>
                    <a:cs typeface="微软雅黑" pitchFamily="34" charset="-120"/>
                  </a:rPr>
                  <a:t>立即用表面皿扣在上面。</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表中对实验现象所做的解释正确的是(</a:t>
                </a:r>
                <a:r>
                  <a:rPr lang="en-US" altLang="zh-CN" b="0"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B_6_BD.340_1#836b25b2f?sp=1&amp;vop=1&amp;pid=cbf98fcf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28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6_AN.341_1#836b25b2f.bracket?vop=1&amp;pid=cbf98fcf2&amp;color=0,0,0&amp;vpa=174&amp;vtp=1&amp;bbb=1"/>
              <p:cNvSpPr/>
              <p:nvPr/>
            </p:nvSpPr>
            <p:spPr>
              <a:xfrm>
                <a:off x="4596066" y="1635942"/>
                <a:ext cx="41116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6_AN.341_1#836b25b2f.bracket?vop=1&amp;pid=cbf98fcf2&amp;color=0,0,0&amp;vpa=174&amp;vtp=1&amp;bbb=1"/>
              <p:cNvSpPr>
                <a:spLocks noRot="1" noChangeAspect="1" noMove="1" noResize="1" noEditPoints="1" noAdjustHandles="1" noChangeArrowheads="1" noChangeShapeType="1" noTextEdit="1"/>
              </p:cNvSpPr>
              <p:nvPr/>
            </p:nvSpPr>
            <p:spPr>
              <a:xfrm>
                <a:off x="4596066" y="1635942"/>
                <a:ext cx="411163" cy="279400"/>
              </a:xfrm>
              <a:prstGeom prst="rect">
                <a:avLst/>
              </a:prstGeom>
              <a:blipFill>
                <a:blip r:embed="rId4"/>
                <a:stretch>
                  <a:fillRect l="-7463" r="-5970" b="-4348"/>
                </a:stretch>
              </a:blipFill>
              <a:ln/>
            </p:spPr>
            <p:txBody>
              <a:bodyPr/>
              <a:lstStyle/>
              <a:p>
                <a:r>
                  <a:rPr lang="zh-CN" altLang="en-US">
                    <a:noFill/>
                  </a:rPr>
                  <a:t> </a:t>
                </a:r>
              </a:p>
            </p:txBody>
          </p:sp>
        </mc:Fallback>
      </mc:AlternateContent>
      <p:pic>
        <p:nvPicPr>
          <p:cNvPr id="4" name="QB_6_BD.340_2#836b25b2f?vop=1&amp;pid=cbf98fcf2&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740985" y="2174048"/>
            <a:ext cx="4710030" cy="10693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graphicFrame>
            <p:nvGraphicFramePr>
              <p:cNvPr id="110" name="QB_6_BD.340_3#836b25b2f?colgroup=2,28,24&amp;vop=1&amp;pid=cbf98fcf2&amp;color=0,0,0&amp;vtp=1&amp;bbb=1"/>
              <p:cNvGraphicFramePr>
                <a:graphicFrameLocks noGrp="1"/>
              </p:cNvGraphicFramePr>
              <p:nvPr>
                <p:extLst>
                  <p:ext uri="{D42A27DB-BD31-4B8C-83A1-F6EECF244321}">
                    <p14:modId xmlns:p14="http://schemas.microsoft.com/office/powerpoint/2010/main" val="2573159021"/>
                  </p:ext>
                </p:extLst>
              </p:nvPr>
            </p:nvGraphicFramePr>
            <p:xfrm>
              <a:off x="841248" y="3499201"/>
              <a:ext cx="10524744" cy="1704340"/>
            </p:xfrm>
            <a:graphic>
              <a:graphicData uri="http://schemas.openxmlformats.org/drawingml/2006/table">
                <a:tbl>
                  <a:tblPr/>
                  <a:tblGrid>
                    <a:gridCol w="594360">
                      <a:extLst>
                        <a:ext uri="{9D8B030D-6E8A-4147-A177-3AD203B41FA5}">
                          <a16:colId xmlns:a16="http://schemas.microsoft.com/office/drawing/2014/main" val="20000"/>
                        </a:ext>
                      </a:extLst>
                    </a:gridCol>
                    <a:gridCol w="5303520">
                      <a:extLst>
                        <a:ext uri="{9D8B030D-6E8A-4147-A177-3AD203B41FA5}">
                          <a16:colId xmlns:a16="http://schemas.microsoft.com/office/drawing/2014/main" val="20001"/>
                        </a:ext>
                      </a:extLst>
                    </a:gridCol>
                    <a:gridCol w="4626864">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解释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浓盐酸附近产生白烟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与浓盐酸挥发出的</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400" b="0" i="0" dirty="0">
                              <a:solidFill>
                                <a:srgbClr val="000000"/>
                              </a:solidFill>
                              <a:latin typeface="微软雅黑" pitchFamily="34" charset="0"/>
                              <a:ea typeface="微软雅黑" pitchFamily="34" charset="-122"/>
                              <a:cs typeface="微软雅黑" pitchFamily="34" charset="-120"/>
                            </a:rPr>
                            <a:t>反应产生了</a:t>
                          </a: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固体</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浓硫酸附近无明显现象</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与浓硫酸不发生反应</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氯化物溶液变浑浊</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该溶液一定是</a:t>
                          </a: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MgCl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干燥的红色石蕊试纸不变色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湿润的红色石蕊试纸变蓝色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溶于水呈碱性</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p:graphicFrame>
            <p:nvGraphicFramePr>
              <p:cNvPr id="110" name="QB_6_BD.340_3#836b25b2f?colgroup=2,28,24&amp;vop=1&amp;pid=cbf98fcf2&amp;color=0,0,0&amp;vtp=1&amp;bbb=1"/>
              <p:cNvGraphicFramePr>
                <a:graphicFrameLocks noGrp="1"/>
              </p:cNvGraphicFramePr>
              <p:nvPr>
                <p:extLst>
                  <p:ext uri="{D42A27DB-BD31-4B8C-83A1-F6EECF244321}">
                    <p14:modId xmlns:p14="http://schemas.microsoft.com/office/powerpoint/2010/main" val="2573159021"/>
                  </p:ext>
                </p:extLst>
              </p:nvPr>
            </p:nvGraphicFramePr>
            <p:xfrm>
              <a:off x="841248" y="3499201"/>
              <a:ext cx="10524744" cy="1704340"/>
            </p:xfrm>
            <a:graphic>
              <a:graphicData uri="http://schemas.openxmlformats.org/drawingml/2006/table">
                <a:tbl>
                  <a:tblPr/>
                  <a:tblGrid>
                    <a:gridCol w="594360">
                      <a:extLst>
                        <a:ext uri="{9D8B030D-6E8A-4147-A177-3AD203B41FA5}">
                          <a16:colId xmlns:a16="http://schemas.microsoft.com/office/drawing/2014/main" val="20000"/>
                        </a:ext>
                      </a:extLst>
                    </a:gridCol>
                    <a:gridCol w="5303520">
                      <a:extLst>
                        <a:ext uri="{9D8B030D-6E8A-4147-A177-3AD203B41FA5}">
                          <a16:colId xmlns:a16="http://schemas.microsoft.com/office/drawing/2014/main" val="20001"/>
                        </a:ext>
                      </a:extLst>
                    </a:gridCol>
                    <a:gridCol w="4626864">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解释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浓盐酸附近产生白烟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6"/>
                          <a:stretch>
                            <a:fillRect l="-127668" t="-101786" r="-264" b="-314286"/>
                          </a:stretch>
                        </a:blipFill>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浓硫酸附近无明显现象</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6"/>
                          <a:stretch>
                            <a:fillRect l="-127668" t="-201786" r="-264" b="-214286"/>
                          </a:stretch>
                        </a:blipFill>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氯化物溶液变浑浊</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6"/>
                          <a:stretch>
                            <a:fillRect l="-127668" t="-301786" r="-264" b="-114286"/>
                          </a:stretch>
                        </a:blipFill>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干燥的红色石蕊试纸不变色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湿润的红色石蕊试纸变蓝色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6"/>
                          <a:stretch>
                            <a:fillRect l="-127668" t="-401786" r="-264" b="-14286"/>
                          </a:stretch>
                        </a:blipFill>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pic>
        <p:nvPicPr>
          <p:cNvPr id="2" name="QC_6_BD.342_1#ef0d86ced?htil=34&amp;vop=1&amp;pid=a0b70d57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01861" y="1225296"/>
            <a:ext cx="1197864" cy="192024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BD.342_2#ef0d86ced?htil=34&amp;sp=1&amp;vop=1&amp;pid=a0b70d578&amp;color=0,0,0&amp;vtp=1&amp;bt=1&amp;bbb=1"/>
          <p:cNvSpPr/>
          <p:nvPr/>
        </p:nvSpPr>
        <p:spPr>
          <a:xfrm>
            <a:off x="832104" y="1078992"/>
            <a:ext cx="9244584"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如图是喷泉实验装置图，</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6_AN.343_1#ef0d86ced.bracket?vop=1&amp;pid=a0b70d578&amp;color=0,0,0&amp;vpa=175&amp;vtp=1"/>
          <p:cNvSpPr/>
          <p:nvPr/>
        </p:nvSpPr>
        <p:spPr>
          <a:xfrm>
            <a:off x="65018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5" name="QC_6_BD.342_3#ef0d86ced.choices?htil=34&amp;vop=1&amp;pid=a0b70d578&amp;color=0,0,0&amp;vtp=1&amp;bbb=1"/>
              <p:cNvSpPr/>
              <p:nvPr/>
            </p:nvSpPr>
            <p:spPr>
              <a:xfrm>
                <a:off x="832104" y="1529771"/>
                <a:ext cx="9244584"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该实验说明氨气极易溶于水，且溶解速度快</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形成喷泉的原因是烧瓶内压强小于外界大气压</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烧瓶中的溶液呈红色的原因：</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若烧瓶中的气体为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，则也会有喷泉形成</a:t>
                </a:r>
                <a:endParaRPr lang="en-US" altLang="zh-CN" sz="1800" dirty="0"/>
              </a:p>
            </p:txBody>
          </p:sp>
        </mc:Choice>
        <mc:Fallback xmlns="">
          <p:sp>
            <p:nvSpPr>
              <p:cNvPr id="5" name="QC_6_BD.342_3#ef0d86ced.choices?htil=34&amp;vop=1&amp;pid=a0b70d578&amp;color=0,0,0&amp;vtp=1&amp;bbb=1"/>
              <p:cNvSpPr>
                <a:spLocks noRot="1" noChangeAspect="1" noMove="1" noResize="1" noEditPoints="1" noAdjustHandles="1" noChangeArrowheads="1" noChangeShapeType="1" noTextEdit="1"/>
              </p:cNvSpPr>
              <p:nvPr/>
            </p:nvSpPr>
            <p:spPr>
              <a:xfrm>
                <a:off x="832104" y="1529771"/>
                <a:ext cx="9244584" cy="1676400"/>
              </a:xfrm>
              <a:prstGeom prst="rect">
                <a:avLst/>
              </a:prstGeom>
              <a:blipFill>
                <a:blip r:embed="rId4"/>
                <a:stretch>
                  <a:fillRect l="-1583"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sp>
        <p:nvSpPr>
          <p:cNvPr id="2" name="QC_6_BD.344_1#2b644bd9f?vop=1&amp;pid=1eec43583&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下列关于铵盐的叙述错误的是(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45_1#2b644bd9f.bracket?vop=1&amp;pid=1eec43583&amp;color=0,0,0&amp;vpa=176&amp;vtp=1"/>
          <p:cNvSpPr/>
          <p:nvPr/>
        </p:nvSpPr>
        <p:spPr>
          <a:xfrm>
            <a:off x="3987260"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344_2#2b644bd9f.choices?vop=1&amp;pid=1eec43583&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加热盛有少量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固体的试管，并在试管口放置湿润的红色石蕊试纸，红色石蕊试纸变蓝</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可用烧碱处理含高浓度</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的废水并回收利用氨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受热易分解，因而可用作化肥</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加热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8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固体，不能用于实验室制取氨气</a:t>
                </a:r>
                <a:endParaRPr lang="en-US" altLang="zh-CN" sz="1800" dirty="0"/>
              </a:p>
            </p:txBody>
          </p:sp>
        </mc:Choice>
        <mc:Fallback xmlns="">
          <p:sp>
            <p:nvSpPr>
              <p:cNvPr id="4" name="QC_6_BD.344_2#2b644bd9f.choices?vop=1&amp;pid=1eec43583&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46_1#3cbd6d2dd?sp=1&amp;vop=1&amp;pid=1eec43583&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工业上常采用生物硝化法将</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来处理氨氮废水，工艺流程如图，</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346_1#3cbd6d2dd?sp=1&amp;vop=1&amp;pid=1eec43583&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347_1#3cbd6d2dd.bracket?vop=1&amp;pid=1eec43583&amp;color=0,0,0&amp;vpa=177&amp;vtp=1"/>
          <p:cNvSpPr/>
          <p:nvPr/>
        </p:nvSpPr>
        <p:spPr>
          <a:xfrm>
            <a:off x="10587259"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pic>
        <p:nvPicPr>
          <p:cNvPr id="4" name="QC_6_BD.346_2#3cbd6d2dd?htil=35&amp;vop=1&amp;pid=1eec43583&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80335" y="1622425"/>
            <a:ext cx="2784184" cy="86235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346_3#3cbd6d2dd.choices?htil=35&amp;vop=1&amp;pid=1eec43583&amp;color=0,0,0&amp;vtp=1&amp;bbb=1"/>
              <p:cNvSpPr/>
              <p:nvPr/>
            </p:nvSpPr>
            <p:spPr>
              <a:xfrm>
                <a:off x="832104" y="1495425"/>
                <a:ext cx="8375904"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生物硝化法处理废水，会导致水体碱性增强</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长期过量施用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等铵态化肥，易导致水体富营养化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检验</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所需的试剂是浓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溶液、湿润的红色石蕊试纸</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微生物保持活性的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范围为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9</m:t>
                    </m:r>
                  </m:oMath>
                </a14:m>
                <a:r>
                  <a:rPr lang="en-US" altLang="zh-CN" sz="1800" b="0" i="0" dirty="0">
                    <a:solidFill>
                      <a:srgbClr val="000000"/>
                    </a:solidFill>
                    <a:latin typeface="微软雅黑" pitchFamily="34" charset="0"/>
                    <a:ea typeface="微软雅黑" pitchFamily="34" charset="-122"/>
                    <a:cs typeface="微软雅黑" pitchFamily="34" charset="-120"/>
                  </a:rPr>
                  <a:t>，可以加入纯碱来调节水体的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6_BD.346_3#3cbd6d2dd.choices?htil=35&amp;vop=1&amp;pid=1eec43583&amp;color=0,0,0&amp;vtp=1&amp;bbb=1"/>
              <p:cNvSpPr>
                <a:spLocks noRot="1" noChangeAspect="1" noMove="1" noResize="1" noEditPoints="1" noAdjustHandles="1" noChangeArrowheads="1" noChangeShapeType="1" noTextEdit="1"/>
              </p:cNvSpPr>
              <p:nvPr/>
            </p:nvSpPr>
            <p:spPr>
              <a:xfrm>
                <a:off x="832104" y="1495425"/>
                <a:ext cx="8375904" cy="1676400"/>
              </a:xfrm>
              <a:prstGeom prst="rect">
                <a:avLst/>
              </a:prstGeom>
              <a:blipFill>
                <a:blip r:embed="rId5"/>
                <a:stretch>
                  <a:fillRect l="-1747"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name="Slide 113&amp;si=113">
    <p:spTree>
      <p:nvGrpSpPr>
        <p:cNvPr id="1" name=""/>
        <p:cNvGrpSpPr/>
        <p:nvPr/>
      </p:nvGrpSpPr>
      <p:grpSpPr>
        <a:xfrm>
          <a:off x="0" y="0"/>
          <a:ext cx="0" cy="0"/>
          <a:chOff x="0" y="0"/>
          <a:chExt cx="0" cy="0"/>
        </a:xfrm>
      </p:grpSpPr>
      <p:sp>
        <p:nvSpPr>
          <p:cNvPr id="2" name="QC_6_BD.348_1#95976a69a?sp=1&amp;vop=1&amp;pid=a286e706e&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实验室制取并收集氨气的装置如图所示（部分夹持装置略），</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49_1#95976a69a.bracket?vop=1&amp;pid=a286e706e&amp;color=0,0,0&amp;vpa=178&amp;vtp=1"/>
          <p:cNvSpPr/>
          <p:nvPr/>
        </p:nvSpPr>
        <p:spPr>
          <a:xfrm>
            <a:off x="10159460"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6_BD.348_2#95976a69a?htil=36&amp;vop=1&amp;pid=a286e706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23256" y="1622425"/>
            <a:ext cx="2679192" cy="180136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348_3#95976a69a.choices?htil=36&amp;vop=1&amp;pid=a286e706e&amp;color=0,0,0&amp;vtp=1&amp;bbb=1"/>
              <p:cNvSpPr/>
              <p:nvPr/>
            </p:nvSpPr>
            <p:spPr>
              <a:xfrm>
                <a:off x="832104" y="1529771"/>
                <a:ext cx="7763256" cy="1714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加热前需对</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试管预热</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碱石灰的作用是干燥氨气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试管口向下的原因是氨气的密度比空气大</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试管中的主要反应为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6_BD.348_3#95976a69a.choices?htil=36&amp;vop=1&amp;pid=a286e706e&amp;color=0,0,0&amp;vtp=1&amp;bbb=1"/>
              <p:cNvSpPr>
                <a:spLocks noRot="1" noChangeAspect="1" noMove="1" noResize="1" noEditPoints="1" noAdjustHandles="1" noChangeArrowheads="1" noChangeShapeType="1" noTextEdit="1"/>
              </p:cNvSpPr>
              <p:nvPr/>
            </p:nvSpPr>
            <p:spPr>
              <a:xfrm>
                <a:off x="832104" y="1529771"/>
                <a:ext cx="7763256" cy="1714500"/>
              </a:xfrm>
              <a:prstGeom prst="rect">
                <a:avLst/>
              </a:prstGeom>
              <a:blipFill>
                <a:blip r:embed="rId4"/>
                <a:stretch>
                  <a:fillRect l="-1885" b="-42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name="Slide 115&amp;si=11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350_1#e3edd44a5?sp=1&amp;vop=1&amp;pid=6216fe8ef&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是氮的重要化合物，下列装置用于实验室中制取干燥氨气的实验，</a:t>
                </a:r>
                <a:r>
                  <a:rPr lang="en-US" altLang="zh-CN" sz="1800" b="0" i="0">
                    <a:solidFill>
                      <a:srgbClr val="000000"/>
                    </a:solidFill>
                    <a:latin typeface="微软雅黑" pitchFamily="34" charset="0"/>
                    <a:ea typeface="微软雅黑" pitchFamily="34" charset="-122"/>
                    <a:cs typeface="微软雅黑" pitchFamily="34" charset="-120"/>
                  </a:rPr>
                  <a:t>其中能达到实验目的的是(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B_5_BD.350_1#e3edd44a5?sp=1&amp;vop=1&amp;pid=6216fe8e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810" b="-16883"/>
                </a:stretch>
              </a:blipFill>
              <a:ln/>
            </p:spPr>
            <p:txBody>
              <a:bodyPr/>
              <a:lstStyle/>
              <a:p>
                <a:r>
                  <a:rPr lang="zh-CN" altLang="en-US">
                    <a:noFill/>
                  </a:rPr>
                  <a:t> </a:t>
                </a:r>
              </a:p>
            </p:txBody>
          </p:sp>
        </mc:Fallback>
      </mc:AlternateContent>
      <p:graphicFrame>
        <p:nvGraphicFramePr>
          <p:cNvPr id="116" name="QB_5_BD.350_2#e3edd44a5?colgroup=10,17,10,17&amp;vop=1&amp;pid=6216fe8ef&amp;color=0,0,0&amp;vtp=1&amp;bbb=1"/>
          <p:cNvGraphicFramePr>
            <a:graphicFrameLocks noGrp="1"/>
          </p:cNvGraphicFramePr>
          <p:nvPr>
            <p:extLst>
              <p:ext uri="{D42A27DB-BD31-4B8C-83A1-F6EECF244321}">
                <p14:modId xmlns:p14="http://schemas.microsoft.com/office/powerpoint/2010/main" val="819412529"/>
              </p:ext>
            </p:extLst>
          </p:nvPr>
        </p:nvGraphicFramePr>
        <p:xfrm>
          <a:off x="832104" y="1622425"/>
          <a:ext cx="10533888" cy="1898965"/>
        </p:xfrm>
        <a:graphic>
          <a:graphicData uri="http://schemas.openxmlformats.org/drawingml/2006/table">
            <a:tbl>
              <a:tblPr/>
              <a:tblGrid>
                <a:gridCol w="2002536">
                  <a:extLst>
                    <a:ext uri="{9D8B030D-6E8A-4147-A177-3AD203B41FA5}">
                      <a16:colId xmlns:a16="http://schemas.microsoft.com/office/drawing/2014/main" val="20000"/>
                    </a:ext>
                  </a:extLst>
                </a:gridCol>
                <a:gridCol w="3264408">
                  <a:extLst>
                    <a:ext uri="{9D8B030D-6E8A-4147-A177-3AD203B41FA5}">
                      <a16:colId xmlns:a16="http://schemas.microsoft.com/office/drawing/2014/main" val="20001"/>
                    </a:ext>
                  </a:extLst>
                </a:gridCol>
                <a:gridCol w="2002536">
                  <a:extLst>
                    <a:ext uri="{9D8B030D-6E8A-4147-A177-3AD203B41FA5}">
                      <a16:colId xmlns:a16="http://schemas.microsoft.com/office/drawing/2014/main" val="20002"/>
                    </a:ext>
                  </a:extLst>
                </a:gridCol>
                <a:gridCol w="3264408">
                  <a:extLst>
                    <a:ext uri="{9D8B030D-6E8A-4147-A177-3AD203B41FA5}">
                      <a16:colId xmlns:a16="http://schemas.microsoft.com/office/drawing/2014/main" val="20003"/>
                    </a:ext>
                  </a:extLst>
                </a:gridCol>
              </a:tblGrid>
              <a:tr h="1558097">
                <a:tc>
                  <a:txBody>
                    <a:bodyPr/>
                    <a:lstStyle/>
                    <a:p>
                      <a:pPr algn="ctr" latinLnBrk="1" hangingPunct="0">
                        <a:lnSpc>
                          <a:spcPts val="4100"/>
                        </a:lnSpc>
                      </a:pPr>
                      <a:r>
                        <a:rPr lang="en-US" altLang="zh-CN" sz="23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3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3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3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A.制备氨气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B.除去氨气中的少量水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C.收集氨气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D.吸收多余的氨气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4" name="QB_5_BD.350_3#e3edd44a5.table_image?tii=3&amp;vop=1&amp;pid=6216fe8e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311965" y="1741044"/>
            <a:ext cx="960319" cy="108557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B_5_BD.350_4#e3edd44a5.table_image?tii=4&amp;vop=1&amp;pid=6216fe8ef&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896523" y="1741043"/>
            <a:ext cx="1022949" cy="1085579"/>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B_5_BD.350_5#e3edd44a5.table_image?tii=5&amp;vop=1&amp;pid=6216fe8ef&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660431" y="1741043"/>
            <a:ext cx="855937" cy="1085579"/>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B_5_BD.350_6#e3edd44a5.table_image?tii=6&amp;vop=1&amp;pid=6216fe8ef&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9326512" y="1741043"/>
            <a:ext cx="814184" cy="1085579"/>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B_5_AN.351_1#e3edd44a5.bracket?vop=1&amp;pid=6216fe8ef&amp;color=0,0,0&amp;vpa=179&amp;vtp=1"/>
          <p:cNvSpPr/>
          <p:nvPr/>
        </p:nvSpPr>
        <p:spPr>
          <a:xfrm>
            <a:off x="10464197" y="1075817"/>
            <a:ext cx="327025"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A</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116&amp;si=11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352_1#29a7a06ab?vop=1&amp;pid=6216fe8ef&amp;color=0,0,0&amp;vtp=1&amp;bt=1&amp;bbb=1&amp;hb=1"/>
              <p:cNvSpPr/>
              <p:nvPr/>
            </p:nvSpPr>
            <p:spPr>
              <a:xfrm>
                <a:off x="832104" y="1080000"/>
                <a:ext cx="10533888" cy="1384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在一定温度和催化剂作用下</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跟</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可以发生反应生成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。现有</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跟</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的混合物</a:t>
                </a:r>
                <a:r>
                  <a:rPr lang="en-US" altLang="zh-CN" sz="1800" b="0" i="0">
                    <a:solidFill>
                      <a:srgbClr val="000000"/>
                    </a:solidFill>
                    <a:latin typeface="微软雅黑" pitchFamily="34" charset="0"/>
                    <a:ea typeface="微软雅黑" pitchFamily="34" charset="-122"/>
                    <a:cs typeface="微软雅黑" pitchFamily="34" charset="-120"/>
                  </a:rPr>
                  <a:t>，充分</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反应后</a:t>
                </a:r>
                <a:r>
                  <a:rPr lang="en-US" altLang="zh-CN" sz="1800" b="0" i="0" dirty="0">
                    <a:solidFill>
                      <a:srgbClr val="000000"/>
                    </a:solidFill>
                    <a:latin typeface="微软雅黑" pitchFamily="34" charset="0"/>
                    <a:ea typeface="微软雅黑" pitchFamily="34" charset="-122"/>
                    <a:cs typeface="微软雅黑" pitchFamily="34" charset="-120"/>
                  </a:rPr>
                  <a:t>，所得产物中</a:t>
                </a:r>
                <a:r>
                  <a:rPr lang="en-US" altLang="zh-CN" sz="1800" b="0" i="0">
                    <a:solidFill>
                      <a:srgbClr val="000000"/>
                    </a:solidFill>
                    <a:latin typeface="微软雅黑" pitchFamily="34" charset="0"/>
                    <a:ea typeface="微软雅黑" pitchFamily="34" charset="-122"/>
                    <a:cs typeface="微软雅黑" pitchFamily="34" charset="-120"/>
                  </a:rPr>
                  <a:t>，还原得到的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比氧化得到的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多</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1.4 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已知反应的化学方程式</a:t>
                </a:r>
                <a:r>
                  <a:rPr lang="en-US" altLang="zh-CN" b="0" i="0">
                    <a:solidFill>
                      <a:srgbClr val="000000"/>
                    </a:solidFill>
                    <a:latin typeface="微软雅黑" pitchFamily="34" charset="0"/>
                    <a:ea typeface="微软雅黑" pitchFamily="34" charset="-122"/>
                    <a:cs typeface="微软雅黑" pitchFamily="34" charset="-120"/>
                  </a:rPr>
                  <a:t>：</a:t>
                </a:r>
              </a:p>
              <a:p>
                <a:pPr latinLnBrk="1">
                  <a:lnSpc>
                    <a:spcPts val="43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+6</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smtClean="0">
                            <a:solidFill>
                              <a:srgbClr val="000000"/>
                            </a:solidFill>
                            <a:latin typeface="Cambria Math" panose="02040503050406030204" pitchFamily="18" charset="0"/>
                          </a:rPr>
                        </m:ctrlPr>
                      </m:mPr>
                      <m:mr>
                        <m:e>
                          <m:r>
                            <a:rPr lang="en-US" altLang="zh-CN" b="0" baseline="-2000">
                              <a:solidFill>
                                <a:srgbClr val="000000"/>
                              </a:solidFill>
                              <a:latin typeface="Cambria Math" panose="02040503050406030204" pitchFamily="18" charset="0"/>
                            </a:rPr>
                            <m:t>催化剂</m:t>
                          </m:r>
                        </m:e>
                      </m:mr>
                      <m:mr>
                        <m:e>
                          <m:bar>
                            <m:barPr>
                              <m:pos m:val="top"/>
                              <m:ctrlPr>
                                <a:rPr lang="en-US" altLang="zh-CN" b="0" i="1" baseline="-8000">
                                  <a:solidFill>
                                    <a:srgbClr val="000000"/>
                                  </a:solidFill>
                                  <a:latin typeface="Cambria Math" panose="02040503050406030204" pitchFamily="18" charset="0"/>
                                </a:rPr>
                              </m:ctrlPr>
                            </m:barPr>
                            <m:e>
                              <m:bar>
                                <m:barPr>
                                  <m:pos m:val="top"/>
                                  <m:ctrlPr>
                                    <a:rPr lang="en-US" altLang="zh-CN" b="0" i="1" baseline="-2000">
                                      <a:solidFill>
                                        <a:srgbClr val="000000"/>
                                      </a:solidFill>
                                      <a:latin typeface="Cambria Math" panose="02040503050406030204" pitchFamily="18" charset="0"/>
                                    </a:rPr>
                                  </m:ctrlPr>
                                </m:barPr>
                                <m:e>
                                  <m:r>
                                    <a:rPr lang="en-US" altLang="zh-CN" b="0" baseline="-2000">
                                      <a:solidFill>
                                        <a:srgbClr val="000000"/>
                                      </a:solidFill>
                                      <a:latin typeface="Cambria Math" panose="02040503050406030204" pitchFamily="18" charset="0"/>
                                    </a:rPr>
                                    <m:t>   △   </m:t>
                                  </m:r>
                                </m:e>
                              </m:bar>
                            </m:e>
                          </m:bar>
                        </m:e>
                      </m:mr>
                    </m:m>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5</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则下列说法正确的是(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C_5_BD.352_1#29a7a06ab?vop=1&amp;pid=6216fe8ef&amp;color=0,0,0&amp;vtp=1&amp;bt=1&amp;bbb=1&amp;hb=1"/>
              <p:cNvSpPr>
                <a:spLocks noRot="1" noChangeAspect="1" noMove="1" noResize="1" noEditPoints="1" noAdjustHandles="1" noChangeArrowheads="1" noChangeShapeType="1" noTextEdit="1"/>
              </p:cNvSpPr>
              <p:nvPr/>
            </p:nvSpPr>
            <p:spPr>
              <a:xfrm>
                <a:off x="832104" y="1080000"/>
                <a:ext cx="10533888" cy="1384300"/>
              </a:xfrm>
              <a:prstGeom prst="rect">
                <a:avLst/>
              </a:prstGeom>
              <a:blipFill>
                <a:blip r:embed="rId3"/>
                <a:stretch>
                  <a:fillRect l="-1389" r="-1215" b="-2643"/>
                </a:stretch>
              </a:blipFill>
              <a:ln/>
            </p:spPr>
            <p:txBody>
              <a:bodyPr/>
              <a:lstStyle/>
              <a:p>
                <a:r>
                  <a:rPr lang="zh-CN" altLang="en-US">
                    <a:noFill/>
                  </a:rPr>
                  <a:t> </a:t>
                </a:r>
              </a:p>
            </p:txBody>
          </p:sp>
        </mc:Fallback>
      </mc:AlternateContent>
      <p:sp>
        <p:nvSpPr>
          <p:cNvPr id="3" name="QC_5_AN.353_1#29a7a06ab.bracket?vop=1&amp;pid=6216fe8ef&amp;color=0,0,0&amp;vpa=180&amp;vtp=1"/>
          <p:cNvSpPr/>
          <p:nvPr/>
        </p:nvSpPr>
        <p:spPr>
          <a:xfrm>
            <a:off x="6363557" y="2110414"/>
            <a:ext cx="312738" cy="279400"/>
          </a:xfrm>
          <a:prstGeom prst="rect">
            <a:avLst/>
          </a:prstGeom>
          <a:noFill/>
          <a:ln/>
        </p:spPr>
        <p:txBody>
          <a:bodyPr wrap="none" lIns="0" tIns="0" rIns="0" bIns="0" rtlCol="0" anchor="t"/>
          <a:lstStyle/>
          <a:p>
            <a:pPr algn="ctr" latinLnBrk="1">
              <a:lnSpc>
                <a:spcPts val="22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4" name="QC_5_BD.352_2#29a7a06ab.choices?vop=1&amp;pid=6216fe8ef&amp;color=0,0,0&amp;vtp=1&amp;bbb=1"/>
              <p:cNvSpPr/>
              <p:nvPr/>
            </p:nvSpPr>
            <p:spPr>
              <a:xfrm>
                <a:off x="832104" y="24480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当转移的电子数约为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3.612×</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23</m:t>
                        </m:r>
                      </m:sup>
                    </m:sSup>
                  </m:oMath>
                </a14:m>
                <a:r>
                  <a:rPr lang="en-US" altLang="zh-CN" sz="1800" b="0" i="0" dirty="0">
                    <a:solidFill>
                      <a:srgbClr val="000000"/>
                    </a:solidFill>
                    <a:latin typeface="微软雅黑" pitchFamily="34" charset="0"/>
                    <a:ea typeface="微软雅黑" pitchFamily="34" charset="-122"/>
                    <a:cs typeface="微软雅黑" pitchFamily="34" charset="-120"/>
                  </a:rPr>
                  <a:t>时，则有</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4.48 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氨气被还原</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氧化产物和还原产物的物质的量之比为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 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若题述反应进行完全，原混合物中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跟</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的物质的量之比为可能为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 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若混合物中有</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0.2 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，则参与反应的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0.8 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352_2#29a7a06ab.choices?vop=1&amp;pid=6216fe8ef&amp;color=0,0,0&amp;vtp=1&amp;bbb=1"/>
              <p:cNvSpPr>
                <a:spLocks noRot="1" noChangeAspect="1" noMove="1" noResize="1" noEditPoints="1" noAdjustHandles="1" noChangeArrowheads="1" noChangeShapeType="1" noTextEdit="1"/>
              </p:cNvSpPr>
              <p:nvPr/>
            </p:nvSpPr>
            <p:spPr>
              <a:xfrm>
                <a:off x="832104" y="2448044"/>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name="Slide 117&amp;si=117">
    <p:spTree>
      <p:nvGrpSpPr>
        <p:cNvPr id="1" name=""/>
        <p:cNvGrpSpPr/>
        <p:nvPr/>
      </p:nvGrpSpPr>
      <p:grpSpPr>
        <a:xfrm>
          <a:off x="0" y="0"/>
          <a:ext cx="0" cy="0"/>
          <a:chOff x="0" y="0"/>
          <a:chExt cx="0" cy="0"/>
        </a:xfrm>
      </p:grpSpPr>
      <p:sp>
        <p:nvSpPr>
          <p:cNvPr id="2" name="QC_5_BD.354_1#4b3d2f002?sp=1&amp;vop=1&amp;pid=6216fe8ef&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创新探究</a:t>
            </a:r>
            <a:r>
              <a:rPr lang="en-US" altLang="zh-CN" sz="1800" b="0" i="0" dirty="0">
                <a:solidFill>
                  <a:srgbClr val="000000"/>
                </a:solidFill>
                <a:latin typeface="微软雅黑" pitchFamily="34" charset="0"/>
                <a:ea typeface="微软雅黑" pitchFamily="34" charset="-122"/>
                <a:cs typeface="微软雅黑" pitchFamily="34" charset="-120"/>
              </a:rPr>
              <a:t>现用传感技术测定喷泉实验中的压强变化来认识喷泉实验的原理。</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355_1#4b3d2f002.bracket?vop=1&amp;pid=6216fe8ef&amp;color=0,0,0&amp;vpa=181&amp;vtp=1"/>
          <p:cNvSpPr/>
          <p:nvPr/>
        </p:nvSpPr>
        <p:spPr>
          <a:xfrm>
            <a:off x="103880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4" name="QC_5_BD.354_3#4b3d2f002?htil=1&amp;vop=1&amp;pid=6216fe8e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478024" y="1869313"/>
            <a:ext cx="1965960" cy="189280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5_BD.354_4#4b3d2f002?htil=1&amp;vop=1&amp;pid=6216fe8e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08392" y="1622425"/>
            <a:ext cx="2039112" cy="21488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5_BD.354_5#4b3d2f002.choices?vop=1&amp;pid=6216fe8ef&amp;color=0,0,0&amp;vtp=1&amp;bbb=1&amp;hb=1"/>
              <p:cNvSpPr/>
              <p:nvPr/>
            </p:nvSpPr>
            <p:spPr>
              <a:xfrm>
                <a:off x="832104" y="3908425"/>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制取氨气时烧瓶中的固体常用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CaO</m:t>
                    </m:r>
                  </m:oMath>
                </a14:m>
                <a:r>
                  <a:rPr lang="en-US" altLang="zh-CN" sz="18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实验后，可用稀硫酸处理多余的氨气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将湿润的红色石蕊试纸置于三颈瓶口，试纸变蓝</a:t>
                </a:r>
                <a:r>
                  <a:rPr lang="en-US" altLang="zh-CN" sz="1800" b="0" i="0">
                    <a:solidFill>
                      <a:srgbClr val="000000"/>
                    </a:solidFill>
                    <a:latin typeface="微软雅黑" pitchFamily="34" charset="0"/>
                    <a:ea typeface="微软雅黑" pitchFamily="34" charset="-122"/>
                    <a:cs typeface="微软雅黑" pitchFamily="34" charset="-120"/>
                  </a:rPr>
                  <a:t>，说明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已经集满</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关闭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，将单孔塞（插有吸入水的胶头滴管）塞紧颈口</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dirty="0">
                    <a:solidFill>
                      <a:srgbClr val="000000"/>
                    </a:solidFill>
                    <a:latin typeface="微软雅黑" pitchFamily="34" charset="0"/>
                    <a:ea typeface="微软雅黑" pitchFamily="34" charset="-122"/>
                    <a:cs typeface="微软雅黑" pitchFamily="34" charset="-120"/>
                  </a:rPr>
                  <a:t>，打开</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，完成喷泉实验</a:t>
                </a:r>
                <a:r>
                  <a:rPr lang="en-US" altLang="zh-CN" sz="1800" b="0" i="0">
                    <a:solidFill>
                      <a:srgbClr val="000000"/>
                    </a:solidFill>
                    <a:latin typeface="微软雅黑" pitchFamily="34" charset="0"/>
                    <a:ea typeface="微软雅黑" pitchFamily="34" charset="-122"/>
                    <a:cs typeface="微软雅黑" pitchFamily="34" charset="-120"/>
                  </a:rPr>
                  <a:t>，电脑绘制三颈瓶内压</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强变化曲线如图乙</a:t>
                </a:r>
                <a:r>
                  <a:rPr lang="en-US" altLang="zh-CN" b="0" i="0" dirty="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𝐷</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点时喷泉最剧烈</a:t>
                </a:r>
                <a:endParaRPr lang="en-US" altLang="zh-CN" dirty="0"/>
              </a:p>
            </p:txBody>
          </p:sp>
        </mc:Choice>
        <mc:Fallback xmlns="">
          <p:sp>
            <p:nvSpPr>
              <p:cNvPr id="6" name="QC_5_BD.354_5#4b3d2f002.choices?vop=1&amp;pid=6216fe8ef&amp;color=0,0,0&amp;vtp=1&amp;bbb=1&amp;hb=1"/>
              <p:cNvSpPr>
                <a:spLocks noRot="1" noChangeAspect="1" noMove="1" noResize="1" noEditPoints="1" noAdjustHandles="1" noChangeArrowheads="1" noChangeShapeType="1" noTextEdit="1"/>
              </p:cNvSpPr>
              <p:nvPr/>
            </p:nvSpPr>
            <p:spPr>
              <a:xfrm>
                <a:off x="832104" y="3908425"/>
                <a:ext cx="10533888" cy="2095500"/>
              </a:xfrm>
              <a:prstGeom prst="rect">
                <a:avLst/>
              </a:prstGeom>
              <a:blipFill>
                <a:blip r:embed="rId5"/>
                <a:stretch>
                  <a:fillRect l="-1389" r="-1100"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8.xml><?xml version="1.0" encoding="utf-8"?>
<p:sld xmlns:a="http://schemas.openxmlformats.org/drawingml/2006/main" xmlns:r="http://schemas.openxmlformats.org/officeDocument/2006/relationships" xmlns:p="http://schemas.openxmlformats.org/presentationml/2006/main">
  <p:cSld name="Slide 118&amp;si=118">
    <p:spTree>
      <p:nvGrpSpPr>
        <p:cNvPr id="1" name=""/>
        <p:cNvGrpSpPr/>
        <p:nvPr/>
      </p:nvGrpSpPr>
      <p:grpSpPr>
        <a:xfrm>
          <a:off x="0" y="0"/>
          <a:ext cx="0" cy="0"/>
          <a:chOff x="0" y="0"/>
          <a:chExt cx="0" cy="0"/>
        </a:xfrm>
      </p:grpSpPr>
      <p:sp>
        <p:nvSpPr>
          <p:cNvPr id="2" name="QO_5_BD.356_1#865b498c6?sp=1&amp;vop=1&amp;pid=6216fe8ef&amp;color=0,0,0&amp;vtp=1&amp;bt=1&amp;bbb=1&amp;hb=1"/>
          <p:cNvSpPr/>
          <p:nvPr/>
        </p:nvSpPr>
        <p:spPr>
          <a:xfrm>
            <a:off x="832104" y="1080000"/>
            <a:ext cx="10533888" cy="990600"/>
          </a:xfrm>
          <a:prstGeom prst="rect">
            <a:avLst/>
          </a:prstGeom>
          <a:noFill/>
          <a:ln/>
        </p:spPr>
        <p:txBody>
          <a:bodyPr wrap="none" lIns="0" tIns="0" rIns="0" bIns="0" rtlCol="0" anchor="t"/>
          <a:lstStyle/>
          <a:p>
            <a:pPr algn="l" latinLnBrk="1">
              <a:lnSpc>
                <a:spcPts val="2600"/>
              </a:lnSpc>
            </a:pPr>
            <a:r>
              <a:rPr lang="en-US" altLang="zh-CN" sz="1800" b="0" i="0" dirty="0">
                <a:solidFill>
                  <a:srgbClr val="000000"/>
                </a:solidFill>
                <a:latin typeface="微软雅黑" pitchFamily="34" charset="0"/>
                <a:ea typeface="微软雅黑" pitchFamily="34" charset="-122"/>
                <a:cs typeface="微软雅黑" pitchFamily="34" charset="-120"/>
              </a:rPr>
              <a:t>氨气的喷泉实验是中学化学学习中融知识性和趣味性于一体的实验</a:t>
            </a:r>
            <a:r>
              <a:rPr lang="en-US" altLang="zh-CN" sz="1800" b="0" i="0">
                <a:solidFill>
                  <a:srgbClr val="000000"/>
                </a:solidFill>
                <a:latin typeface="微软雅黑" pitchFamily="34" charset="0"/>
                <a:ea typeface="微软雅黑" pitchFamily="34" charset="-122"/>
                <a:cs typeface="微软雅黑" pitchFamily="34" charset="-120"/>
              </a:rPr>
              <a:t>。某化学兴趣小组设计了一套实验装置</a:t>
            </a:r>
          </a:p>
          <a:p>
            <a:pPr latinLnBrk="1">
              <a:lnSpc>
                <a:spcPts val="2600"/>
              </a:lnSpc>
            </a:pP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如图乙所示）制备彩色喷泉，图甲装置用于制备氨气。调整实验的影响因素后，彩色喷泉制备成功</a:t>
            </a:r>
            <a:r>
              <a:rPr lang="en-US" altLang="zh-CN" sz="1800" b="0" i="0">
                <a:solidFill>
                  <a:srgbClr val="000000"/>
                </a:solidFill>
                <a:latin typeface="微软雅黑" pitchFamily="34" charset="0"/>
                <a:ea typeface="微软雅黑" pitchFamily="34" charset="-122"/>
                <a:cs typeface="微软雅黑" pitchFamily="34" charset="-120"/>
              </a:rPr>
              <a:t>。请</a:t>
            </a:r>
          </a:p>
          <a:p>
            <a:pPr latinLnBrk="1">
              <a:lnSpc>
                <a:spcPts val="2600"/>
              </a:lnSpc>
            </a:pPr>
            <a:r>
              <a:rPr lang="en-US" altLang="zh-CN" b="0" i="0">
                <a:solidFill>
                  <a:srgbClr val="000000"/>
                </a:solidFill>
                <a:latin typeface="微软雅黑" pitchFamily="34" charset="0"/>
                <a:ea typeface="微软雅黑" pitchFamily="34" charset="-122"/>
                <a:cs typeface="微软雅黑" pitchFamily="34" charset="-120"/>
              </a:rPr>
              <a:t>回答下列问题</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p:pic>
        <p:nvPicPr>
          <p:cNvPr id="3" name="QO_5_BD.356_3#865b498c6?htil=1&amp;vop=1&amp;pid=6216fe8e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615184" y="2582664"/>
            <a:ext cx="1691640" cy="191109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5_BD.356_4#865b498c6?htil=1&amp;vop=1&amp;pid=6216fe8e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70648" y="2070600"/>
            <a:ext cx="2514600" cy="24231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6_BD.357_1#07a3fc684?vop=1&amp;pid=865b498c6&amp;color=0,0,0&amp;vtp=1&amp;bbb=1&amp;hb=1"/>
              <p:cNvSpPr/>
              <p:nvPr/>
            </p:nvSpPr>
            <p:spPr>
              <a:xfrm>
                <a:off x="830048" y="4610357"/>
                <a:ext cx="10533888" cy="1320800"/>
              </a:xfrm>
              <a:prstGeom prst="rect">
                <a:avLst/>
              </a:prstGeom>
              <a:noFill/>
              <a:ln/>
            </p:spPr>
            <p:txBody>
              <a:bodyPr wrap="none" lIns="0" tIns="0" rIns="0" bIns="0" rtlCol="0" anchor="t"/>
              <a:lstStyle/>
              <a:p>
                <a:pPr algn="l" latinLnBrk="1">
                  <a:lnSpc>
                    <a:spcPts val="2600"/>
                  </a:lnSpc>
                </a:pPr>
                <a:r>
                  <a:rPr lang="en-US" altLang="zh-CN" sz="1800" b="0" i="0" dirty="0">
                    <a:solidFill>
                      <a:srgbClr val="000000"/>
                    </a:solidFill>
                    <a:latin typeface="微软雅黑" pitchFamily="34" charset="0"/>
                    <a:ea typeface="微软雅黑" pitchFamily="34" charset="-122"/>
                    <a:cs typeface="微软雅黑" pitchFamily="34" charset="-120"/>
                  </a:rPr>
                  <a:t>（1）图甲中</a:t>
                </a:r>
                <a:r>
                  <a:rPr lang="en-US" altLang="zh-CN" sz="1800" b="0" i="0">
                    <a:solidFill>
                      <a:srgbClr val="000000"/>
                    </a:solidFill>
                    <a:latin typeface="微软雅黑" pitchFamily="34" charset="0"/>
                    <a:ea typeface="微软雅黑" pitchFamily="34" charset="-122"/>
                    <a:cs typeface="微软雅黑" pitchFamily="34" charset="-120"/>
                  </a:rPr>
                  <a:t>，盛装浓氨水的仪器名称为</a:t>
                </a:r>
                <a:r>
                  <a:rPr lang="en-US" altLang="zh-CN" sz="1800" i="0">
                    <a:solidFill>
                      <a:srgbClr val="000000"/>
                    </a:solidFill>
                    <a:latin typeface="SimSun" pitchFamily="34" charset="0"/>
                    <a:ea typeface="SimSun" pitchFamily="34" charset="-122"/>
                    <a:cs typeface="SimSun" pitchFamily="34" charset="-120"/>
                  </a:rPr>
                  <a:t>__________</a:t>
                </a:r>
                <a:r>
                  <a:rPr lang="en-US" altLang="zh-CN" sz="1800" b="0" i="0">
                    <a:solidFill>
                      <a:srgbClr val="000000"/>
                    </a:solidFill>
                    <a:latin typeface="微软雅黑" pitchFamily="34" charset="0"/>
                    <a:ea typeface="微软雅黑" pitchFamily="34" charset="-122"/>
                    <a:cs typeface="微软雅黑" pitchFamily="34" charset="-120"/>
                  </a:rPr>
                  <a:t>，制备氨气时发生反应的化学方程式为</a:t>
                </a:r>
                <a:r>
                  <a:rPr lang="en-US" altLang="zh-CN" sz="1800" i="0">
                    <a:solidFill>
                      <a:srgbClr val="000000"/>
                    </a:solidFill>
                    <a:latin typeface="SimSun" pitchFamily="34" charset="0"/>
                    <a:ea typeface="SimSun" pitchFamily="34" charset="-122"/>
                    <a:cs typeface="SimSun" pitchFamily="34" charset="-120"/>
                  </a:rPr>
                  <a:t>____________</a:t>
                </a:r>
              </a:p>
              <a:p>
                <a:pPr latinLnBrk="1">
                  <a:lnSpc>
                    <a:spcPts val="2600"/>
                  </a:lnSpc>
                </a:pPr>
                <a:r>
                  <a:rPr lang="en-US" altLang="zh-CN" sz="1800" i="0">
                    <a:solidFill>
                      <a:srgbClr val="000000"/>
                    </a:solidFill>
                    <a:latin typeface="SimSun" pitchFamily="34" charset="0"/>
                    <a:ea typeface="SimSun" pitchFamily="34" charset="-122"/>
                    <a:cs typeface="SimSun" pitchFamily="34" charset="-120"/>
                  </a:rPr>
                  <a:t>___________________________________________________________________________________________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2600"/>
                  </a:lnSpc>
                </a:pPr>
                <a:r>
                  <a:rPr lang="en-US" altLang="zh-CN" sz="1800" b="0" i="0">
                    <a:solidFill>
                      <a:srgbClr val="000000"/>
                    </a:solidFill>
                    <a:latin typeface="微软雅黑" pitchFamily="34" charset="0"/>
                    <a:ea typeface="微软雅黑" pitchFamily="34" charset="-122"/>
                    <a:cs typeface="微软雅黑" pitchFamily="34" charset="-120"/>
                  </a:rPr>
                  <a:t>不能用加热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固体的方法制备氨气</a:t>
                </a:r>
                <a:r>
                  <a:rPr lang="en-US" altLang="zh-CN" sz="1800" b="0" i="0">
                    <a:solidFill>
                      <a:srgbClr val="000000"/>
                    </a:solidFill>
                    <a:latin typeface="微软雅黑" pitchFamily="34" charset="0"/>
                    <a:ea typeface="微软雅黑" pitchFamily="34" charset="-122"/>
                    <a:cs typeface="微软雅黑" pitchFamily="34" charset="-120"/>
                  </a:rPr>
                  <a:t>，原因为</a:t>
                </a:r>
                <a:r>
                  <a:rPr lang="en-US" altLang="zh-CN" sz="1800" i="0">
                    <a:solidFill>
                      <a:srgbClr val="000000"/>
                    </a:solidFill>
                    <a:latin typeface="SimSun" pitchFamily="34" charset="0"/>
                    <a:ea typeface="SimSun" pitchFamily="34" charset="-122"/>
                    <a:cs typeface="SimSun" pitchFamily="34" charset="-120"/>
                  </a:rPr>
                  <a:t>__________________________________________________</a:t>
                </a:r>
              </a:p>
              <a:p>
                <a:pPr latinLnBrk="1">
                  <a:lnSpc>
                    <a:spcPts val="2600"/>
                  </a:lnSpc>
                </a:pPr>
                <a:r>
                  <a:rPr lang="en-US" altLang="zh-CN" i="0">
                    <a:solidFill>
                      <a:srgbClr val="000000"/>
                    </a:solidFill>
                    <a:latin typeface="SimSun" pitchFamily="34" charset="0"/>
                    <a:ea typeface="SimSun" pitchFamily="34" charset="-122"/>
                    <a:cs typeface="SimSun" pitchFamily="34" charset="-120"/>
                  </a:rPr>
                  <a:t>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5" name="QB_6_BD.357_1#07a3fc684?vop=1&amp;pid=865b498c6&amp;color=0,0,0&amp;vtp=1&amp;bbb=1&amp;hb=1"/>
              <p:cNvSpPr>
                <a:spLocks noRot="1" noChangeAspect="1" noMove="1" noResize="1" noEditPoints="1" noAdjustHandles="1" noChangeArrowheads="1" noChangeShapeType="1" noTextEdit="1"/>
              </p:cNvSpPr>
              <p:nvPr/>
            </p:nvSpPr>
            <p:spPr>
              <a:xfrm>
                <a:off x="830048" y="4610357"/>
                <a:ext cx="10533888" cy="1320800"/>
              </a:xfrm>
              <a:prstGeom prst="rect">
                <a:avLst/>
              </a:prstGeom>
              <a:blipFill>
                <a:blip r:embed="rId5"/>
                <a:stretch>
                  <a:fillRect l="-1331" t="-5069" r="-2488" b="-8756"/>
                </a:stretch>
              </a:blipFill>
              <a:ln/>
            </p:spPr>
            <p:txBody>
              <a:bodyPr/>
              <a:lstStyle/>
              <a:p>
                <a:r>
                  <a:rPr lang="zh-CN" altLang="en-US">
                    <a:noFill/>
                  </a:rPr>
                  <a:t> </a:t>
                </a:r>
              </a:p>
            </p:txBody>
          </p:sp>
        </mc:Fallback>
      </mc:AlternateContent>
      <p:sp>
        <p:nvSpPr>
          <p:cNvPr id="6" name="QB_6_AN.358_1#07a3fc684.blank?vop=1&amp;pid=865b498c6&amp;color=0,0,0&amp;vpa=182&amp;vtp=1&amp;bbb=1"/>
          <p:cNvSpPr/>
          <p:nvPr/>
        </p:nvSpPr>
        <p:spPr>
          <a:xfrm>
            <a:off x="4855154" y="4573273"/>
            <a:ext cx="1081088" cy="330200"/>
          </a:xfrm>
          <a:prstGeom prst="rect">
            <a:avLst/>
          </a:prstGeom>
          <a:noFill/>
          <a:ln/>
        </p:spPr>
        <p:txBody>
          <a:bodyPr wrap="none" lIns="0" tIns="0" rIns="0" bIns="0" rtlCol="0" anchor="t"/>
          <a:lstStyle/>
          <a:p>
            <a:pPr algn="ctr" latinLnBrk="1">
              <a:lnSpc>
                <a:spcPts val="2600"/>
              </a:lnSpc>
            </a:pPr>
            <a:r>
              <a:rPr lang="en-US" altLang="zh-CN" b="0" i="0" dirty="0">
                <a:solidFill>
                  <a:srgbClr val="FF0000"/>
                </a:solidFill>
                <a:latin typeface="微软雅黑" pitchFamily="34" charset="0"/>
                <a:ea typeface="微软雅黑" pitchFamily="34" charset="-122"/>
                <a:cs typeface="微软雅黑" pitchFamily="34" charset="-120"/>
              </a:rPr>
              <a:t>分液漏斗</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7" name="QB_6_AN.359_1#07a3fc684.blank?vop=1&amp;pid=865b498c6&amp;color=0,0,0&amp;vpa=183&amp;vtp=1&amp;bbb=1&amp;rh=23.75&amp;hb=1"/>
              <p:cNvSpPr/>
              <p:nvPr/>
            </p:nvSpPr>
            <p:spPr>
              <a:xfrm>
                <a:off x="830048" y="4572257"/>
                <a:ext cx="10531904" cy="635000"/>
              </a:xfrm>
              <a:prstGeom prst="rect">
                <a:avLst/>
              </a:prstGeom>
              <a:noFill/>
              <a:ln/>
            </p:spPr>
            <p:txBody>
              <a:bodyPr wrap="square" lIns="0" tIns="0" rIns="0" bIns="0" rtlCol="0" anchor="t"/>
              <a:lstStyle/>
              <a:p>
                <a:pPr latinLnBrk="1">
                  <a:lnSpc>
                    <a:spcPts val="24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7" name="QB_6_AN.359_1#07a3fc684.blank?vop=1&amp;pid=865b498c6&amp;color=0,0,0&amp;vpa=183&amp;vtp=1&amp;bbb=1&amp;rh=23.75&amp;hb=1"/>
              <p:cNvSpPr>
                <a:spLocks noRot="1" noChangeAspect="1" noMove="1" noResize="1" noEditPoints="1" noAdjustHandles="1" noChangeArrowheads="1" noChangeShapeType="1" noTextEdit="1"/>
              </p:cNvSpPr>
              <p:nvPr/>
            </p:nvSpPr>
            <p:spPr>
              <a:xfrm>
                <a:off x="830048" y="4572257"/>
                <a:ext cx="10531904" cy="635000"/>
              </a:xfrm>
              <a:prstGeom prst="rect">
                <a:avLst/>
              </a:prstGeom>
              <a:blipFill>
                <a:blip r:embed="rId6"/>
                <a:stretch>
                  <a:fillRect l="-694" b="-12500"/>
                </a:stretch>
              </a:blipFill>
              <a:ln/>
            </p:spPr>
            <p:txBody>
              <a:bodyPr/>
              <a:lstStyle/>
              <a:p>
                <a:r>
                  <a:rPr lang="zh-CN" altLang="en-US">
                    <a:noFill/>
                  </a:rPr>
                  <a:t> </a:t>
                </a:r>
              </a:p>
            </p:txBody>
          </p:sp>
        </mc:Fallback>
      </mc:AlternateContent>
      <p:sp>
        <p:nvSpPr>
          <p:cNvPr id="8" name="QB_6_AN.360_1#07a3fc684.blank?vop=1&amp;pid=865b498c6&amp;color=0,0,0&amp;vpa=184&amp;vtp=1&amp;bbb=1&amp;hb=1"/>
          <p:cNvSpPr/>
          <p:nvPr/>
        </p:nvSpPr>
        <p:spPr>
          <a:xfrm>
            <a:off x="830048" y="5233673"/>
            <a:ext cx="10531904" cy="660400"/>
          </a:xfrm>
          <a:prstGeom prst="rect">
            <a:avLst/>
          </a:prstGeom>
          <a:noFill/>
          <a:ln/>
        </p:spPr>
        <p:txBody>
          <a:bodyPr wrap="square" lIns="0" tIns="0" rIns="0" bIns="0" rtlCol="0" anchor="t"/>
          <a:lstStyle/>
          <a:p>
            <a:pPr latinLnBrk="1">
              <a:lnSpc>
                <a:spcPts val="26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氯化铵固体受热分解生成的氨气和氯化氢气体在试管口</a:t>
            </a:r>
          </a:p>
          <a:p>
            <a:pPr latinLnBrk="1">
              <a:lnSpc>
                <a:spcPts val="2600"/>
              </a:lnSpc>
            </a:pPr>
            <a:r>
              <a:rPr lang="en-US" altLang="zh-CN" b="0" i="0">
                <a:solidFill>
                  <a:srgbClr val="FF0000"/>
                </a:solidFill>
                <a:latin typeface="微软雅黑" pitchFamily="34" charset="0"/>
                <a:ea typeface="微软雅黑" pitchFamily="34" charset="-122"/>
                <a:cs typeface="微软雅黑" pitchFamily="34" charset="-120"/>
              </a:rPr>
              <a:t>遇冷会重新化合生成氯化铵固体</a:t>
            </a:r>
            <a:r>
              <a:rPr lang="en-US" altLang="zh-CN" b="0" i="0" dirty="0">
                <a:solidFill>
                  <a:srgbClr val="FF0000"/>
                </a:solidFill>
                <a:latin typeface="微软雅黑" pitchFamily="34" charset="0"/>
                <a:ea typeface="微软雅黑" pitchFamily="34" charset="-122"/>
                <a:cs typeface="微软雅黑" pitchFamily="34" charset="-120"/>
              </a:rPr>
              <a:t>，无法收集到氨气</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 calcmode="lin" valueType="num">
                                      <p:cBhvr additive="base">
                                        <p:cTn id="3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8"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name="Slide 119&amp;si=119">
    <p:spTree>
      <p:nvGrpSpPr>
        <p:cNvPr id="1" name=""/>
        <p:cNvGrpSpPr/>
        <p:nvPr/>
      </p:nvGrpSpPr>
      <p:grpSpPr>
        <a:xfrm>
          <a:off x="0" y="0"/>
          <a:ext cx="0" cy="0"/>
          <a:chOff x="0" y="0"/>
          <a:chExt cx="0" cy="0"/>
        </a:xfrm>
      </p:grpSpPr>
      <p:sp>
        <p:nvSpPr>
          <p:cNvPr id="2" name="QC_6_BD.361_1#40752e7ef?vop=1&amp;pid=865b498c6&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（2）A的作用是干燥氨气</a:t>
            </a:r>
            <a:r>
              <a:rPr lang="en-US" altLang="zh-CN" sz="1800" b="0" i="0">
                <a:solidFill>
                  <a:srgbClr val="000000"/>
                </a:solidFill>
                <a:latin typeface="微软雅黑" pitchFamily="34" charset="0"/>
                <a:ea typeface="微软雅黑" pitchFamily="34" charset="-122"/>
                <a:cs typeface="微软雅黑" pitchFamily="34" charset="-120"/>
              </a:rPr>
              <a:t>，可选择的试剂为</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p:txBody>
      </p:sp>
      <p:sp>
        <p:nvSpPr>
          <p:cNvPr id="3" name="QC_6_AN.362_1#40752e7ef.blank?vop=1&amp;pid=865b498c6&amp;color=0,0,0&amp;vpa=185&amp;vtp=1"/>
          <p:cNvSpPr/>
          <p:nvPr/>
        </p:nvSpPr>
        <p:spPr>
          <a:xfrm>
            <a:off x="5233448" y="10377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4" name="QC_6_BD.361_2#40752e7ef.choices?vop=1&amp;pid=865b498c6&amp;color=0,0,0&amp;vtp=1&amp;bbb=1"/>
              <p:cNvSpPr/>
              <p:nvPr/>
            </p:nvSpPr>
            <p:spPr>
              <a:xfrm>
                <a:off x="832104" y="1529771"/>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582672" algn="l"/>
                    <a:tab pos="4974844" algn="l"/>
                    <a:tab pos="753211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浓硫酸</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碱石灰</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361_2#40752e7ef.choices?vop=1&amp;pid=865b498c6&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BD.363_1#5f2765d2b?vop=1&amp;pid=865b498c6&amp;color=0,0,0&amp;vtp=1&amp;bbb=1&amp;hb=1"/>
              <p:cNvSpPr/>
              <p:nvPr/>
            </p:nvSpPr>
            <p:spPr>
              <a:xfrm>
                <a:off x="832104" y="1979351"/>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3）C中的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溶液可以与过量的氨气发生反应，生成含</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的棕色溶液，而</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易</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与空气反应生成</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，使溶液呈绿色，因而可以观察到绿色的喷泉</a:t>
                </a:r>
                <a:r>
                  <a:rPr lang="en-US" altLang="zh-CN" sz="1800" b="0" i="0">
                    <a:solidFill>
                      <a:srgbClr val="000000"/>
                    </a:solidFill>
                    <a:latin typeface="微软雅黑" pitchFamily="34" charset="0"/>
                    <a:ea typeface="微软雅黑" pitchFamily="34" charset="-122"/>
                    <a:cs typeface="微软雅黑" pitchFamily="34" charset="-120"/>
                  </a:rPr>
                  <a:t>，该反应中氧化剂与还原剂的</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物质的量之比为</a:t>
                </a:r>
                <a:r>
                  <a:rPr lang="en-US" altLang="zh-CN" i="0">
                    <a:solidFill>
                      <a:srgbClr val="000000"/>
                    </a:solidFill>
                    <a:latin typeface="SimSun" pitchFamily="34" charset="0"/>
                    <a:ea typeface="SimSun" pitchFamily="34" charset="-122"/>
                    <a:cs typeface="SimSun" pitchFamily="34" charset="-120"/>
                  </a:rPr>
                  <a:t>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5" name="QB_6_BD.363_1#5f2765d2b?vop=1&amp;pid=865b498c6&amp;color=0,0,0&amp;vtp=1&amp;bbb=1&amp;hb=1"/>
              <p:cNvSpPr>
                <a:spLocks noRot="1" noChangeAspect="1" noMove="1" noResize="1" noEditPoints="1" noAdjustHandles="1" noChangeArrowheads="1" noChangeShapeType="1" noTextEdit="1"/>
              </p:cNvSpPr>
              <p:nvPr/>
            </p:nvSpPr>
            <p:spPr>
              <a:xfrm>
                <a:off x="832104" y="1979351"/>
                <a:ext cx="10533888" cy="1257300"/>
              </a:xfrm>
              <a:prstGeom prst="rect">
                <a:avLst/>
              </a:prstGeom>
              <a:blipFill>
                <a:blip r:embed="rId4"/>
                <a:stretch>
                  <a:fillRect l="-1389" r="-1157"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364_1#5f2765d2b.blank?vop=1&amp;pid=865b498c6&amp;color=0,0,0&amp;vpa=186&amp;vtp=1&amp;bbb=1"/>
              <p:cNvSpPr/>
              <p:nvPr/>
            </p:nvSpPr>
            <p:spPr>
              <a:xfrm>
                <a:off x="2462467" y="2865437"/>
                <a:ext cx="52070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 4</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364_1#5f2765d2b.blank?vop=1&amp;pid=865b498c6&amp;color=0,0,0&amp;vpa=186&amp;vtp=1&amp;bbb=1"/>
              <p:cNvSpPr>
                <a:spLocks noRot="1" noChangeAspect="1" noMove="1" noResize="1" noEditPoints="1" noAdjustHandles="1" noChangeArrowheads="1" noChangeShapeType="1" noTextEdit="1"/>
              </p:cNvSpPr>
              <p:nvPr/>
            </p:nvSpPr>
            <p:spPr>
              <a:xfrm>
                <a:off x="2462467" y="2865437"/>
                <a:ext cx="520700" cy="279400"/>
              </a:xfrm>
              <a:prstGeom prst="rect">
                <a:avLst/>
              </a:prstGeom>
              <a:blipFill>
                <a:blip r:embed="rId5"/>
                <a:stretch>
                  <a:fillRect l="-5882" r="-3529" b="-4348"/>
                </a:stretch>
              </a:blipFill>
              <a:ln/>
            </p:spPr>
            <p:txBody>
              <a:bodyPr/>
              <a:lstStyle/>
              <a:p>
                <a:r>
                  <a:rPr lang="zh-CN" altLang="en-US">
                    <a:noFill/>
                  </a:rPr>
                  <a:t> </a:t>
                </a:r>
              </a:p>
            </p:txBody>
          </p:sp>
        </mc:Fallback>
      </mc:AlternateContent>
      <p:sp>
        <p:nvSpPr>
          <p:cNvPr id="7" name="QB_6_BD.365_1#78e248106?vop=1&amp;pid=865b498c6&amp;color=0,0,0&amp;vtp=1&amp;bbb=1&amp;hb=1"/>
          <p:cNvSpPr/>
          <p:nvPr/>
        </p:nvSpPr>
        <p:spPr>
          <a:xfrm>
            <a:off x="832104" y="3249351"/>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（4）D中的溶液形成红色的喷泉</a:t>
            </a:r>
            <a:r>
              <a:rPr lang="en-US" altLang="zh-CN" sz="1800" b="0" i="0">
                <a:solidFill>
                  <a:srgbClr val="000000"/>
                </a:solidFill>
                <a:latin typeface="微软雅黑" pitchFamily="34" charset="0"/>
                <a:ea typeface="微软雅黑" pitchFamily="34" charset="-122"/>
                <a:cs typeface="微软雅黑" pitchFamily="34" charset="-120"/>
              </a:rPr>
              <a:t>，原因是</a:t>
            </a:r>
            <a:r>
              <a:rPr lang="en-US" altLang="zh-CN" sz="1800" i="0">
                <a:solidFill>
                  <a:srgbClr val="000000"/>
                </a:solidFill>
                <a:latin typeface="SimSun" pitchFamily="34" charset="0"/>
                <a:ea typeface="SimSun" pitchFamily="34" charset="-122"/>
                <a:cs typeface="SimSun" pitchFamily="34" charset="-120"/>
              </a:rPr>
              <a:t>_______________________________________________________</a:t>
            </a:r>
          </a:p>
          <a:p>
            <a:pPr latinLnBrk="1">
              <a:lnSpc>
                <a:spcPts val="3300"/>
              </a:lnSpc>
            </a:pPr>
            <a:r>
              <a:rPr lang="en-US" altLang="zh-CN" sz="1800" i="0">
                <a:solidFill>
                  <a:srgbClr val="000000"/>
                </a:solidFill>
                <a:latin typeface="SimSun" pitchFamily="34" charset="0"/>
                <a:ea typeface="SimSun" pitchFamily="34" charset="-122"/>
                <a:cs typeface="SimSun" pitchFamily="34" charset="-120"/>
              </a:rPr>
              <a:t>____________________________________________________________________________________________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结合电离方程式解释）。</a:t>
            </a:r>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8" name="QB_6_AN.366_1#78e248106.blank?vop=1&amp;pid=865b498c6&amp;color=0,0,0&amp;vpa=187&amp;vtp=1&amp;bbb=1&amp;hb=1"/>
              <p:cNvSpPr/>
              <p:nvPr/>
            </p:nvSpPr>
            <p:spPr>
              <a:xfrm>
                <a:off x="832104" y="3218871"/>
                <a:ext cx="10531904" cy="1234440"/>
              </a:xfrm>
              <a:prstGeom prst="rect">
                <a:avLst/>
              </a:prstGeom>
              <a:noFill/>
              <a:ln/>
            </p:spPr>
            <p:txBody>
              <a:bodyPr wrap="square" lIns="0" tIns="0" rIns="0" bIns="0" rtlCol="0" anchor="t"/>
              <a:lstStyle/>
              <a:p>
                <a:pPr latinLnBrk="1">
                  <a:lnSpc>
                    <a:spcPct val="1500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氨气极易溶于水，溶于水的氨气部分与水反应生成</a:t>
                </a:r>
              </a:p>
              <a:p>
                <a:pPr latinLnBrk="1">
                  <a:lnSpc>
                    <a:spcPct val="1500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b="0" i="0">
                    <a:solidFill>
                      <a:srgbClr val="FF0000"/>
                    </a:solidFill>
                    <a:latin typeface="微软雅黑" pitchFamily="34" charset="0"/>
                    <a:ea typeface="微软雅黑" pitchFamily="34" charset="-122"/>
                    <a:cs typeface="微软雅黑" pitchFamily="34" charset="-120"/>
                  </a:rPr>
                  <a:t>在溶液中部分电离：</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e>
                    </m:d>
                  </m:oMath>
                </a14:m>
                <a:r>
                  <a:rPr lang="en-US" altLang="zh-CN" b="0" i="0" dirty="0">
                    <a:solidFill>
                      <a:srgbClr val="FF0000"/>
                    </a:solidFill>
                    <a:latin typeface="微软雅黑" pitchFamily="34" charset="0"/>
                    <a:ea typeface="微软雅黑" pitchFamily="34" charset="-122"/>
                    <a:cs typeface="微软雅黑" pitchFamily="34" charset="-120"/>
                  </a:rPr>
                  <a:t>，使溶液呈碱性，所以</a:t>
                </a:r>
                <a:r>
                  <a:rPr lang="en-US" altLang="zh-CN" b="0" i="0">
                    <a:solidFill>
                      <a:srgbClr val="FF0000"/>
                    </a:solidFill>
                    <a:latin typeface="微软雅黑" pitchFamily="34" charset="0"/>
                    <a:ea typeface="微软雅黑" pitchFamily="34" charset="-122"/>
                    <a:cs typeface="微软雅黑" pitchFamily="34" charset="-120"/>
                  </a:rPr>
                  <a:t>D中的溶液形</a:t>
                </a:r>
              </a:p>
              <a:p>
                <a:pPr latinLnBrk="1">
                  <a:lnSpc>
                    <a:spcPct val="150000"/>
                  </a:lnSpc>
                </a:pPr>
                <a:r>
                  <a:rPr lang="en-US" altLang="zh-CN" b="0" i="0">
                    <a:solidFill>
                      <a:srgbClr val="FF0000"/>
                    </a:solidFill>
                    <a:latin typeface="微软雅黑" pitchFamily="34" charset="0"/>
                    <a:ea typeface="微软雅黑" pitchFamily="34" charset="-122"/>
                    <a:cs typeface="微软雅黑" pitchFamily="34" charset="-120"/>
                  </a:rPr>
                  <a:t>成红色的喷泉</a:t>
                </a:r>
                <a:endParaRPr lang="en-US" altLang="zh-CN" dirty="0">
                  <a:solidFill>
                    <a:srgbClr val="FF0000"/>
                  </a:solidFill>
                </a:endParaRPr>
              </a:p>
            </p:txBody>
          </p:sp>
        </mc:Choice>
        <mc:Fallback xmlns="">
          <p:sp>
            <p:nvSpPr>
              <p:cNvPr id="8" name="QB_6_AN.366_1#78e248106.blank?vop=1&amp;pid=865b498c6&amp;color=0,0,0&amp;vpa=187&amp;vtp=1&amp;bbb=1&amp;hb=1"/>
              <p:cNvSpPr>
                <a:spLocks noRot="1" noChangeAspect="1" noMove="1" noResize="1" noEditPoints="1" noAdjustHandles="1" noChangeArrowheads="1" noChangeShapeType="1" noTextEdit="1"/>
              </p:cNvSpPr>
              <p:nvPr/>
            </p:nvSpPr>
            <p:spPr>
              <a:xfrm>
                <a:off x="832104" y="3218871"/>
                <a:ext cx="10531904" cy="1234440"/>
              </a:xfrm>
              <a:prstGeom prst="rect">
                <a:avLst/>
              </a:prstGeom>
              <a:blipFill>
                <a:blip r:embed="rId6"/>
                <a:stretch>
                  <a:fillRect l="-1390" r="-521" b="-78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6_BD.367_1#0d7bbda89?vop=1&amp;pid=865b498c6&amp;color=0,0,0&amp;vtp=1&amp;bbb=1"/>
              <p:cNvSpPr/>
              <p:nvPr/>
            </p:nvSpPr>
            <p:spPr>
              <a:xfrm>
                <a:off x="832104" y="4519351"/>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中溶液形成的喷泉的颜色为</a:t>
                </a:r>
                <a:r>
                  <a:rPr lang="en-US" altLang="zh-CN" sz="1800" i="0">
                    <a:solidFill>
                      <a:srgbClr val="000000"/>
                    </a:solidFill>
                    <a:latin typeface="SimSun" pitchFamily="34" charset="0"/>
                    <a:ea typeface="SimSun" pitchFamily="34" charset="-122"/>
                    <a:cs typeface="SimSun" pitchFamily="34" charset="-120"/>
                  </a:rPr>
                  <a:t>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（6）若喷泉制备没有成功，可能的原因是</a:t>
                </a:r>
                <a:r>
                  <a:rPr lang="en-US" altLang="zh-CN">
                    <a:solidFill>
                      <a:srgbClr val="000000"/>
                    </a:solidFill>
                    <a:latin typeface="SimSun" pitchFamily="34" charset="0"/>
                    <a:ea typeface="SimSun" pitchFamily="34" charset="-122"/>
                    <a:cs typeface="SimSun" pitchFamily="34" charset="-120"/>
                  </a:rPr>
                  <a:t>_____________________________________________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9" name="QB_6_BD.367_1#0d7bbda89?vop=1&amp;pid=865b498c6&amp;color=0,0,0&amp;vtp=1&amp;bbb=1"/>
              <p:cNvSpPr>
                <a:spLocks noRot="1" noChangeAspect="1" noMove="1" noResize="1" noEditPoints="1" noAdjustHandles="1" noChangeArrowheads="1" noChangeShapeType="1" noTextEdit="1"/>
              </p:cNvSpPr>
              <p:nvPr/>
            </p:nvSpPr>
            <p:spPr>
              <a:xfrm>
                <a:off x="832104" y="4519351"/>
                <a:ext cx="10533888" cy="838200"/>
              </a:xfrm>
              <a:prstGeom prst="rect">
                <a:avLst/>
              </a:prstGeom>
              <a:blipFill>
                <a:blip r:embed="rId7"/>
                <a:stretch>
                  <a:fillRect l="-1389" b="-10870"/>
                </a:stretch>
              </a:blipFill>
              <a:ln/>
            </p:spPr>
            <p:txBody>
              <a:bodyPr/>
              <a:lstStyle/>
              <a:p>
                <a:r>
                  <a:rPr lang="zh-CN" altLang="en-US">
                    <a:noFill/>
                  </a:rPr>
                  <a:t> </a:t>
                </a:r>
              </a:p>
            </p:txBody>
          </p:sp>
        </mc:Fallback>
      </mc:AlternateContent>
      <p:sp>
        <p:nvSpPr>
          <p:cNvPr id="10" name="QB_6_AN.368_1#0d7bbda89.blank?vop=1&amp;pid=865b498c6&amp;color=0,0,0&amp;vpa=188&amp;vtp=1&amp;bbb=1"/>
          <p:cNvSpPr/>
          <p:nvPr/>
        </p:nvSpPr>
        <p:spPr>
          <a:xfrm>
            <a:off x="4303173" y="4488871"/>
            <a:ext cx="8524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红褐色</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2" name="QB_6_AN.370_1#0d7bbda89.blank?vop=1&amp;pid=865b498c6&amp;color=0,0,0&amp;vpa=189&amp;vtp=1&amp;bbb=1"/>
              <p:cNvSpPr/>
              <p:nvPr/>
            </p:nvSpPr>
            <p:spPr>
              <a:xfrm>
                <a:off x="5047710" y="4991227"/>
                <a:ext cx="5157724"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装置气密性不好</a:t>
                </a:r>
                <a:r>
                  <a:rPr lang="en-US" altLang="zh-CN" b="0" i="0">
                    <a:solidFill>
                      <a:srgbClr val="FF0000"/>
                    </a:solidFill>
                    <a:latin typeface="微软雅黑" pitchFamily="34" charset="0"/>
                    <a:ea typeface="微软雅黑" pitchFamily="34" charset="-122"/>
                    <a:cs typeface="微软雅黑" pitchFamily="34" charset="-120"/>
                  </a:rPr>
                  <a:t>（或制得的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FF0000"/>
                    </a:solidFill>
                    <a:latin typeface="微软雅黑" pitchFamily="34" charset="0"/>
                    <a:ea typeface="微软雅黑" pitchFamily="34" charset="-122"/>
                    <a:cs typeface="微软雅黑" pitchFamily="34" charset="-120"/>
                  </a:rPr>
                  <a:t>不纯，合理即可）</a:t>
                </a:r>
                <a:endParaRPr lang="en-US" altLang="zh-CN" dirty="0">
                  <a:solidFill>
                    <a:srgbClr val="FF0000"/>
                  </a:solidFill>
                </a:endParaRPr>
              </a:p>
            </p:txBody>
          </p:sp>
        </mc:Choice>
        <mc:Fallback xmlns="">
          <p:sp>
            <p:nvSpPr>
              <p:cNvPr id="12" name="QB_6_AN.370_1#0d7bbda89.blank?vop=1&amp;pid=865b498c6&amp;color=0,0,0&amp;vpa=189&amp;vtp=1&amp;bbb=1"/>
              <p:cNvSpPr>
                <a:spLocks noRot="1" noChangeAspect="1" noMove="1" noResize="1" noEditPoints="1" noAdjustHandles="1" noChangeArrowheads="1" noChangeShapeType="1" noTextEdit="1"/>
              </p:cNvSpPr>
              <p:nvPr/>
            </p:nvSpPr>
            <p:spPr>
              <a:xfrm>
                <a:off x="5047710" y="4991227"/>
                <a:ext cx="5157724" cy="279400"/>
              </a:xfrm>
              <a:prstGeom prst="rect">
                <a:avLst/>
              </a:prstGeom>
              <a:blipFill>
                <a:blip r:embed="rId8"/>
                <a:stretch>
                  <a:fillRect l="-1300" t="-32609" r="-1418" b="-4347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 calcmode="lin" valueType="num">
                                      <p:cBhvr additive="base">
                                        <p:cTn id="3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1" end="1"/>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xEl>
                                              <p:pRg st="2" end="2"/>
                                            </p:txEl>
                                          </p:spTgt>
                                        </p:tgtEl>
                                        <p:attrNameLst>
                                          <p:attrName>style.visibility</p:attrName>
                                        </p:attrNameLst>
                                      </p:cBhvr>
                                      <p:to>
                                        <p:strVal val="visible"/>
                                      </p:to>
                                    </p:set>
                                    <p:anim calcmode="lin" valueType="num">
                                      <p:cBhvr additive="base">
                                        <p:cTn id="3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bg/>
                                          </p:spTgt>
                                        </p:tgtEl>
                                        <p:attrNameLst>
                                          <p:attrName>style.visibility</p:attrName>
                                        </p:attrNameLst>
                                      </p:cBhvr>
                                      <p:to>
                                        <p:strVal val="visible"/>
                                      </p:to>
                                    </p:set>
                                    <p:anim calcmode="lin" valueType="num">
                                      <p:cBhvr additive="base">
                                        <p:cTn id="45"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bg/>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0">
                                            <p:txEl>
                                              <p:pRg st="0" end="0"/>
                                            </p:txEl>
                                          </p:spTgt>
                                        </p:tgtEl>
                                        <p:attrNameLst>
                                          <p:attrName>style.visibility</p:attrName>
                                        </p:attrNameLst>
                                      </p:cBhvr>
                                      <p:to>
                                        <p:strVal val="visible"/>
                                      </p:to>
                                    </p:set>
                                    <p:anim calcmode="lin" valueType="num">
                                      <p:cBhvr additive="base">
                                        <p:cTn id="4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 calcmode="lin" valueType="num">
                                      <p:cBhvr additive="base">
                                        <p:cTn id="55"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56" dur="500" fill="hold"/>
                                        <p:tgtEl>
                                          <p:spTgt spid="12">
                                            <p:bg/>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2">
                                            <p:txEl>
                                              <p:pRg st="0" end="0"/>
                                            </p:txEl>
                                          </p:spTgt>
                                        </p:tgtEl>
                                        <p:attrNameLst>
                                          <p:attrName>style.visibility</p:attrName>
                                        </p:attrNameLst>
                                      </p:cBhvr>
                                      <p:to>
                                        <p:strVal val="visible"/>
                                      </p:to>
                                    </p:set>
                                    <p:anim calcmode="lin" valueType="num">
                                      <p:cBhvr additive="base">
                                        <p:cTn id="5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P spid="8" grpId="0" build="p" animBg="1"/>
      <p:bldP spid="10" grpId="0" build="p" animBg="1"/>
      <p:bldP spid="1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9_1#694987d4b?sp=1&amp;vop=1&amp;pid=3be0a5c77&amp;color=0,0,0&amp;vtp=1&amp;bt=1&amp;bb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测定某铁的氧化物</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𝑦</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组成的实验如下：</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步</a:t>
                </a:r>
                <a:r>
                  <a:rPr lang="en-US" altLang="zh-CN" sz="1800" b="0" i="0">
                    <a:solidFill>
                      <a:srgbClr val="000000"/>
                    </a:solidFill>
                    <a:latin typeface="微软雅黑" pitchFamily="34" charset="0"/>
                    <a:ea typeface="微软雅黑" pitchFamily="34" charset="-122"/>
                    <a:cs typeface="微软雅黑" pitchFamily="34" charset="-120"/>
                  </a:rPr>
                  <a:t>骤</a:t>
                </a:r>
                <a:r>
                  <a:rPr lang="en-US" altLang="zh-CN" sz="1800" b="0" i="0" dirty="0">
                    <a:solidFill>
                      <a:srgbClr val="000000"/>
                    </a:solidFill>
                    <a:latin typeface="微软雅黑" pitchFamily="34" charset="0"/>
                    <a:ea typeface="微软雅黑" pitchFamily="34" charset="-122"/>
                    <a:cs typeface="微软雅黑" pitchFamily="34" charset="-120"/>
                  </a:rPr>
                  <a:t>Ⅰ：将</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3.04 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该氧化物加入足量盐酸中，溶解得到溶液A；</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步</a:t>
                </a:r>
                <a:r>
                  <a:rPr lang="en-US" altLang="zh-CN" sz="1800" b="0" i="0">
                    <a:solidFill>
                      <a:srgbClr val="000000"/>
                    </a:solidFill>
                    <a:latin typeface="微软雅黑" pitchFamily="34" charset="0"/>
                    <a:ea typeface="微软雅黑" pitchFamily="34" charset="-122"/>
                    <a:cs typeface="微软雅黑" pitchFamily="34" charset="-120"/>
                  </a:rPr>
                  <a:t>骤</a:t>
                </a:r>
                <a:r>
                  <a:rPr lang="en-US" altLang="zh-CN" sz="1800" b="0" i="0" dirty="0">
                    <a:solidFill>
                      <a:srgbClr val="000000"/>
                    </a:solidFill>
                    <a:latin typeface="微软雅黑" pitchFamily="34" charset="0"/>
                    <a:ea typeface="微软雅黑" pitchFamily="34" charset="-122"/>
                    <a:cs typeface="微软雅黑" pitchFamily="34" charset="-120"/>
                  </a:rPr>
                  <a:t>Ⅱ：向溶液A中通入标准状况下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224 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使之恰好完全反应得到溶液B。</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列选项不正确的是(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9_1#694987d4b?sp=1&amp;vop=1&amp;pid=3be0a5c77&amp;color=0,0,0&amp;vtp=1&amp;bt=1&amp;bb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b="-5818"/>
                </a:stretch>
              </a:blipFill>
              <a:ln/>
            </p:spPr>
            <p:txBody>
              <a:bodyPr/>
              <a:lstStyle/>
              <a:p>
                <a:r>
                  <a:rPr lang="zh-CN" altLang="en-US">
                    <a:noFill/>
                  </a:rPr>
                  <a:t> </a:t>
                </a:r>
              </a:p>
            </p:txBody>
          </p:sp>
        </mc:Fallback>
      </mc:AlternateContent>
      <p:sp>
        <p:nvSpPr>
          <p:cNvPr id="3" name="QC_6_AN.20_1#694987d4b.bracket?vop=1&amp;pid=3be0a5c77&amp;color=0,0,0&amp;vpa=10&amp;vtp=1"/>
          <p:cNvSpPr/>
          <p:nvPr/>
        </p:nvSpPr>
        <p:spPr>
          <a:xfrm>
            <a:off x="3072860" y="23449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19_2#694987d4b.choices?vop=1&amp;pid=3be0a5c77&amp;color=0,0,0&amp;vtp=1&amp;bbb=1"/>
              <p:cNvSpPr/>
              <p:nvPr/>
            </p:nvSpPr>
            <p:spPr>
              <a:xfrm>
                <a:off x="832104" y="27617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𝑐</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𝑐</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B中溶质的主要成分为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该铁的氧化物中氧元素的质量分数约为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26.3%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根据步骤Ⅰ、Ⅱ可以判断该氧化物组成为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19_2#694987d4b.choices?vop=1&amp;pid=3be0a5c77&amp;color=0,0,0&amp;vtp=1&amp;bbb=1"/>
              <p:cNvSpPr>
                <a:spLocks noRot="1" noChangeAspect="1" noMove="1" noResize="1" noEditPoints="1" noAdjustHandles="1" noChangeArrowheads="1" noChangeShapeType="1" noTextEdit="1"/>
              </p:cNvSpPr>
              <p:nvPr/>
            </p:nvSpPr>
            <p:spPr>
              <a:xfrm>
                <a:off x="832104" y="2761790"/>
                <a:ext cx="10533888" cy="1676400"/>
              </a:xfrm>
              <a:prstGeom prst="rect">
                <a:avLst/>
              </a:prstGeom>
              <a:blipFill>
                <a:blip r:embed="rId4"/>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name="Slide 121&amp;si=121">
    <p:spTree>
      <p:nvGrpSpPr>
        <p:cNvPr id="1" name=""/>
        <p:cNvGrpSpPr/>
        <p:nvPr/>
      </p:nvGrpSpPr>
      <p:grpSpPr>
        <a:xfrm>
          <a:off x="0" y="0"/>
          <a:ext cx="0" cy="0"/>
          <a:chOff x="0" y="0"/>
          <a:chExt cx="0" cy="0"/>
        </a:xfrm>
      </p:grpSpPr>
      <p:sp>
        <p:nvSpPr>
          <p:cNvPr id="2" name="QC_6_BD.371_1#efe82b6bb?vop=1&amp;pid=096d84543&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久置的浓硝酸呈黄色的原因是(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72_1#efe82b6bb.bracket?vop=1&amp;pid=096d84543&amp;color=0,0,0&amp;vpa=190&amp;vtp=1"/>
          <p:cNvSpPr/>
          <p:nvPr/>
        </p:nvSpPr>
        <p:spPr>
          <a:xfrm>
            <a:off x="3987260"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sp>
        <p:nvSpPr>
          <p:cNvPr id="4" name="QC_6_BD.371_2#efe82b6bb.choices?vop=1&amp;pid=096d84543&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浓硝酸本身有颜色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浓硝酸具有挥发性</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浓硝酸与氧气反应生成有色物质</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浓硝酸见光分解产生二氧化氮气体溶解在里面</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1.xml><?xml version="1.0" encoding="utf-8"?>
<p:sld xmlns:a="http://schemas.openxmlformats.org/drawingml/2006/main" xmlns:r="http://schemas.openxmlformats.org/officeDocument/2006/relationships" xmlns:p="http://schemas.openxmlformats.org/presentationml/2006/main">
  <p:cSld name="Slide 122&amp;si=122">
    <p:spTree>
      <p:nvGrpSpPr>
        <p:cNvPr id="1" name=""/>
        <p:cNvGrpSpPr/>
        <p:nvPr/>
      </p:nvGrpSpPr>
      <p:grpSpPr>
        <a:xfrm>
          <a:off x="0" y="0"/>
          <a:ext cx="0" cy="0"/>
          <a:chOff x="0" y="0"/>
          <a:chExt cx="0" cy="0"/>
        </a:xfrm>
      </p:grpSpPr>
      <p:sp>
        <p:nvSpPr>
          <p:cNvPr id="2" name="QC_6_BD.373_1#fdf05d291?vop=1&amp;pid=096d84543&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硝酸被称为“国防工业之母”，是因为它是制取炸药的重要原料</a:t>
            </a:r>
            <a:r>
              <a:rPr lang="en-US" altLang="zh-CN" sz="1800" b="0" i="0">
                <a:solidFill>
                  <a:srgbClr val="000000"/>
                </a:solidFill>
                <a:latin typeface="微软雅黑" pitchFamily="34" charset="0"/>
                <a:ea typeface="微软雅黑" pitchFamily="34" charset="-122"/>
                <a:cs typeface="微软雅黑" pitchFamily="34" charset="-120"/>
              </a:rPr>
              <a:t>。下列实验事实与硝酸的性质相对应的是</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6_AN.374_1#fdf05d291.bracket?vop=1&amp;pid=096d84543&amp;color=0,0,0&amp;vpa=191&amp;vtp=1"/>
          <p:cNvSpPr/>
          <p:nvPr/>
        </p:nvSpPr>
        <p:spPr>
          <a:xfrm>
            <a:off x="10154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sp>
        <p:nvSpPr>
          <p:cNvPr id="4" name="QC_6_BD.373_2#fdf05d291.choices?vop=1&amp;pid=096d84543&amp;color=0,0,0&amp;vtp=1&amp;bbb=1"/>
          <p:cNvSpPr/>
          <p:nvPr/>
        </p:nvSpPr>
        <p:spPr>
          <a:xfrm>
            <a:off x="832104" y="1948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浓硝酸使紫色石蕊溶液先变红后褪色——不稳定性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稀硝酸可以溶解金属铜——酸性和强氧化性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浓硝酸要用棕色瓶盛装并避光保存——挥发性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稀硝酸能使滴有酚酞的氢氧化钠溶液的红色褪去——强氧化性</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name="Slide 123&amp;si=123">
    <p:spTree>
      <p:nvGrpSpPr>
        <p:cNvPr id="1" name=""/>
        <p:cNvGrpSpPr/>
        <p:nvPr/>
      </p:nvGrpSpPr>
      <p:grpSpPr>
        <a:xfrm>
          <a:off x="0" y="0"/>
          <a:ext cx="0" cy="0"/>
          <a:chOff x="0" y="0"/>
          <a:chExt cx="0" cy="0"/>
        </a:xfrm>
      </p:grpSpPr>
      <p:sp>
        <p:nvSpPr>
          <p:cNvPr id="2" name="QC_6_BD.375_1#3be5b4b4c?sp=1&amp;vop=1&amp;pid=9b787c0bf&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创新探究</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）探究铁片与浓硝酸的反应原理，某同学设计如下4组实验</a:t>
            </a:r>
            <a:r>
              <a:rPr lang="en-US" altLang="zh-CN" sz="1800" b="0" i="0">
                <a:solidFill>
                  <a:srgbClr val="000000"/>
                </a:solidFill>
                <a:latin typeface="微软雅黑" pitchFamily="34" charset="0"/>
                <a:ea typeface="微软雅黑" pitchFamily="34" charset="-122"/>
                <a:cs typeface="微软雅黑" pitchFamily="34" charset="-120"/>
              </a:rPr>
              <a:t>，所有实验过程中均有红棕色</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气体产生</a:t>
            </a:r>
            <a:r>
              <a:rPr lang="en-US" altLang="zh-CN" b="0" i="0" dirty="0">
                <a:solidFill>
                  <a:srgbClr val="000000"/>
                </a:solidFill>
                <a:latin typeface="微软雅黑" pitchFamily="34" charset="0"/>
                <a:ea typeface="微软雅黑" pitchFamily="34" charset="-122"/>
                <a:cs typeface="微软雅黑" pitchFamily="34" charset="-120"/>
              </a:rPr>
              <a:t>，且③产生的红棕色气体明显比②多，④不考虑空气对反应的影响。</a:t>
            </a:r>
            <a:endParaRPr lang="en-US" altLang="zh-CN" dirty="0"/>
          </a:p>
        </p:txBody>
      </p:sp>
      <p:graphicFrame>
        <p:nvGraphicFramePr>
          <p:cNvPr id="124" name="QC_6_BD.375_2#3be5b4b4c?colgroup=13,13,13,13&amp;vop=1&amp;pid=9b787c0bf&amp;color=0,0,0&amp;vtp=1&amp;bbb=1"/>
          <p:cNvGraphicFramePr>
            <a:graphicFrameLocks noGrp="1"/>
          </p:cNvGraphicFramePr>
          <p:nvPr>
            <p:extLst>
              <p:ext uri="{D42A27DB-BD31-4B8C-83A1-F6EECF244321}">
                <p14:modId xmlns:p14="http://schemas.microsoft.com/office/powerpoint/2010/main" val="2841654107"/>
              </p:ext>
            </p:extLst>
          </p:nvPr>
        </p:nvGraphicFramePr>
        <p:xfrm>
          <a:off x="832105" y="2041644"/>
          <a:ext cx="10536016" cy="1390294"/>
        </p:xfrm>
        <a:graphic>
          <a:graphicData uri="http://schemas.openxmlformats.org/drawingml/2006/table">
            <a:tbl>
              <a:tblPr/>
              <a:tblGrid>
                <a:gridCol w="2647699">
                  <a:extLst>
                    <a:ext uri="{9D8B030D-6E8A-4147-A177-3AD203B41FA5}">
                      <a16:colId xmlns:a16="http://schemas.microsoft.com/office/drawing/2014/main" val="20000"/>
                    </a:ext>
                  </a:extLst>
                </a:gridCol>
                <a:gridCol w="2629439">
                  <a:extLst>
                    <a:ext uri="{9D8B030D-6E8A-4147-A177-3AD203B41FA5}">
                      <a16:colId xmlns:a16="http://schemas.microsoft.com/office/drawing/2014/main" val="20001"/>
                    </a:ext>
                  </a:extLst>
                </a:gridCol>
                <a:gridCol w="2629439">
                  <a:extLst>
                    <a:ext uri="{9D8B030D-6E8A-4147-A177-3AD203B41FA5}">
                      <a16:colId xmlns:a16="http://schemas.microsoft.com/office/drawing/2014/main" val="20002"/>
                    </a:ext>
                  </a:extLst>
                </a:gridCol>
                <a:gridCol w="2629439">
                  <a:extLst>
                    <a:ext uri="{9D8B030D-6E8A-4147-A177-3AD203B41FA5}">
                      <a16:colId xmlns:a16="http://schemas.microsoft.com/office/drawing/2014/main" val="20003"/>
                    </a:ext>
                  </a:extLst>
                </a:gridCol>
              </a:tblGrid>
              <a:tr h="1049426">
                <a:tc>
                  <a:txBody>
                    <a:bodyPr/>
                    <a:lstStyle/>
                    <a:p>
                      <a:pPr algn="ctr" latinLnBrk="1" hangingPunct="0">
                        <a:lnSpc>
                          <a:spcPts val="4100"/>
                        </a:lnSpc>
                      </a:pPr>
                      <a:r>
                        <a:rPr lang="en-US" altLang="zh-CN" sz="23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3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3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100"/>
                        </a:lnSpc>
                      </a:pPr>
                      <a:r>
                        <a:rPr lang="en-US" altLang="zh-CN" sz="23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4" name="QC_6_BD.375_3#3be5b4b4c.table_image?tii=7&amp;vop=1&amp;pid=9b787c0b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909066" y="2160262"/>
            <a:ext cx="820916" cy="7905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6_BD.375_4#3be5b4b4c.table_image?tii=8&amp;vop=1&amp;pid=9b787c0b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602499" y="2160261"/>
            <a:ext cx="638490" cy="790511"/>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375_5#3be5b4b4c.table_image?tii=9&amp;vop=1&amp;pid=9b787c0bf&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213650" y="2160261"/>
            <a:ext cx="699298" cy="790511"/>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375_6#3be5b4b4c.table_image?tii=10&amp;vop=1&amp;pid=9b787c0bf&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888809" y="2160261"/>
            <a:ext cx="547277" cy="790511"/>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C_6_BD.375_7#3be5b4b4c?vop=1&amp;pid=9b787c0bf&amp;color=0,0,0&amp;vtp=1&amp;bbb=1"/>
          <p:cNvSpPr/>
          <p:nvPr/>
        </p:nvSpPr>
        <p:spPr>
          <a:xfrm>
            <a:off x="829056" y="3678353"/>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9" name="QC_6_AN.376_1#3be5b4b4c.bracket?vop=1&amp;pid=9b787c0bf&amp;color=0,0,0&amp;vpa=192&amp;vtp=1&amp;bbb=1"/>
          <p:cNvSpPr/>
          <p:nvPr/>
        </p:nvSpPr>
        <p:spPr>
          <a:xfrm>
            <a:off x="2828513" y="3675178"/>
            <a:ext cx="476250"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AD</a:t>
            </a:r>
            <a:endParaRPr lang="en-US" altLang="zh-CN" dirty="0"/>
          </a:p>
        </p:txBody>
      </p:sp>
      <mc:AlternateContent xmlns:mc="http://schemas.openxmlformats.org/markup-compatibility/2006">
        <mc:Choice xmlns:a14="http://schemas.microsoft.com/office/drawing/2010/main" Requires="a14">
          <p:sp>
            <p:nvSpPr>
              <p:cNvPr id="10" name="QC_6_BD.375_8#3be5b4b4c.choices?vop=1&amp;pid=9b787c0bf&amp;color=0,0,0&amp;vtp=1&amp;bbb=1"/>
              <p:cNvSpPr/>
              <p:nvPr/>
            </p:nvSpPr>
            <p:spPr>
              <a:xfrm>
                <a:off x="829056" y="412862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①中产生的气体一定是混合物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②和③中发生的反应完全相同</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③能说明铁片与浓硝酸发生反应生成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④可说明浓硝酸具有挥发性</a:t>
                </a:r>
                <a:r>
                  <a:rPr lang="en-US" altLang="zh-CN" sz="1800" b="0" i="0">
                    <a:solidFill>
                      <a:srgbClr val="000000"/>
                    </a:solidFill>
                    <a:latin typeface="微软雅黑" pitchFamily="34" charset="0"/>
                    <a:ea typeface="微软雅黑" pitchFamily="34" charset="-122"/>
                    <a:cs typeface="微软雅黑" pitchFamily="34" charset="-120"/>
                  </a:rPr>
                  <a:t>，且</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为还原产物</a:t>
                </a:r>
                <a:endParaRPr lang="en-US" altLang="zh-CN" sz="1800" dirty="0"/>
              </a:p>
            </p:txBody>
          </p:sp>
        </mc:Choice>
        <mc:Fallback>
          <p:sp>
            <p:nvSpPr>
              <p:cNvPr id="10" name="QC_6_BD.375_8#3be5b4b4c.choices?vop=1&amp;pid=9b787c0bf&amp;color=0,0,0&amp;vtp=1&amp;bbb=1"/>
              <p:cNvSpPr>
                <a:spLocks noRot="1" noChangeAspect="1" noMove="1" noResize="1" noEditPoints="1" noAdjustHandles="1" noChangeArrowheads="1" noChangeShapeType="1" noTextEdit="1"/>
              </p:cNvSpPr>
              <p:nvPr/>
            </p:nvSpPr>
            <p:spPr>
              <a:xfrm>
                <a:off x="829056" y="4128624"/>
                <a:ext cx="10533888" cy="1676400"/>
              </a:xfrm>
              <a:prstGeom prst="rect">
                <a:avLst/>
              </a:prstGeom>
              <a:blipFill>
                <a:blip r:embed="rId7"/>
                <a:stretch>
                  <a:fillRect l="-1331"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 calcmode="lin" valueType="num">
                                      <p:cBhvr additive="base">
                                        <p:cTn id="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9">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 calcmode="lin" valueType="num">
                                      <p:cBhvr additive="base">
                                        <p:cTn id="1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name="Slide 124&amp;si=12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77_1#3cacc1964?vop=1&amp;pid=21a79a208&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）足量的铜与一定量的浓硝酸完全反应，得到</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的混合气体</a:t>
                </a:r>
                <a:r>
                  <a:rPr lang="en-US" altLang="zh-CN" sz="1800" b="0" i="0">
                    <a:solidFill>
                      <a:srgbClr val="000000"/>
                    </a:solidFill>
                    <a:latin typeface="微软雅黑" pitchFamily="34" charset="0"/>
                    <a:ea typeface="微软雅黑" pitchFamily="34" charset="-122"/>
                    <a:cs typeface="微软雅黑" pitchFamily="34" charset="-120"/>
                  </a:rPr>
                  <a:t>，这些气体与一定体积</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混合后通入水中，恰好被完全吸收生成硝酸。向所得硝酸铜溶液中加入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液，</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恰好沉淀完全。</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377_1#3cacc1964?vop=1&amp;pid=21a79a208&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347" b="-7767"/>
                </a:stretch>
              </a:blipFill>
              <a:ln/>
            </p:spPr>
            <p:txBody>
              <a:bodyPr/>
              <a:lstStyle/>
              <a:p>
                <a:r>
                  <a:rPr lang="zh-CN" altLang="en-US">
                    <a:noFill/>
                  </a:rPr>
                  <a:t> </a:t>
                </a:r>
              </a:p>
            </p:txBody>
          </p:sp>
        </mc:Fallback>
      </mc:AlternateContent>
      <p:sp>
        <p:nvSpPr>
          <p:cNvPr id="3" name="QC_6_AN.378_1#3cacc1964.bracket?vop=1&amp;pid=21a79a208&amp;color=0,0,0&amp;vpa=193&amp;vtp=1&amp;bbb=1"/>
          <p:cNvSpPr/>
          <p:nvPr/>
        </p:nvSpPr>
        <p:spPr>
          <a:xfrm>
            <a:off x="5371498" y="1925820"/>
            <a:ext cx="476250"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AD</a:t>
            </a:r>
            <a:endParaRPr lang="en-US" altLang="zh-CN" dirty="0"/>
          </a:p>
        </p:txBody>
      </p:sp>
      <mc:AlternateContent xmlns:mc="http://schemas.openxmlformats.org/markup-compatibility/2006" xmlns:a14="http://schemas.microsoft.com/office/drawing/2010/main">
        <mc:Choice Requires="a14">
          <p:sp>
            <p:nvSpPr>
              <p:cNvPr id="4" name="QC_6_BD.377_2#3cacc1964.choices?vop=1&amp;pid=21a79a208&amp;color=0,0,0&amp;vtp=1&amp;bbb=1"/>
              <p:cNvSpPr/>
              <p:nvPr/>
            </p:nvSpPr>
            <p:spPr>
              <a:xfrm>
                <a:off x="832104" y="23553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与浓硝酸反应的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的质量为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12.8 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消耗氧气的物质的量为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参加反应</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的物质的量浓度为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混合气体中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的体积分数为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377_2#3cacc1964.choices?vop=1&amp;pid=21a79a208&amp;color=0,0,0&amp;vtp=1&amp;bbb=1"/>
              <p:cNvSpPr>
                <a:spLocks noRot="1" noChangeAspect="1" noMove="1" noResize="1" noEditPoints="1" noAdjustHandles="1" noChangeArrowheads="1" noChangeShapeType="1" noTextEdit="1"/>
              </p:cNvSpPr>
              <p:nvPr/>
            </p:nvSpPr>
            <p:spPr>
              <a:xfrm>
                <a:off x="832104" y="2355390"/>
                <a:ext cx="10533888" cy="1676400"/>
              </a:xfrm>
              <a:prstGeom prst="rect">
                <a:avLst/>
              </a:prstGeom>
              <a:blipFill>
                <a:blip r:embed="rId4"/>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4.xml><?xml version="1.0" encoding="utf-8"?>
<p:sld xmlns:a="http://schemas.openxmlformats.org/drawingml/2006/main" xmlns:r="http://schemas.openxmlformats.org/officeDocument/2006/relationships" xmlns:p="http://schemas.openxmlformats.org/presentationml/2006/main">
  <p:cSld name="Slide 125&amp;si=12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79_1#207cb4a3f?sp=1&amp;vop=1&amp;pid=21a79a208&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某稀硫酸和稀硝酸的混合溶液</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800" b="0" i="0" dirty="0">
                    <a:solidFill>
                      <a:srgbClr val="000000"/>
                    </a:solidFill>
                    <a:latin typeface="微软雅黑" pitchFamily="34" charset="0"/>
                    <a:ea typeface="微软雅黑" pitchFamily="34" charset="-122"/>
                    <a:cs typeface="微软雅黑" pitchFamily="34" charset="-120"/>
                  </a:rPr>
                  <a:t>，平均分成两份，向其中一份中逐渐加入铜粉，最多能溶解</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19.2 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已知稀硝酸只能被还原为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气体）。向另一份中逐渐加入铁粉</a:t>
                </a:r>
                <a:r>
                  <a:rPr lang="en-US" altLang="zh-CN" sz="1800" b="0" i="0">
                    <a:solidFill>
                      <a:srgbClr val="000000"/>
                    </a:solidFill>
                    <a:latin typeface="微软雅黑" pitchFamily="34" charset="0"/>
                    <a:ea typeface="微软雅黑" pitchFamily="34" charset="-122"/>
                    <a:cs typeface="微软雅黑" pitchFamily="34" charset="-120"/>
                  </a:rPr>
                  <a:t>，产生气体的量随铁粉质量增加的变化</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关系如图所示</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下列说法错误的是(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379_1#207cb4a3f?sp=1&amp;vop=1&amp;pid=21a79a208&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b="-7767"/>
                </a:stretch>
              </a:blipFill>
              <a:ln/>
            </p:spPr>
            <p:txBody>
              <a:bodyPr/>
              <a:lstStyle/>
              <a:p>
                <a:r>
                  <a:rPr lang="zh-CN" altLang="en-US">
                    <a:noFill/>
                  </a:rPr>
                  <a:t> </a:t>
                </a:r>
              </a:p>
            </p:txBody>
          </p:sp>
        </mc:Fallback>
      </mc:AlternateContent>
      <p:sp>
        <p:nvSpPr>
          <p:cNvPr id="3" name="QC_6_AN.380_1#207cb4a3f.bracket?vop=1&amp;pid=21a79a208&amp;color=0,0,0&amp;vpa=194&amp;vtp=1"/>
          <p:cNvSpPr/>
          <p:nvPr/>
        </p:nvSpPr>
        <p:spPr>
          <a:xfrm>
            <a:off x="4444460" y="19258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pic>
        <p:nvPicPr>
          <p:cNvPr id="4" name="QC_6_BD.379_2#207cb4a3f?vop=1&amp;pid=21a79a20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690872" y="2448044"/>
            <a:ext cx="2807208" cy="1481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379_3#207cb4a3f.choices?vop=1&amp;pid=21a79a208&amp;color=0,0,0&amp;vtp=1&amp;bbb=1"/>
              <p:cNvSpPr/>
              <p:nvPr/>
            </p:nvSpPr>
            <p:spPr>
              <a:xfrm>
                <a:off x="832104" y="4060944"/>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混合溶液中</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𝑂𝐴</m:t>
                    </m:r>
                  </m:oMath>
                </a14:m>
                <a:r>
                  <a:rPr lang="en-US" altLang="zh-CN" sz="1800" b="0" i="0" dirty="0">
                    <a:solidFill>
                      <a:srgbClr val="000000"/>
                    </a:solidFill>
                    <a:latin typeface="微软雅黑" pitchFamily="34" charset="0"/>
                    <a:ea typeface="微软雅黑" pitchFamily="34" charset="-122"/>
                    <a:cs typeface="微软雅黑" pitchFamily="34" charset="-120"/>
                  </a:rPr>
                  <a:t>段生成的气体是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𝐵𝐶</m:t>
                    </m:r>
                  </m:oMath>
                </a14:m>
                <a:r>
                  <a:rPr lang="en-US" altLang="zh-CN" sz="1800" b="0" i="0" dirty="0">
                    <a:solidFill>
                      <a:srgbClr val="000000"/>
                    </a:solidFill>
                    <a:latin typeface="微软雅黑" pitchFamily="34" charset="0"/>
                    <a:ea typeface="微软雅黑" pitchFamily="34" charset="-122"/>
                    <a:cs typeface="微软雅黑" pitchFamily="34" charset="-120"/>
                  </a:rPr>
                  <a:t>段是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𝐶</m:t>
                    </m:r>
                  </m:oMath>
                </a14:m>
                <a:r>
                  <a:rPr lang="en-US" altLang="zh-CN" sz="1800" b="0" i="0" dirty="0">
                    <a:solidFill>
                      <a:srgbClr val="000000"/>
                    </a:solidFill>
                    <a:latin typeface="微软雅黑" pitchFamily="34" charset="0"/>
                    <a:ea typeface="微软雅黑" pitchFamily="34" charset="-122"/>
                    <a:cs typeface="微软雅黑" pitchFamily="34" charset="-120"/>
                  </a:rPr>
                  <a:t>点后</a:t>
                </a:r>
                <a:r>
                  <a:rPr lang="en-US" altLang="zh-CN" sz="1800" b="0" i="0">
                    <a:solidFill>
                      <a:srgbClr val="000000"/>
                    </a:solidFill>
                    <a:latin typeface="微软雅黑" pitchFamily="34" charset="0"/>
                    <a:ea typeface="微软雅黑" pitchFamily="34" charset="-122"/>
                    <a:cs typeface="微软雅黑" pitchFamily="34" charset="-120"/>
                  </a:rPr>
                  <a:t>，溶液中的溶质为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𝑐</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6_BD.379_3#207cb4a3f.choices?vop=1&amp;pid=21a79a208&amp;color=0,0,0&amp;vtp=1&amp;bbb=1"/>
              <p:cNvSpPr>
                <a:spLocks noRot="1" noChangeAspect="1" noMove="1" noResize="1" noEditPoints="1" noAdjustHandles="1" noChangeArrowheads="1" noChangeShapeType="1" noTextEdit="1"/>
              </p:cNvSpPr>
              <p:nvPr/>
            </p:nvSpPr>
            <p:spPr>
              <a:xfrm>
                <a:off x="832104" y="4060944"/>
                <a:ext cx="10533888" cy="838200"/>
              </a:xfrm>
              <a:prstGeom prst="rect">
                <a:avLst/>
              </a:prstGeom>
              <a:blipFill>
                <a:blip r:embed="rId5"/>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name="Slide 126&amp;si=126">
    <p:spTree>
      <p:nvGrpSpPr>
        <p:cNvPr id="1" name=""/>
        <p:cNvGrpSpPr/>
        <p:nvPr/>
      </p:nvGrpSpPr>
      <p:grpSpPr>
        <a:xfrm>
          <a:off x="0" y="0"/>
          <a:ext cx="0" cy="0"/>
          <a:chOff x="0" y="0"/>
          <a:chExt cx="0" cy="0"/>
        </a:xfrm>
      </p:grpSpPr>
      <p:sp>
        <p:nvSpPr>
          <p:cNvPr id="2" name="QC_6_BD.381_1#127994361?sp=1&amp;vop=1&amp;pid=584d5ac20&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）湿润的土壤中，氮元素的转化过程如图所示。</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82_1#127994361.bracket?vop=1&amp;pid=584d5ac20&amp;color=0,0,0&amp;vpa=195&amp;vtp=1&amp;bbb=1"/>
          <p:cNvSpPr/>
          <p:nvPr/>
        </p:nvSpPr>
        <p:spPr>
          <a:xfrm>
            <a:off x="8305261" y="1075817"/>
            <a:ext cx="4921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BD</a:t>
            </a:r>
            <a:endParaRPr lang="en-US" altLang="zh-CN" dirty="0"/>
          </a:p>
        </p:txBody>
      </p:sp>
      <p:pic>
        <p:nvPicPr>
          <p:cNvPr id="4" name="QC_6_BD.381_2#127994361?htil=39&amp;vop=1&amp;pid=584d5ac2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84217" y="1622425"/>
            <a:ext cx="3794760" cy="8321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381_3#127994361.choices?htil=39&amp;vop=1&amp;pid=584d5ac20&amp;color=0,0,0&amp;vtp=1&amp;bbb=1"/>
              <p:cNvSpPr/>
              <p:nvPr/>
            </p:nvSpPr>
            <p:spPr>
              <a:xfrm>
                <a:off x="832104" y="1529771"/>
                <a:ext cx="6656832"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a:t>
                </a:r>
                <a:r>
                  <a:rPr lang="en-US" altLang="zh-CN" sz="1800" b="0" i="0">
                    <a:solidFill>
                      <a:srgbClr val="000000"/>
                    </a:solidFill>
                    <a:latin typeface="微软雅黑" pitchFamily="34" charset="0"/>
                    <a:ea typeface="微软雅黑" pitchFamily="34" charset="-122"/>
                    <a:cs typeface="微软雅黑" pitchFamily="34" charset="-120"/>
                  </a:rPr>
                  <a:t>Ⅰ中</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表现出还原性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a:t>
                </a:r>
                <a:r>
                  <a:rPr lang="en-US" altLang="zh-CN" sz="1800" b="0" i="0">
                    <a:solidFill>
                      <a:srgbClr val="000000"/>
                    </a:solidFill>
                    <a:latin typeface="微软雅黑" pitchFamily="34" charset="0"/>
                    <a:ea typeface="微软雅黑" pitchFamily="34" charset="-122"/>
                    <a:cs typeface="微软雅黑" pitchFamily="34" charset="-120"/>
                  </a:rPr>
                  <a:t>Ⅱ中</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为氧化产物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上述转化环境为强碱性环境</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上述过程中，</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恰好完全反应时物质的量之比为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6_BD.381_3#127994361.choices?htil=39&amp;vop=1&amp;pid=584d5ac20&amp;color=0,0,0&amp;vtp=1&amp;bbb=1"/>
              <p:cNvSpPr>
                <a:spLocks noRot="1" noChangeAspect="1" noMove="1" noResize="1" noEditPoints="1" noAdjustHandles="1" noChangeArrowheads="1" noChangeShapeType="1" noTextEdit="1"/>
              </p:cNvSpPr>
              <p:nvPr/>
            </p:nvSpPr>
            <p:spPr>
              <a:xfrm>
                <a:off x="832104" y="1529771"/>
                <a:ext cx="6656832" cy="1676400"/>
              </a:xfrm>
              <a:prstGeom prst="rect">
                <a:avLst/>
              </a:prstGeom>
              <a:blipFill>
                <a:blip r:embed="rId4"/>
                <a:stretch>
                  <a:fillRect l="-2198"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name="Slide 127&amp;si=127">
    <p:spTree>
      <p:nvGrpSpPr>
        <p:cNvPr id="1" name=""/>
        <p:cNvGrpSpPr/>
        <p:nvPr/>
      </p:nvGrpSpPr>
      <p:grpSpPr>
        <a:xfrm>
          <a:off x="0" y="0"/>
          <a:ext cx="0" cy="0"/>
          <a:chOff x="0" y="0"/>
          <a:chExt cx="0" cy="0"/>
        </a:xfrm>
      </p:grpSpPr>
      <p:sp>
        <p:nvSpPr>
          <p:cNvPr id="2" name="QC_6_BD.383_1#b3e7c3405?sp=1&amp;vop=1&amp;pid=584d5ac20&amp;color=0,0,0&amp;vtp=1&amp;bt=1&amp;bbb=1&amp;hb=1"/>
          <p:cNvSpPr/>
          <p:nvPr/>
        </p:nvSpPr>
        <p:spPr>
          <a:xfrm>
            <a:off x="832104" y="1078992"/>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）如图为氮元素的“价—类”二维图，箭头表示物质之间可转化</a:t>
            </a:r>
            <a:r>
              <a:rPr lang="en-US" altLang="zh-CN" sz="1800" b="0" i="0">
                <a:solidFill>
                  <a:srgbClr val="000000"/>
                </a:solidFill>
                <a:latin typeface="微软雅黑" pitchFamily="34" charset="0"/>
                <a:ea typeface="微软雅黑" pitchFamily="34" charset="-122"/>
                <a:cs typeface="微软雅黑" pitchFamily="34" charset="-120"/>
              </a:rPr>
              <a:t>，下列有关推断不合理的是</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6_AN.384_1#b3e7c3405.bracket?vop=1&amp;pid=584d5ac20&amp;color=0,0,0&amp;vpa=196&amp;vtp=1&amp;bbb=1"/>
          <p:cNvSpPr/>
          <p:nvPr/>
        </p:nvSpPr>
        <p:spPr>
          <a:xfrm>
            <a:off x="990060" y="1505712"/>
            <a:ext cx="4810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AC</a:t>
            </a:r>
            <a:endParaRPr lang="en-US" altLang="zh-CN" dirty="0"/>
          </a:p>
        </p:txBody>
      </p:sp>
      <p:pic>
        <p:nvPicPr>
          <p:cNvPr id="4" name="QC_6_BD.383_2#b3e7c3405?htil=40&amp;vop=1&amp;pid=584d5ac2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59629" y="2032000"/>
            <a:ext cx="3364992" cy="19476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383_3#b3e7c3405.choices?htil=40&amp;vop=1&amp;pid=584d5ac20&amp;color=0,0,0&amp;vtp=1&amp;bbb=1"/>
              <p:cNvSpPr/>
              <p:nvPr/>
            </p:nvSpPr>
            <p:spPr>
              <a:xfrm>
                <a:off x="832104" y="1939346"/>
                <a:ext cx="7077456"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图中所标转化关系中至少有6个反应是通过氧化还原反应实现的</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雷雨天可实现</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D</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转化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的反应是实现人工固氮的重要过程</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制A的反应通常要加碱并加热来实现</a:t>
                </a:r>
                <a:endParaRPr lang="en-US" altLang="zh-CN" sz="1800" dirty="0"/>
              </a:p>
            </p:txBody>
          </p:sp>
        </mc:Choice>
        <mc:Fallback xmlns="">
          <p:sp>
            <p:nvSpPr>
              <p:cNvPr id="5" name="QC_6_BD.383_3#b3e7c3405.choices?htil=40&amp;vop=1&amp;pid=584d5ac20&amp;color=0,0,0&amp;vtp=1&amp;bbb=1"/>
              <p:cNvSpPr>
                <a:spLocks noRot="1" noChangeAspect="1" noMove="1" noResize="1" noEditPoints="1" noAdjustHandles="1" noChangeArrowheads="1" noChangeShapeType="1" noTextEdit="1"/>
              </p:cNvSpPr>
              <p:nvPr/>
            </p:nvSpPr>
            <p:spPr>
              <a:xfrm>
                <a:off x="832104" y="1939346"/>
                <a:ext cx="7077456" cy="1676400"/>
              </a:xfrm>
              <a:prstGeom prst="rect">
                <a:avLst/>
              </a:prstGeom>
              <a:blipFill>
                <a:blip r:embed="rId4"/>
                <a:stretch>
                  <a:fillRect l="-2067"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7.xml><?xml version="1.0" encoding="utf-8"?>
<p:sld xmlns:a="http://schemas.openxmlformats.org/drawingml/2006/main" xmlns:r="http://schemas.openxmlformats.org/officeDocument/2006/relationships" xmlns:p="http://schemas.openxmlformats.org/presentationml/2006/main">
  <p:cSld name="Slide 128&amp;si=12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85_1#d5f73c811?sp=1&amp;vop=1&amp;pid=4331158c6&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是重要的工业产品，工业上合成氨以及氨氧化制硝酸的流程如图，</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6_BD.385_1#d5f73c811?sp=1&amp;vop=1&amp;pid=4331158c6&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810" r="-116" b="-16883"/>
                </a:stretch>
              </a:blipFill>
              <a:ln/>
            </p:spPr>
            <p:txBody>
              <a:bodyPr/>
              <a:lstStyle/>
              <a:p>
                <a:r>
                  <a:rPr lang="zh-CN" altLang="en-US">
                    <a:noFill/>
                  </a:rPr>
                  <a:t> </a:t>
                </a:r>
              </a:p>
            </p:txBody>
          </p:sp>
        </mc:Fallback>
      </mc:AlternateContent>
      <p:sp>
        <p:nvSpPr>
          <p:cNvPr id="3" name="QC_6_AN.386_1#d5f73c811.bracket?vop=1&amp;pid=4331158c6&amp;color=0,0,0&amp;vpa=197&amp;vtp=1"/>
          <p:cNvSpPr/>
          <p:nvPr/>
        </p:nvSpPr>
        <p:spPr>
          <a:xfrm>
            <a:off x="10689558"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6_BD.385_2#d5f73c811?htil=41&amp;vop=1&amp;pid=4331158c6&amp;color=0,0,0&amp;tib=255,255,255&amp;vtp=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26704" y="1622425"/>
            <a:ext cx="3465576" cy="8778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385_3#d5f73c811.choices?htil=41&amp;vop=1&amp;pid=4331158c6&amp;color=0,0,0&amp;vtp=1&amp;bbb=1&amp;hs=1"/>
              <p:cNvSpPr/>
              <p:nvPr/>
            </p:nvSpPr>
            <p:spPr>
              <a:xfrm>
                <a:off x="832104" y="1495425"/>
                <a:ext cx="6986016"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吸收塔中发生的反应有</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增大压强</a:t>
                </a:r>
                <a:r>
                  <a:rPr lang="en-US" altLang="zh-CN" sz="1800" b="0" i="0">
                    <a:solidFill>
                      <a:srgbClr val="000000"/>
                    </a:solidFill>
                    <a:latin typeface="微软雅黑" pitchFamily="34" charset="0"/>
                    <a:ea typeface="微软雅黑" pitchFamily="34" charset="-122"/>
                    <a:cs typeface="微软雅黑" pitchFamily="34" charset="-120"/>
                  </a:rPr>
                  <a:t>，可使合成塔中的原料气完全转化为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可用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溶液处理尾气中的氮氧化物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常温下，可用铁制容器盛装浓硝酸</a:t>
                </a:r>
                <a:endParaRPr lang="en-US" altLang="zh-CN" sz="1800" dirty="0"/>
              </a:p>
            </p:txBody>
          </p:sp>
        </mc:Choice>
        <mc:Fallback xmlns="">
          <p:sp>
            <p:nvSpPr>
              <p:cNvPr id="5" name="QC_6_BD.385_3#d5f73c811.choices?htil=41&amp;vop=1&amp;pid=4331158c6&amp;color=0,0,0&amp;vtp=1&amp;bbb=1&amp;hs=1"/>
              <p:cNvSpPr>
                <a:spLocks noRot="1" noChangeAspect="1" noMove="1" noResize="1" noEditPoints="1" noAdjustHandles="1" noChangeArrowheads="1" noChangeShapeType="1" noTextEdit="1"/>
              </p:cNvSpPr>
              <p:nvPr/>
            </p:nvSpPr>
            <p:spPr>
              <a:xfrm>
                <a:off x="832104" y="1495425"/>
                <a:ext cx="6986016" cy="1676400"/>
              </a:xfrm>
              <a:prstGeom prst="rect">
                <a:avLst/>
              </a:prstGeom>
              <a:blipFill>
                <a:blip r:embed="rId5"/>
                <a:stretch>
                  <a:fillRect l="-2094"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8E3BA-AD75-0053-225B-E6F9F4C97F1F}"/>
            </a:ext>
          </a:extLst>
        </p:cNvPr>
        <p:cNvGrpSpPr/>
        <p:nvPr/>
      </p:nvGrpSpPr>
      <p:grpSpPr>
        <a:xfrm>
          <a:off x="0" y="0"/>
          <a:ext cx="0" cy="0"/>
          <a:chOff x="0" y="0"/>
          <a:chExt cx="0" cy="0"/>
        </a:xfrm>
      </p:grpSpPr>
      <p:pic>
        <p:nvPicPr>
          <p:cNvPr id="6" name="QC_6_BD.387_1#17bccf109?htil=42&amp;vop=1&amp;pid=4331158c6&amp;color=0,0,0&amp;tib=255,255,255&amp;vtp=1&amp;hs=1" descr="preencoded.png">
            <a:extLst>
              <a:ext uri="{FF2B5EF4-FFF2-40B4-BE49-F238E27FC236}">
                <a16:creationId xmlns:a16="http://schemas.microsoft.com/office/drawing/2014/main" id="{1C5CC84D-89A9-F88B-77B3-D243A9E87C2C}"/>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7096227" y="1351764"/>
            <a:ext cx="4182921" cy="914357"/>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6_BD.387_2#17bccf109?htil=42&amp;sp=1&amp;vop=1&amp;pid=4331158c6&amp;color=0,0,0&amp;vtp=1&amp;bbb=1&amp;hb=1&amp;hs=1">
                <a:extLst>
                  <a:ext uri="{FF2B5EF4-FFF2-40B4-BE49-F238E27FC236}">
                    <a16:creationId xmlns:a16="http://schemas.microsoft.com/office/drawing/2014/main" id="{9F7C66FB-BCF2-0FC3-34B1-3C3ABF303663}"/>
                  </a:ext>
                </a:extLst>
              </p:cNvPr>
              <p:cNvSpPr/>
              <p:nvPr/>
            </p:nvSpPr>
            <p:spPr>
              <a:xfrm>
                <a:off x="832104" y="1260325"/>
                <a:ext cx="6812280"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用石灰乳吸收硝酸工业的尾气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可获得</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p>
              <a:p>
                <a:pPr algn="l"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其部</a:t>
                </a:r>
                <a:r>
                  <a:rPr lang="en-US" altLang="zh-CN" b="0" i="0" dirty="0" err="1">
                    <a:solidFill>
                      <a:srgbClr val="000000"/>
                    </a:solidFill>
                    <a:latin typeface="微软雅黑" pitchFamily="34" charset="0"/>
                    <a:ea typeface="微软雅黑" pitchFamily="34" charset="-122"/>
                    <a:cs typeface="微软雅黑" pitchFamily="34" charset="-120"/>
                  </a:rPr>
                  <a:t>分工艺流程如图，下列说法不正确的是</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1"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7" name="QC_6_BD.387_2#17bccf109?htil=42&amp;sp=1&amp;vop=1&amp;pid=4331158c6&amp;color=0,0,0&amp;vtp=1&amp;bbb=1&amp;hb=1&amp;hs=1">
                <a:extLst>
                  <a:ext uri="{FF2B5EF4-FFF2-40B4-BE49-F238E27FC236}">
                    <a16:creationId xmlns:a16="http://schemas.microsoft.com/office/drawing/2014/main" id="{9F7C66FB-BCF2-0FC3-34B1-3C3ABF303663}"/>
                  </a:ext>
                </a:extLst>
              </p:cNvPr>
              <p:cNvSpPr>
                <a:spLocks noRot="1" noChangeAspect="1" noMove="1" noResize="1" noEditPoints="1" noAdjustHandles="1" noChangeArrowheads="1" noChangeShapeType="1" noTextEdit="1"/>
              </p:cNvSpPr>
              <p:nvPr/>
            </p:nvSpPr>
            <p:spPr>
              <a:xfrm>
                <a:off x="832104" y="1260325"/>
                <a:ext cx="6812280" cy="838200"/>
              </a:xfrm>
              <a:prstGeom prst="rect">
                <a:avLst/>
              </a:prstGeom>
              <a:blipFill>
                <a:blip r:embed="rId4"/>
                <a:stretch>
                  <a:fillRect l="-2149" b="-10949"/>
                </a:stretch>
              </a:blipFill>
              <a:ln/>
            </p:spPr>
            <p:txBody>
              <a:bodyPr/>
              <a:lstStyle/>
              <a:p>
                <a:r>
                  <a:rPr lang="zh-CN" altLang="en-US">
                    <a:noFill/>
                  </a:rPr>
                  <a:t> </a:t>
                </a:r>
              </a:p>
            </p:txBody>
          </p:sp>
        </mc:Fallback>
      </mc:AlternateContent>
      <p:sp>
        <p:nvSpPr>
          <p:cNvPr id="8" name="QC_6_AN.388_1#17bccf109.bracket?vop=1&amp;pid=4331158c6&amp;color=0,0,0&amp;vpa=198&amp;vtp=1">
            <a:extLst>
              <a:ext uri="{FF2B5EF4-FFF2-40B4-BE49-F238E27FC236}">
                <a16:creationId xmlns:a16="http://schemas.microsoft.com/office/drawing/2014/main" id="{421E9CE9-28DC-91AF-CEBF-3348975D8785}"/>
              </a:ext>
            </a:extLst>
          </p:cNvPr>
          <p:cNvSpPr/>
          <p:nvPr/>
        </p:nvSpPr>
        <p:spPr>
          <a:xfrm>
            <a:off x="5398617" y="1665951"/>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9" name="QC_6_BD.387_3#17bccf109.choices?vop=1&amp;pid=4331158c6&amp;color=0,0,0&amp;vtp=1&amp;bbb=1&amp;hs=1">
                <a:extLst>
                  <a:ext uri="{FF2B5EF4-FFF2-40B4-BE49-F238E27FC236}">
                    <a16:creationId xmlns:a16="http://schemas.microsoft.com/office/drawing/2014/main" id="{9D24D553-9B50-4A47-947F-5399F15A857B}"/>
                  </a:ext>
                </a:extLst>
              </p:cNvPr>
              <p:cNvSpPr/>
              <p:nvPr/>
            </p:nvSpPr>
            <p:spPr>
              <a:xfrm>
                <a:off x="832104" y="267462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吸收时主要反应的化学方程式为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采用气液逆流有利于尾气中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的充分吸收</a:t>
                </a:r>
                <a:endParaRPr lang="en-US" altLang="zh-CN" sz="1800" dirty="0"/>
              </a:p>
              <a:p>
                <a:pPr latinLnBrk="1">
                  <a:lnSpc>
                    <a:spcPts val="3300"/>
                  </a:lnSpc>
                </a:pPr>
                <a:r>
                  <a:rPr lang="en-US" altLang="zh-CN" b="0" i="0" dirty="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将石灰乳改为澄清石灰水，吸收效率将会增大</a:t>
                </a:r>
                <a:endParaRPr lang="en-US" altLang="zh-CN" sz="1800" dirty="0"/>
              </a:p>
              <a:p>
                <a:pPr latinLnBrk="1">
                  <a:lnSpc>
                    <a:spcPts val="3300"/>
                  </a:lnSpc>
                </a:pPr>
                <a:r>
                  <a:rPr lang="en-US" altLang="zh-CN" b="0" i="0" dirty="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滤渣的主要成分是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9" name="QC_6_BD.387_3#17bccf109.choices?vop=1&amp;pid=4331158c6&amp;color=0,0,0&amp;vtp=1&amp;bbb=1&amp;hs=1">
                <a:extLst>
                  <a:ext uri="{FF2B5EF4-FFF2-40B4-BE49-F238E27FC236}">
                    <a16:creationId xmlns:a16="http://schemas.microsoft.com/office/drawing/2014/main" id="{9D24D553-9B50-4A47-947F-5399F15A857B}"/>
                  </a:ext>
                </a:extLst>
              </p:cNvPr>
              <p:cNvSpPr>
                <a:spLocks noRot="1" noChangeAspect="1" noMove="1" noResize="1" noEditPoints="1" noAdjustHandles="1" noChangeArrowheads="1" noChangeShapeType="1" noTextEdit="1"/>
              </p:cNvSpPr>
              <p:nvPr/>
            </p:nvSpPr>
            <p:spPr>
              <a:xfrm>
                <a:off x="832104" y="2674620"/>
                <a:ext cx="10533888" cy="1676400"/>
              </a:xfrm>
              <a:prstGeom prst="rect">
                <a:avLst/>
              </a:prstGeom>
              <a:blipFill>
                <a:blip r:embed="rId5"/>
                <a:stretch>
                  <a:fillRect l="-1389" b="-5455"/>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215555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name="Slide 129&amp;si=129">
    <p:spTree>
      <p:nvGrpSpPr>
        <p:cNvPr id="1" name=""/>
        <p:cNvGrpSpPr/>
        <p:nvPr/>
      </p:nvGrpSpPr>
      <p:grpSpPr>
        <a:xfrm>
          <a:off x="0" y="0"/>
          <a:ext cx="0" cy="0"/>
          <a:chOff x="0" y="0"/>
          <a:chExt cx="0" cy="0"/>
        </a:xfrm>
      </p:grpSpPr>
      <p:pic>
        <p:nvPicPr>
          <p:cNvPr id="2" name="QO_6_BD.389_1#e71974c9c?htil=43&amp;vop=1&amp;pid=4331158c6&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05471" y="1080000"/>
            <a:ext cx="3777267" cy="143619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O_6_BD.389_2#e71974c9c?htil=43&amp;sp=1&amp;vop=1&amp;pid=4331158c6&amp;color=0,0,0&amp;vtp=1&amp;bt=1&amp;bbb=1&amp;hb=1&amp;hs=1"/>
              <p:cNvSpPr/>
              <p:nvPr/>
            </p:nvSpPr>
            <p:spPr>
              <a:xfrm>
                <a:off x="832104" y="1092700"/>
                <a:ext cx="6281928" cy="1143000"/>
              </a:xfrm>
              <a:prstGeom prst="rect">
                <a:avLst/>
              </a:prstGeom>
              <a:noFill/>
              <a:ln/>
            </p:spPr>
            <p:txBody>
              <a:bodyPr wrap="none" lIns="0" tIns="0" rIns="0" bIns="0" rtlCol="0" anchor="t"/>
              <a:lstStyle/>
              <a:p>
                <a:pPr algn="l" latinLnBrk="1">
                  <a:lnSpc>
                    <a:spcPts val="3000"/>
                  </a:lnSpc>
                </a:pPr>
                <a:r>
                  <a:rPr lang="en-US" altLang="zh-CN" sz="1800" b="0" i="0">
                    <a:solidFill>
                      <a:srgbClr val="000000"/>
                    </a:solidFill>
                    <a:latin typeface="微软雅黑" pitchFamily="34" charset="0"/>
                    <a:ea typeface="微软雅黑" pitchFamily="34" charset="-122"/>
                    <a:cs typeface="微软雅黑" pitchFamily="34" charset="-120"/>
                  </a:rPr>
                  <a:t>利用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还原</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可以有效缓解大气污染</a:t>
                </a:r>
                <a:r>
                  <a:rPr lang="en-US" altLang="zh-CN" sz="1800" b="0" i="0">
                    <a:solidFill>
                      <a:srgbClr val="000000"/>
                    </a:solidFill>
                    <a:latin typeface="微软雅黑" pitchFamily="34" charset="0"/>
                    <a:ea typeface="微软雅黑" pitchFamily="34" charset="-122"/>
                    <a:cs typeface="微软雅黑" pitchFamily="34" charset="-120"/>
                  </a:rPr>
                  <a:t>。实验室研究烟气</a:t>
                </a:r>
              </a:p>
              <a:p>
                <a:pPr latinLnBrk="1">
                  <a:lnSpc>
                    <a:spcPts val="3000"/>
                  </a:lnSpc>
                </a:pPr>
                <a:r>
                  <a:rPr lang="en-US" altLang="zh-CN" sz="1800" b="0" i="0">
                    <a:solidFill>
                      <a:srgbClr val="000000"/>
                    </a:solidFill>
                    <a:latin typeface="微软雅黑" pitchFamily="34" charset="0"/>
                    <a:ea typeface="微软雅黑" pitchFamily="34" charset="-122"/>
                    <a:cs typeface="微软雅黑" pitchFamily="34" charset="-120"/>
                  </a:rPr>
                  <a:t>（含</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等）</a:t>
                </a:r>
                <a:r>
                  <a:rPr lang="en-US" altLang="zh-CN" sz="1800" b="0" i="0">
                    <a:solidFill>
                      <a:srgbClr val="000000"/>
                    </a:solidFill>
                    <a:latin typeface="微软雅黑" pitchFamily="34" charset="0"/>
                    <a:ea typeface="微软雅黑" pitchFamily="34" charset="-122"/>
                    <a:cs typeface="微软雅黑" pitchFamily="34" charset="-120"/>
                  </a:rPr>
                  <a:t>脱硝的实验装置如图：</a:t>
                </a:r>
                <a:endParaRPr lang="zh-CN" altLang="en-US" sz="1800" b="0" i="0">
                  <a:solidFill>
                    <a:srgbClr val="000000"/>
                  </a:solidFill>
                  <a:latin typeface="微软雅黑" pitchFamily="34" charset="0"/>
                  <a:ea typeface="微软雅黑" pitchFamily="34" charset="-122"/>
                  <a:cs typeface="微软雅黑" pitchFamily="34" charset="-120"/>
                </a:endParaRPr>
              </a:p>
              <a:p>
                <a:pPr latinLnBrk="1">
                  <a:lnSpc>
                    <a:spcPts val="3000"/>
                  </a:lnSpc>
                </a:pPr>
                <a:r>
                  <a:rPr lang="zh-CN" altLang="en-US" b="0" i="0">
                    <a:solidFill>
                      <a:srgbClr val="000000"/>
                    </a:solidFill>
                    <a:latin typeface="微软雅黑" pitchFamily="34" charset="0"/>
                    <a:ea typeface="微软雅黑" pitchFamily="34" charset="-122"/>
                    <a:cs typeface="微软雅黑" pitchFamily="34" charset="-120"/>
                  </a:rPr>
                  <a:t>回答下列问题：</a:t>
                </a:r>
                <a:endParaRPr lang="en-US" altLang="zh-CN" dirty="0">
                  <a:solidFill>
                    <a:srgbClr val="000000"/>
                  </a:solidFill>
                </a:endParaRPr>
              </a:p>
            </p:txBody>
          </p:sp>
        </mc:Choice>
        <mc:Fallback xmlns="">
          <p:sp>
            <p:nvSpPr>
              <p:cNvPr id="3" name="QO_6_BD.389_2#e71974c9c?htil=43&amp;sp=1&amp;vop=1&amp;pid=4331158c6&amp;color=0,0,0&amp;vtp=1&amp;bt=1&amp;bbb=1&amp;hb=1&amp;hs=1"/>
              <p:cNvSpPr>
                <a:spLocks noRot="1" noChangeAspect="1" noMove="1" noResize="1" noEditPoints="1" noAdjustHandles="1" noChangeArrowheads="1" noChangeShapeType="1" noTextEdit="1"/>
              </p:cNvSpPr>
              <p:nvPr/>
            </p:nvSpPr>
            <p:spPr>
              <a:xfrm>
                <a:off x="832104" y="1092700"/>
                <a:ext cx="6281928" cy="1143000"/>
              </a:xfrm>
              <a:prstGeom prst="rect">
                <a:avLst/>
              </a:prstGeom>
              <a:blipFill>
                <a:blip r:embed="rId4"/>
                <a:stretch>
                  <a:fillRect l="-2330" t="-1064" b="-9043"/>
                </a:stretch>
              </a:blipFill>
              <a:ln/>
            </p:spPr>
            <p:txBody>
              <a:bodyPr/>
              <a:lstStyle/>
              <a:p>
                <a:r>
                  <a:rPr lang="zh-CN" altLang="en-US">
                    <a:noFill/>
                  </a:rPr>
                  <a:t> </a:t>
                </a:r>
              </a:p>
            </p:txBody>
          </p:sp>
        </mc:Fallback>
      </mc:AlternateContent>
      <p:sp>
        <p:nvSpPr>
          <p:cNvPr id="5" name="QO_7_BD.390_1#e452bf0df?sp=1&amp;vop=1&amp;pid=e71974c9c&amp;color=0,0,0&amp;vtp=1&amp;bbb=1"/>
          <p:cNvSpPr/>
          <p:nvPr/>
        </p:nvSpPr>
        <p:spPr>
          <a:xfrm>
            <a:off x="832104" y="2241090"/>
            <a:ext cx="10533888" cy="4064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（1）装置A为制备氨气的发生装置，可选择下列装置。</a:t>
            </a:r>
            <a:endParaRPr lang="en-US" altLang="zh-CN" sz="1800" dirty="0">
              <a:solidFill>
                <a:srgbClr val="000000"/>
              </a:solidFill>
            </a:endParaRPr>
          </a:p>
        </p:txBody>
      </p:sp>
      <p:pic>
        <p:nvPicPr>
          <p:cNvPr id="6" name="QO_7_BD.390_3#e452bf0df?htil=1&amp;vop=1&amp;pid=e71974c9c&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267712" y="2761099"/>
            <a:ext cx="630936" cy="16184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O_7_BD.390_4#e452bf0df?htil=1&amp;vop=1&amp;pid=e71974c9c&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5861304" y="2733667"/>
            <a:ext cx="475488" cy="16459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O_7_BD.390_5#e452bf0df?htil=1&amp;vop=1&amp;pid=e71974c9c&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8933688" y="3081139"/>
            <a:ext cx="1353312" cy="12984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B_8_BD.391_1#da891aee8?vop=1&amp;pid=e452bf0df&amp;color=0,0,0&amp;vtp=1&amp;bbb=1&amp;hs=1"/>
          <p:cNvSpPr/>
          <p:nvPr/>
        </p:nvSpPr>
        <p:spPr>
          <a:xfrm>
            <a:off x="832104" y="4511666"/>
            <a:ext cx="10533888" cy="1524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①若通过加热浓氨水制备少量氨气</a:t>
            </a:r>
            <a:r>
              <a:rPr lang="en-US" altLang="zh-CN" sz="1800" b="0" i="0">
                <a:solidFill>
                  <a:srgbClr val="000000"/>
                </a:solidFill>
                <a:latin typeface="微软雅黑" pitchFamily="34" charset="0"/>
                <a:ea typeface="微软雅黑" pitchFamily="34" charset="-122"/>
                <a:cs typeface="微软雅黑" pitchFamily="34" charset="-120"/>
              </a:rPr>
              <a:t>，应选择装置</a:t>
            </a:r>
            <a:r>
              <a:rPr lang="en-US" altLang="zh-CN" sz="1800" i="0">
                <a:solidFill>
                  <a:srgbClr val="000000"/>
                </a:solidFill>
                <a:latin typeface="SimSun" pitchFamily="34" charset="0"/>
                <a:ea typeface="SimSun" pitchFamily="34" charset="-122"/>
                <a:cs typeface="SimSun" pitchFamily="34" charset="-120"/>
              </a:rPr>
              <a:t>____</a:t>
            </a:r>
            <a:r>
              <a:rPr lang="en-US" altLang="zh-CN" sz="1800" b="0" i="0">
                <a:solidFill>
                  <a:srgbClr val="000000"/>
                </a:solidFill>
                <a:latin typeface="微软雅黑" pitchFamily="34" charset="0"/>
                <a:ea typeface="微软雅黑" pitchFamily="34" charset="-122"/>
                <a:cs typeface="微软雅黑" pitchFamily="34" charset="-120"/>
              </a:rPr>
              <a:t>（填序号）。</a:t>
            </a:r>
          </a:p>
          <a:p>
            <a:pPr lvl="0" latinLnBrk="1">
              <a:lnSpc>
                <a:spcPts val="3000"/>
              </a:lnSpc>
            </a:pPr>
            <a:r>
              <a:rPr lang="en-US" altLang="zh-CN">
                <a:solidFill>
                  <a:srgbClr val="000000"/>
                </a:solidFill>
                <a:latin typeface="微软雅黑" pitchFamily="34" charset="0"/>
                <a:ea typeface="微软雅黑" pitchFamily="34" charset="-122"/>
                <a:cs typeface="微软雅黑" pitchFamily="34" charset="-120"/>
              </a:rPr>
              <a:t>②若选择装置Ⅱ，则选择的药品是</a:t>
            </a:r>
            <a:r>
              <a:rPr lang="en-US" altLang="zh-CN">
                <a:solidFill>
                  <a:srgbClr val="000000"/>
                </a:solidFill>
                <a:latin typeface="SimSun" pitchFamily="34" charset="0"/>
                <a:ea typeface="SimSun" pitchFamily="34" charset="-122"/>
                <a:cs typeface="SimSun" pitchFamily="34" charset="-120"/>
              </a:rPr>
              <a:t>________________________________</a:t>
            </a:r>
            <a:r>
              <a:rPr lang="en-US" altLang="zh-CN">
                <a:solidFill>
                  <a:srgbClr val="000000"/>
                </a:solidFill>
                <a:latin typeface="微软雅黑" pitchFamily="34" charset="0"/>
                <a:ea typeface="微软雅黑" pitchFamily="34" charset="-122"/>
                <a:cs typeface="微软雅黑" pitchFamily="34" charset="-120"/>
              </a:rPr>
              <a:t>（填名称）。</a:t>
            </a:r>
            <a:endParaRPr lang="en-US" altLang="zh-CN">
              <a:solidFill>
                <a:srgbClr val="000000"/>
              </a:solidFill>
            </a:endParaRPr>
          </a:p>
          <a:p>
            <a:pPr lvl="0" latinLnBrk="1">
              <a:lnSpc>
                <a:spcPts val="3000"/>
              </a:lnSpc>
            </a:pPr>
            <a:r>
              <a:rPr lang="en-US" altLang="zh-CN">
                <a:solidFill>
                  <a:srgbClr val="000000"/>
                </a:solidFill>
                <a:latin typeface="微软雅黑" pitchFamily="34" charset="0"/>
                <a:ea typeface="微软雅黑" pitchFamily="34" charset="-122"/>
                <a:cs typeface="微软雅黑" pitchFamily="34" charset="-120"/>
              </a:rPr>
              <a:t>③若选择氯化铵、熟石灰制备氨气，则选择的装置是</a:t>
            </a:r>
            <a:r>
              <a:rPr lang="en-US" altLang="zh-CN">
                <a:solidFill>
                  <a:srgbClr val="000000"/>
                </a:solidFill>
                <a:latin typeface="SimSun" pitchFamily="34" charset="0"/>
                <a:ea typeface="SimSun" pitchFamily="34" charset="-122"/>
                <a:cs typeface="SimSun" pitchFamily="34" charset="-120"/>
              </a:rPr>
              <a:t>____</a:t>
            </a:r>
            <a:r>
              <a:rPr lang="en-US" altLang="zh-CN">
                <a:solidFill>
                  <a:srgbClr val="000000"/>
                </a:solidFill>
                <a:latin typeface="微软雅黑" pitchFamily="34" charset="0"/>
                <a:ea typeface="微软雅黑" pitchFamily="34" charset="-122"/>
                <a:cs typeface="微软雅黑" pitchFamily="34" charset="-120"/>
              </a:rPr>
              <a:t>（填序号），写出该反应的化学方程式：</a:t>
            </a:r>
          </a:p>
          <a:p>
            <a:pPr lvl="0" latinLnBrk="1">
              <a:lnSpc>
                <a:spcPts val="3000"/>
              </a:lnSpc>
            </a:pPr>
            <a:r>
              <a:rPr lang="en-US" altLang="zh-CN">
                <a:solidFill>
                  <a:srgbClr val="000000"/>
                </a:solidFill>
                <a:latin typeface="SimSun" pitchFamily="34" charset="0"/>
                <a:ea typeface="SimSun" pitchFamily="34" charset="-122"/>
                <a:cs typeface="SimSun" pitchFamily="34" charset="-120"/>
              </a:rPr>
              <a:t>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10" name="QB_8_AN.392_1#da891aee8.blank?vop=1&amp;pid=e452bf0df&amp;color=0,0,0&amp;vpa=199&amp;vtp=1"/>
          <p:cNvSpPr/>
          <p:nvPr/>
        </p:nvSpPr>
        <p:spPr>
          <a:xfrm>
            <a:off x="5638260" y="4484234"/>
            <a:ext cx="3952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Ⅰ</a:t>
            </a:r>
            <a:endParaRPr lang="en-US" altLang="zh-CN" dirty="0">
              <a:solidFill>
                <a:srgbClr val="FF0000"/>
              </a:solidFill>
            </a:endParaRPr>
          </a:p>
        </p:txBody>
      </p:sp>
      <p:sp>
        <p:nvSpPr>
          <p:cNvPr id="12" name="QB_8_AN.394_1#da891aee8.blank?vop=1&amp;pid=e452bf0df&amp;color=0,0,0&amp;vpa=200&amp;vtp=1&amp;bbb=1"/>
          <p:cNvSpPr/>
          <p:nvPr/>
        </p:nvSpPr>
        <p:spPr>
          <a:xfrm>
            <a:off x="4266660" y="4865234"/>
            <a:ext cx="35956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生石灰（或氢氧化钠等）、浓氨水</a:t>
            </a:r>
            <a:endParaRPr lang="en-US" altLang="zh-CN" dirty="0">
              <a:solidFill>
                <a:srgbClr val="FF0000"/>
              </a:solidFill>
            </a:endParaRPr>
          </a:p>
        </p:txBody>
      </p:sp>
      <p:sp>
        <p:nvSpPr>
          <p:cNvPr id="14" name="QB_8_AN.396_1#da891aee8.blank?vop=1&amp;pid=e452bf0df&amp;color=0,0,0&amp;vpa=201&amp;vtp=1"/>
          <p:cNvSpPr/>
          <p:nvPr/>
        </p:nvSpPr>
        <p:spPr>
          <a:xfrm>
            <a:off x="6095460" y="5246234"/>
            <a:ext cx="3952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Ⅲ</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5" name="QB_8_AN.397_1#da891aee8.blank?vop=1&amp;pid=e452bf0df&amp;color=0,0,0&amp;vpa=202&amp;vtp=1&amp;bbb=1&amp;rh=26.9"/>
              <p:cNvSpPr/>
              <p:nvPr/>
            </p:nvSpPr>
            <p:spPr>
              <a:xfrm>
                <a:off x="862266" y="5638411"/>
                <a:ext cx="4749483" cy="341630"/>
              </a:xfrm>
              <a:prstGeom prst="rect">
                <a:avLst/>
              </a:prstGeom>
              <a:noFill/>
              <a:ln/>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5" name="QB_8_AN.397_1#da891aee8.blank?vop=1&amp;pid=e452bf0df&amp;color=0,0,0&amp;vpa=202&amp;vtp=1&amp;bbb=1&amp;rh=26.9"/>
              <p:cNvSpPr>
                <a:spLocks noRot="1" noChangeAspect="1" noMove="1" noResize="1" noEditPoints="1" noAdjustHandles="1" noChangeArrowheads="1" noChangeShapeType="1" noTextEdit="1"/>
              </p:cNvSpPr>
              <p:nvPr/>
            </p:nvSpPr>
            <p:spPr>
              <a:xfrm>
                <a:off x="862266" y="5638411"/>
                <a:ext cx="4749483" cy="341630"/>
              </a:xfrm>
              <a:prstGeom prst="rect">
                <a:avLst/>
              </a:prstGeom>
              <a:blipFill>
                <a:blip r:embed="rId8"/>
                <a:stretch>
                  <a:fillRect l="-513" t="-17857" r="-513" b="-2678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bg/>
                                          </p:spTgt>
                                        </p:tgtEl>
                                        <p:attrNameLst>
                                          <p:attrName>style.visibility</p:attrName>
                                        </p:attrNameLst>
                                      </p:cBhvr>
                                      <p:to>
                                        <p:strVal val="visible"/>
                                      </p:to>
                                    </p:set>
                                    <p:anim calcmode="lin" valueType="num">
                                      <p:cBhvr additive="base">
                                        <p:cTn id="1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2">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anim calcmode="lin" valueType="num">
                                      <p:cBhvr additive="base">
                                        <p:cTn id="2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bg/>
                                          </p:spTgt>
                                        </p:tgtEl>
                                        <p:attrNameLst>
                                          <p:attrName>style.visibility</p:attrName>
                                        </p:attrNameLst>
                                      </p:cBhvr>
                                      <p:to>
                                        <p:strVal val="visible"/>
                                      </p:to>
                                    </p:set>
                                    <p:anim calcmode="lin" valueType="num">
                                      <p:cBhvr additive="base">
                                        <p:cTn id="2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 calcmode="lin" valueType="num">
                                      <p:cBhvr additive="base">
                                        <p:cTn id="3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bg/>
                                          </p:spTgt>
                                        </p:tgtEl>
                                        <p:attrNameLst>
                                          <p:attrName>style.visibility</p:attrName>
                                        </p:attrNameLst>
                                      </p:cBhvr>
                                      <p:to>
                                        <p:strVal val="visible"/>
                                      </p:to>
                                    </p:set>
                                    <p:anim calcmode="lin" valueType="num">
                                      <p:cBhvr additive="base">
                                        <p:cTn id="3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5">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xEl>
                                              <p:pRg st="0" end="0"/>
                                            </p:txEl>
                                          </p:spTgt>
                                        </p:tgtEl>
                                        <p:attrNameLst>
                                          <p:attrName>style.visibility</p:attrName>
                                        </p:attrNameLst>
                                      </p:cBhvr>
                                      <p:to>
                                        <p:strVal val="visible"/>
                                      </p:to>
                                    </p:set>
                                    <p:anim calcmode="lin" valueType="num">
                                      <p:cBhvr additive="base">
                                        <p:cTn id="4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12" grpId="0" build="p" animBg="1"/>
      <p:bldP spid="14" grpId="0" build="p" animBg="1"/>
      <p:bldP spid="1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6_BD.21_1#6c5dc037a?vop=1&amp;pid=ebe9d3d47&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下列有关铁的氢氧化物的说法中错误的是(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22_1#6c5dc037a.bracket?vop=1&amp;pid=ebe9d3d47&amp;color=0,0,0&amp;vpa=11&amp;vtp=1"/>
          <p:cNvSpPr/>
          <p:nvPr/>
        </p:nvSpPr>
        <p:spPr>
          <a:xfrm>
            <a:off x="5130260" y="1075817"/>
            <a:ext cx="31591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21_2#6c5dc037a.choices?vop=1&amp;pid=ebe9d3d47&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是一种黑色固体，不稳定，在空气中易被氧化转变为红褐色固体</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具有还原性，在空气中易被氧化为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都具有不稳定性，受热能分解</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胶体呈红褐色且透明，能产生丁达尔效应</a:t>
                </a:r>
                <a:endParaRPr lang="en-US" altLang="zh-CN" sz="1800" dirty="0"/>
              </a:p>
            </p:txBody>
          </p:sp>
        </mc:Choice>
        <mc:Fallback xmlns="">
          <p:sp>
            <p:nvSpPr>
              <p:cNvPr id="4" name="QC_6_BD.21_2#6c5dc037a.choices?vop=1&amp;pid=ebe9d3d47&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name="Slide 130&amp;si=13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398_1#506f0a082?vop=1&amp;pid=e71974c9c&amp;color=0,0,0&amp;vtp=1&amp;bt=1&amp;bbb=1&amp;h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（2）装置D中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溶液可以吸收未除尽的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尾气，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反应生成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的离子方程式为</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（3</a:t>
                </a:r>
                <a:r>
                  <a:rPr lang="en-US" altLang="zh-CN">
                    <a:solidFill>
                      <a:srgbClr val="000000"/>
                    </a:solidFill>
                    <a:latin typeface="微软雅黑" pitchFamily="34" charset="0"/>
                    <a:ea typeface="微软雅黑" pitchFamily="34" charset="-122"/>
                    <a:cs typeface="微软雅黑" pitchFamily="34" charset="-120"/>
                  </a:rPr>
                  <a:t>）若烟气中含有少量</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a:solidFill>
                      <a:srgbClr val="000000"/>
                    </a:solidFill>
                    <a:latin typeface="微软雅黑" pitchFamily="34" charset="0"/>
                    <a:ea typeface="微软雅黑" pitchFamily="34" charset="-122"/>
                    <a:cs typeface="微软雅黑" pitchFamily="34" charset="-120"/>
                  </a:rPr>
                  <a:t>，会生成</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堵塞催化剂孔道。</a:t>
                </a:r>
                <a:r>
                  <a:rPr lang="en-US" altLang="zh-CN">
                    <a:solidFill>
                      <a:srgbClr val="000000"/>
                    </a:solidFill>
                    <a:latin typeface="微软雅黑" pitchFamily="34" charset="0"/>
                    <a:ea typeface="微软雅黑" pitchFamily="34" charset="-122"/>
                    <a:cs typeface="微软雅黑" pitchFamily="34" charset="-120"/>
                  </a:rPr>
                  <a:t>写出该反应的化学方程式：</a:t>
                </a:r>
                <a:r>
                  <a:rPr lang="en-US" altLang="zh-CN">
                    <a:solidFill>
                      <a:srgbClr val="000000"/>
                    </a:solidFill>
                    <a:latin typeface="SimSun" pitchFamily="34" charset="0"/>
                    <a:ea typeface="SimSun" pitchFamily="34" charset="-122"/>
                    <a:cs typeface="SimSun" pitchFamily="34" charset="-120"/>
                  </a:rPr>
                  <a:t>___________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B_7_BD.398_1#506f0a082?vop=1&amp;pid=e71974c9c&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r="-926" b="-581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399_1#506f0a082.blank?vop=1&amp;pid=e71974c9c&amp;color=0,0,0&amp;vpa=203&amp;vtp=1&amp;bbb=1&amp;rh=23.75"/>
              <p:cNvSpPr/>
              <p:nvPr/>
            </p:nvSpPr>
            <p:spPr>
              <a:xfrm>
                <a:off x="836866" y="1512435"/>
                <a:ext cx="3650298"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7_AN.399_1#506f0a082.blank?vop=1&amp;pid=e71974c9c&amp;color=0,0,0&amp;vpa=203&amp;vtp=1&amp;bbb=1&amp;rh=23.75"/>
              <p:cNvSpPr>
                <a:spLocks noRot="1" noChangeAspect="1" noMove="1" noResize="1" noEditPoints="1" noAdjustHandles="1" noChangeArrowheads="1" noChangeShapeType="1" noTextEdit="1"/>
              </p:cNvSpPr>
              <p:nvPr/>
            </p:nvSpPr>
            <p:spPr>
              <a:xfrm>
                <a:off x="836866" y="1512435"/>
                <a:ext cx="3650298" cy="301625"/>
              </a:xfrm>
              <a:prstGeom prst="rect">
                <a:avLst/>
              </a:prstGeom>
              <a:blipFill>
                <a:blip r:embed="rId4"/>
                <a:stretch>
                  <a:fillRect l="-668" r="-835"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401_1#506f0a082.blank?vop=1&amp;pid=e71974c9c&amp;color=0,0,0&amp;vpa=204&amp;vtp=1&amp;bbb=1&amp;rh=23.75&amp;hb=1"/>
              <p:cNvSpPr/>
              <p:nvPr/>
            </p:nvSpPr>
            <p:spPr>
              <a:xfrm>
                <a:off x="832104" y="1880100"/>
                <a:ext cx="10531904" cy="812800"/>
              </a:xfrm>
              <a:prstGeom prst="rect">
                <a:avLst/>
              </a:prstGeom>
              <a:noFill/>
              <a:ln/>
            </p:spPr>
            <p:txBody>
              <a:bodyPr wrap="square" lIns="0" tIns="0" rIns="0" bIns="0" rtlCol="0" anchor="t"/>
              <a:lstStyle/>
              <a:p>
                <a:pPr latinLnBrk="1">
                  <a:lnSpc>
                    <a:spcPts val="31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7_AN.401_1#506f0a082.blank?vop=1&amp;pid=e71974c9c&amp;color=0,0,0&amp;vpa=204&amp;vtp=1&amp;bbb=1&amp;rh=23.75&amp;hb=1"/>
              <p:cNvSpPr>
                <a:spLocks noRot="1" noChangeAspect="1" noMove="1" noResize="1" noEditPoints="1" noAdjustHandles="1" noChangeArrowheads="1" noChangeShapeType="1" noTextEdit="1"/>
              </p:cNvSpPr>
              <p:nvPr/>
            </p:nvSpPr>
            <p:spPr>
              <a:xfrm>
                <a:off x="832104" y="1880100"/>
                <a:ext cx="10531904" cy="812800"/>
              </a:xfrm>
              <a:prstGeom prst="rect">
                <a:avLst/>
              </a:prstGeom>
              <a:blipFill>
                <a:blip r:embed="rId5"/>
                <a:stretch>
                  <a:fillRect l="-811" b="-447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name="Slide 132&amp;si=132">
    <p:spTree>
      <p:nvGrpSpPr>
        <p:cNvPr id="1" name=""/>
        <p:cNvGrpSpPr/>
        <p:nvPr/>
      </p:nvGrpSpPr>
      <p:grpSpPr>
        <a:xfrm>
          <a:off x="0" y="0"/>
          <a:ext cx="0" cy="0"/>
          <a:chOff x="0" y="0"/>
          <a:chExt cx="0" cy="0"/>
        </a:xfrm>
      </p:grpSpPr>
      <p:sp>
        <p:nvSpPr>
          <p:cNvPr id="2" name="QC_5_BD.402_1#e6bd57838?sp=1&amp;vop=1&amp;pid=1d27d81b5&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某同学利用如图所示装置（夹持装置已省略）在通风橱内进行铜与稀硝酸反应的探究实验</a:t>
            </a:r>
            <a:r>
              <a:rPr lang="en-US" altLang="zh-CN" sz="1800" b="0" i="0">
                <a:solidFill>
                  <a:srgbClr val="000000"/>
                </a:solidFill>
                <a:latin typeface="微软雅黑" pitchFamily="34" charset="0"/>
                <a:ea typeface="微软雅黑" pitchFamily="34" charset="-122"/>
                <a:cs typeface="微软雅黑" pitchFamily="34" charset="-120"/>
              </a:rPr>
              <a:t>，下列说法错误</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5_AN.403_1#e6bd57838.bracket?vop=1&amp;pid=1d27d81b5&amp;color=0,0,0&amp;vpa=205&amp;vtp=1"/>
          <p:cNvSpPr/>
          <p:nvPr/>
        </p:nvSpPr>
        <p:spPr>
          <a:xfrm>
            <a:off x="1472660" y="15067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4" name="QC_5_BD.402_2#e6bd57838?htil=45&amp;vop=1&amp;pid=1d27d81b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45559" y="2041644"/>
            <a:ext cx="4370832" cy="24323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402_3#e6bd57838.choices?htil=45&amp;vop=1&amp;pid=1d27d81b5&amp;color=0,0,0&amp;vtp=1&amp;bbb=1&amp;hb=1"/>
              <p:cNvSpPr/>
              <p:nvPr/>
            </p:nvSpPr>
            <p:spPr>
              <a:xfrm>
                <a:off x="832104" y="1948990"/>
                <a:ext cx="6080760" cy="33528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注射器</a:t>
                </a:r>
                <a:r>
                  <a:rPr lang="en-US" altLang="zh-CN" sz="1800" b="0" i="0">
                    <a:solidFill>
                      <a:srgbClr val="000000"/>
                    </a:solidFill>
                    <a:latin typeface="微软雅黑" pitchFamily="34" charset="0"/>
                    <a:ea typeface="微软雅黑" pitchFamily="34" charset="-122"/>
                    <a:cs typeface="微软雅黑" pitchFamily="34" charset="-120"/>
                  </a:rPr>
                  <a:t>A中的稀硝酸与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反应体现了硝酸的酸性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打开止水夹1、2，用注射器A注入稀硝酸</a:t>
                </a:r>
                <a:r>
                  <a:rPr lang="en-US" altLang="zh-CN" sz="1800" b="0" i="0">
                    <a:solidFill>
                      <a:srgbClr val="000000"/>
                    </a:solidFill>
                    <a:latin typeface="微软雅黑" pitchFamily="34" charset="0"/>
                    <a:ea typeface="微软雅黑" pitchFamily="34" charset="-122"/>
                    <a:cs typeface="微软雅黑" pitchFamily="34" charset="-120"/>
                  </a:rPr>
                  <a:t>，当观察到澄清</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石灰水变浑浊后关闭止水夹</a:t>
                </a:r>
                <a:r>
                  <a:rPr lang="en-US" altLang="zh-CN" sz="1800" b="0" i="0" dirty="0">
                    <a:solidFill>
                      <a:srgbClr val="000000"/>
                    </a:solidFill>
                    <a:latin typeface="微软雅黑" pitchFamily="34" charset="0"/>
                    <a:ea typeface="微软雅黑" pitchFamily="34" charset="-122"/>
                    <a:cs typeface="微软雅黑" pitchFamily="34" charset="-120"/>
                  </a:rPr>
                  <a:t>1、2，将铜丝伸入稀硝酸中</a:t>
                </a:r>
                <a:r>
                  <a:rPr lang="en-US" altLang="zh-CN" sz="1800" b="0" i="0">
                    <a:solidFill>
                      <a:srgbClr val="000000"/>
                    </a:solidFill>
                    <a:latin typeface="微软雅黑" pitchFamily="34" charset="0"/>
                    <a:ea typeface="微软雅黑" pitchFamily="34" charset="-122"/>
                    <a:cs typeface="微软雅黑" pitchFamily="34" charset="-120"/>
                  </a:rPr>
                  <a:t>，观</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察到铜丝溶解</a:t>
                </a:r>
                <a:r>
                  <a:rPr lang="en-US" altLang="zh-CN" sz="1800" b="0" i="0" dirty="0">
                    <a:solidFill>
                      <a:srgbClr val="000000"/>
                    </a:solidFill>
                    <a:latin typeface="微软雅黑" pitchFamily="34" charset="0"/>
                    <a:ea typeface="微软雅黑" pitchFamily="34" charset="-122"/>
                    <a:cs typeface="微软雅黑" pitchFamily="34" charset="-120"/>
                  </a:rPr>
                  <a:t>，有无色气体产生</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铜与稀硝酸反应后，将注射器B</a:t>
                </a:r>
                <a:r>
                  <a:rPr lang="en-US" altLang="zh-CN" sz="1800" b="0" i="0">
                    <a:solidFill>
                      <a:srgbClr val="000000"/>
                    </a:solidFill>
                    <a:latin typeface="微软雅黑" pitchFamily="34" charset="0"/>
                    <a:ea typeface="微软雅黑" pitchFamily="34" charset="-122"/>
                    <a:cs typeface="微软雅黑" pitchFamily="34" charset="-120"/>
                  </a:rPr>
                  <a:t>中的空气注入具支试管，</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试管内气体会变成红棕色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澄清石灰水可吸收挥发出来的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，同时防止外界空气进</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入具支试管中干扰实验</a:t>
                </a:r>
                <a:endParaRPr lang="en-US" altLang="zh-CN" dirty="0"/>
              </a:p>
            </p:txBody>
          </p:sp>
        </mc:Choice>
        <mc:Fallback xmlns="">
          <p:sp>
            <p:nvSpPr>
              <p:cNvPr id="5" name="QC_5_BD.402_3#e6bd57838.choices?htil=45&amp;vop=1&amp;pid=1d27d81b5&amp;color=0,0,0&amp;vtp=1&amp;bbb=1&amp;hb=1"/>
              <p:cNvSpPr>
                <a:spLocks noRot="1" noChangeAspect="1" noMove="1" noResize="1" noEditPoints="1" noAdjustHandles="1" noChangeArrowheads="1" noChangeShapeType="1" noTextEdit="1"/>
              </p:cNvSpPr>
              <p:nvPr/>
            </p:nvSpPr>
            <p:spPr>
              <a:xfrm>
                <a:off x="832104" y="1948990"/>
                <a:ext cx="6080760" cy="3352800"/>
              </a:xfrm>
              <a:prstGeom prst="rect">
                <a:avLst/>
              </a:prstGeom>
              <a:blipFill>
                <a:blip r:embed="rId4"/>
                <a:stretch>
                  <a:fillRect l="-2407" r="-1304" b="-272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name="Slide 133&amp;si=13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404_1#73829fb4d?sp=1&amp;vop=1&amp;pid=1d27d81b5&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在酸性环境中，纳米</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Ni</m:t>
                    </m:r>
                  </m:oMath>
                </a14:m>
                <a:r>
                  <a:rPr lang="en-US" altLang="zh-CN" sz="1800" b="0" i="0" dirty="0">
                    <a:solidFill>
                      <a:srgbClr val="000000"/>
                    </a:solidFill>
                    <a:latin typeface="微软雅黑" pitchFamily="34" charset="0"/>
                    <a:ea typeface="微软雅黑" pitchFamily="34" charset="-122"/>
                    <a:cs typeface="微软雅黑" pitchFamily="34" charset="-120"/>
                  </a:rPr>
                  <a:t>复合材料去除污染水体中</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的反应过程</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Ni</m:t>
                    </m:r>
                  </m:oMath>
                </a14:m>
                <a:r>
                  <a:rPr lang="en-US" altLang="zh-CN" sz="1800" b="0" i="0" dirty="0">
                    <a:solidFill>
                      <a:srgbClr val="000000"/>
                    </a:solidFill>
                    <a:latin typeface="微软雅黑" pitchFamily="34" charset="0"/>
                    <a:ea typeface="微软雅黑" pitchFamily="34" charset="-122"/>
                    <a:cs typeface="微软雅黑" pitchFamily="34" charset="-120"/>
                  </a:rPr>
                  <a:t>不参与反应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如图所示：</a:t>
                </a:r>
                <a:endParaRPr lang="en-US" altLang="zh-CN" sz="1800" dirty="0"/>
              </a:p>
            </p:txBody>
          </p:sp>
        </mc:Choice>
        <mc:Fallback xmlns="">
          <p:sp>
            <p:nvSpPr>
              <p:cNvPr id="2" name="QC_5_BD.404_1#73829fb4d?sp=1&amp;vop=1&amp;pid=1d27d81b5&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sp>
        <p:nvSpPr>
          <p:cNvPr id="3" name="QC_5_BD.404_2#73829fb4d?vop=1&amp;pid=1d27d81b5&amp;color=0,0,0&amp;vtp=1&amp;bbb=1"/>
          <p:cNvSpPr/>
          <p:nvPr/>
        </p:nvSpPr>
        <p:spPr>
          <a:xfrm>
            <a:off x="832104" y="1495544"/>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5_AN.405_1#73829fb4d.bracket?vop=1&amp;pid=1d27d81b5&amp;color=0,0,0&amp;vpa=206&amp;vtp=1"/>
          <p:cNvSpPr/>
          <p:nvPr/>
        </p:nvSpPr>
        <p:spPr>
          <a:xfrm>
            <a:off x="2844261" y="1492369"/>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5" name="QC_5_BD.404_3#73829fb4d?htil=46&amp;vop=1&amp;pid=1d27d81b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111864" y="2038469"/>
            <a:ext cx="2788920" cy="14904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5_BD.404_4#73829fb4d.choices?htil=46&amp;vop=1&amp;pid=1d27d81b5&amp;color=0,0,0&amp;vtp=1&amp;bbb=1"/>
              <p:cNvSpPr/>
              <p:nvPr/>
            </p:nvSpPr>
            <p:spPr>
              <a:xfrm>
                <a:off x="832104" y="1945815"/>
                <a:ext cx="765352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纳米</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复合材料具有表面积大、吸附性强的特点</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去除</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的总反应为</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反应一段时间后，水体中可能有沉淀生成</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同理</a:t>
                </a:r>
                <a:r>
                  <a:rPr lang="en-US" altLang="zh-CN" sz="1800" b="0" i="0">
                    <a:solidFill>
                      <a:srgbClr val="000000"/>
                    </a:solidFill>
                    <a:latin typeface="微软雅黑" pitchFamily="34" charset="0"/>
                    <a:ea typeface="微软雅黑" pitchFamily="34" charset="-122"/>
                    <a:cs typeface="微软雅黑" pitchFamily="34" charset="-120"/>
                  </a:rPr>
                  <a:t>，该反应过程也可以除去水中的</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6" name="QC_5_BD.404_4#73829fb4d.choices?htil=46&amp;vop=1&amp;pid=1d27d81b5&amp;color=0,0,0&amp;vtp=1&amp;bbb=1"/>
              <p:cNvSpPr>
                <a:spLocks noRot="1" noChangeAspect="1" noMove="1" noResize="1" noEditPoints="1" noAdjustHandles="1" noChangeArrowheads="1" noChangeShapeType="1" noTextEdit="1"/>
              </p:cNvSpPr>
              <p:nvPr/>
            </p:nvSpPr>
            <p:spPr>
              <a:xfrm>
                <a:off x="832104" y="1945815"/>
                <a:ext cx="7653528" cy="1676400"/>
              </a:xfrm>
              <a:prstGeom prst="rect">
                <a:avLst/>
              </a:prstGeom>
              <a:blipFill>
                <a:blip r:embed="rId5"/>
                <a:stretch>
                  <a:fillRect l="-1912"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3.xml><?xml version="1.0" encoding="utf-8"?>
<p:sld xmlns:a="http://schemas.openxmlformats.org/drawingml/2006/main" xmlns:r="http://schemas.openxmlformats.org/officeDocument/2006/relationships" xmlns:p="http://schemas.openxmlformats.org/presentationml/2006/main">
  <p:cSld name="Slide 134&amp;si=134">
    <p:spTree>
      <p:nvGrpSpPr>
        <p:cNvPr id="1" name=""/>
        <p:cNvGrpSpPr/>
        <p:nvPr/>
      </p:nvGrpSpPr>
      <p:grpSpPr>
        <a:xfrm>
          <a:off x="0" y="0"/>
          <a:ext cx="0" cy="0"/>
          <a:chOff x="0" y="0"/>
          <a:chExt cx="0" cy="0"/>
        </a:xfrm>
      </p:grpSpPr>
      <p:pic>
        <p:nvPicPr>
          <p:cNvPr id="2" name="QC_5_BD.406_1#fb1b73cfe?htil=47&amp;vop=1&amp;pid=1d27d81b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88552" y="1171440"/>
            <a:ext cx="2386584" cy="25146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C_5_BD.406_2#fb1b73cfe?htil=47&amp;sp=1&amp;vop=1&amp;pid=1d27d81b5&amp;color=0,0,0&amp;vtp=1&amp;bt=1&amp;bbb=1&amp;hb=1"/>
              <p:cNvSpPr/>
              <p:nvPr/>
            </p:nvSpPr>
            <p:spPr>
              <a:xfrm>
                <a:off x="832104" y="1080000"/>
                <a:ext cx="806500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）查资料知：一般情况下，不同浓度的硝酸与金属反应，</a:t>
                </a:r>
                <a:r>
                  <a:rPr lang="en-US" altLang="zh-CN" sz="1800" b="0" i="0">
                    <a:solidFill>
                      <a:srgbClr val="000000"/>
                    </a:solidFill>
                    <a:latin typeface="微软雅黑" pitchFamily="34" charset="0"/>
                    <a:ea typeface="微软雅黑" pitchFamily="34" charset="-122"/>
                    <a:cs typeface="微软雅黑" pitchFamily="34" charset="-120"/>
                  </a:rPr>
                  <a:t>硝酸的浓度越小，</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还原产物中低价态的物质所占比例越多。如图表示铁与不同浓度硝酸反应时的主</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要还原产物</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及其物质的量分数</a:t>
                </a:r>
                <a:r>
                  <a:rPr lang="en-US" altLang="zh-CN" sz="1800" b="0" i="0">
                    <a:solidFill>
                      <a:srgbClr val="000000"/>
                    </a:solidFill>
                    <a:latin typeface="微软雅黑" pitchFamily="34" charset="0"/>
                    <a:ea typeface="微软雅黑" pitchFamily="34" charset="-122"/>
                    <a:cs typeface="微软雅黑" pitchFamily="34" charset="-120"/>
                  </a:rPr>
                  <a:t>，下列说法错误的是</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3" name="QC_5_BD.406_2#fb1b73cfe?htil=47&amp;sp=1&amp;vop=1&amp;pid=1d27d81b5&amp;color=0,0,0&amp;vtp=1&amp;bt=1&amp;bbb=1&amp;hb=1"/>
              <p:cNvSpPr>
                <a:spLocks noRot="1" noChangeAspect="1" noMove="1" noResize="1" noEditPoints="1" noAdjustHandles="1" noChangeArrowheads="1" noChangeShapeType="1" noTextEdit="1"/>
              </p:cNvSpPr>
              <p:nvPr/>
            </p:nvSpPr>
            <p:spPr>
              <a:xfrm>
                <a:off x="832104" y="1080000"/>
                <a:ext cx="8065008" cy="1676400"/>
              </a:xfrm>
              <a:prstGeom prst="rect">
                <a:avLst/>
              </a:prstGeom>
              <a:blipFill>
                <a:blip r:embed="rId4"/>
                <a:stretch>
                  <a:fillRect l="-1814" r="-4006" b="-5818"/>
                </a:stretch>
              </a:blipFill>
              <a:ln/>
            </p:spPr>
            <p:txBody>
              <a:bodyPr/>
              <a:lstStyle/>
              <a:p>
                <a:r>
                  <a:rPr lang="zh-CN" altLang="en-US">
                    <a:noFill/>
                  </a:rPr>
                  <a:t> </a:t>
                </a:r>
              </a:p>
            </p:txBody>
          </p:sp>
        </mc:Fallback>
      </mc:AlternateContent>
      <p:sp>
        <p:nvSpPr>
          <p:cNvPr id="4" name="QC_5_AN.407_1#fb1b73cfe.bracket?vop=1&amp;pid=1d27d81b5&amp;color=0,0,0&amp;vpa=207&amp;vtp=1&amp;bbb=1"/>
          <p:cNvSpPr/>
          <p:nvPr/>
        </p:nvSpPr>
        <p:spPr>
          <a:xfrm>
            <a:off x="1002760" y="2344920"/>
            <a:ext cx="47307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CD</a:t>
            </a:r>
            <a:endParaRPr lang="en-US" altLang="zh-CN" dirty="0"/>
          </a:p>
        </p:txBody>
      </p:sp>
      <mc:AlternateContent xmlns:mc="http://schemas.openxmlformats.org/markup-compatibility/2006" xmlns:a14="http://schemas.microsoft.com/office/drawing/2010/main">
        <mc:Choice Requires="a14">
          <p:sp>
            <p:nvSpPr>
              <p:cNvPr id="5" name="QC_5_BD.406_3#fb1b73cfe.choices?htil=47&amp;vop=1&amp;pid=1d27d81b5&amp;color=0,0,0&amp;vtp=1&amp;bbb=1&amp;hb=1"/>
              <p:cNvSpPr/>
              <p:nvPr/>
            </p:nvSpPr>
            <p:spPr>
              <a:xfrm>
                <a:off x="832104" y="2761790"/>
                <a:ext cx="8065008" cy="24384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曲线代表的还原产物分别为</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足量</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12.68 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浓硝酸与铁粉完全反应，生成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的物质的量之比为</a:t>
                </a:r>
              </a:p>
              <a:p>
                <a:pPr latinLnBrk="1">
                  <a:lnSpc>
                    <a:spcPts val="32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800" b="0" i="0" dirty="0">
                    <a:solidFill>
                      <a:srgbClr val="000000"/>
                    </a:solidFill>
                    <a:latin typeface="微软雅黑" pitchFamily="34" charset="0"/>
                    <a:ea typeface="微软雅黑" pitchFamily="34" charset="-122"/>
                    <a:cs typeface="微软雅黑" pitchFamily="34" charset="-120"/>
                  </a:rPr>
                  <a:t>铁粉与足量</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1.54 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稀硝酸完全反应</a:t>
                </a:r>
                <a:r>
                  <a:rPr lang="en-US" altLang="zh-CN" sz="1800" b="0" i="0">
                    <a:solidFill>
                      <a:srgbClr val="000000"/>
                    </a:solidFill>
                    <a:latin typeface="微软雅黑" pitchFamily="34" charset="0"/>
                    <a:ea typeface="微软雅黑" pitchFamily="34" charset="-122"/>
                    <a:cs typeface="微软雅黑" pitchFamily="34" charset="-120"/>
                  </a:rPr>
                  <a:t>，此反应过程中表现酸性的</a:t>
                </a:r>
              </a:p>
              <a:p>
                <a:pPr latinLnBrk="1">
                  <a:lnSpc>
                    <a:spcPts val="32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的总质量为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189 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𝑃</m:t>
                    </m:r>
                  </m:oMath>
                </a14:m>
                <a:r>
                  <a:rPr lang="en-US" altLang="zh-CN" b="0" i="0" dirty="0">
                    <a:solidFill>
                      <a:srgbClr val="000000"/>
                    </a:solidFill>
                    <a:latin typeface="微软雅黑" pitchFamily="34" charset="0"/>
                    <a:ea typeface="微软雅黑" pitchFamily="34" charset="-122"/>
                    <a:cs typeface="微软雅黑" pitchFamily="34" charset="-120"/>
                  </a:rPr>
                  <a:t>点时，生成</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b="0" i="0" dirty="0">
                    <a:solidFill>
                      <a:srgbClr val="000000"/>
                    </a:solidFill>
                    <a:latin typeface="微软雅黑" pitchFamily="34" charset="0"/>
                    <a:ea typeface="微软雅黑" pitchFamily="34" charset="-122"/>
                    <a:cs typeface="微软雅黑" pitchFamily="34" charset="-120"/>
                  </a:rPr>
                  <a:t>曲线代表的物质转移电子的物质的量之比为</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3:7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5" name="QC_5_BD.406_3#fb1b73cfe.choices?htil=47&amp;vop=1&amp;pid=1d27d81b5&amp;color=0,0,0&amp;vtp=1&amp;bbb=1&amp;hb=1"/>
              <p:cNvSpPr>
                <a:spLocks noRot="1" noChangeAspect="1" noMove="1" noResize="1" noEditPoints="1" noAdjustHandles="1" noChangeArrowheads="1" noChangeShapeType="1" noTextEdit="1"/>
              </p:cNvSpPr>
              <p:nvPr/>
            </p:nvSpPr>
            <p:spPr>
              <a:xfrm>
                <a:off x="832104" y="2761790"/>
                <a:ext cx="8065008" cy="2438400"/>
              </a:xfrm>
              <a:prstGeom prst="rect">
                <a:avLst/>
              </a:prstGeom>
              <a:blipFill>
                <a:blip r:embed="rId5"/>
                <a:stretch>
                  <a:fillRect l="-1814" r="-983" b="-4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4.xml><?xml version="1.0" encoding="utf-8"?>
<p:sld xmlns:a="http://schemas.openxmlformats.org/drawingml/2006/main" xmlns:r="http://schemas.openxmlformats.org/officeDocument/2006/relationships" xmlns:p="http://schemas.openxmlformats.org/presentationml/2006/main">
  <p:cSld name="Slide 135&amp;si=135">
    <p:spTree>
      <p:nvGrpSpPr>
        <p:cNvPr id="1" name=""/>
        <p:cNvGrpSpPr/>
        <p:nvPr/>
      </p:nvGrpSpPr>
      <p:grpSpPr>
        <a:xfrm>
          <a:off x="0" y="0"/>
          <a:ext cx="0" cy="0"/>
          <a:chOff x="0" y="0"/>
          <a:chExt cx="0" cy="0"/>
        </a:xfrm>
      </p:grpSpPr>
      <p:pic>
        <p:nvPicPr>
          <p:cNvPr id="2" name="QO_5_BD.408_1#35fe6c9be?htil=48&amp;vop=1&amp;pid=1d27d81b5&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95712" y="1171440"/>
            <a:ext cx="4416552" cy="19568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O_5_BD.408_2#35fe6c9be?htil=48&amp;sp=1&amp;vop=1&amp;pid=1d27d81b5&amp;color=0,0,0&amp;vtp=1&amp;bt=1&amp;bbb=1&amp;hb=1&amp;hs=1"/>
              <p:cNvSpPr/>
              <p:nvPr/>
            </p:nvSpPr>
            <p:spPr>
              <a:xfrm>
                <a:off x="832104" y="1080000"/>
                <a:ext cx="6025896" cy="12192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亚硝酰氯</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NOCl</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常用于合成洗涤剂及合成中间体</a:t>
                </a:r>
                <a:r>
                  <a:rPr lang="en-US" altLang="zh-CN" sz="1800" b="0" i="0">
                    <a:solidFill>
                      <a:srgbClr val="000000"/>
                    </a:solidFill>
                    <a:latin typeface="微软雅黑" pitchFamily="34" charset="0"/>
                    <a:ea typeface="微软雅黑" pitchFamily="34" charset="-122"/>
                    <a:cs typeface="微软雅黑" pitchFamily="34" charset="-120"/>
                  </a:rPr>
                  <a:t>，某学习小</a:t>
                </a:r>
              </a:p>
              <a:p>
                <a:pPr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组在实验室利用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−10℃</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NOCl</m:t>
                    </m:r>
                  </m:oMath>
                </a14:m>
                <a:r>
                  <a:rPr lang="en-US" altLang="zh-CN" sz="1800" b="0" i="0" dirty="0">
                    <a:solidFill>
                      <a:srgbClr val="000000"/>
                    </a:solidFill>
                    <a:latin typeface="微软雅黑" pitchFamily="34" charset="0"/>
                    <a:ea typeface="微软雅黑" pitchFamily="34" charset="-122"/>
                    <a:cs typeface="微软雅黑" pitchFamily="34" charset="-120"/>
                  </a:rPr>
                  <a:t>反应制备</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，设计</a:t>
                </a: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如图实验装置</a:t>
                </a:r>
                <a:r>
                  <a:rPr lang="en-US" altLang="zh-CN" b="0" i="0" dirty="0">
                    <a:solidFill>
                      <a:srgbClr val="000000"/>
                    </a:solidFill>
                    <a:latin typeface="微软雅黑" pitchFamily="34" charset="0"/>
                    <a:ea typeface="微软雅黑" pitchFamily="34" charset="-122"/>
                    <a:cs typeface="微软雅黑" pitchFamily="34" charset="-120"/>
                  </a:rPr>
                  <a:t>（夹持装置略去）。</a:t>
                </a:r>
                <a:endParaRPr lang="en-US" altLang="zh-CN" dirty="0">
                  <a:solidFill>
                    <a:srgbClr val="000000"/>
                  </a:solidFill>
                </a:endParaRPr>
              </a:p>
            </p:txBody>
          </p:sp>
        </mc:Choice>
        <mc:Fallback xmlns="">
          <p:sp>
            <p:nvSpPr>
              <p:cNvPr id="3" name="QO_5_BD.408_2#35fe6c9be?htil=48&amp;sp=1&amp;vop=1&amp;pid=1d27d81b5&amp;color=0,0,0&amp;vtp=1&amp;bt=1&amp;bbb=1&amp;hb=1&amp;hs=1"/>
              <p:cNvSpPr>
                <a:spLocks noRot="1" noChangeAspect="1" noMove="1" noResize="1" noEditPoints="1" noAdjustHandles="1" noChangeArrowheads="1" noChangeShapeType="1" noTextEdit="1"/>
              </p:cNvSpPr>
              <p:nvPr/>
            </p:nvSpPr>
            <p:spPr>
              <a:xfrm>
                <a:off x="832104" y="1080000"/>
                <a:ext cx="6025896" cy="1219200"/>
              </a:xfrm>
              <a:prstGeom prst="rect">
                <a:avLst/>
              </a:prstGeom>
              <a:blipFill>
                <a:blip r:embed="rId4"/>
                <a:stretch>
                  <a:fillRect l="-2429" r="-1316" b="-8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O_5_BD.408_3#35fe6c9be?htil=48&amp;vop=1&amp;pid=1d27d81b5&amp;color=0,0,0&amp;vtp=1&amp;bbb=1&amp;hb=1&amp;hs=1"/>
              <p:cNvSpPr/>
              <p:nvPr/>
            </p:nvSpPr>
            <p:spPr>
              <a:xfrm>
                <a:off x="832104" y="2329990"/>
                <a:ext cx="6025896" cy="8128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已知</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①</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NOCl</m:t>
                    </m:r>
                  </m:oMath>
                </a14:m>
                <a:r>
                  <a:rPr lang="en-US" altLang="zh-CN" sz="1800" b="0" i="0" dirty="0">
                    <a:solidFill>
                      <a:srgbClr val="000000"/>
                    </a:solidFill>
                    <a:latin typeface="微软雅黑" pitchFamily="34" charset="0"/>
                    <a:ea typeface="微软雅黑" pitchFamily="34" charset="-122"/>
                    <a:cs typeface="微软雅黑" pitchFamily="34" charset="-120"/>
                  </a:rPr>
                  <a:t>为红褐色液体或黄色气体，熔点为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−64.5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沸点为</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−5.5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4" name="QO_5_BD.408_3#35fe6c9be?htil=48&amp;vop=1&amp;pid=1d27d81b5&amp;color=0,0,0&amp;vtp=1&amp;bbb=1&amp;hb=1&amp;hs=1"/>
              <p:cNvSpPr>
                <a:spLocks noRot="1" noChangeAspect="1" noMove="1" noResize="1" noEditPoints="1" noAdjustHandles="1" noChangeArrowheads="1" noChangeShapeType="1" noTextEdit="1"/>
              </p:cNvSpPr>
              <p:nvPr/>
            </p:nvSpPr>
            <p:spPr>
              <a:xfrm>
                <a:off x="832104" y="2329990"/>
                <a:ext cx="6025896" cy="812800"/>
              </a:xfrm>
              <a:prstGeom prst="rect">
                <a:avLst/>
              </a:prstGeom>
              <a:blipFill>
                <a:blip r:embed="rId5"/>
                <a:stretch>
                  <a:fillRect l="-2429" r="-1012" b="-11940"/>
                </a:stretch>
              </a:blipFill>
              <a:ln/>
            </p:spPr>
            <p:txBody>
              <a:bodyPr/>
              <a:lstStyle/>
              <a:p>
                <a:r>
                  <a:rPr lang="zh-CN" altLang="en-US">
                    <a:noFill/>
                  </a:rPr>
                  <a:t> </a:t>
                </a:r>
              </a:p>
            </p:txBody>
          </p:sp>
        </mc:Fallback>
      </mc:AlternateContent>
      <p:sp>
        <p:nvSpPr>
          <p:cNvPr id="5" name="QB_6_BD.409_1#013ee623f?vop=1&amp;pid=35fe6c9be&amp;color=0,0,0&amp;vtp=1&amp;bbb=1&amp;hb=1"/>
          <p:cNvSpPr/>
          <p:nvPr/>
        </p:nvSpPr>
        <p:spPr>
          <a:xfrm>
            <a:off x="832104" y="3898314"/>
            <a:ext cx="10533888" cy="12192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（1）实验过程中，有同学提议用“浓硝酸”代替装置A中的“稀硝酸”，</a:t>
            </a:r>
            <a:r>
              <a:rPr lang="en-US" altLang="zh-CN" sz="1800" b="0" i="0">
                <a:solidFill>
                  <a:srgbClr val="000000"/>
                </a:solidFill>
                <a:latin typeface="微软雅黑" pitchFamily="34" charset="0"/>
                <a:ea typeface="微软雅黑" pitchFamily="34" charset="-122"/>
                <a:cs typeface="微软雅黑" pitchFamily="34" charset="-120"/>
              </a:rPr>
              <a:t>该同学的观点是否合理？</a:t>
            </a:r>
            <a:r>
              <a:rPr lang="en-US" altLang="zh-CN" sz="1800" i="0">
                <a:solidFill>
                  <a:srgbClr val="000000"/>
                </a:solidFill>
                <a:latin typeface="SimSun" pitchFamily="34" charset="0"/>
                <a:ea typeface="SimSun" pitchFamily="34" charset="-122"/>
                <a:cs typeface="SimSun" pitchFamily="34" charset="-120"/>
              </a:rPr>
              <a:t>_____</a:t>
            </a:r>
          </a:p>
          <a:p>
            <a:pPr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填“合理”或“不合理”），</a:t>
            </a:r>
            <a:r>
              <a:rPr lang="en-US" altLang="zh-CN" sz="1800" b="0" i="0">
                <a:solidFill>
                  <a:srgbClr val="000000"/>
                </a:solidFill>
                <a:latin typeface="微软雅黑" pitchFamily="34" charset="0"/>
                <a:ea typeface="微软雅黑" pitchFamily="34" charset="-122"/>
                <a:cs typeface="微软雅黑" pitchFamily="34" charset="-120"/>
              </a:rPr>
              <a:t>试说明原因：</a:t>
            </a:r>
            <a:r>
              <a:rPr lang="en-US" altLang="zh-CN" sz="1800" i="0">
                <a:solidFill>
                  <a:srgbClr val="000000"/>
                </a:solidFill>
                <a:latin typeface="SimSun" pitchFamily="34" charset="0"/>
                <a:ea typeface="SimSun" pitchFamily="34" charset="-122"/>
                <a:cs typeface="SimSun" pitchFamily="34" charset="-120"/>
              </a:rPr>
              <a:t>___________________________________________________</a:t>
            </a:r>
          </a:p>
          <a:p>
            <a:pPr latinLnBrk="1">
              <a:lnSpc>
                <a:spcPts val="3200"/>
              </a:lnSpc>
            </a:pPr>
            <a:r>
              <a:rPr lang="en-US" altLang="zh-CN" i="0">
                <a:solidFill>
                  <a:srgbClr val="000000"/>
                </a:solidFill>
                <a:latin typeface="SimSun" pitchFamily="34" charset="0"/>
                <a:ea typeface="SimSun" pitchFamily="34" charset="-122"/>
                <a:cs typeface="SimSun" pitchFamily="34" charset="-120"/>
              </a:rPr>
              <a:t>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p:sp>
        <p:nvSpPr>
          <p:cNvPr id="6" name="QB_6_AN.410_1#013ee623f.blank?vop=1&amp;pid=35fe6c9be&amp;color=0,0,0&amp;vpa=208&amp;vtp=1&amp;bbb=1"/>
          <p:cNvSpPr/>
          <p:nvPr/>
        </p:nvSpPr>
        <p:spPr>
          <a:xfrm>
            <a:off x="10681747" y="3934064"/>
            <a:ext cx="623888" cy="406400"/>
          </a:xfrm>
          <a:prstGeom prst="rect">
            <a:avLst/>
          </a:prstGeom>
          <a:noFill/>
          <a:ln/>
        </p:spPr>
        <p:txBody>
          <a:bodyPr wrap="none" lIns="0" tIns="0" rIns="0" bIns="0" rtlCol="0" anchor="t"/>
          <a:lstStyle/>
          <a:p>
            <a:pPr algn="ctr" latinLnBrk="1">
              <a:lnSpc>
                <a:spcPts val="3200"/>
              </a:lnSpc>
            </a:pPr>
            <a:r>
              <a:rPr lang="en-US" altLang="zh-CN" b="0" i="0" dirty="0">
                <a:solidFill>
                  <a:srgbClr val="FF0000"/>
                </a:solidFill>
                <a:latin typeface="微软雅黑" pitchFamily="34" charset="0"/>
                <a:ea typeface="微软雅黑" pitchFamily="34" charset="-122"/>
                <a:cs typeface="微软雅黑" pitchFamily="34" charset="-120"/>
              </a:rPr>
              <a:t>合理</a:t>
            </a:r>
            <a:endParaRPr lang="en-US" altLang="zh-CN" dirty="0">
              <a:solidFill>
                <a:srgbClr val="FF0000"/>
              </a:solidFill>
            </a:endParaRPr>
          </a:p>
        </p:txBody>
      </p:sp>
      <p:sp>
        <p:nvSpPr>
          <p:cNvPr id="7" name="QB_6_AN.411_1#013ee623f.blank?vop=1&amp;pid=35fe6c9be&amp;color=0,0,0&amp;vpa=209&amp;vtp=1&amp;bbb=1&amp;hb=1"/>
          <p:cNvSpPr/>
          <p:nvPr/>
        </p:nvSpPr>
        <p:spPr>
          <a:xfrm>
            <a:off x="832104" y="4272520"/>
            <a:ext cx="10531904" cy="812800"/>
          </a:xfrm>
          <a:prstGeom prst="rect">
            <a:avLst/>
          </a:prstGeom>
          <a:noFill/>
          <a:ln/>
        </p:spPr>
        <p:txBody>
          <a:bodyPr wrap="square" lIns="0" tIns="0" rIns="0" bIns="0" rtlCol="0" anchor="t"/>
          <a:lstStyle/>
          <a:p>
            <a:pPr latinLnBrk="1">
              <a:lnSpc>
                <a:spcPts val="32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浓硝酸可以和铜屑反应生成二氧化氮，二氧化氮可以和水</a:t>
            </a:r>
          </a:p>
          <a:p>
            <a:pPr latinLnBrk="1">
              <a:lnSpc>
                <a:spcPts val="3200"/>
              </a:lnSpc>
            </a:pPr>
            <a:r>
              <a:rPr lang="en-US" altLang="zh-CN" b="0" i="0">
                <a:solidFill>
                  <a:srgbClr val="FF0000"/>
                </a:solidFill>
                <a:latin typeface="微软雅黑" pitchFamily="34" charset="0"/>
                <a:ea typeface="微软雅黑" pitchFamily="34" charset="-122"/>
                <a:cs typeface="微软雅黑" pitchFamily="34" charset="-120"/>
              </a:rPr>
              <a:t>反应生成一氧化氮</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8" name="QB_6_BD.412_1#e5bd475bb?vop=1&amp;pid=35fe6c9be&amp;color=0,0,0&amp;vtp=1&amp;bbb=1&amp;hb=1"/>
              <p:cNvSpPr/>
              <p:nvPr/>
            </p:nvSpPr>
            <p:spPr>
              <a:xfrm>
                <a:off x="832104" y="5139159"/>
                <a:ext cx="10533888" cy="8128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（2）实验时</a:t>
                </a:r>
                <a:r>
                  <a:rPr lang="en-US" altLang="zh-CN" sz="1800" b="0" i="0">
                    <a:solidFill>
                      <a:srgbClr val="000000"/>
                    </a:solidFill>
                    <a:latin typeface="微软雅黑" pitchFamily="34" charset="0"/>
                    <a:ea typeface="微软雅黑" pitchFamily="34" charset="-122"/>
                    <a:cs typeface="微软雅黑" pitchFamily="34" charset="-120"/>
                  </a:rPr>
                  <a:t>，应先在三颈烧瓶内通入</a:t>
                </a:r>
                <a:r>
                  <a:rPr lang="en-US" altLang="zh-CN" sz="1800" i="0">
                    <a:solidFill>
                      <a:srgbClr val="000000"/>
                    </a:solidFill>
                    <a:latin typeface="SimSun" pitchFamily="34" charset="0"/>
                    <a:ea typeface="SimSun" pitchFamily="34" charset="-122"/>
                    <a:cs typeface="SimSun" pitchFamily="34" charset="-120"/>
                  </a:rPr>
                  <a:t>____</a:t>
                </a:r>
                <a:r>
                  <a:rPr lang="en-US" altLang="zh-CN" sz="1800" b="0" i="0">
                    <a:solidFill>
                      <a:srgbClr val="000000"/>
                    </a:solidFill>
                    <a:latin typeface="微软雅黑" pitchFamily="34" charset="0"/>
                    <a:ea typeface="微软雅黑" pitchFamily="34" charset="-122"/>
                    <a:cs typeface="微软雅黑" pitchFamily="34" charset="-120"/>
                  </a:rPr>
                  <a:t>（填“</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”），另一种气体可以通入的标志是</a:t>
                </a:r>
                <a:r>
                  <a:rPr lang="en-US" altLang="zh-CN" sz="1800" i="0">
                    <a:solidFill>
                      <a:srgbClr val="000000"/>
                    </a:solidFill>
                    <a:latin typeface="SimSun" pitchFamily="34" charset="0"/>
                    <a:ea typeface="SimSun" pitchFamily="34" charset="-122"/>
                    <a:cs typeface="SimSun" pitchFamily="34" charset="-120"/>
                  </a:rPr>
                  <a:t>_____</a:t>
                </a:r>
              </a:p>
              <a:p>
                <a:pPr latinLnBrk="1">
                  <a:lnSpc>
                    <a:spcPts val="3200"/>
                  </a:lnSpc>
                </a:pPr>
                <a:r>
                  <a:rPr lang="en-US" altLang="zh-CN" i="0">
                    <a:solidFill>
                      <a:srgbClr val="000000"/>
                    </a:solidFill>
                    <a:latin typeface="SimSun" pitchFamily="34" charset="0"/>
                    <a:ea typeface="SimSun" pitchFamily="34" charset="-122"/>
                    <a:cs typeface="SimSun" pitchFamily="34" charset="-120"/>
                  </a:rPr>
                  <a:t>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8" name="QB_6_BD.412_1#e5bd475bb?vop=1&amp;pid=35fe6c9be&amp;color=0,0,0&amp;vtp=1&amp;bbb=1&amp;hb=1"/>
              <p:cNvSpPr>
                <a:spLocks noRot="1" noChangeAspect="1" noMove="1" noResize="1" noEditPoints="1" noAdjustHandles="1" noChangeArrowheads="1" noChangeShapeType="1" noTextEdit="1"/>
              </p:cNvSpPr>
              <p:nvPr/>
            </p:nvSpPr>
            <p:spPr>
              <a:xfrm>
                <a:off x="832104" y="5139159"/>
                <a:ext cx="10533888" cy="812800"/>
              </a:xfrm>
              <a:prstGeom prst="rect">
                <a:avLst/>
              </a:prstGeom>
              <a:blipFill>
                <a:blip r:embed="rId6"/>
                <a:stretch>
                  <a:fillRect l="-1389" t="-1504" r="-752" b="-127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6_AN.413_1#e5bd475bb.blank?vop=1&amp;pid=35fe6c9be&amp;color=0,0,0&amp;vpa=210&amp;vtp=1&amp;bbb=1"/>
              <p:cNvSpPr/>
              <p:nvPr/>
            </p:nvSpPr>
            <p:spPr>
              <a:xfrm>
                <a:off x="4653216" y="5178924"/>
                <a:ext cx="414274"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6_AN.413_1#e5bd475bb.blank?vop=1&amp;pid=35fe6c9be&amp;color=0,0,0&amp;vpa=210&amp;vtp=1&amp;bbb=1"/>
              <p:cNvSpPr>
                <a:spLocks noRot="1" noChangeAspect="1" noMove="1" noResize="1" noEditPoints="1" noAdjustHandles="1" noChangeArrowheads="1" noChangeShapeType="1" noTextEdit="1"/>
              </p:cNvSpPr>
              <p:nvPr/>
            </p:nvSpPr>
            <p:spPr>
              <a:xfrm>
                <a:off x="4653216" y="5178924"/>
                <a:ext cx="414274" cy="279400"/>
              </a:xfrm>
              <a:prstGeom prst="rect">
                <a:avLst/>
              </a:prstGeom>
              <a:blipFill>
                <a:blip r:embed="rId7"/>
                <a:stretch>
                  <a:fillRect l="-7353" t="-2222" b="-13333"/>
                </a:stretch>
              </a:blipFill>
              <a:ln/>
            </p:spPr>
            <p:txBody>
              <a:bodyPr/>
              <a:lstStyle/>
              <a:p>
                <a:r>
                  <a:rPr lang="zh-CN" altLang="en-US">
                    <a:noFill/>
                  </a:rPr>
                  <a:t> </a:t>
                </a:r>
              </a:p>
            </p:txBody>
          </p:sp>
        </mc:Fallback>
      </mc:AlternateContent>
      <p:sp>
        <p:nvSpPr>
          <p:cNvPr id="10" name="QB_6_AN.414_1#e5bd475bb.blank?vop=1&amp;pid=35fe6c9be&amp;color=0,0,0&amp;vpa=211&amp;vtp=1&amp;bbb=1&amp;hb=1"/>
          <p:cNvSpPr/>
          <p:nvPr/>
        </p:nvSpPr>
        <p:spPr>
          <a:xfrm>
            <a:off x="832104" y="5106964"/>
            <a:ext cx="10531904" cy="812800"/>
          </a:xfrm>
          <a:prstGeom prst="rect">
            <a:avLst/>
          </a:prstGeom>
          <a:noFill/>
          <a:ln/>
        </p:spPr>
        <p:txBody>
          <a:bodyPr wrap="square" lIns="0" tIns="0" rIns="0" bIns="0" rtlCol="0" anchor="t"/>
          <a:lstStyle/>
          <a:p>
            <a:pPr latinLnBrk="1">
              <a:lnSpc>
                <a:spcPts val="32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三颈</a:t>
            </a:r>
          </a:p>
          <a:p>
            <a:pPr latinLnBrk="1">
              <a:lnSpc>
                <a:spcPts val="3200"/>
              </a:lnSpc>
            </a:pPr>
            <a:r>
              <a:rPr lang="en-US" altLang="zh-CN" b="0" i="0">
                <a:solidFill>
                  <a:srgbClr val="FF0000"/>
                </a:solidFill>
                <a:latin typeface="微软雅黑" pitchFamily="34" charset="0"/>
                <a:ea typeface="微软雅黑" pitchFamily="34" charset="-122"/>
                <a:cs typeface="微软雅黑" pitchFamily="34" charset="-120"/>
              </a:rPr>
              <a:t>烧瓶中充满黄绿色气体</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1" name="QO_5_BD.408_3#35fe6c9be?htil=48&amp;vop=1&amp;pid=1d27d81b5&amp;color=0,0,0&amp;vtp=1&amp;bbb=1&amp;hb=1&amp;hs=1"/>
              <p:cNvSpPr/>
              <p:nvPr/>
            </p:nvSpPr>
            <p:spPr>
              <a:xfrm>
                <a:off x="827992" y="3130979"/>
                <a:ext cx="10536017" cy="850900"/>
              </a:xfrm>
              <a:prstGeom prst="rect">
                <a:avLst/>
              </a:prstGeom>
              <a:noFill/>
              <a:ln/>
            </p:spPr>
            <p:txBody>
              <a:bodyPr wrap="none" lIns="0" tIns="0" rIns="0" bIns="0" rtlCol="0" anchor="t"/>
              <a:lstStyle/>
              <a:p>
                <a:pPr latinLnBrk="1">
                  <a:lnSpc>
                    <a:spcPts val="35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②</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NOCl</m:t>
                    </m:r>
                  </m:oMath>
                </a14:m>
                <a:r>
                  <a:rPr lang="en-US" altLang="zh-CN" sz="1800" b="0" i="0" dirty="0">
                    <a:solidFill>
                      <a:srgbClr val="000000"/>
                    </a:solidFill>
                    <a:latin typeface="微软雅黑" pitchFamily="34" charset="0"/>
                    <a:ea typeface="微软雅黑" pitchFamily="34" charset="-122"/>
                    <a:cs typeface="微软雅黑" pitchFamily="34" charset="-120"/>
                  </a:rPr>
                  <a:t>遇水发生反应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NOCl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回答下列问题</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1" name="QO_5_BD.408_3#35fe6c9be?htil=48&amp;vop=1&amp;pid=1d27d81b5&amp;color=0,0,0&amp;vtp=1&amp;bbb=1&amp;hb=1&amp;hs=1"/>
              <p:cNvSpPr>
                <a:spLocks noRot="1" noChangeAspect="1" noMove="1" noResize="1" noEditPoints="1" noAdjustHandles="1" noChangeArrowheads="1" noChangeShapeType="1" noTextEdit="1"/>
              </p:cNvSpPr>
              <p:nvPr/>
            </p:nvSpPr>
            <p:spPr>
              <a:xfrm>
                <a:off x="827992" y="3130979"/>
                <a:ext cx="10536017" cy="850900"/>
              </a:xfrm>
              <a:prstGeom prst="rect">
                <a:avLst/>
              </a:prstGeom>
              <a:blipFill>
                <a:blip r:embed="rId8"/>
                <a:stretch>
                  <a:fillRect l="-1389" b="-1151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 calcmode="lin" valueType="num">
                                      <p:cBhvr additive="base">
                                        <p:cTn id="31"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9">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 calcmode="lin" valueType="num">
                                      <p:cBhvr additive="base">
                                        <p:cTn id="3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bg/>
                                          </p:spTgt>
                                        </p:tgtEl>
                                        <p:attrNameLst>
                                          <p:attrName>style.visibility</p:attrName>
                                        </p:attrNameLst>
                                      </p:cBhvr>
                                      <p:to>
                                        <p:strVal val="visible"/>
                                      </p:to>
                                    </p:set>
                                    <p:anim calcmode="lin" valueType="num">
                                      <p:cBhvr additive="base">
                                        <p:cTn id="4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 calcmode="lin" valueType="num">
                                      <p:cBhvr additive="base">
                                        <p:cTn id="4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0">
                                            <p:txEl>
                                              <p:pRg st="1" end="1"/>
                                            </p:txEl>
                                          </p:spTgt>
                                        </p:tgtEl>
                                        <p:attrNameLst>
                                          <p:attrName>style.visibility</p:attrName>
                                        </p:attrNameLst>
                                      </p:cBhvr>
                                      <p:to>
                                        <p:strVal val="visible"/>
                                      </p:to>
                                    </p:set>
                                    <p:anim calcmode="lin" valueType="num">
                                      <p:cBhvr additive="base">
                                        <p:cTn id="4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9" grpId="0" build="p" animBg="1"/>
      <p:bldP spid="10"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name="Slide 136&amp;si=13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415_1#e301d69be?vop=1&amp;pid=35fe6c9be&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（3）实验中用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溶液进行尾气处理。</a:t>
                </a:r>
                <a:endParaRPr lang="en-US" altLang="zh-CN" sz="1800" dirty="0">
                  <a:solidFill>
                    <a:srgbClr val="000000"/>
                  </a:solidFill>
                </a:endParaRPr>
              </a:p>
            </p:txBody>
          </p:sp>
        </mc:Choice>
        <mc:Fallback xmlns="">
          <p:sp>
            <p:nvSpPr>
              <p:cNvPr id="2" name="QO_6_BD.415_1#e301d69be?vop=1&amp;pid=35fe6c9be&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BD.416_1#9abe64a59?vop=1&amp;pid=e301d69be&amp;color=0,0,0&amp;vtp=1&amp;bbb=1"/>
              <p:cNvSpPr/>
              <p:nvPr/>
            </p:nvSpPr>
            <p:spPr>
              <a:xfrm>
                <a:off x="832104" y="1529890"/>
                <a:ext cx="10533888" cy="12573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①无水</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的作用是</a:t>
                </a:r>
                <a:r>
                  <a:rPr lang="en-US" altLang="zh-CN" sz="1800" i="0">
                    <a:solidFill>
                      <a:srgbClr val="000000"/>
                    </a:solidFill>
                    <a:latin typeface="SimSun" pitchFamily="34" charset="0"/>
                    <a:ea typeface="SimSun" pitchFamily="34" charset="-122"/>
                    <a:cs typeface="SimSun" pitchFamily="34" charset="-120"/>
                  </a:rPr>
                  <a:t>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②尾气处理时，有同学认为尾气中的某种气体不能完全被吸收。为了充分吸收尾气</a:t>
                </a:r>
                <a:r>
                  <a:rPr lang="en-US" altLang="zh-CN">
                    <a:solidFill>
                      <a:srgbClr val="000000"/>
                    </a:solidFill>
                    <a:latin typeface="微软雅黑" pitchFamily="34" charset="0"/>
                    <a:ea typeface="微软雅黑" pitchFamily="34" charset="-122"/>
                    <a:cs typeface="微软雅黑" pitchFamily="34" charset="-120"/>
                  </a:rPr>
                  <a:t>，可将尾气与</a:t>
                </a:r>
                <a:r>
                  <a:rPr lang="en-US" altLang="zh-CN">
                    <a:solidFill>
                      <a:srgbClr val="000000"/>
                    </a:solidFill>
                    <a:latin typeface="SimSun" pitchFamily="34" charset="0"/>
                    <a:ea typeface="SimSun" pitchFamily="34" charset="-122"/>
                    <a:cs typeface="SimSun" pitchFamily="34" charset="-120"/>
                  </a:rPr>
                  <a:t>____</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填化学式）同时通入</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溶液中。</a:t>
                </a:r>
                <a:endParaRPr lang="en-US" altLang="zh-CN" sz="1800" dirty="0">
                  <a:solidFill>
                    <a:srgbClr val="000000"/>
                  </a:solidFill>
                </a:endParaRPr>
              </a:p>
            </p:txBody>
          </p:sp>
        </mc:Choice>
        <mc:Fallback xmlns="">
          <p:sp>
            <p:nvSpPr>
              <p:cNvPr id="3" name="QB_7_BD.416_1#9abe64a59?vop=1&amp;pid=e301d69be&amp;color=0,0,0&amp;vtp=1&amp;bbb=1"/>
              <p:cNvSpPr>
                <a:spLocks noRot="1" noChangeAspect="1" noMove="1" noResize="1" noEditPoints="1" noAdjustHandles="1" noChangeArrowheads="1" noChangeShapeType="1" noTextEdit="1"/>
              </p:cNvSpPr>
              <p:nvPr/>
            </p:nvSpPr>
            <p:spPr>
              <a:xfrm>
                <a:off x="832104" y="1529890"/>
                <a:ext cx="10533888" cy="1257300"/>
              </a:xfrm>
              <a:prstGeom prst="rect">
                <a:avLst/>
              </a:prstGeom>
              <a:blipFill>
                <a:blip r:embed="rId4"/>
                <a:stretch>
                  <a:fillRect l="-1389"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417_1#9abe64a59.blank?vop=1&amp;pid=e301d69be&amp;color=0,0,0&amp;vpa=212&amp;vtp=1&amp;bbb=1"/>
              <p:cNvSpPr/>
              <p:nvPr/>
            </p:nvSpPr>
            <p:spPr>
              <a:xfrm>
                <a:off x="2961672" y="1573268"/>
                <a:ext cx="4090988"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防止水蒸气进入三颈烧瓶中与</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NOCl</m:t>
                    </m:r>
                  </m:oMath>
                </a14:m>
                <a:r>
                  <a:rPr lang="en-US" altLang="zh-CN" b="0" i="0" dirty="0">
                    <a:solidFill>
                      <a:srgbClr val="FF0000"/>
                    </a:solidFill>
                    <a:latin typeface="微软雅黑" pitchFamily="34" charset="0"/>
                    <a:ea typeface="微软雅黑" pitchFamily="34" charset="-122"/>
                    <a:cs typeface="微软雅黑" pitchFamily="34" charset="-120"/>
                  </a:rPr>
                  <a:t>反应</a:t>
                </a:r>
                <a:endParaRPr lang="en-US" altLang="zh-CN" dirty="0">
                  <a:solidFill>
                    <a:srgbClr val="FF0000"/>
                  </a:solidFill>
                </a:endParaRPr>
              </a:p>
            </p:txBody>
          </p:sp>
        </mc:Choice>
        <mc:Fallback xmlns="">
          <p:sp>
            <p:nvSpPr>
              <p:cNvPr id="4" name="QB_7_AN.417_1#9abe64a59.blank?vop=1&amp;pid=e301d69be&amp;color=0,0,0&amp;vpa=212&amp;vtp=1&amp;bbb=1"/>
              <p:cNvSpPr>
                <a:spLocks noRot="1" noChangeAspect="1" noMove="1" noResize="1" noEditPoints="1" noAdjustHandles="1" noChangeArrowheads="1" noChangeShapeType="1" noTextEdit="1"/>
              </p:cNvSpPr>
              <p:nvPr/>
            </p:nvSpPr>
            <p:spPr>
              <a:xfrm>
                <a:off x="2961672" y="1573268"/>
                <a:ext cx="4090988" cy="279400"/>
              </a:xfrm>
              <a:prstGeom prst="rect">
                <a:avLst/>
              </a:prstGeom>
              <a:blipFill>
                <a:blip r:embed="rId5"/>
                <a:stretch>
                  <a:fillRect l="-1788" t="-32609" r="-1490" b="-4565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N.419_1#9abe64a59.blank?vop=1&amp;pid=e301d69be&amp;color=0,0,0&amp;vpa=213&amp;vtp=1&amp;bbb=1"/>
              <p:cNvSpPr/>
              <p:nvPr/>
            </p:nvSpPr>
            <p:spPr>
              <a:xfrm>
                <a:off x="10476167" y="2005512"/>
                <a:ext cx="372999"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7_AN.419_1#9abe64a59.blank?vop=1&amp;pid=e301d69be&amp;color=0,0,0&amp;vpa=213&amp;vtp=1&amp;bbb=1"/>
              <p:cNvSpPr>
                <a:spLocks noRot="1" noChangeAspect="1" noMove="1" noResize="1" noEditPoints="1" noAdjustHandles="1" noChangeArrowheads="1" noChangeShapeType="1" noTextEdit="1"/>
              </p:cNvSpPr>
              <p:nvPr/>
            </p:nvSpPr>
            <p:spPr>
              <a:xfrm>
                <a:off x="10476167" y="2005512"/>
                <a:ext cx="372999" cy="279400"/>
              </a:xfrm>
              <a:prstGeom prst="rect">
                <a:avLst/>
              </a:prstGeom>
              <a:blipFill>
                <a:blip r:embed="rId6"/>
                <a:stretch>
                  <a:fillRect l="-8197"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126.xml><?xml version="1.0" encoding="utf-8"?>
<p:sld xmlns:a="http://schemas.openxmlformats.org/drawingml/2006/main" xmlns:r="http://schemas.openxmlformats.org/officeDocument/2006/relationships" xmlns:p="http://schemas.openxmlformats.org/presentationml/2006/main">
  <p:cSld name="Slide 137&amp;si=137">
    <p:spTree>
      <p:nvGrpSpPr>
        <p:cNvPr id="1" name=""/>
        <p:cNvGrpSpPr/>
        <p:nvPr/>
      </p:nvGrpSpPr>
      <p:grpSpPr>
        <a:xfrm>
          <a:off x="0" y="0"/>
          <a:ext cx="0" cy="0"/>
          <a:chOff x="0" y="0"/>
          <a:chExt cx="0" cy="0"/>
        </a:xfrm>
      </p:grpSpPr>
      <p:pic>
        <p:nvPicPr>
          <p:cNvPr id="2" name="QC_5_BD.420_1#15f7d62e3?htil=49&amp;vop=1&amp;pid=9625018b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651775" y="1225296"/>
            <a:ext cx="4370832" cy="231343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420_2#15f7d62e3?htil=49&amp;sp=1&amp;vop=1&amp;pid=9625018b3&amp;color=0,0,0&amp;vtp=1&amp;bt=1&amp;bbb=1"/>
          <p:cNvSpPr/>
          <p:nvPr/>
        </p:nvSpPr>
        <p:spPr>
          <a:xfrm>
            <a:off x="832104" y="1078992"/>
            <a:ext cx="6080760"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自然界的氮循环如图所示，</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5_AN.421_1#15f7d62e3.bracket?vop=1&amp;pid=9625018b3&amp;color=0,0,0&amp;vpa=214&amp;vtp=1"/>
          <p:cNvSpPr/>
          <p:nvPr/>
        </p:nvSpPr>
        <p:spPr>
          <a:xfrm>
            <a:off x="56001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5" name="QC_5_BD.420_3#15f7d62e3.choices?htil=49&amp;vop=1&amp;pid=9625018b3&amp;color=0,0,0&amp;vtp=1&amp;bbb=1&amp;hb=1"/>
              <p:cNvSpPr/>
              <p:nvPr/>
            </p:nvSpPr>
            <p:spPr>
              <a:xfrm>
                <a:off x="832104" y="1529771"/>
                <a:ext cx="6080760" cy="21717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①中豆科植物可将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直接转化为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4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r>
                            <a:rPr lang="en-US" altLang="zh-CN" sz="1800" b="0" baseline="-2000">
                              <a:solidFill>
                                <a:srgbClr val="000000"/>
                              </a:solidFill>
                              <a:latin typeface="Cambria Math" panose="02040503050406030204" pitchFamily="18" charset="0"/>
                            </a:rPr>
                            <m:t>催化剂</m:t>
                          </m:r>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是工业制硝酸的基础</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②中合成氨工艺可以将</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转化为</a:t>
                </a:r>
              </a:p>
              <a:p>
                <a:pPr latinLnBrk="1">
                  <a:lnSpc>
                    <a:spcPts val="32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氮循环过程中没有氧元素参加</a:t>
                </a:r>
                <a:endParaRPr lang="en-US" altLang="zh-CN" dirty="0"/>
              </a:p>
            </p:txBody>
          </p:sp>
        </mc:Choice>
        <mc:Fallback xmlns="">
          <p:sp>
            <p:nvSpPr>
              <p:cNvPr id="5" name="QC_5_BD.420_3#15f7d62e3.choices?htil=49&amp;vop=1&amp;pid=9625018b3&amp;color=0,0,0&amp;vtp=1&amp;bbb=1&amp;hb=1"/>
              <p:cNvSpPr>
                <a:spLocks noRot="1" noChangeAspect="1" noMove="1" noResize="1" noEditPoints="1" noAdjustHandles="1" noChangeArrowheads="1" noChangeShapeType="1" noTextEdit="1"/>
              </p:cNvSpPr>
              <p:nvPr/>
            </p:nvSpPr>
            <p:spPr>
              <a:xfrm>
                <a:off x="832104" y="1529771"/>
                <a:ext cx="6080760" cy="2171700"/>
              </a:xfrm>
              <a:prstGeom prst="rect">
                <a:avLst/>
              </a:prstGeom>
              <a:blipFill>
                <a:blip r:embed="rId4"/>
                <a:stretch>
                  <a:fillRect l="-2407" b="-449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7.xml><?xml version="1.0" encoding="utf-8"?>
<p:sld xmlns:a="http://schemas.openxmlformats.org/drawingml/2006/main" xmlns:r="http://schemas.openxmlformats.org/officeDocument/2006/relationships" xmlns:p="http://schemas.openxmlformats.org/presentationml/2006/main">
  <p:cSld name="Slide 138&amp;si=138">
    <p:spTree>
      <p:nvGrpSpPr>
        <p:cNvPr id="1" name=""/>
        <p:cNvGrpSpPr/>
        <p:nvPr/>
      </p:nvGrpSpPr>
      <p:grpSpPr>
        <a:xfrm>
          <a:off x="0" y="0"/>
          <a:ext cx="0" cy="0"/>
          <a:chOff x="0" y="0"/>
          <a:chExt cx="0" cy="0"/>
        </a:xfrm>
      </p:grpSpPr>
      <p:sp>
        <p:nvSpPr>
          <p:cNvPr id="2" name="QC_5_BD.422_1#e3f842e2e?vop=1&amp;pid=9625018b3&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氮及其化合物的转化具有重要应用。</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423_1#e3f842e2e.bracket?vop=1&amp;pid=9625018b3&amp;color=0,0,0&amp;vpa=215&amp;vtp=1"/>
          <p:cNvSpPr/>
          <p:nvPr/>
        </p:nvSpPr>
        <p:spPr>
          <a:xfrm>
            <a:off x="67304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5_BD.422_2#e3f842e2e.choices?vop=1&amp;pid=9625018b3&amp;color=0,0,0&amp;vtp=1&amp;bbb=1"/>
              <p:cNvSpPr/>
              <p:nvPr/>
            </p:nvSpPr>
            <p:spPr>
              <a:xfrm>
                <a:off x="832104" y="1529771"/>
                <a:ext cx="10533888" cy="1727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常温下可以用铝制容器来盛装浓硝酸</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易液化，可用作制冷剂</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氮气、铵盐、亚硝酸盐、硝酸盐之间的转化构成了自然界中“氮循环”的一部分</a:t>
                </a:r>
                <a:endParaRPr lang="en-US" altLang="zh-CN" sz="1800" dirty="0"/>
              </a:p>
              <a:p>
                <a:pPr latinLnBrk="1">
                  <a:lnSpc>
                    <a:spcPts val="37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汽车尾气催化转化器中发生的主要反应：</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催化剂</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422_2#e3f842e2e.choices?vop=1&amp;pid=9625018b3&amp;color=0,0,0&amp;vtp=1&amp;bbb=1"/>
              <p:cNvSpPr>
                <a:spLocks noRot="1" noChangeAspect="1" noMove="1" noResize="1" noEditPoints="1" noAdjustHandles="1" noChangeArrowheads="1" noChangeShapeType="1" noTextEdit="1"/>
              </p:cNvSpPr>
              <p:nvPr/>
            </p:nvSpPr>
            <p:spPr>
              <a:xfrm>
                <a:off x="832104" y="1529771"/>
                <a:ext cx="10533888" cy="1727200"/>
              </a:xfrm>
              <a:prstGeom prst="rect">
                <a:avLst/>
              </a:prstGeom>
              <a:blipFill>
                <a:blip r:embed="rId3"/>
                <a:stretch>
                  <a:fillRect l="-1389" b="-388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8.xml><?xml version="1.0" encoding="utf-8"?>
<p:sld xmlns:a="http://schemas.openxmlformats.org/drawingml/2006/main" xmlns:r="http://schemas.openxmlformats.org/officeDocument/2006/relationships" xmlns:p="http://schemas.openxmlformats.org/presentationml/2006/main">
  <p:cSld name="Slide 139&amp;si=139">
    <p:spTree>
      <p:nvGrpSpPr>
        <p:cNvPr id="1" name=""/>
        <p:cNvGrpSpPr/>
        <p:nvPr/>
      </p:nvGrpSpPr>
      <p:grpSpPr>
        <a:xfrm>
          <a:off x="0" y="0"/>
          <a:ext cx="0" cy="0"/>
          <a:chOff x="0" y="0"/>
          <a:chExt cx="0" cy="0"/>
        </a:xfrm>
      </p:grpSpPr>
      <p:sp>
        <p:nvSpPr>
          <p:cNvPr id="2" name="QC_5_BD.424_1#d7deda7a7?sp=1&amp;vop=1&amp;pid=9625018b3&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室温下四支容积相等的试管中，分别充满以下气体：</a:t>
            </a:r>
            <a:endParaRPr lang="en-US" altLang="zh-CN" sz="1800" dirty="0"/>
          </a:p>
        </p:txBody>
      </p:sp>
      <mc:AlternateContent xmlns:mc="http://schemas.openxmlformats.org/markup-compatibility/2006" xmlns:a14="http://schemas.microsoft.com/office/drawing/2010/main">
        <mc:Choice Requires="a14">
          <p:sp>
            <p:nvSpPr>
              <p:cNvPr id="3" name="QC_5_BD.424_2#d7deda7a7?vop=1&amp;pid=9625018b3&amp;color=0,0,0&amp;vtp=1&amp;bbb=1&amp;hb=1"/>
              <p:cNvSpPr/>
              <p:nvPr/>
            </p:nvSpPr>
            <p:spPr>
              <a:xfrm>
                <a:off x="832104" y="152989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①氨气；②体积比为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4:3</m:t>
                    </m:r>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气体；</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气体；④体积比为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4:1</m:t>
                    </m:r>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r>
                  <a:rPr lang="en-US" altLang="zh-CN" sz="1800" b="0" i="0">
                    <a:solidFill>
                      <a:srgbClr val="000000"/>
                    </a:solidFill>
                    <a:latin typeface="微软雅黑" pitchFamily="34" charset="0"/>
                    <a:ea typeface="微软雅黑" pitchFamily="34" charset="-122"/>
                    <a:cs typeface="微软雅黑" pitchFamily="34" charset="-120"/>
                  </a:rPr>
                  <a:t>。将它们分别倒立</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于盛有足量水的水槽中</a:t>
                </a:r>
                <a:r>
                  <a:rPr lang="en-US" altLang="zh-CN" b="0" i="0" dirty="0">
                    <a:solidFill>
                      <a:srgbClr val="000000"/>
                    </a:solidFill>
                    <a:latin typeface="微软雅黑" pitchFamily="34" charset="0"/>
                    <a:ea typeface="微软雅黑" pitchFamily="34" charset="-122"/>
                    <a:cs typeface="微软雅黑" pitchFamily="34" charset="-120"/>
                  </a:rPr>
                  <a:t>，液面恒定后（假设试管内液体不扩散），</a:t>
                </a:r>
                <a:r>
                  <a:rPr lang="en-US" altLang="zh-CN" b="0" i="0">
                    <a:solidFill>
                      <a:srgbClr val="000000"/>
                    </a:solidFill>
                    <a:latin typeface="微软雅黑" pitchFamily="34" charset="0"/>
                    <a:ea typeface="微软雅黑" pitchFamily="34" charset="-122"/>
                    <a:cs typeface="微软雅黑" pitchFamily="34" charset="-120"/>
                  </a:rPr>
                  <a:t>则下列结论不正确的是(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3" name="QC_5_BD.424_2#d7deda7a7?vop=1&amp;pid=9625018b3&amp;color=0,0,0&amp;vtp=1&amp;bbb=1&amp;hb=1"/>
              <p:cNvSpPr>
                <a:spLocks noRot="1" noChangeAspect="1" noMove="1" noResize="1" noEditPoints="1" noAdjustHandles="1" noChangeArrowheads="1" noChangeShapeType="1" noTextEdit="1"/>
              </p:cNvSpPr>
              <p:nvPr/>
            </p:nvSpPr>
            <p:spPr>
              <a:xfrm>
                <a:off x="832104" y="1529890"/>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
        <p:nvSpPr>
          <p:cNvPr id="4" name="QC_5_AN.425_1#d7deda7a7.bracket?vop=1&amp;pid=9625018b3&amp;color=0,0,0&amp;vpa=216&amp;vtp=1"/>
          <p:cNvSpPr/>
          <p:nvPr/>
        </p:nvSpPr>
        <p:spPr>
          <a:xfrm>
            <a:off x="9930860" y="195661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5" name="QC_5_BD.424_3#d7deda7a7.choices?vop=1&amp;pid=9625018b3&amp;color=0,0,0&amp;vtp=1&amp;bbb=1"/>
              <p:cNvSpPr/>
              <p:nvPr/>
            </p:nvSpPr>
            <p:spPr>
              <a:xfrm>
                <a:off x="832104" y="23934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②和④试管内溶液体积不等，溶质物质的量浓度也不相等</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试管内溶液液面高度为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④</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四支试管中，试管②溶液中溶质的物质的量浓度最小</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试管①和试管③溶液中溶质的物质的量浓度相等</a:t>
                </a:r>
                <a:endParaRPr lang="en-US" altLang="zh-CN" sz="1800" dirty="0"/>
              </a:p>
            </p:txBody>
          </p:sp>
        </mc:Choice>
        <mc:Fallback xmlns="">
          <p:sp>
            <p:nvSpPr>
              <p:cNvPr id="5" name="QC_5_BD.424_3#d7deda7a7.choices?vop=1&amp;pid=9625018b3&amp;color=0,0,0&amp;vtp=1&amp;bbb=1"/>
              <p:cNvSpPr>
                <a:spLocks noRot="1" noChangeAspect="1" noMove="1" noResize="1" noEditPoints="1" noAdjustHandles="1" noChangeArrowheads="1" noChangeShapeType="1" noTextEdit="1"/>
              </p:cNvSpPr>
              <p:nvPr/>
            </p:nvSpPr>
            <p:spPr>
              <a:xfrm>
                <a:off x="832104" y="2393490"/>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9.xml><?xml version="1.0" encoding="utf-8"?>
<p:sld xmlns:a="http://schemas.openxmlformats.org/drawingml/2006/main" xmlns:r="http://schemas.openxmlformats.org/officeDocument/2006/relationships" xmlns:p="http://schemas.openxmlformats.org/presentationml/2006/main">
  <p:cSld name="Slide 140&amp;si=140">
    <p:spTree>
      <p:nvGrpSpPr>
        <p:cNvPr id="1" name=""/>
        <p:cNvGrpSpPr/>
        <p:nvPr/>
      </p:nvGrpSpPr>
      <p:grpSpPr>
        <a:xfrm>
          <a:off x="0" y="0"/>
          <a:ext cx="0" cy="0"/>
          <a:chOff x="0" y="0"/>
          <a:chExt cx="0" cy="0"/>
        </a:xfrm>
      </p:grpSpPr>
      <p:sp>
        <p:nvSpPr>
          <p:cNvPr id="2" name="QC_5_BD.426_1#9dfc0362a?sp=1&amp;vop=1&amp;pid=9625018b3&amp;color=0,0,0&amp;vtp=1&amp;bt=1&amp;bbb=1"/>
          <p:cNvSpPr/>
          <p:nvPr/>
        </p:nvSpPr>
        <p:spPr>
          <a:xfrm>
            <a:off x="832104" y="1078992"/>
            <a:ext cx="106695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为了探究浓硝酸的性质，进行如图所示五组实验，均观察到有红棕色气体生成。</a:t>
            </a:r>
            <a:r>
              <a:rPr lang="en-US" altLang="zh-CN" sz="1800" b="0" i="0">
                <a:solidFill>
                  <a:srgbClr val="000000"/>
                </a:solidFill>
                <a:latin typeface="微软雅黑" pitchFamily="34" charset="0"/>
                <a:ea typeface="微软雅黑" pitchFamily="34" charset="-122"/>
                <a:cs typeface="微软雅黑" pitchFamily="34" charset="-120"/>
              </a:rPr>
              <a:t>下列分析错误的是(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427_1#9dfc0362a.bracket?vop=1&amp;pid=9625018b3&amp;color=0,0,0&amp;vpa=217&amp;vtp=1"/>
          <p:cNvSpPr/>
          <p:nvPr/>
        </p:nvSpPr>
        <p:spPr>
          <a:xfrm>
            <a:off x="108579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5_BD.426_3#9dfc0362a?htil=1&amp;vop=1&amp;pid=9625018b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99616" y="1622425"/>
            <a:ext cx="768096" cy="151790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5_BD.426_4#9dfc0362a?htil=1&amp;vop=1&amp;pid=9625018b3&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02736" y="1988185"/>
            <a:ext cx="768096" cy="11430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5_BD.426_5#9dfc0362a?htil=1&amp;vop=1&amp;pid=9625018b3&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705856" y="1988185"/>
            <a:ext cx="768096" cy="11430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5_BD.426_6#9dfc0362a?htil=1&amp;vop=1&amp;pid=9625018b3&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7818120" y="1750441"/>
            <a:ext cx="768096" cy="138074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5_BD.426_7#9dfc0362a?htil=1&amp;vop=1&amp;pid=9625018b3&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9921240" y="1988185"/>
            <a:ext cx="768096" cy="11430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9" name="QC_5_BD.426_8#9dfc0362a.choices?vop=1&amp;pid=9625018b3&amp;color=0,0,0&amp;vtp=1&amp;bbb=1"/>
              <p:cNvSpPr/>
              <p:nvPr/>
            </p:nvSpPr>
            <p:spPr>
              <a:xfrm>
                <a:off x="832104" y="327342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将带火星的木条靠近①的试管口，木条复燃</a:t>
                </a:r>
                <a:r>
                  <a:rPr lang="en-US" altLang="zh-CN" sz="1800" b="0" i="0">
                    <a:solidFill>
                      <a:srgbClr val="000000"/>
                    </a:solidFill>
                    <a:latin typeface="微软雅黑" pitchFamily="34" charset="0"/>
                    <a:ea typeface="微软雅黑" pitchFamily="34" charset="-122"/>
                    <a:cs typeface="微软雅黑" pitchFamily="34" charset="-120"/>
                  </a:rPr>
                  <a:t>，说明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能支持燃烧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②中的铁片钝化，红棕色气体由浓硝酸分解产生，③中溶液变为绿色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①④⑤实验对比，④中的红棕色气体可能是由挥发的浓硝酸受热分解产生的</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五支试管中的红棕色气体均为还原产物</a:t>
                </a:r>
                <a:endParaRPr lang="en-US" altLang="zh-CN" sz="1800" dirty="0"/>
              </a:p>
            </p:txBody>
          </p:sp>
        </mc:Choice>
        <mc:Fallback xmlns="">
          <p:sp>
            <p:nvSpPr>
              <p:cNvPr id="9" name="QC_5_BD.426_8#9dfc0362a.choices?vop=1&amp;pid=9625018b3&amp;color=0,0,0&amp;vtp=1&amp;bbb=1"/>
              <p:cNvSpPr>
                <a:spLocks noRot="1" noChangeAspect="1" noMove="1" noResize="1" noEditPoints="1" noAdjustHandles="1" noChangeArrowheads="1" noChangeShapeType="1" noTextEdit="1"/>
              </p:cNvSpPr>
              <p:nvPr/>
            </p:nvSpPr>
            <p:spPr>
              <a:xfrm>
                <a:off x="832104" y="3273425"/>
                <a:ext cx="10533888" cy="1676400"/>
              </a:xfrm>
              <a:prstGeom prst="rect">
                <a:avLst/>
              </a:prstGeom>
              <a:blipFill>
                <a:blip r:embed="rId8"/>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23_1#fd4089499?sp=1&amp;vop=1&amp;pid=ebe9d3d47&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某同学设计以下实验来制备</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并观察其颜色。</a:t>
                </a:r>
                <a:endParaRPr lang="en-US" altLang="zh-CN" sz="1800" dirty="0"/>
              </a:p>
            </p:txBody>
          </p:sp>
        </mc:Choice>
        <mc:Fallback xmlns="">
          <p:sp>
            <p:nvSpPr>
              <p:cNvPr id="2" name="QO_6_BD.23_1#fd4089499?sp=1&amp;vop=1&amp;pid=ebe9d3d47&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QO_6_BD.23_2#fd4089499?vop=1&amp;pid=ebe9d3d4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594047" y="1622544"/>
            <a:ext cx="3010005" cy="169101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B_7_BD.24_1#59fc7d1b4?sp=1&amp;vop=1&amp;pid=fd4089499&amp;color=0,0,0&amp;vtp=1&amp;bbb=1&amp;hb=1"/>
              <p:cNvSpPr/>
              <p:nvPr/>
            </p:nvSpPr>
            <p:spPr>
              <a:xfrm>
                <a:off x="832104" y="3440558"/>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（1）实验中所用蒸馏水均需经煮沸后迅速冷却</a:t>
                </a:r>
                <a:r>
                  <a:rPr lang="en-US" altLang="zh-CN" sz="1800" b="0" i="0">
                    <a:solidFill>
                      <a:srgbClr val="000000"/>
                    </a:solidFill>
                    <a:latin typeface="微软雅黑" pitchFamily="34" charset="0"/>
                    <a:ea typeface="微软雅黑" pitchFamily="34" charset="-122"/>
                    <a:cs typeface="微软雅黑" pitchFamily="34" charset="-120"/>
                  </a:rPr>
                  <a:t>，目的是</a:t>
                </a:r>
                <a:r>
                  <a:rPr lang="en-US" altLang="zh-CN" sz="1800" i="0">
                    <a:solidFill>
                      <a:srgbClr val="000000"/>
                    </a:solidFill>
                    <a:latin typeface="SimSun" pitchFamily="34" charset="0"/>
                    <a:ea typeface="SimSun" pitchFamily="34" charset="-122"/>
                    <a:cs typeface="SimSun" pitchFamily="34" charset="-120"/>
                  </a:rPr>
                  <a:t>________________________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试剂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为</a:t>
                </a:r>
                <a:r>
                  <a:rPr lang="en-US" altLang="zh-CN" sz="1800" i="0">
                    <a:solidFill>
                      <a:srgbClr val="000000"/>
                    </a:solidFill>
                    <a:latin typeface="SimSun" pitchFamily="34" charset="0"/>
                    <a:ea typeface="SimSun" pitchFamily="34" charset="-122"/>
                    <a:cs typeface="SimSun" pitchFamily="34" charset="-120"/>
                  </a:rPr>
                  <a:t>___</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a:t>
                </a:r>
                <a:r>
                  <a:rPr lang="en-US" altLang="zh-CN" b="0" i="0" dirty="0">
                    <a:solidFill>
                      <a:srgbClr val="000000"/>
                    </a:solidFill>
                    <a:latin typeface="微软雅黑" pitchFamily="34" charset="0"/>
                    <a:ea typeface="微软雅黑" pitchFamily="34" charset="-122"/>
                    <a:cs typeface="微软雅黑" pitchFamily="34" charset="-120"/>
                  </a:rPr>
                  <a:t>.稀硫酸</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B.饱和</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b="0" i="0" dirty="0">
                    <a:solidFill>
                      <a:srgbClr val="000000"/>
                    </a:solidFill>
                    <a:latin typeface="微软雅黑" pitchFamily="34" charset="0"/>
                    <a:ea typeface="微软雅黑" pitchFamily="34" charset="-122"/>
                    <a:cs typeface="微软雅黑" pitchFamily="34" charset="-120"/>
                  </a:rPr>
                  <a:t>溶液</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C.</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a:t>
                </a:r>
                <a:endParaRPr lang="en-US" altLang="zh-CN" dirty="0"/>
              </a:p>
            </p:txBody>
          </p:sp>
        </mc:Choice>
        <mc:Fallback xmlns="">
          <p:sp>
            <p:nvSpPr>
              <p:cNvPr id="4" name="QB_7_BD.24_1#59fc7d1b4?sp=1&amp;vop=1&amp;pid=fd4089499&amp;color=0,0,0&amp;vtp=1&amp;bbb=1&amp;hb=1"/>
              <p:cNvSpPr>
                <a:spLocks noRot="1" noChangeAspect="1" noMove="1" noResize="1" noEditPoints="1" noAdjustHandles="1" noChangeArrowheads="1" noChangeShapeType="1" noTextEdit="1"/>
              </p:cNvSpPr>
              <p:nvPr/>
            </p:nvSpPr>
            <p:spPr>
              <a:xfrm>
                <a:off x="832104" y="3440558"/>
                <a:ext cx="10533888" cy="1257300"/>
              </a:xfrm>
              <a:prstGeom prst="rect">
                <a:avLst/>
              </a:prstGeom>
              <a:blipFill>
                <a:blip r:embed="rId5"/>
                <a:stretch>
                  <a:fillRect l="-1389" b="-7246"/>
                </a:stretch>
              </a:blipFill>
              <a:ln/>
            </p:spPr>
            <p:txBody>
              <a:bodyPr/>
              <a:lstStyle/>
              <a:p>
                <a:r>
                  <a:rPr lang="zh-CN" altLang="en-US">
                    <a:noFill/>
                  </a:rPr>
                  <a:t> </a:t>
                </a:r>
              </a:p>
            </p:txBody>
          </p:sp>
        </mc:Fallback>
      </mc:AlternateContent>
      <p:sp>
        <p:nvSpPr>
          <p:cNvPr id="5" name="QB_7_AN.25_1#59fc7d1b4.blank?vop=1&amp;pid=fd4089499&amp;color=0,0,0&amp;vpa=12&amp;vtp=1&amp;bbb=1"/>
          <p:cNvSpPr/>
          <p:nvPr/>
        </p:nvSpPr>
        <p:spPr>
          <a:xfrm>
            <a:off x="6457410" y="3410078"/>
            <a:ext cx="2681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除去蒸馏水中溶解的氧气</a:t>
            </a:r>
            <a:endParaRPr lang="en-US" altLang="zh-CN" dirty="0"/>
          </a:p>
        </p:txBody>
      </p:sp>
      <p:sp>
        <p:nvSpPr>
          <p:cNvPr id="6" name="QB_7_AN.26_1#59fc7d1b4.blank?vop=1&amp;pid=fd4089499&amp;color=0,0,0&amp;vpa=13&amp;vtp=1"/>
          <p:cNvSpPr/>
          <p:nvPr/>
        </p:nvSpPr>
        <p:spPr>
          <a:xfrm>
            <a:off x="10213435" y="3410078"/>
            <a:ext cx="3190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C</a:t>
            </a:r>
            <a:endParaRPr lang="en-US" altLang="zh-CN" dirty="0"/>
          </a:p>
        </p:txBody>
      </p:sp>
      <mc:AlternateContent xmlns:mc="http://schemas.openxmlformats.org/markup-compatibility/2006" xmlns:a14="http://schemas.microsoft.com/office/drawing/2010/main">
        <mc:Choice Requires="a14">
          <p:sp>
            <p:nvSpPr>
              <p:cNvPr id="7" name="QB_7_BD.27_1#59a4f9622?vop=1&amp;pid=fd4089499&amp;color=0,0,0&amp;vtp=1&amp;bbb=1&amp;hb=1"/>
              <p:cNvSpPr/>
              <p:nvPr/>
            </p:nvSpPr>
            <p:spPr>
              <a:xfrm>
                <a:off x="832104" y="4719504"/>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（2）按图连接好装置，检验装置气密性后加入药品</a:t>
                </a:r>
                <a:r>
                  <a:rPr lang="en-US" altLang="zh-CN" sz="1800" b="0" i="0">
                    <a:solidFill>
                      <a:srgbClr val="000000"/>
                    </a:solidFill>
                    <a:latin typeface="微软雅黑" pitchFamily="34" charset="0"/>
                    <a:ea typeface="微软雅黑" pitchFamily="34" charset="-122"/>
                    <a:cs typeface="微软雅黑" pitchFamily="34" charset="-120"/>
                  </a:rPr>
                  <a:t>，打开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，关闭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，B中有气体产生</a:t>
                </a:r>
                <a:r>
                  <a:rPr lang="en-US" altLang="zh-CN" sz="1800" b="0" i="0">
                    <a:solidFill>
                      <a:srgbClr val="000000"/>
                    </a:solidFill>
                    <a:latin typeface="微软雅黑" pitchFamily="34" charset="0"/>
                    <a:ea typeface="微软雅黑" pitchFamily="34" charset="-122"/>
                    <a:cs typeface="微软雅黑" pitchFamily="34" charset="-120"/>
                  </a:rPr>
                  <a:t>，该气体的</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作用是</a:t>
                </a:r>
                <a:r>
                  <a:rPr lang="en-US" altLang="zh-CN" sz="1800" i="0">
                    <a:solidFill>
                      <a:srgbClr val="000000"/>
                    </a:solidFill>
                    <a:latin typeface="SimSun" pitchFamily="34" charset="0"/>
                    <a:ea typeface="SimSun" pitchFamily="34" charset="-122"/>
                    <a:cs typeface="SimSun" pitchFamily="34" charset="-120"/>
                  </a:rPr>
                  <a:t>_____________</a:t>
                </a:r>
                <a:r>
                  <a:rPr lang="en-US" altLang="zh-CN" sz="1800" b="0" i="0">
                    <a:solidFill>
                      <a:srgbClr val="000000"/>
                    </a:solidFill>
                    <a:latin typeface="微软雅黑" pitchFamily="34" charset="0"/>
                    <a:ea typeface="微软雅黑" pitchFamily="34" charset="-122"/>
                    <a:cs typeface="微软雅黑" pitchFamily="34" charset="-120"/>
                  </a:rPr>
                  <a:t>；当</a:t>
                </a:r>
                <a:r>
                  <a:rPr lang="en-US" altLang="zh-CN" sz="1800" i="0">
                    <a:solidFill>
                      <a:srgbClr val="000000"/>
                    </a:solidFill>
                    <a:latin typeface="SimSun" pitchFamily="34" charset="0"/>
                    <a:ea typeface="SimSun" pitchFamily="34" charset="-122"/>
                    <a:cs typeface="SimSun" pitchFamily="34" charset="-120"/>
                  </a:rPr>
                  <a:t>_________________________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填实验现象）时</a:t>
                </a:r>
                <a:r>
                  <a:rPr lang="en-US" altLang="zh-CN" sz="1800" b="0" i="0">
                    <a:solidFill>
                      <a:srgbClr val="000000"/>
                    </a:solidFill>
                    <a:latin typeface="微软雅黑" pitchFamily="34" charset="0"/>
                    <a:ea typeface="微软雅黑" pitchFamily="34" charset="-122"/>
                    <a:cs typeface="微软雅黑" pitchFamily="34" charset="-120"/>
                  </a:rPr>
                  <a:t>，打开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a:solidFill>
                      <a:srgbClr val="000000"/>
                    </a:solidFill>
                    <a:latin typeface="微软雅黑" pitchFamily="34" charset="0"/>
                    <a:ea typeface="微软雅黑" pitchFamily="34" charset="-122"/>
                    <a:cs typeface="微软雅黑" pitchFamily="34" charset="-120"/>
                  </a:rPr>
                  <a:t>，关闭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B中溶</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液进入C，C中产生了灰绿色沉淀而没有观察到白色沉淀的原因是</a:t>
                </a:r>
                <a:r>
                  <a:rPr lang="en-US" altLang="zh-CN" i="0">
                    <a:solidFill>
                      <a:srgbClr val="000000"/>
                    </a:solidFill>
                    <a:latin typeface="SimSun" pitchFamily="34" charset="0"/>
                    <a:ea typeface="SimSun" pitchFamily="34" charset="-122"/>
                    <a:cs typeface="SimSun" pitchFamily="34" charset="-120"/>
                  </a:rPr>
                  <a:t>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7" name="QB_7_BD.27_1#59a4f9622?vop=1&amp;pid=fd4089499&amp;color=0,0,0&amp;vtp=1&amp;bbb=1&amp;hb=1"/>
              <p:cNvSpPr>
                <a:spLocks noRot="1" noChangeAspect="1" noMove="1" noResize="1" noEditPoints="1" noAdjustHandles="1" noChangeArrowheads="1" noChangeShapeType="1" noTextEdit="1"/>
              </p:cNvSpPr>
              <p:nvPr/>
            </p:nvSpPr>
            <p:spPr>
              <a:xfrm>
                <a:off x="832104" y="4719504"/>
                <a:ext cx="10533888" cy="1257300"/>
              </a:xfrm>
              <a:prstGeom prst="rect">
                <a:avLst/>
              </a:prstGeom>
              <a:blipFill>
                <a:blip r:embed="rId6"/>
                <a:stretch>
                  <a:fillRect l="-1389" r="-1389" b="-7767"/>
                </a:stretch>
              </a:blipFill>
              <a:ln/>
            </p:spPr>
            <p:txBody>
              <a:bodyPr/>
              <a:lstStyle/>
              <a:p>
                <a:r>
                  <a:rPr lang="zh-CN" altLang="en-US">
                    <a:noFill/>
                  </a:rPr>
                  <a:t> </a:t>
                </a:r>
              </a:p>
            </p:txBody>
          </p:sp>
        </mc:Fallback>
      </mc:AlternateContent>
      <p:sp>
        <p:nvSpPr>
          <p:cNvPr id="8" name="QB_7_AN.28_1#59a4f9622.blank?vop=1&amp;pid=fd4089499&amp;color=0,0,0&amp;vpa=14&amp;vtp=1&amp;bbb=1"/>
          <p:cNvSpPr/>
          <p:nvPr/>
        </p:nvSpPr>
        <p:spPr>
          <a:xfrm>
            <a:off x="1510760" y="5108124"/>
            <a:ext cx="1452563"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排除B中空气</a:t>
            </a:r>
            <a:endParaRPr lang="en-US" altLang="zh-CN" dirty="0"/>
          </a:p>
        </p:txBody>
      </p:sp>
      <p:sp>
        <p:nvSpPr>
          <p:cNvPr id="9" name="QB_7_AN.29_1#59a4f9622.blank?vop=1&amp;pid=fd4089499&amp;color=0,0,0&amp;vpa=15&amp;vtp=1&amp;bbb=1"/>
          <p:cNvSpPr/>
          <p:nvPr/>
        </p:nvSpPr>
        <p:spPr>
          <a:xfrm>
            <a:off x="3453860" y="5108124"/>
            <a:ext cx="2841625"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A中有气泡连续稳定地冒出</a:t>
            </a:r>
            <a:endParaRPr lang="en-US" altLang="zh-CN" dirty="0"/>
          </a:p>
        </p:txBody>
      </p:sp>
      <p:sp>
        <p:nvSpPr>
          <p:cNvPr id="10" name="QB_7_AN.30_1#59a4f9622.blank?vop=1&amp;pid=fd4089499&amp;color=0,0,0&amp;vpa=16&amp;vtp=1&amp;bbb=1"/>
          <p:cNvSpPr/>
          <p:nvPr/>
        </p:nvSpPr>
        <p:spPr>
          <a:xfrm>
            <a:off x="7301960" y="5527224"/>
            <a:ext cx="2147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C中的空气没有排尽</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bg/>
                                          </p:spTgt>
                                        </p:tgtEl>
                                        <p:attrNameLst>
                                          <p:attrName>style.visibility</p:attrName>
                                        </p:attrNameLst>
                                      </p:cBhvr>
                                      <p:to>
                                        <p:strVal val="visible"/>
                                      </p:to>
                                    </p:set>
                                    <p:anim calcmode="lin" valueType="num">
                                      <p:cBhvr additive="base">
                                        <p:cTn id="3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9">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 calcmode="lin" valueType="num">
                                      <p:cBhvr additive="base">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 calcmode="lin" valueType="num">
                                      <p:cBhvr additive="base">
                                        <p:cTn id="4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0">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xEl>
                                              <p:pRg st="0" end="0"/>
                                            </p:txEl>
                                          </p:spTgt>
                                        </p:tgtEl>
                                        <p:attrNameLst>
                                          <p:attrName>style.visibility</p:attrName>
                                        </p:attrNameLst>
                                      </p:cBhvr>
                                      <p:to>
                                        <p:strVal val="visible"/>
                                      </p:to>
                                    </p:set>
                                    <p:anim calcmode="lin" valueType="num">
                                      <p:cBhvr additive="base">
                                        <p:cTn id="5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P spid="10" grpId="0" build="p" animBg="1"/>
    </p:bldLst>
  </p:timing>
</p:sld>
</file>

<file path=ppt/slides/slide130.xml><?xml version="1.0" encoding="utf-8"?>
<p:sld xmlns:a="http://schemas.openxmlformats.org/drawingml/2006/main" xmlns:r="http://schemas.openxmlformats.org/officeDocument/2006/relationships" xmlns:p="http://schemas.openxmlformats.org/presentationml/2006/main">
  <p:cSld name="Slide 141&amp;si=141">
    <p:spTree>
      <p:nvGrpSpPr>
        <p:cNvPr id="1" name=""/>
        <p:cNvGrpSpPr/>
        <p:nvPr/>
      </p:nvGrpSpPr>
      <p:grpSpPr>
        <a:xfrm>
          <a:off x="0" y="0"/>
          <a:ext cx="0" cy="0"/>
          <a:chOff x="0" y="0"/>
          <a:chExt cx="0" cy="0"/>
        </a:xfrm>
      </p:grpSpPr>
      <p:sp>
        <p:nvSpPr>
          <p:cNvPr id="2" name="QC_5_BD.428_1#cd1064b07?sp=1&amp;vop=1&amp;pid=9625018b3&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利用三通阀进行气体的性质探究装置如图所示，先通过旋转阀门连通装置2、4，收集气体后</a:t>
            </a:r>
            <a:r>
              <a:rPr lang="en-US" altLang="zh-CN" sz="1800" b="0" i="0">
                <a:solidFill>
                  <a:srgbClr val="000000"/>
                </a:solidFill>
                <a:latin typeface="微软雅黑" pitchFamily="34" charset="0"/>
                <a:ea typeface="微软雅黑" pitchFamily="34" charset="-122"/>
                <a:cs typeface="微软雅黑" pitchFamily="34" charset="-120"/>
              </a:rPr>
              <a:t>，再进行性</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质探究实验</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5_AN.429_1#cd1064b07.bracket?vop=1&amp;pid=9625018b3&amp;color=0,0,0&amp;vpa=218&amp;vtp=1"/>
          <p:cNvSpPr/>
          <p:nvPr/>
        </p:nvSpPr>
        <p:spPr>
          <a:xfrm>
            <a:off x="4457160" y="15067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5_BD.428_2#cd1064b07?htil=51&amp;vop=1&amp;pid=9625018b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32818" y="2041644"/>
            <a:ext cx="2404872" cy="153619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428_3#cd1064b07.choices?htil=51&amp;vop=1&amp;pid=9625018b3&amp;color=0,0,0&amp;vtp=1&amp;bbb=1"/>
              <p:cNvSpPr/>
              <p:nvPr/>
            </p:nvSpPr>
            <p:spPr>
              <a:xfrm>
                <a:off x="832104" y="1948990"/>
                <a:ext cx="8046720"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装置4的反应中，硝酸体现出酸性和氧化性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旋转阀门连通装置1、2，2中气体颜色不变</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装置4中若换成浓氨水和碱石灰，可进行氨气的性质探究</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连通装置1、2，反应后，装置3中换成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溶液可进行尾气的吸收处理</a:t>
                </a:r>
                <a:endParaRPr lang="en-US" altLang="zh-CN" sz="1800" dirty="0"/>
              </a:p>
            </p:txBody>
          </p:sp>
        </mc:Choice>
        <mc:Fallback xmlns="">
          <p:sp>
            <p:nvSpPr>
              <p:cNvPr id="5" name="QC_5_BD.428_3#cd1064b07.choices?htil=51&amp;vop=1&amp;pid=9625018b3&amp;color=0,0,0&amp;vtp=1&amp;bbb=1"/>
              <p:cNvSpPr>
                <a:spLocks noRot="1" noChangeAspect="1" noMove="1" noResize="1" noEditPoints="1" noAdjustHandles="1" noChangeArrowheads="1" noChangeShapeType="1" noTextEdit="1"/>
              </p:cNvSpPr>
              <p:nvPr/>
            </p:nvSpPr>
            <p:spPr>
              <a:xfrm>
                <a:off x="832104" y="1948990"/>
                <a:ext cx="8046720" cy="1676400"/>
              </a:xfrm>
              <a:prstGeom prst="rect">
                <a:avLst/>
              </a:prstGeom>
              <a:blipFill>
                <a:blip r:embed="rId4"/>
                <a:stretch>
                  <a:fillRect l="-1818"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1.xml><?xml version="1.0" encoding="utf-8"?>
<p:sld xmlns:a="http://schemas.openxmlformats.org/drawingml/2006/main" xmlns:r="http://schemas.openxmlformats.org/officeDocument/2006/relationships" xmlns:p="http://schemas.openxmlformats.org/presentationml/2006/main">
  <p:cSld name="Slide 142&amp;si=14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430_1#b6ecfb086?sp=1&amp;vop=1&amp;pid=a129d0492&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低温等离子体技术可有效脱除烟气中的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其原理是在高压放电条件下，</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产生自由基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，自</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由基将</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b="0" i="0" dirty="0">
                    <a:solidFill>
                      <a:srgbClr val="000000"/>
                    </a:solidFill>
                    <a:latin typeface="微软雅黑" pitchFamily="34" charset="0"/>
                    <a:ea typeface="微软雅黑" pitchFamily="34" charset="-122"/>
                    <a:cs typeface="微软雅黑" pitchFamily="34" charset="-120"/>
                  </a:rPr>
                  <a:t>氧化为</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a:solidFill>
                      <a:srgbClr val="000000"/>
                    </a:solidFill>
                    <a:latin typeface="微软雅黑" pitchFamily="34" charset="0"/>
                    <a:ea typeface="微软雅黑" pitchFamily="34" charset="-122"/>
                    <a:cs typeface="微软雅黑" pitchFamily="34" charset="-120"/>
                  </a:rPr>
                  <a:t>，再用</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溶液吸收，实验装置如图所示。</a:t>
                </a:r>
                <a:endParaRPr lang="en-US" altLang="zh-CN" dirty="0"/>
              </a:p>
            </p:txBody>
          </p:sp>
        </mc:Choice>
        <mc:Fallback xmlns="">
          <p:sp>
            <p:nvSpPr>
              <p:cNvPr id="2" name="QC_5_BD.430_1#b6ecfb086?sp=1&amp;vop=1&amp;pid=a129d049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74" b="-10870"/>
                </a:stretch>
              </a:blipFill>
              <a:ln/>
            </p:spPr>
            <p:txBody>
              <a:bodyPr/>
              <a:lstStyle/>
              <a:p>
                <a:r>
                  <a:rPr lang="zh-CN" altLang="en-US">
                    <a:noFill/>
                  </a:rPr>
                  <a:t> </a:t>
                </a:r>
              </a:p>
            </p:txBody>
          </p:sp>
        </mc:Fallback>
      </mc:AlternateContent>
      <p:sp>
        <p:nvSpPr>
          <p:cNvPr id="3" name="QC_5_BD.430_2#b6ecfb086?vop=1&amp;pid=a129d0492&amp;color=0,0,0&amp;vtp=1&amp;bbb=1"/>
          <p:cNvSpPr/>
          <p:nvPr/>
        </p:nvSpPr>
        <p:spPr>
          <a:xfrm>
            <a:off x="832104" y="1914644"/>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5_AN.431_1#b6ecfb086.bracket?vop=1&amp;pid=a129d0492&amp;color=0,0,0&amp;vpa=219&amp;vtp=1"/>
          <p:cNvSpPr/>
          <p:nvPr/>
        </p:nvSpPr>
        <p:spPr>
          <a:xfrm>
            <a:off x="2844260" y="1911469"/>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5" name="QC_5_BD.430_3#b6ecfb086?htil=52&amp;vop=1&amp;pid=a129d049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99991" y="2457569"/>
            <a:ext cx="3886200" cy="16459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5_BD.430_4#b6ecfb086.choices?htil=52&amp;vop=1&amp;pid=a129d0492&amp;color=0,0,0&amp;vtp=1&amp;bbb=1"/>
              <p:cNvSpPr/>
              <p:nvPr/>
            </p:nvSpPr>
            <p:spPr>
              <a:xfrm>
                <a:off x="832104" y="2364915"/>
                <a:ext cx="6565392"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气液逆流可提高</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脱除率</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氮元素既有被氧化的过程又有被还原的过程</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高压电源的功率越大，烟气中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的脱除效果一定越好</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单位时间内生成的自由基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越多，越有利于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的转化</a:t>
                </a:r>
                <a:endParaRPr lang="en-US" altLang="zh-CN" sz="1800" dirty="0"/>
              </a:p>
            </p:txBody>
          </p:sp>
        </mc:Choice>
        <mc:Fallback xmlns="">
          <p:sp>
            <p:nvSpPr>
              <p:cNvPr id="6" name="QC_5_BD.430_4#b6ecfb086.choices?htil=52&amp;vop=1&amp;pid=a129d0492&amp;color=0,0,0&amp;vtp=1&amp;bbb=1"/>
              <p:cNvSpPr>
                <a:spLocks noRot="1" noChangeAspect="1" noMove="1" noResize="1" noEditPoints="1" noAdjustHandles="1" noChangeArrowheads="1" noChangeShapeType="1" noTextEdit="1"/>
              </p:cNvSpPr>
              <p:nvPr/>
            </p:nvSpPr>
            <p:spPr>
              <a:xfrm>
                <a:off x="832104" y="2364915"/>
                <a:ext cx="6565392" cy="1676400"/>
              </a:xfrm>
              <a:prstGeom prst="rect">
                <a:avLst/>
              </a:prstGeom>
              <a:blipFill>
                <a:blip r:embed="rId5"/>
                <a:stretch>
                  <a:fillRect l="-2228"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32.xml><?xml version="1.0" encoding="utf-8"?>
<p:sld xmlns:a="http://schemas.openxmlformats.org/drawingml/2006/main" xmlns:r="http://schemas.openxmlformats.org/officeDocument/2006/relationships" xmlns:p="http://schemas.openxmlformats.org/presentationml/2006/main">
  <p:cSld name="Slide 143&amp;si=14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432_1#9355c6148?sp=1&amp;vop=1&amp;pid=a129d0492&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是一种重要的化工原料，其有关制备途径及性质如图所示</a:t>
                </a:r>
                <a:r>
                  <a:rPr lang="en-US" altLang="zh-CN" sz="1800" b="0" i="0">
                    <a:solidFill>
                      <a:srgbClr val="000000"/>
                    </a:solidFill>
                    <a:latin typeface="微软雅黑" pitchFamily="34" charset="0"/>
                    <a:ea typeface="微软雅黑" pitchFamily="34" charset="-122"/>
                    <a:cs typeface="微软雅黑" pitchFamily="34" charset="-120"/>
                  </a:rPr>
                  <a:t>。已知稀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的还原产物为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，浓</a:t>
                </a:r>
              </a:p>
              <a:p>
                <a:pPr latinLnBrk="1">
                  <a:lnSpc>
                    <a:spcPts val="3300"/>
                  </a:lnSpc>
                </a:pP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000000"/>
                    </a:solidFill>
                    <a:latin typeface="微软雅黑" pitchFamily="34" charset="0"/>
                    <a:ea typeface="微软雅黑" pitchFamily="34" charset="-122"/>
                    <a:cs typeface="微软雅黑" pitchFamily="34" charset="-120"/>
                  </a:rPr>
                  <a:t>的还原产物为</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5_BD.432_1#9355c6148?sp=1&amp;vop=1&amp;pid=a129d049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810" b="-10870"/>
                </a:stretch>
              </a:blipFill>
              <a:ln/>
            </p:spPr>
            <p:txBody>
              <a:bodyPr/>
              <a:lstStyle/>
              <a:p>
                <a:r>
                  <a:rPr lang="zh-CN" altLang="en-US">
                    <a:noFill/>
                  </a:rPr>
                  <a:t> </a:t>
                </a:r>
              </a:p>
            </p:txBody>
          </p:sp>
        </mc:Fallback>
      </mc:AlternateContent>
      <p:sp>
        <p:nvSpPr>
          <p:cNvPr id="3" name="QC_5_BD.432_2#9355c6148?vop=1&amp;pid=a129d0492&amp;color=0,0,0&amp;vtp=1&amp;bbb=1"/>
          <p:cNvSpPr/>
          <p:nvPr/>
        </p:nvSpPr>
        <p:spPr>
          <a:xfrm>
            <a:off x="832104" y="1914644"/>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5_AN.433_1#9355c6148.bracket?vop=1&amp;pid=a129d0492&amp;color=0,0,0&amp;vpa=220&amp;vtp=1&amp;bbb=1"/>
          <p:cNvSpPr/>
          <p:nvPr/>
        </p:nvSpPr>
        <p:spPr>
          <a:xfrm>
            <a:off x="2831560" y="1911469"/>
            <a:ext cx="4619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BD</a:t>
            </a:r>
            <a:endParaRPr lang="en-US" altLang="zh-CN" dirty="0"/>
          </a:p>
        </p:txBody>
      </p:sp>
      <p:pic>
        <p:nvPicPr>
          <p:cNvPr id="5" name="QC_5_BD.432_3#9355c6148?htil=53&amp;vop=1&amp;pid=a129d049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69536" y="2457569"/>
            <a:ext cx="3886200" cy="11247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5_BD.432_4#9355c6148.choices?htil=53&amp;vop=1&amp;pid=a129d0492&amp;color=0,0,0&amp;vtp=1&amp;bbb=1"/>
              <p:cNvSpPr/>
              <p:nvPr/>
            </p:nvSpPr>
            <p:spPr>
              <a:xfrm>
                <a:off x="832104" y="2364915"/>
                <a:ext cx="6565392"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途径</a:t>
                </a:r>
                <a:r>
                  <a:rPr lang="en-US" altLang="zh-CN" sz="1800" b="0" i="0">
                    <a:solidFill>
                      <a:srgbClr val="000000"/>
                    </a:solidFill>
                    <a:latin typeface="微软雅黑" pitchFamily="34" charset="0"/>
                    <a:ea typeface="微软雅黑" pitchFamily="34" charset="-122"/>
                    <a:cs typeface="微软雅黑" pitchFamily="34" charset="-120"/>
                  </a:rPr>
                  <a:t>①所用混酸中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的物质的量之比最好为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1 100 ℃</m:t>
                    </m:r>
                  </m:oMath>
                </a14:m>
                <a:r>
                  <a:rPr lang="en-US" altLang="zh-CN" sz="1800" b="0" i="0" dirty="0">
                    <a:solidFill>
                      <a:srgbClr val="000000"/>
                    </a:solidFill>
                    <a:latin typeface="微软雅黑" pitchFamily="34" charset="0"/>
                    <a:ea typeface="微软雅黑" pitchFamily="34" charset="-122"/>
                    <a:cs typeface="微软雅黑" pitchFamily="34" charset="-120"/>
                  </a:rPr>
                  <a:t>所得混合气体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0.75 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相对于途径①、③，途径②对环境更友好</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800" b="0" i="0" dirty="0">
                    <a:solidFill>
                      <a:srgbClr val="000000"/>
                    </a:solidFill>
                    <a:latin typeface="微软雅黑" pitchFamily="34" charset="0"/>
                    <a:ea typeface="微软雅黑" pitchFamily="34" charset="-122"/>
                    <a:cs typeface="微软雅黑" pitchFamily="34" charset="-120"/>
                  </a:rPr>
                  <a:t>有多种选择</a:t>
                </a:r>
                <a:r>
                  <a:rPr lang="en-US" altLang="zh-CN" sz="1800" b="0" i="0">
                    <a:solidFill>
                      <a:srgbClr val="000000"/>
                    </a:solidFill>
                    <a:latin typeface="微软雅黑" pitchFamily="34" charset="0"/>
                    <a:ea typeface="微软雅黑" pitchFamily="34" charset="-122"/>
                    <a:cs typeface="微软雅黑" pitchFamily="34" charset="-120"/>
                  </a:rPr>
                  <a:t>，但氧化性须强于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6" name="QC_5_BD.432_4#9355c6148.choices?htil=53&amp;vop=1&amp;pid=a129d0492&amp;color=0,0,0&amp;vtp=1&amp;bbb=1"/>
              <p:cNvSpPr>
                <a:spLocks noRot="1" noChangeAspect="1" noMove="1" noResize="1" noEditPoints="1" noAdjustHandles="1" noChangeArrowheads="1" noChangeShapeType="1" noTextEdit="1"/>
              </p:cNvSpPr>
              <p:nvPr/>
            </p:nvSpPr>
            <p:spPr>
              <a:xfrm>
                <a:off x="832104" y="2364915"/>
                <a:ext cx="6565392" cy="1676400"/>
              </a:xfrm>
              <a:prstGeom prst="rect">
                <a:avLst/>
              </a:prstGeom>
              <a:blipFill>
                <a:blip r:embed="rId5"/>
                <a:stretch>
                  <a:fillRect l="-2228"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33.xml><?xml version="1.0" encoding="utf-8"?>
<p:sld xmlns:a="http://schemas.openxmlformats.org/drawingml/2006/main" xmlns:r="http://schemas.openxmlformats.org/officeDocument/2006/relationships" xmlns:p="http://schemas.openxmlformats.org/presentationml/2006/main">
  <p:cSld name="Slide 144&amp;si=144">
    <p:spTree>
      <p:nvGrpSpPr>
        <p:cNvPr id="1" name=""/>
        <p:cNvGrpSpPr/>
        <p:nvPr/>
      </p:nvGrpSpPr>
      <p:grpSpPr>
        <a:xfrm>
          <a:off x="0" y="0"/>
          <a:ext cx="0" cy="0"/>
          <a:chOff x="0" y="0"/>
          <a:chExt cx="0" cy="0"/>
        </a:xfrm>
      </p:grpSpPr>
      <p:sp>
        <p:nvSpPr>
          <p:cNvPr id="2" name="QO_5_BD.434_1#8a5b30c30?sp=1&amp;vop=1&amp;pid=28d5ba93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某化学兴趣小组利用如图装置制取氨气并探究有关性质。回答相关问题：</a:t>
            </a:r>
            <a:endParaRPr lang="en-US" altLang="zh-CN" sz="1800" dirty="0"/>
          </a:p>
        </p:txBody>
      </p:sp>
      <p:pic>
        <p:nvPicPr>
          <p:cNvPr id="4" name="QO_5_BD.434_2#8a5b30c30?vop=1&amp;pid=28d5ba931&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10137" y="4426141"/>
            <a:ext cx="2596896" cy="175564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5_BD.434_2#8a5b30c30?vop=1&amp;pid=28d5ba931&amp;color=0,0,0&amp;tib=255,255,255&amp;iip=2&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933321" y="4362133"/>
            <a:ext cx="493776" cy="181965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O_5_BD.434_2#8a5b30c30?vop=1&amp;pid=28d5ba931&amp;color=0,0,0&amp;tib=255,255,255&amp;iip=3&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464816" y="4691317"/>
            <a:ext cx="173736" cy="14904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7" name="QB_6_BD.435_1#c674c2ed4?vop=1&amp;pid=8a5b30c30&amp;color=0,0,0&amp;vtp=1&amp;bbb=1&amp;hb=1"/>
              <p:cNvSpPr/>
              <p:nvPr/>
            </p:nvSpPr>
            <p:spPr>
              <a:xfrm>
                <a:off x="832104" y="1532946"/>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（1）制取干燥的氨气。按图安装装置，A、B装置中分别加入相应试剂，B装置中加入的药品是</a:t>
                </a:r>
                <a:r>
                  <a:rPr lang="en-US" altLang="zh-CN" sz="1800" i="0" dirty="0">
                    <a:solidFill>
                      <a:srgbClr val="000000"/>
                    </a:solidFill>
                    <a:latin typeface="SimSun" pitchFamily="34" charset="0"/>
                    <a:ea typeface="SimSun" pitchFamily="34" charset="-122"/>
                    <a:cs typeface="SimSun" pitchFamily="34" charset="-120"/>
                  </a:rPr>
                  <a:t>________</a:t>
                </a:r>
              </a:p>
              <a:p>
                <a:pPr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（填“五氧化二磷”或“碱石灰”）。</a:t>
                </a:r>
                <a:r>
                  <a:rPr lang="en-US" altLang="zh-CN" sz="1800" b="0" i="0" dirty="0" err="1">
                    <a:solidFill>
                      <a:srgbClr val="000000"/>
                    </a:solidFill>
                    <a:latin typeface="微软雅黑" pitchFamily="34" charset="0"/>
                    <a:ea typeface="微软雅黑" pitchFamily="34" charset="-122"/>
                    <a:cs typeface="微软雅黑" pitchFamily="34" charset="-120"/>
                  </a:rPr>
                  <a:t>实验时，先关闭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err="1">
                    <a:solidFill>
                      <a:srgbClr val="000000"/>
                    </a:solidFill>
                    <a:latin typeface="微软雅黑" pitchFamily="34" charset="0"/>
                    <a:ea typeface="微软雅黑" pitchFamily="34" charset="-122"/>
                    <a:cs typeface="微软雅黑" pitchFamily="34" charset="-120"/>
                  </a:rPr>
                  <a:t>打开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err="1">
                    <a:solidFill>
                      <a:srgbClr val="000000"/>
                    </a:solidFill>
                    <a:latin typeface="微软雅黑" pitchFamily="34" charset="0"/>
                    <a:ea typeface="微软雅黑" pitchFamily="34" charset="-122"/>
                    <a:cs typeface="微软雅黑" pitchFamily="34" charset="-120"/>
                  </a:rPr>
                  <a:t>然后打开A装置中分液漏斗活塞，当</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C烧瓶中充满干燥氨气后，关闭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打开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err="1">
                    <a:solidFill>
                      <a:srgbClr val="000000"/>
                    </a:solidFill>
                    <a:latin typeface="微软雅黑" pitchFamily="34" charset="0"/>
                    <a:ea typeface="微软雅黑" pitchFamily="34" charset="-122"/>
                    <a:cs typeface="微软雅黑" pitchFamily="34" charset="-120"/>
                  </a:rPr>
                  <a:t>此处烧杯中水的作用是</a:t>
                </a:r>
                <a:r>
                  <a:rPr lang="en-US" altLang="zh-CN" sz="1800" i="0" dirty="0">
                    <a:solidFill>
                      <a:srgbClr val="000000"/>
                    </a:solidFill>
                    <a:latin typeface="SimSun" pitchFamily="34" charset="0"/>
                    <a:ea typeface="SimSun" pitchFamily="34" charset="-122"/>
                    <a:cs typeface="SimSun" pitchFamily="34" charset="-120"/>
                  </a:rPr>
                  <a:t>__________________________________</a:t>
                </a:r>
              </a:p>
              <a:p>
                <a:pPr latinLnBrk="1">
                  <a:lnSpc>
                    <a:spcPts val="3300"/>
                  </a:lnSpc>
                </a:pPr>
                <a:r>
                  <a:rPr lang="en-US" altLang="zh-CN" i="0" dirty="0">
                    <a:solidFill>
                      <a:srgbClr val="000000"/>
                    </a:solidFill>
                    <a:latin typeface="SimSun" pitchFamily="34" charset="0"/>
                    <a:ea typeface="SimSun" pitchFamily="34" charset="-122"/>
                    <a:cs typeface="SimSun" pitchFamily="34" charset="-120"/>
                  </a:rPr>
                  <a:t>_____</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7" name="QB_6_BD.435_1#c674c2ed4?vop=1&amp;pid=8a5b30c30&amp;color=0,0,0&amp;vtp=1&amp;bbb=1&amp;hb=1"/>
              <p:cNvSpPr>
                <a:spLocks noRot="1" noChangeAspect="1" noMove="1" noResize="1" noEditPoints="1" noAdjustHandles="1" noChangeArrowheads="1" noChangeShapeType="1" noTextEdit="1"/>
              </p:cNvSpPr>
              <p:nvPr/>
            </p:nvSpPr>
            <p:spPr>
              <a:xfrm>
                <a:off x="832104" y="1532946"/>
                <a:ext cx="10533888" cy="1676400"/>
              </a:xfrm>
              <a:prstGeom prst="rect">
                <a:avLst/>
              </a:prstGeom>
              <a:blipFill>
                <a:blip r:embed="rId6"/>
                <a:stretch>
                  <a:fillRect l="-1389" r="-1273" b="-5818"/>
                </a:stretch>
              </a:blipFill>
              <a:ln/>
            </p:spPr>
            <p:txBody>
              <a:bodyPr/>
              <a:lstStyle/>
              <a:p>
                <a:r>
                  <a:rPr lang="zh-CN" altLang="en-US">
                    <a:noFill/>
                  </a:rPr>
                  <a:t> </a:t>
                </a:r>
              </a:p>
            </p:txBody>
          </p:sp>
        </mc:Fallback>
      </mc:AlternateContent>
      <p:sp>
        <p:nvSpPr>
          <p:cNvPr id="8" name="QB_6_AN.436_1#c674c2ed4.blank?vop=1&amp;pid=8a5b30c30&amp;color=0,0,0&amp;vpa=221&amp;vtp=1&amp;bbb=1"/>
          <p:cNvSpPr/>
          <p:nvPr/>
        </p:nvSpPr>
        <p:spPr>
          <a:xfrm>
            <a:off x="10332497" y="1502466"/>
            <a:ext cx="8524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碱石灰</a:t>
            </a:r>
            <a:endParaRPr lang="en-US" altLang="zh-CN" dirty="0"/>
          </a:p>
        </p:txBody>
      </p:sp>
      <p:sp>
        <p:nvSpPr>
          <p:cNvPr id="9" name="QB_6_AN.437_1#c674c2ed4.blank?vop=1&amp;pid=8a5b30c30&amp;color=0,0,0&amp;vpa=222&amp;vtp=1&amp;bbb=1&amp;hb=1"/>
          <p:cNvSpPr/>
          <p:nvPr/>
        </p:nvSpPr>
        <p:spPr>
          <a:xfrm>
            <a:off x="832104" y="2340666"/>
            <a:ext cx="10531904" cy="838200"/>
          </a:xfrm>
          <a:prstGeom prst="rect">
            <a:avLst/>
          </a:prstGeom>
          <a:noFill/>
          <a:ln/>
        </p:spPr>
        <p:txBody>
          <a:bodyPr wrap="square" lIns="0" tIns="0" rIns="0" bIns="0" rtlCol="0" anchor="t"/>
          <a:lstStyle/>
          <a:p>
            <a:pPr latinLnBrk="1">
              <a:lnSpc>
                <a:spcPts val="3300"/>
              </a:lnSpc>
            </a:pPr>
            <a:r>
              <a:rPr lang="en-US" altLang="zh-CN" b="0" i="0" dirty="0">
                <a:solidFill>
                  <a:srgbClr val="FF0000"/>
                </a:solidFill>
                <a:latin typeface="SimSun" panose="02010600030101010101" pitchFamily="2" charset="-122"/>
                <a:ea typeface="微软雅黑" pitchFamily="34" charset="-122"/>
                <a:cs typeface="微软雅黑" pitchFamily="34" charset="-120"/>
              </a:rPr>
              <a:t>                                                           </a:t>
            </a:r>
            <a:r>
              <a:rPr lang="en-US" altLang="zh-CN" b="0" i="0" dirty="0" err="1">
                <a:solidFill>
                  <a:srgbClr val="FF0000"/>
                </a:solidFill>
                <a:latin typeface="微软雅黑" pitchFamily="34" charset="0"/>
                <a:ea typeface="微软雅黑" pitchFamily="34" charset="-122"/>
                <a:cs typeface="微软雅黑" pitchFamily="34" charset="-120"/>
              </a:rPr>
              <a:t>吸收多余的氨气，防止氨气逸出污染</a:t>
            </a:r>
            <a:endParaRPr lang="en-US" altLang="zh-CN" b="0" i="0" dirty="0">
              <a:solidFill>
                <a:srgbClr val="FF0000"/>
              </a:solidFill>
              <a:latin typeface="微软雅黑" pitchFamily="34" charset="0"/>
              <a:ea typeface="微软雅黑" pitchFamily="34" charset="-122"/>
              <a:cs typeface="微软雅黑" pitchFamily="34" charset="-120"/>
            </a:endParaRPr>
          </a:p>
          <a:p>
            <a:pPr latinLnBrk="1">
              <a:lnSpc>
                <a:spcPts val="3300"/>
              </a:lnSpc>
            </a:pPr>
            <a:r>
              <a:rPr lang="en-US" altLang="zh-CN" b="0" i="0" dirty="0" err="1">
                <a:solidFill>
                  <a:srgbClr val="FF0000"/>
                </a:solidFill>
                <a:latin typeface="微软雅黑" pitchFamily="34" charset="0"/>
                <a:ea typeface="微软雅黑" pitchFamily="34" charset="-122"/>
                <a:cs typeface="微软雅黑" pitchFamily="34" charset="-120"/>
              </a:rPr>
              <a:t>环境</a:t>
            </a:r>
            <a:endParaRPr lang="en-US" altLang="zh-CN" dirty="0"/>
          </a:p>
        </p:txBody>
      </p:sp>
      <mc:AlternateContent xmlns:mc="http://schemas.openxmlformats.org/markup-compatibility/2006" xmlns:a14="http://schemas.microsoft.com/office/drawing/2010/main">
        <mc:Choice Requires="a14">
          <p:sp>
            <p:nvSpPr>
              <p:cNvPr id="10" name="QB_6_BD.438_1#fe83cc6d8?vop=1&amp;pid=8a5b30c30&amp;color=0,0,0&amp;vtp=1&amp;bbb=1&amp;hb=1"/>
              <p:cNvSpPr/>
              <p:nvPr/>
            </p:nvSpPr>
            <p:spPr>
              <a:xfrm>
                <a:off x="832104" y="3229801"/>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（2）探究氨气的溶解性和酸碱性。将C烧瓶取下组装成D装置（胶头滴管中已吸入水），</a:t>
                </a:r>
                <a:r>
                  <a:rPr lang="en-US" altLang="zh-CN" sz="1800" b="0" i="0" dirty="0" err="1">
                    <a:solidFill>
                      <a:srgbClr val="000000"/>
                    </a:solidFill>
                    <a:latin typeface="微软雅黑" pitchFamily="34" charset="0"/>
                    <a:ea typeface="微软雅黑" pitchFamily="34" charset="-122"/>
                    <a:cs typeface="微软雅黑" pitchFamily="34" charset="-120"/>
                  </a:rPr>
                  <a:t>在烧杯中加入水</a:t>
                </a:r>
                <a:r>
                  <a:rPr lang="en-US" altLang="zh-CN" sz="1800" b="0" i="0" dirty="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并滴加酚酞试液，打开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i="0" dirty="0">
                    <a:solidFill>
                      <a:srgbClr val="000000"/>
                    </a:solidFill>
                    <a:latin typeface="SimSun" pitchFamily="34" charset="0"/>
                    <a:ea typeface="SimSun" pitchFamily="34" charset="-122"/>
                    <a:cs typeface="SimSun" pitchFamily="34" charset="-120"/>
                  </a:rPr>
                  <a:t>______________</a:t>
                </a:r>
                <a:r>
                  <a:rPr lang="en-US" altLang="zh-CN" sz="1800" b="0" i="0" dirty="0">
                    <a:solidFill>
                      <a:srgbClr val="000000"/>
                    </a:solidFill>
                    <a:latin typeface="微软雅黑" pitchFamily="34" charset="0"/>
                    <a:ea typeface="微软雅黑" pitchFamily="34" charset="-122"/>
                    <a:cs typeface="微软雅黑" pitchFamily="34" charset="-120"/>
                  </a:rPr>
                  <a:t>（补充操作），</a:t>
                </a:r>
                <a:r>
                  <a:rPr lang="en-US" altLang="zh-CN" sz="1800" b="0" i="0" dirty="0" err="1">
                    <a:solidFill>
                      <a:srgbClr val="000000"/>
                    </a:solidFill>
                    <a:latin typeface="微软雅黑" pitchFamily="34" charset="0"/>
                    <a:ea typeface="微软雅黑" pitchFamily="34" charset="-122"/>
                    <a:cs typeface="微软雅黑" pitchFamily="34" charset="-120"/>
                  </a:rPr>
                  <a:t>观察到有</a:t>
                </a:r>
                <a:r>
                  <a:rPr lang="en-US" altLang="zh-CN" sz="1800" i="0" dirty="0">
                    <a:solidFill>
                      <a:srgbClr val="000000"/>
                    </a:solidFill>
                    <a:latin typeface="SimSun" pitchFamily="34" charset="0"/>
                    <a:ea typeface="SimSun" pitchFamily="34" charset="-122"/>
                    <a:cs typeface="SimSun" pitchFamily="34" charset="-120"/>
                  </a:rPr>
                  <a:t>____</a:t>
                </a:r>
                <a:r>
                  <a:rPr lang="en-US" altLang="zh-CN" sz="1800" b="0" i="0" dirty="0" err="1">
                    <a:solidFill>
                      <a:srgbClr val="000000"/>
                    </a:solidFill>
                    <a:latin typeface="微软雅黑" pitchFamily="34" charset="0"/>
                    <a:ea typeface="微软雅黑" pitchFamily="34" charset="-122"/>
                    <a:cs typeface="微软雅黑" pitchFamily="34" charset="-120"/>
                  </a:rPr>
                  <a:t>色的喷泉产生，证明氨气极易</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溶于水</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10" name="QB_6_BD.438_1#fe83cc6d8?vop=1&amp;pid=8a5b30c30&amp;color=0,0,0&amp;vtp=1&amp;bbb=1&amp;hb=1"/>
              <p:cNvSpPr>
                <a:spLocks noRot="1" noChangeAspect="1" noMove="1" noResize="1" noEditPoints="1" noAdjustHandles="1" noChangeArrowheads="1" noChangeShapeType="1" noTextEdit="1"/>
              </p:cNvSpPr>
              <p:nvPr/>
            </p:nvSpPr>
            <p:spPr>
              <a:xfrm>
                <a:off x="832104" y="3229801"/>
                <a:ext cx="10533888" cy="1257300"/>
              </a:xfrm>
              <a:prstGeom prst="rect">
                <a:avLst/>
              </a:prstGeom>
              <a:blipFill>
                <a:blip r:embed="rId7"/>
                <a:stretch>
                  <a:fillRect l="-1389" r="-3530" b="-7282"/>
                </a:stretch>
              </a:blipFill>
              <a:ln/>
            </p:spPr>
            <p:txBody>
              <a:bodyPr/>
              <a:lstStyle/>
              <a:p>
                <a:r>
                  <a:rPr lang="zh-CN" altLang="en-US">
                    <a:noFill/>
                  </a:rPr>
                  <a:t> </a:t>
                </a:r>
              </a:p>
            </p:txBody>
          </p:sp>
        </mc:Fallback>
      </mc:AlternateContent>
      <p:sp>
        <p:nvSpPr>
          <p:cNvPr id="11" name="QB_6_AN.439_1#fe83cc6d8.blank?vop=1&amp;pid=8a5b30c30&amp;color=0,0,0&amp;vpa=223&amp;vtp=1&amp;bbb=1"/>
          <p:cNvSpPr/>
          <p:nvPr/>
        </p:nvSpPr>
        <p:spPr>
          <a:xfrm>
            <a:off x="3611975" y="3618421"/>
            <a:ext cx="1538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挤压胶头滴管</a:t>
            </a:r>
            <a:endParaRPr lang="en-US" altLang="zh-CN" dirty="0"/>
          </a:p>
        </p:txBody>
      </p:sp>
      <p:sp>
        <p:nvSpPr>
          <p:cNvPr id="12" name="QB_6_AN.440_1#fe83cc6d8.blank?vop=1&amp;pid=8a5b30c30&amp;color=0,0,0&amp;vpa=224&amp;vtp=1"/>
          <p:cNvSpPr/>
          <p:nvPr/>
        </p:nvSpPr>
        <p:spPr>
          <a:xfrm>
            <a:off x="7726774" y="3618421"/>
            <a:ext cx="395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红</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 calcmode="lin" valueType="num">
                                      <p:cBhvr additive="base">
                                        <p:cTn id="2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bg/>
                                          </p:spTgt>
                                        </p:tgtEl>
                                        <p:attrNameLst>
                                          <p:attrName>style.visibility</p:attrName>
                                        </p:attrNameLst>
                                      </p:cBhvr>
                                      <p:to>
                                        <p:strVal val="visible"/>
                                      </p:to>
                                    </p:set>
                                    <p:anim calcmode="lin" valueType="num">
                                      <p:cBhvr additive="base">
                                        <p:cTn id="31"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 calcmode="lin" valueType="num">
                                      <p:cBhvr additive="base">
                                        <p:cTn id="3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
                                            <p:bg/>
                                          </p:spTgt>
                                        </p:tgtEl>
                                        <p:attrNameLst>
                                          <p:attrName>style.visibility</p:attrName>
                                        </p:attrNameLst>
                                      </p:cBhvr>
                                      <p:to>
                                        <p:strVal val="visible"/>
                                      </p:to>
                                    </p:set>
                                    <p:anim calcmode="lin" valueType="num">
                                      <p:cBhvr additive="base">
                                        <p:cTn id="41"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12">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2">
                                            <p:txEl>
                                              <p:pRg st="0" end="0"/>
                                            </p:txEl>
                                          </p:spTgt>
                                        </p:tgtEl>
                                        <p:attrNameLst>
                                          <p:attrName>style.visibility</p:attrName>
                                        </p:attrNameLst>
                                      </p:cBhvr>
                                      <p:to>
                                        <p:strVal val="visible"/>
                                      </p:to>
                                    </p:set>
                                    <p:anim calcmode="lin" valueType="num">
                                      <p:cBhvr additive="base">
                                        <p:cTn id="4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P spid="9" grpId="0" build="p" animBg="1"/>
      <p:bldP spid="11" grpId="0" build="p" animBg="1"/>
      <p:bldP spid="12" grpId="0" build="p" animBg="1"/>
    </p:bldLst>
  </p:timing>
</p:sld>
</file>

<file path=ppt/slides/slide134.xml><?xml version="1.0" encoding="utf-8"?>
<p:sld xmlns:a="http://schemas.openxmlformats.org/drawingml/2006/main" xmlns:r="http://schemas.openxmlformats.org/officeDocument/2006/relationships" xmlns:p="http://schemas.openxmlformats.org/presentationml/2006/main">
  <p:cSld name="Slide 145&amp;si=14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441_1#f2cf85fcc?vop=1&amp;pid=8a5b30c30&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（3）探究氨气的氧化（或还原）性。在注射器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1800" b="0" i="0" dirty="0">
                    <a:solidFill>
                      <a:srgbClr val="000000"/>
                    </a:solidFill>
                    <a:latin typeface="微软雅黑" pitchFamily="34" charset="0"/>
                    <a:ea typeface="微软雅黑" pitchFamily="34" charset="-122"/>
                    <a:cs typeface="微软雅黑" pitchFamily="34" charset="-120"/>
                  </a:rPr>
                  <a:t>中吸入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，将其连接在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800" b="0" i="0" dirty="0">
                    <a:solidFill>
                      <a:srgbClr val="000000"/>
                    </a:solidFill>
                    <a:latin typeface="微软雅黑" pitchFamily="34" charset="0"/>
                    <a:ea typeface="微软雅黑" pitchFamily="34" charset="-122"/>
                    <a:cs typeface="微软雅黑" pitchFamily="34" charset="-120"/>
                  </a:rPr>
                  <a:t>下的玻璃管处</a:t>
                </a:r>
                <a:r>
                  <a:rPr lang="en-US" altLang="zh-CN" sz="1800" b="0" i="0">
                    <a:solidFill>
                      <a:srgbClr val="000000"/>
                    </a:solidFill>
                    <a:latin typeface="微软雅黑" pitchFamily="34" charset="0"/>
                    <a:ea typeface="微软雅黑" pitchFamily="34" charset="-122"/>
                    <a:cs typeface="微软雅黑" pitchFamily="34" charset="-120"/>
                  </a:rPr>
                  <a:t>，打开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迅</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速吸入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9 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a:solidFill>
                      <a:srgbClr val="000000"/>
                    </a:solidFill>
                    <a:latin typeface="微软雅黑" pitchFamily="34" charset="0"/>
                    <a:ea typeface="微软雅黑" pitchFamily="34" charset="-122"/>
                    <a:cs typeface="微软雅黑" pitchFamily="34" charset="-120"/>
                  </a:rPr>
                  <a:t>，关闭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800" b="0" i="0" dirty="0">
                    <a:solidFill>
                      <a:srgbClr val="000000"/>
                    </a:solidFill>
                    <a:latin typeface="微软雅黑" pitchFamily="34" charset="0"/>
                    <a:ea typeface="微软雅黑" pitchFamily="34" charset="-122"/>
                    <a:cs typeface="微软雅黑" pitchFamily="34" charset="-120"/>
                  </a:rPr>
                  <a:t>，发生反应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6</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，预测观察到的现象</a:t>
                </a:r>
                <a:r>
                  <a:rPr lang="en-US" altLang="zh-CN" sz="1800" b="0" i="0">
                    <a:solidFill>
                      <a:srgbClr val="000000"/>
                    </a:solidFill>
                    <a:latin typeface="微软雅黑" pitchFamily="34" charset="0"/>
                    <a:ea typeface="微软雅黑" pitchFamily="34" charset="-122"/>
                    <a:cs typeface="微软雅黑" pitchFamily="34" charset="-120"/>
                  </a:rPr>
                  <a:t>：黄绿色气体消</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失，</a:t>
                </a:r>
                <a:r>
                  <a:rPr lang="en-US" altLang="zh-CN" i="0">
                    <a:solidFill>
                      <a:srgbClr val="000000"/>
                    </a:solidFill>
                    <a:latin typeface="SimSun" pitchFamily="34" charset="0"/>
                    <a:ea typeface="SimSun" pitchFamily="34" charset="-122"/>
                    <a:cs typeface="SimSun" pitchFamily="34" charset="-120"/>
                  </a:rPr>
                  <a:t>______________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答1点即可</a:t>
                </a:r>
                <a:r>
                  <a:rPr lang="en-US" altLang="zh-CN" b="0" i="0">
                    <a:solidFill>
                      <a:srgbClr val="000000"/>
                    </a:solidFill>
                    <a:latin typeface="微软雅黑" pitchFamily="34" charset="0"/>
                    <a:ea typeface="微软雅黑" pitchFamily="34" charset="-122"/>
                    <a:cs typeface="微软雅黑" pitchFamily="34" charset="-120"/>
                  </a:rPr>
                  <a:t>），实验证明氨气具有</a:t>
                </a:r>
                <a:r>
                  <a:rPr lang="en-US" altLang="zh-CN" i="0">
                    <a:solidFill>
                      <a:srgbClr val="000000"/>
                    </a:solidFill>
                    <a:latin typeface="SimSun" pitchFamily="34" charset="0"/>
                    <a:ea typeface="SimSun" pitchFamily="34" charset="-122"/>
                    <a:cs typeface="SimSun" pitchFamily="34" charset="-120"/>
                  </a:rPr>
                  <a:t>______</a:t>
                </a:r>
                <a:r>
                  <a:rPr lang="en-US" altLang="zh-CN" b="0" i="0">
                    <a:solidFill>
                      <a:srgbClr val="000000"/>
                    </a:solidFill>
                    <a:latin typeface="微软雅黑" pitchFamily="34" charset="0"/>
                    <a:ea typeface="微软雅黑" pitchFamily="34" charset="-122"/>
                    <a:cs typeface="微软雅黑" pitchFamily="34" charset="-120"/>
                  </a:rPr>
                  <a:t>性与碱性</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B_6_BD.441_1#f2cf85fcc?vop=1&amp;pid=8a5b30c30&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1447" b="-7767"/>
                </a:stretch>
              </a:blipFill>
              <a:ln/>
            </p:spPr>
            <p:txBody>
              <a:bodyPr/>
              <a:lstStyle/>
              <a:p>
                <a:r>
                  <a:rPr lang="zh-CN" altLang="en-US">
                    <a:noFill/>
                  </a:rPr>
                  <a:t> </a:t>
                </a:r>
              </a:p>
            </p:txBody>
          </p:sp>
        </mc:Fallback>
      </mc:AlternateContent>
      <p:sp>
        <p:nvSpPr>
          <p:cNvPr id="3" name="QB_6_AN.442_1#f2cf85fcc.blank?vop=1&amp;pid=8a5b30c30&amp;color=0,0,0&amp;vpa=225&amp;vtp=1&amp;bbb=1"/>
          <p:cNvSpPr/>
          <p:nvPr/>
        </p:nvSpPr>
        <p:spPr>
          <a:xfrm>
            <a:off x="1294860" y="1887720"/>
            <a:ext cx="1538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产生大量白烟</a:t>
            </a:r>
            <a:endParaRPr lang="en-US" altLang="zh-CN" dirty="0"/>
          </a:p>
        </p:txBody>
      </p:sp>
      <p:sp>
        <p:nvSpPr>
          <p:cNvPr id="4" name="QB_6_AN.443_1#f2cf85fcc.blank?vop=1&amp;pid=8a5b30c30&amp;color=0,0,0&amp;vpa=226&amp;vtp=1&amp;bbb=1"/>
          <p:cNvSpPr/>
          <p:nvPr/>
        </p:nvSpPr>
        <p:spPr>
          <a:xfrm>
            <a:off x="6457410" y="1887720"/>
            <a:ext cx="623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还原</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35.xml><?xml version="1.0" encoding="utf-8"?>
<p:sld xmlns:a="http://schemas.openxmlformats.org/drawingml/2006/main" xmlns:r="http://schemas.openxmlformats.org/officeDocument/2006/relationships" xmlns:p="http://schemas.openxmlformats.org/presentationml/2006/main">
  <p:cSld name="Slide 146&amp;si=14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444_1#16fd2f86f?vop=1&amp;pid=28d5ba931&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氮的氧化物</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是大气污染物之一</a:t>
                </a:r>
                <a:r>
                  <a:rPr lang="en-US" altLang="zh-CN" sz="1800" b="0" i="0">
                    <a:solidFill>
                      <a:srgbClr val="000000"/>
                    </a:solidFill>
                    <a:latin typeface="微软雅黑" pitchFamily="34" charset="0"/>
                    <a:ea typeface="微软雅黑" pitchFamily="34" charset="-122"/>
                    <a:cs typeface="微软雅黑" pitchFamily="34" charset="-120"/>
                  </a:rPr>
                  <a:t>，工业生产硝酸的尾气中含有氮氧化物</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的混合物</a:t>
                </a:r>
                <a:r>
                  <a:rPr lang="en-US" altLang="zh-CN" sz="1800" b="0" i="0">
                    <a:solidFill>
                      <a:srgbClr val="000000"/>
                    </a:solidFill>
                    <a:latin typeface="微软雅黑" pitchFamily="34" charset="0"/>
                    <a:ea typeface="微软雅黑" pitchFamily="34" charset="-122"/>
                    <a:cs typeface="微软雅黑" pitchFamily="34" charset="-120"/>
                  </a:rPr>
                  <a:t>，假设</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不含</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，常见处理方法有以下几种。</a:t>
                </a:r>
                <a:endParaRPr lang="en-US" altLang="zh-CN" dirty="0">
                  <a:solidFill>
                    <a:srgbClr val="000000"/>
                  </a:solidFill>
                </a:endParaRPr>
              </a:p>
            </p:txBody>
          </p:sp>
        </mc:Choice>
        <mc:Fallback xmlns="">
          <p:sp>
            <p:nvSpPr>
              <p:cNvPr id="2" name="QO_5_BD.444_1#16fd2f86f?vop=1&amp;pid=28d5ba931&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38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6_BD.445_1#2ed29761b?sp=1&amp;vop=1&amp;pid=16fd2f86f&amp;color=0,0,0&amp;vtp=1&amp;bbb=1"/>
              <p:cNvSpPr/>
              <p:nvPr/>
            </p:nvSpPr>
            <p:spPr>
              <a:xfrm>
                <a:off x="832104" y="194899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）可用氨催化吸收法处理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，某化学兴趣小组模拟该处理过程的实验装置如图甲。</a:t>
                </a:r>
                <a:endParaRPr lang="en-US" altLang="zh-CN" sz="1800" dirty="0">
                  <a:solidFill>
                    <a:srgbClr val="000000"/>
                  </a:solidFill>
                </a:endParaRPr>
              </a:p>
            </p:txBody>
          </p:sp>
        </mc:Choice>
        <mc:Fallback xmlns="">
          <p:sp>
            <p:nvSpPr>
              <p:cNvPr id="3" name="QO_6_BD.445_1#2ed29761b?sp=1&amp;vop=1&amp;pid=16fd2f86f&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a:blip r:embed="rId4"/>
                <a:stretch>
                  <a:fillRect l="-1389" b="-16883"/>
                </a:stretch>
              </a:blipFill>
              <a:ln/>
            </p:spPr>
            <p:txBody>
              <a:bodyPr/>
              <a:lstStyle/>
              <a:p>
                <a:r>
                  <a:rPr lang="zh-CN" altLang="en-US">
                    <a:noFill/>
                  </a:rPr>
                  <a:t> </a:t>
                </a:r>
              </a:p>
            </p:txBody>
          </p:sp>
        </mc:Fallback>
      </mc:AlternateContent>
      <p:pic>
        <p:nvPicPr>
          <p:cNvPr id="4" name="QO_6_BD.445_2#2ed29761b?iti=3&amp;vop=1&amp;pid=16fd2f86f&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271894" y="2498844"/>
            <a:ext cx="3645165" cy="155182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6_BD.445_3#2ed29761b?iti=3&amp;vop=1&amp;pid=16fd2f86f&amp;color=0,0,0&amp;vtp=1"/>
          <p:cNvSpPr/>
          <p:nvPr/>
        </p:nvSpPr>
        <p:spPr>
          <a:xfrm>
            <a:off x="5953983" y="4177666"/>
            <a:ext cx="280987" cy="767080"/>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甲</a:t>
            </a:r>
            <a:endParaRPr lang="en-US" altLang="zh-CN" sz="1800" dirty="0">
              <a:solidFill>
                <a:srgbClr val="000000"/>
              </a:solidFill>
            </a:endParaRPr>
          </a:p>
        </p:txBody>
      </p:sp>
      <p:sp>
        <p:nvSpPr>
          <p:cNvPr id="6" name="QB_7_BD.446_1#28749c818?vop=1&amp;pid=2ed29761b&amp;color=0,0,0&amp;vtp=1&amp;bbb=1"/>
          <p:cNvSpPr/>
          <p:nvPr/>
        </p:nvSpPr>
        <p:spPr>
          <a:xfrm>
            <a:off x="832104" y="4187318"/>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a:t>
            </a:r>
            <a:r>
              <a:rPr lang="en-US" altLang="zh-CN" sz="1800" b="0" i="0">
                <a:solidFill>
                  <a:srgbClr val="000000"/>
                </a:solidFill>
                <a:latin typeface="微软雅黑" pitchFamily="34" charset="0"/>
                <a:ea typeface="微软雅黑" pitchFamily="34" charset="-122"/>
                <a:cs typeface="微软雅黑" pitchFamily="34" charset="-120"/>
              </a:rPr>
              <a:t>写出图中装稀硝酸的仪器名称：</a:t>
            </a:r>
            <a:r>
              <a:rPr lang="en-US" altLang="zh-CN" sz="1800" i="0">
                <a:solidFill>
                  <a:srgbClr val="000000"/>
                </a:solidFill>
                <a:latin typeface="SimSun" pitchFamily="34" charset="0"/>
                <a:ea typeface="SimSun" pitchFamily="34" charset="-122"/>
                <a:cs typeface="SimSun" pitchFamily="34" charset="-120"/>
              </a:rPr>
              <a:t>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②根据氧化还原反应的规律可推测反应后生成的无污染的含氮产物为</a:t>
            </a:r>
            <a:r>
              <a:rPr lang="en-US" altLang="zh-CN">
                <a:solidFill>
                  <a:srgbClr val="000000"/>
                </a:solidFill>
                <a:latin typeface="SimSun" pitchFamily="34" charset="0"/>
                <a:ea typeface="SimSun" pitchFamily="34" charset="-122"/>
                <a:cs typeface="SimSun" pitchFamily="34" charset="-120"/>
              </a:rPr>
              <a:t>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③装置A中发生反应的化学方程式为</a:t>
            </a:r>
            <a:r>
              <a:rPr lang="en-US" altLang="zh-CN">
                <a:solidFill>
                  <a:srgbClr val="000000"/>
                </a:solidFill>
                <a:latin typeface="SimSun" pitchFamily="34" charset="0"/>
                <a:ea typeface="SimSun" pitchFamily="34" charset="-122"/>
                <a:cs typeface="SimSun" pitchFamily="34" charset="-120"/>
              </a:rPr>
              <a:t>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④装置C的作用是控制气体通入的速率及比例、将气体混合均匀及</a:t>
            </a:r>
            <a:r>
              <a:rPr lang="en-US" altLang="zh-CN">
                <a:solidFill>
                  <a:srgbClr val="000000"/>
                </a:solidFill>
                <a:latin typeface="SimSun" pitchFamily="34" charset="0"/>
                <a:ea typeface="SimSun" pitchFamily="34" charset="-122"/>
                <a:cs typeface="SimSun" pitchFamily="34" charset="-120"/>
              </a:rPr>
              <a:t>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7" name="QB_7_AN.447_1#28749c818.blank?vop=1&amp;pid=2ed29761b&amp;color=0,0,0&amp;vpa=227&amp;vtp=1&amp;bbb=1"/>
          <p:cNvSpPr/>
          <p:nvPr/>
        </p:nvSpPr>
        <p:spPr>
          <a:xfrm>
            <a:off x="4266660" y="4156838"/>
            <a:ext cx="10810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分液漏斗</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9" name="QB_7_AN.449_1#28749c818.blank?vop=1&amp;pid=2ed29761b&amp;color=0,0,0&amp;vpa=228&amp;vtp=1&amp;bbb=1"/>
              <p:cNvSpPr/>
              <p:nvPr/>
            </p:nvSpPr>
            <p:spPr>
              <a:xfrm>
                <a:off x="7732967" y="4659558"/>
                <a:ext cx="379349"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7_AN.449_1#28749c818.blank?vop=1&amp;pid=2ed29761b&amp;color=0,0,0&amp;vpa=228&amp;vtp=1&amp;bbb=1"/>
              <p:cNvSpPr>
                <a:spLocks noRot="1" noChangeAspect="1" noMove="1" noResize="1" noEditPoints="1" noAdjustHandles="1" noChangeArrowheads="1" noChangeShapeType="1" noTextEdit="1"/>
              </p:cNvSpPr>
              <p:nvPr/>
            </p:nvSpPr>
            <p:spPr>
              <a:xfrm>
                <a:off x="7732967" y="4659558"/>
                <a:ext cx="379349" cy="279400"/>
              </a:xfrm>
              <a:prstGeom prst="rect">
                <a:avLst/>
              </a:prstGeom>
              <a:blipFill>
                <a:blip r:embed="rId6"/>
                <a:stretch>
                  <a:fillRect l="-8065" b="-1304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7_AN.451_1#28749c818.blank?vop=1&amp;pid=2ed29761b&amp;color=0,0,0&amp;vpa=229&amp;vtp=1&amp;bbb=1&amp;rh=26.9"/>
              <p:cNvSpPr/>
              <p:nvPr/>
            </p:nvSpPr>
            <p:spPr>
              <a:xfrm>
                <a:off x="4477004" y="5036304"/>
                <a:ext cx="4698683" cy="341630"/>
              </a:xfrm>
              <a:prstGeom prst="rect">
                <a:avLst/>
              </a:prstGeom>
              <a:noFill/>
              <a:ln/>
            </p:spPr>
            <p:txBody>
              <a:bodyPr wrap="none" lIns="0" tIns="0" rIns="0" bIns="0" rtlCol="0" anchor="t"/>
              <a:lstStyle/>
              <a:p>
                <a:pPr algn="ctr" latinLnBrk="1">
                  <a:lnSpc>
                    <a:spcPts val="31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Cl</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Ca</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1" name="QB_7_AN.451_1#28749c818.blank?vop=1&amp;pid=2ed29761b&amp;color=0,0,0&amp;vpa=229&amp;vtp=1&amp;bbb=1&amp;rh=26.9"/>
              <p:cNvSpPr>
                <a:spLocks noRot="1" noChangeAspect="1" noMove="1" noResize="1" noEditPoints="1" noAdjustHandles="1" noChangeArrowheads="1" noChangeShapeType="1" noTextEdit="1"/>
              </p:cNvSpPr>
              <p:nvPr/>
            </p:nvSpPr>
            <p:spPr>
              <a:xfrm>
                <a:off x="4477004" y="5036304"/>
                <a:ext cx="4698683" cy="341630"/>
              </a:xfrm>
              <a:prstGeom prst="rect">
                <a:avLst/>
              </a:prstGeom>
              <a:blipFill>
                <a:blip r:embed="rId7"/>
                <a:stretch>
                  <a:fillRect l="-519" t="-17857" r="-649" b="-2678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7_AN.453_1#28749c818.blank?vop=1&amp;pid=2ed29761b&amp;color=0,0,0&amp;vpa=230&amp;vtp=1&amp;bbb=1"/>
              <p:cNvSpPr/>
              <p:nvPr/>
            </p:nvSpPr>
            <p:spPr>
              <a:xfrm>
                <a:off x="7390067" y="5491472"/>
                <a:ext cx="1828737" cy="292100"/>
              </a:xfrm>
              <a:prstGeom prst="rect">
                <a:avLst/>
              </a:prstGeom>
              <a:noFill/>
              <a:ln/>
            </p:spPr>
            <p:txBody>
              <a:bodyPr wrap="none" lIns="0" tIns="0" rIns="0" bIns="0" rtlCol="0" anchor="t"/>
              <a:lstStyle/>
              <a:p>
                <a:pPr algn="ctr" latinLnBrk="1">
                  <a:lnSpc>
                    <a:spcPts val="2300"/>
                  </a:lnSpc>
                </a:pPr>
                <a:r>
                  <a:rPr lang="en-US" altLang="zh-CN" b="0" i="0">
                    <a:solidFill>
                      <a:srgbClr val="FF0000"/>
                    </a:solidFill>
                    <a:latin typeface="微软雅黑" pitchFamily="34" charset="0"/>
                    <a:ea typeface="微软雅黑" pitchFamily="34" charset="-122"/>
                    <a:cs typeface="微软雅黑" pitchFamily="34" charset="-120"/>
                  </a:rPr>
                  <a:t>除去挥发的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13" name="QB_7_AN.453_1#28749c818.blank?vop=1&amp;pid=2ed29761b&amp;color=0,0,0&amp;vpa=230&amp;vtp=1&amp;bbb=1"/>
              <p:cNvSpPr>
                <a:spLocks noRot="1" noChangeAspect="1" noMove="1" noResize="1" noEditPoints="1" noAdjustHandles="1" noChangeArrowheads="1" noChangeShapeType="1" noTextEdit="1"/>
              </p:cNvSpPr>
              <p:nvPr/>
            </p:nvSpPr>
            <p:spPr>
              <a:xfrm>
                <a:off x="7390067" y="5491472"/>
                <a:ext cx="1828737" cy="292100"/>
              </a:xfrm>
              <a:prstGeom prst="rect">
                <a:avLst/>
              </a:prstGeom>
              <a:blipFill>
                <a:blip r:embed="rId8"/>
                <a:stretch>
                  <a:fillRect l="-5000" t="-27083" b="-4166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bg/>
                                          </p:spTgt>
                                        </p:tgtEl>
                                        <p:attrNameLst>
                                          <p:attrName>style.visibility</p:attrName>
                                        </p:attrNameLst>
                                      </p:cBhvr>
                                      <p:to>
                                        <p:strVal val="visible"/>
                                      </p:to>
                                    </p:set>
                                    <p:anim calcmode="lin" valueType="num">
                                      <p:cBhvr additive="base">
                                        <p:cTn id="3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3">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 calcmode="lin" valueType="num">
                                      <p:cBhvr additive="base">
                                        <p:cTn id="4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9" grpId="0" build="p" animBg="1"/>
      <p:bldP spid="11" grpId="0" build="p" animBg="1"/>
      <p:bldP spid="13" grpId="0" build="p" animBg="1"/>
    </p:bldLst>
  </p:timing>
</p:sld>
</file>

<file path=ppt/slides/slide136.xml><?xml version="1.0" encoding="utf-8"?>
<p:sld xmlns:a="http://schemas.openxmlformats.org/drawingml/2006/main" xmlns:r="http://schemas.openxmlformats.org/officeDocument/2006/relationships" xmlns:p="http://schemas.openxmlformats.org/presentationml/2006/main">
  <p:cSld name="Slide 147&amp;si=14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454_1#fccafdb2e?sp=1&amp;vop=1&amp;pid=16fd2f86f&amp;color=0,0,0&amp;vtp=1&amp;bt=1&amp;bb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溶液吸收法处理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不能与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溶液反应。</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（Ⅰ）</a:t>
                </a:r>
                <a:endParaRPr lang="en-US" altLang="zh-CN" sz="1800" dirty="0">
                  <a:solidFill>
                    <a:srgbClr val="000000"/>
                  </a:solidFill>
                </a:endParaRPr>
              </a:p>
              <a:p>
                <a:pPr latinLnBrk="1">
                  <a:lnSpc>
                    <a:spcPts val="33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（Ⅱ）</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被</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溶液完全吸收时，</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𝑥</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的值不可能是</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p:txBody>
          </p:sp>
        </mc:Choice>
        <mc:Fallback xmlns="">
          <p:sp>
            <p:nvSpPr>
              <p:cNvPr id="2" name="QC_6_BD.454_1#fccafdb2e?sp=1&amp;vop=1&amp;pid=16fd2f86f&amp;color=0,0,0&amp;vtp=1&amp;bt=1&amp;bb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b="-5818"/>
                </a:stretch>
              </a:blipFill>
              <a:ln/>
            </p:spPr>
            <p:txBody>
              <a:bodyPr/>
              <a:lstStyle/>
              <a:p>
                <a:r>
                  <a:rPr lang="zh-CN" altLang="en-US">
                    <a:noFill/>
                  </a:rPr>
                  <a:t> </a:t>
                </a:r>
              </a:p>
            </p:txBody>
          </p:sp>
        </mc:Fallback>
      </mc:AlternateContent>
      <p:sp>
        <p:nvSpPr>
          <p:cNvPr id="3" name="QC_6_AN.455_1#fccafdb2e.blank?vop=1&amp;pid=16fd2f86f&amp;color=0,0,0&amp;vpa=231&amp;vtp=1"/>
          <p:cNvSpPr/>
          <p:nvPr/>
        </p:nvSpPr>
        <p:spPr>
          <a:xfrm>
            <a:off x="5790406" y="23068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solidFill>
                <a:srgbClr val="FF0000"/>
              </a:solidFill>
            </a:endParaRPr>
          </a:p>
        </p:txBody>
      </p:sp>
      <p:sp>
        <p:nvSpPr>
          <p:cNvPr id="4" name="QC_6_BD.454_2#fccafdb2e.choices?vop=1&amp;pid=16fd2f86f&amp;color=0,0,0&amp;vtp=1&amp;bbb=1"/>
          <p:cNvSpPr/>
          <p:nvPr/>
        </p:nvSpPr>
        <p:spPr>
          <a:xfrm>
            <a:off x="832104" y="2764908"/>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0147" algn="l"/>
                <a:tab pos="5374894" algn="l"/>
                <a:tab pos="804964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1.4</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1.6</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1.5</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1.9</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5" name="QB_6_BD.456_1#c352bd6eb?sp=1&amp;vop=1&amp;pid=16fd2f86f&amp;color=0,0,0&amp;vtp=1&amp;bbb=1&amp;hb=1"/>
              <p:cNvSpPr/>
              <p:nvPr/>
            </p:nvSpPr>
            <p:spPr>
              <a:xfrm>
                <a:off x="832104" y="3215179"/>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（3）如图乙是常见的气体发生装置和收集装置（部分装置的夹持仪器已省略），实验室以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与浓</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反应制备并收集</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应选择的装置是</a:t>
                </a:r>
                <a:r>
                  <a:rPr lang="en-US" altLang="zh-CN" i="0">
                    <a:solidFill>
                      <a:srgbClr val="000000"/>
                    </a:solidFill>
                    <a:latin typeface="SimSun" pitchFamily="34" charset="0"/>
                    <a:ea typeface="SimSun" pitchFamily="34" charset="-122"/>
                    <a:cs typeface="SimSun" pitchFamily="34" charset="-120"/>
                  </a:rPr>
                  <a:t>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填序号）。</a:t>
                </a:r>
                <a:endParaRPr lang="en-US" altLang="zh-CN" dirty="0">
                  <a:solidFill>
                    <a:srgbClr val="000000"/>
                  </a:solidFill>
                </a:endParaRPr>
              </a:p>
            </p:txBody>
          </p:sp>
        </mc:Choice>
        <mc:Fallback xmlns="">
          <p:sp>
            <p:nvSpPr>
              <p:cNvPr id="5" name="QB_6_BD.456_1#c352bd6eb?sp=1&amp;vop=1&amp;pid=16fd2f86f&amp;color=0,0,0&amp;vtp=1&amp;bbb=1&amp;hb=1"/>
              <p:cNvSpPr>
                <a:spLocks noRot="1" noChangeAspect="1" noMove="1" noResize="1" noEditPoints="1" noAdjustHandles="1" noChangeArrowheads="1" noChangeShapeType="1" noTextEdit="1"/>
              </p:cNvSpPr>
              <p:nvPr/>
            </p:nvSpPr>
            <p:spPr>
              <a:xfrm>
                <a:off x="832104" y="3215179"/>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457_1#c352bd6eb.blank?vop=1&amp;pid=16fd2f86f&amp;color=0,0,0&amp;vpa=232&amp;vtp=1&amp;bbb=1"/>
              <p:cNvSpPr/>
              <p:nvPr/>
            </p:nvSpPr>
            <p:spPr>
              <a:xfrm>
                <a:off x="4473765" y="3689023"/>
                <a:ext cx="41116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457_1#c352bd6eb.blank?vop=1&amp;pid=16fd2f86f&amp;color=0,0,0&amp;vpa=232&amp;vtp=1&amp;bbb=1"/>
              <p:cNvSpPr>
                <a:spLocks noRot="1" noChangeAspect="1" noMove="1" noResize="1" noEditPoints="1" noAdjustHandles="1" noChangeArrowheads="1" noChangeShapeType="1" noTextEdit="1"/>
              </p:cNvSpPr>
              <p:nvPr/>
            </p:nvSpPr>
            <p:spPr>
              <a:xfrm>
                <a:off x="4473765" y="3689023"/>
                <a:ext cx="411163" cy="279400"/>
              </a:xfrm>
              <a:prstGeom prst="rect">
                <a:avLst/>
              </a:prstGeom>
              <a:blipFill>
                <a:blip r:embed="rId5"/>
                <a:stretch>
                  <a:fillRect l="-7463" r="-5970" b="-4348"/>
                </a:stretch>
              </a:blipFill>
              <a:ln/>
            </p:spPr>
            <p:txBody>
              <a:bodyPr/>
              <a:lstStyle/>
              <a:p>
                <a:r>
                  <a:rPr lang="zh-CN" altLang="en-US">
                    <a:noFill/>
                  </a:rPr>
                  <a:t> </a:t>
                </a:r>
              </a:p>
            </p:txBody>
          </p:sp>
        </mc:Fallback>
      </mc:AlternateContent>
      <p:pic>
        <p:nvPicPr>
          <p:cNvPr id="7" name="QB_6_BD.456_2#c352bd6eb?vop=1&amp;pid=16fd2f86f&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150497" y="4171433"/>
            <a:ext cx="3911644" cy="189239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137.xml><?xml version="1.0" encoding="utf-8"?>
<p:sld xmlns:a="http://schemas.openxmlformats.org/drawingml/2006/main" xmlns:r="http://schemas.openxmlformats.org/officeDocument/2006/relationships" xmlns:p="http://schemas.openxmlformats.org/presentationml/2006/main">
  <p:cSld name="Slide 149&amp;si=14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458_1#d5c9a3928?sp=1&amp;vop=1&amp;pid=71a72e032&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a:solidFill>
                      <a:srgbClr val="000000"/>
                    </a:solidFill>
                    <a:latin typeface="微软雅黑" pitchFamily="34" charset="0"/>
                    <a:ea typeface="微软雅黑" pitchFamily="34" charset="-122"/>
                    <a:cs typeface="微软雅黑" pitchFamily="34" charset="-120"/>
                  </a:rPr>
                  <a:t>新情境</a:t>
                </a:r>
                <a:r>
                  <a:rPr lang="en-US" altLang="zh-CN" sz="18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、空气除去烟气中的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过程中主要物质的转化如图。</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4_BD.458_1#d5c9a3928?sp=1&amp;vop=1&amp;pid=71a72e032&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4_AN.459_1#d5c9a3928.bracket?vop=1&amp;pid=71a72e032&amp;color=0,0,0&amp;vpa=233&amp;vtp=1"/>
          <p:cNvSpPr/>
          <p:nvPr/>
        </p:nvSpPr>
        <p:spPr>
          <a:xfrm>
            <a:off x="10443495"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4" name="QC_4_BD.458_2#d5c9a3928?htil=54&amp;vop=1&amp;pid=71a72e03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142788" y="1622425"/>
            <a:ext cx="2999232" cy="14447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4_BD.458_3#d5c9a3928.choices?htil=54&amp;vop=1&amp;pid=71a72e032&amp;color=0,0,0&amp;vtp=1&amp;bbb=1"/>
              <p:cNvSpPr/>
              <p:nvPr/>
            </p:nvSpPr>
            <p:spPr>
              <a:xfrm>
                <a:off x="832104" y="1529771"/>
                <a:ext cx="7452360"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过程Ⅰ、Ⅱ</a:t>
                </a:r>
                <a:r>
                  <a:rPr lang="en-US" altLang="zh-CN" sz="1800" b="0" i="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均发生氧化反应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过程Ⅱ中，发生反应：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最终转化成</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溶液吸收</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后，所得溶液酸性减弱</a:t>
                </a:r>
                <a:endParaRPr lang="en-US" altLang="zh-CN" sz="1800" dirty="0"/>
              </a:p>
            </p:txBody>
          </p:sp>
        </mc:Choice>
        <mc:Fallback xmlns="">
          <p:sp>
            <p:nvSpPr>
              <p:cNvPr id="5" name="QC_4_BD.458_3#d5c9a3928.choices?htil=54&amp;vop=1&amp;pid=71a72e032&amp;color=0,0,0&amp;vtp=1&amp;bbb=1"/>
              <p:cNvSpPr>
                <a:spLocks noRot="1" noChangeAspect="1" noMove="1" noResize="1" noEditPoints="1" noAdjustHandles="1" noChangeArrowheads="1" noChangeShapeType="1" noTextEdit="1"/>
              </p:cNvSpPr>
              <p:nvPr/>
            </p:nvSpPr>
            <p:spPr>
              <a:xfrm>
                <a:off x="832104" y="1529771"/>
                <a:ext cx="7452360" cy="1676400"/>
              </a:xfrm>
              <a:prstGeom prst="rect">
                <a:avLst/>
              </a:prstGeom>
              <a:blipFill>
                <a:blip r:embed="rId5"/>
                <a:stretch>
                  <a:fillRect l="-1964"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8.xml><?xml version="1.0" encoding="utf-8"?>
<p:sld xmlns:a="http://schemas.openxmlformats.org/drawingml/2006/main" xmlns:r="http://schemas.openxmlformats.org/officeDocument/2006/relationships" xmlns:p="http://schemas.openxmlformats.org/presentationml/2006/main">
  <p:cSld name="Slide 150&amp;si=15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460_1#4649f6da5?vop=1&amp;pid=71a72e032&amp;color=0,0,0&amp;vtp=1&amp;bt=1&amp;bbb=1"/>
              <p:cNvSpPr/>
              <p:nvPr/>
            </p:nvSpPr>
            <p:spPr>
              <a:xfrm>
                <a:off x="832104" y="1080000"/>
                <a:ext cx="10533888" cy="381000"/>
              </a:xfrm>
              <a:prstGeom prst="rect">
                <a:avLst/>
              </a:prstGeom>
              <a:noFill/>
              <a:ln/>
            </p:spPr>
            <p:txBody>
              <a:bodyPr wrap="none" lIns="0" tIns="0" rIns="0" bIns="0" rtlCol="0" anchor="t"/>
              <a:lstStyle/>
              <a:p>
                <a:pPr algn="l" latinLnBrk="1">
                  <a:lnSpc>
                    <a:spcPts val="3000"/>
                  </a:lnSpc>
                </a:pP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是危害环境的气体</a:t>
                </a:r>
                <a:r>
                  <a:rPr lang="en-US" altLang="zh-CN" sz="1800" b="0" i="0">
                    <a:solidFill>
                      <a:srgbClr val="000000"/>
                    </a:solidFill>
                    <a:latin typeface="微软雅黑" pitchFamily="34" charset="0"/>
                    <a:ea typeface="微软雅黑" pitchFamily="34" charset="-122"/>
                    <a:cs typeface="微软雅黑" pitchFamily="34" charset="-120"/>
                  </a:rPr>
                  <a:t>，生产中可用多种方法减少烟气中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排放，并实现资源再利用。</a:t>
                </a:r>
                <a:endParaRPr lang="en-US" altLang="zh-CN" sz="100" dirty="0">
                  <a:solidFill>
                    <a:srgbClr val="000000"/>
                  </a:solidFill>
                </a:endParaRPr>
              </a:p>
            </p:txBody>
          </p:sp>
        </mc:Choice>
        <mc:Fallback xmlns="">
          <p:sp>
            <p:nvSpPr>
              <p:cNvPr id="2" name="QO_4_BD.460_1#4649f6da5?vop=1&amp;pid=71a72e032&amp;color=0,0,0&amp;vtp=1&amp;bt=1&amp;bbb=1"/>
              <p:cNvSpPr>
                <a:spLocks noRot="1" noChangeAspect="1" noMove="1" noResize="1" noEditPoints="1" noAdjustHandles="1" noChangeArrowheads="1" noChangeShapeType="1" noTextEdit="1"/>
              </p:cNvSpPr>
              <p:nvPr/>
            </p:nvSpPr>
            <p:spPr>
              <a:xfrm>
                <a:off x="832104" y="1080000"/>
                <a:ext cx="10533888" cy="381000"/>
              </a:xfrm>
              <a:prstGeom prst="rect">
                <a:avLst/>
              </a:prstGeom>
              <a:blipFill>
                <a:blip r:embed="rId3"/>
                <a:stretch>
                  <a:fillRect l="-810" t="-3175" b="-2698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5_BD.461_1#0bc95f26e?sp=1&amp;vop=1&amp;pid=4649f6da5&amp;color=0,0,0&amp;vtp=1&amp;bbb=1"/>
              <p:cNvSpPr/>
              <p:nvPr/>
            </p:nvSpPr>
            <p:spPr>
              <a:xfrm>
                <a:off x="832104" y="1462834"/>
                <a:ext cx="10533888" cy="1371600"/>
              </a:xfrm>
              <a:prstGeom prst="rect">
                <a:avLst/>
              </a:prstGeom>
              <a:noFill/>
              <a:ln/>
            </p:spPr>
            <p:txBody>
              <a:bodyPr wrap="none" lIns="0" tIns="0" rIns="0" bIns="0" rtlCol="0" anchor="t"/>
              <a:lstStyle/>
              <a:p>
                <a:pPr algn="l" latinLnBrk="1">
                  <a:lnSpc>
                    <a:spcPts val="2700"/>
                  </a:lnSpc>
                </a:pPr>
                <a:r>
                  <a:rPr lang="en-US" altLang="zh-CN" sz="1800" b="0" i="0" dirty="0">
                    <a:solidFill>
                      <a:srgbClr val="000000"/>
                    </a:solidFill>
                    <a:latin typeface="微软雅黑" pitchFamily="34" charset="0"/>
                    <a:ea typeface="微软雅黑" pitchFamily="34" charset="-122"/>
                    <a:cs typeface="微软雅黑" pitchFamily="34" charset="-120"/>
                  </a:rPr>
                  <a:t>（1）软锰矿</a:t>
                </a:r>
                <a:r>
                  <a:rPr lang="en-US" altLang="zh-CN" sz="1800" b="0" i="0">
                    <a:solidFill>
                      <a:srgbClr val="000000"/>
                    </a:solidFill>
                    <a:latin typeface="微软雅黑" pitchFamily="34" charset="0"/>
                    <a:ea typeface="微软雅黑" pitchFamily="34" charset="-122"/>
                    <a:cs typeface="微软雅黑" pitchFamily="34" charset="-120"/>
                  </a:rPr>
                  <a:t>（主要成分为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）可用于脱除烟气中的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，其主要化学反应原理如下：</a:t>
                </a:r>
                <a:endParaRPr lang="en-US" altLang="zh-CN" sz="1800" dirty="0">
                  <a:solidFill>
                    <a:srgbClr val="000000"/>
                  </a:solidFill>
                </a:endParaRPr>
              </a:p>
              <a:p>
                <a:pPr latinLnBrk="1">
                  <a:lnSpc>
                    <a:spcPts val="2700"/>
                  </a:lnSpc>
                </a:pP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solidFill>
                    <a:srgbClr val="000000"/>
                  </a:solidFill>
                </a:endParaRPr>
              </a:p>
              <a:p>
                <a:pPr latinLnBrk="1">
                  <a:lnSpc>
                    <a:spcPts val="2700"/>
                  </a:lnSpc>
                </a:pP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solidFill>
                    <a:srgbClr val="000000"/>
                  </a:solidFill>
                </a:endParaRPr>
              </a:p>
              <a:p>
                <a:pPr latinLnBrk="1">
                  <a:lnSpc>
                    <a:spcPts val="27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3" name="QO_5_BD.461_1#0bc95f26e?sp=1&amp;vop=1&amp;pid=4649f6da5&amp;color=0,0,0&amp;vtp=1&amp;bbb=1"/>
              <p:cNvSpPr>
                <a:spLocks noRot="1" noChangeAspect="1" noMove="1" noResize="1" noEditPoints="1" noAdjustHandles="1" noChangeArrowheads="1" noChangeShapeType="1" noTextEdit="1"/>
              </p:cNvSpPr>
              <p:nvPr/>
            </p:nvSpPr>
            <p:spPr>
              <a:xfrm>
                <a:off x="832104" y="1462834"/>
                <a:ext cx="10533888" cy="1371600"/>
              </a:xfrm>
              <a:prstGeom prst="rect">
                <a:avLst/>
              </a:prstGeom>
              <a:blipFill>
                <a:blip r:embed="rId4"/>
                <a:stretch>
                  <a:fillRect l="-1389" t="-3111" b="-4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BD.462_1#d35fdbf16?vop=1&amp;pid=0bc95f26e&amp;color=0,0,0&amp;vtp=1&amp;bbb=1&amp;hb=1"/>
              <p:cNvSpPr/>
              <p:nvPr/>
            </p:nvSpPr>
            <p:spPr>
              <a:xfrm>
                <a:off x="832104" y="2843712"/>
                <a:ext cx="10533888" cy="7112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①脱除时需将软锰矿进行粉碎，配成软锰矿浆</a:t>
                </a:r>
                <a:r>
                  <a:rPr lang="en-US" altLang="zh-CN" sz="1800" b="0" i="0">
                    <a:solidFill>
                      <a:srgbClr val="000000"/>
                    </a:solidFill>
                    <a:latin typeface="微软雅黑" pitchFamily="34" charset="0"/>
                    <a:ea typeface="微软雅黑" pitchFamily="34" charset="-122"/>
                    <a:cs typeface="微软雅黑" pitchFamily="34" charset="-120"/>
                  </a:rPr>
                  <a:t>，其目的是</a:t>
                </a:r>
                <a:r>
                  <a:rPr lang="en-US" altLang="zh-CN" sz="1800" i="0">
                    <a:solidFill>
                      <a:srgbClr val="000000"/>
                    </a:solidFill>
                    <a:latin typeface="SimSun" pitchFamily="34" charset="0"/>
                    <a:ea typeface="SimSun" pitchFamily="34" charset="-122"/>
                    <a:cs typeface="SimSun" pitchFamily="34" charset="-120"/>
                  </a:rPr>
                  <a:t>__________________________________________</a:t>
                </a:r>
              </a:p>
              <a:p>
                <a:pPr latinLnBrk="1">
                  <a:lnSpc>
                    <a:spcPts val="2800"/>
                  </a:lnSpc>
                </a:pPr>
                <a:r>
                  <a:rPr lang="en-US" altLang="zh-CN" i="0">
                    <a:solidFill>
                      <a:srgbClr val="000000"/>
                    </a:solidFill>
                    <a:latin typeface="SimSun" pitchFamily="34" charset="0"/>
                    <a:ea typeface="SimSun" pitchFamily="34" charset="-122"/>
                    <a:cs typeface="SimSun" pitchFamily="34" charset="-120"/>
                  </a:rPr>
                  <a:t>___________</a:t>
                </a:r>
                <a:r>
                  <a:rPr lang="en-US" altLang="zh-CN" b="0" i="0">
                    <a:solidFill>
                      <a:srgbClr val="000000"/>
                    </a:solidFill>
                    <a:latin typeface="微软雅黑" pitchFamily="34" charset="0"/>
                    <a:ea typeface="微软雅黑" pitchFamily="34" charset="-122"/>
                    <a:cs typeface="微软雅黑" pitchFamily="34" charset="-120"/>
                  </a:rPr>
                  <a:t>。上述反应中，</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是</a:t>
                </a:r>
                <a:r>
                  <a:rPr lang="en-US" altLang="zh-CN" i="0">
                    <a:solidFill>
                      <a:srgbClr val="000000"/>
                    </a:solidFill>
                    <a:latin typeface="SimSun" pitchFamily="34" charset="0"/>
                    <a:ea typeface="SimSun" pitchFamily="34" charset="-122"/>
                    <a:cs typeface="SimSun" pitchFamily="34" charset="-120"/>
                  </a:rPr>
                  <a:t>________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填“氧化剂”“还原剂”或“催化剂”）。</a:t>
                </a:r>
                <a:endParaRPr lang="en-US" altLang="zh-CN" dirty="0">
                  <a:solidFill>
                    <a:srgbClr val="000000"/>
                  </a:solidFill>
                </a:endParaRPr>
              </a:p>
            </p:txBody>
          </p:sp>
        </mc:Choice>
        <mc:Fallback xmlns="">
          <p:sp>
            <p:nvSpPr>
              <p:cNvPr id="4" name="QB_6_BD.462_1#d35fdbf16?vop=1&amp;pid=0bc95f26e&amp;color=0,0,0&amp;vtp=1&amp;bbb=1&amp;hb=1"/>
              <p:cNvSpPr>
                <a:spLocks noRot="1" noChangeAspect="1" noMove="1" noResize="1" noEditPoints="1" noAdjustHandles="1" noChangeArrowheads="1" noChangeShapeType="1" noTextEdit="1"/>
              </p:cNvSpPr>
              <p:nvPr/>
            </p:nvSpPr>
            <p:spPr>
              <a:xfrm>
                <a:off x="832104" y="2843712"/>
                <a:ext cx="10533888" cy="711200"/>
              </a:xfrm>
              <a:prstGeom prst="rect">
                <a:avLst/>
              </a:prstGeom>
              <a:blipFill>
                <a:blip r:embed="rId5"/>
                <a:stretch>
                  <a:fillRect l="-1389" t="-6838" r="-1331" b="-15385"/>
                </a:stretch>
              </a:blipFill>
              <a:ln/>
            </p:spPr>
            <p:txBody>
              <a:bodyPr/>
              <a:lstStyle/>
              <a:p>
                <a:r>
                  <a:rPr lang="zh-CN" altLang="en-US">
                    <a:noFill/>
                  </a:rPr>
                  <a:t> </a:t>
                </a:r>
              </a:p>
            </p:txBody>
          </p:sp>
        </mc:Fallback>
      </mc:AlternateContent>
      <p:sp>
        <p:nvSpPr>
          <p:cNvPr id="5" name="QB_6_AN.463_1#d35fdbf16.blank?vop=1&amp;pid=0bc95f26e&amp;color=0,0,0&amp;vpa=234&amp;vtp=1&amp;bbb=1&amp;hb=1"/>
          <p:cNvSpPr/>
          <p:nvPr/>
        </p:nvSpPr>
        <p:spPr>
          <a:xfrm>
            <a:off x="832104" y="2812851"/>
            <a:ext cx="10531904" cy="711200"/>
          </a:xfrm>
          <a:prstGeom prst="rect">
            <a:avLst/>
          </a:prstGeom>
          <a:noFill/>
          <a:ln/>
        </p:spPr>
        <p:txBody>
          <a:bodyPr wrap="square" lIns="0" tIns="0" rIns="0" bIns="0" rtlCol="0" anchor="t"/>
          <a:lstStyle/>
          <a:p>
            <a:pPr latinLnBrk="1">
              <a:lnSpc>
                <a:spcPts val="28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增大反应物间的接触面积</a:t>
            </a:r>
            <a:r>
              <a:rPr lang="en-US" altLang="zh-CN" b="0" i="0" dirty="0">
                <a:solidFill>
                  <a:srgbClr val="FF0000"/>
                </a:solidFill>
                <a:latin typeface="微软雅黑" pitchFamily="34" charset="0"/>
                <a:ea typeface="微软雅黑" pitchFamily="34" charset="-122"/>
                <a:cs typeface="微软雅黑" pitchFamily="34" charset="-120"/>
              </a:rPr>
              <a:t>，使反应更充分</a:t>
            </a:r>
            <a:r>
              <a:rPr lang="en-US" altLang="zh-CN" b="0" i="0">
                <a:solidFill>
                  <a:srgbClr val="FF0000"/>
                </a:solidFill>
                <a:latin typeface="微软雅黑" pitchFamily="34" charset="0"/>
                <a:ea typeface="微软雅黑" pitchFamily="34" charset="-122"/>
                <a:cs typeface="微软雅黑" pitchFamily="34" charset="-120"/>
              </a:rPr>
              <a:t>，加</a:t>
            </a:r>
          </a:p>
          <a:p>
            <a:pPr latinLnBrk="1">
              <a:lnSpc>
                <a:spcPts val="2800"/>
              </a:lnSpc>
            </a:pPr>
            <a:r>
              <a:rPr lang="en-US" altLang="zh-CN" b="0" i="0">
                <a:solidFill>
                  <a:srgbClr val="FF0000"/>
                </a:solidFill>
                <a:latin typeface="微软雅黑" pitchFamily="34" charset="0"/>
                <a:ea typeface="微软雅黑" pitchFamily="34" charset="-122"/>
                <a:cs typeface="微软雅黑" pitchFamily="34" charset="-120"/>
              </a:rPr>
              <a:t>快反应速率</a:t>
            </a:r>
            <a:endParaRPr lang="en-US" altLang="zh-CN" dirty="0">
              <a:solidFill>
                <a:srgbClr val="FF0000"/>
              </a:solidFill>
            </a:endParaRPr>
          </a:p>
        </p:txBody>
      </p:sp>
      <p:sp>
        <p:nvSpPr>
          <p:cNvPr id="6" name="QB_6_AN.464_1#d35fdbf16.blank?vop=1&amp;pid=0bc95f26e&amp;color=0,0,0&amp;vpa=235&amp;vtp=1&amp;bbb=1"/>
          <p:cNvSpPr/>
          <p:nvPr/>
        </p:nvSpPr>
        <p:spPr>
          <a:xfrm>
            <a:off x="4492022" y="3168451"/>
            <a:ext cx="852488" cy="355600"/>
          </a:xfrm>
          <a:prstGeom prst="rect">
            <a:avLst/>
          </a:prstGeom>
          <a:noFill/>
          <a:ln/>
        </p:spPr>
        <p:txBody>
          <a:bodyPr wrap="none" lIns="0" tIns="0" rIns="0" bIns="0" rtlCol="0" anchor="t"/>
          <a:lstStyle/>
          <a:p>
            <a:pPr algn="ctr" latinLnBrk="1">
              <a:lnSpc>
                <a:spcPts val="2800"/>
              </a:lnSpc>
            </a:pPr>
            <a:r>
              <a:rPr lang="en-US" altLang="zh-CN" b="0" i="0" dirty="0">
                <a:solidFill>
                  <a:srgbClr val="FF0000"/>
                </a:solidFill>
                <a:latin typeface="微软雅黑" pitchFamily="34" charset="0"/>
                <a:ea typeface="微软雅黑" pitchFamily="34" charset="-122"/>
                <a:cs typeface="微软雅黑" pitchFamily="34" charset="-120"/>
              </a:rPr>
              <a:t>氧化剂</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7" name="QC_6_BD.465_1#d512978c1?vop=1&amp;pid=0bc95f26e&amp;color=0,0,0&amp;vtp=1&amp;bbb=1"/>
              <p:cNvSpPr/>
              <p:nvPr/>
            </p:nvSpPr>
            <p:spPr>
              <a:xfrm>
                <a:off x="832104" y="3576558"/>
                <a:ext cx="10533888" cy="381000"/>
              </a:xfrm>
              <a:prstGeom prst="rect">
                <a:avLst/>
              </a:prstGeom>
              <a:noFill/>
              <a:ln/>
            </p:spPr>
            <p:txBody>
              <a:bodyPr wrap="none" lIns="0" tIns="0" rIns="0" bIns="0" rtlCol="0" anchor="t"/>
              <a:lstStyle/>
              <a:p>
                <a:pPr algn="l" latinLnBrk="1">
                  <a:lnSpc>
                    <a:spcPts val="3000"/>
                  </a:lnSpc>
                </a:pPr>
                <a:r>
                  <a:rPr lang="en-US" altLang="zh-CN" sz="1800" b="0" i="0">
                    <a:solidFill>
                      <a:srgbClr val="000000"/>
                    </a:solidFill>
                    <a:latin typeface="微软雅黑" pitchFamily="34" charset="0"/>
                    <a:ea typeface="微软雅黑" pitchFamily="34" charset="-122"/>
                    <a:cs typeface="微软雅黑" pitchFamily="34" charset="-120"/>
                  </a:rPr>
                  <a:t>②吸收大量的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后，软锰矿浆的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将</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p:txBody>
          </p:sp>
        </mc:Choice>
        <mc:Fallback xmlns="">
          <p:sp>
            <p:nvSpPr>
              <p:cNvPr id="7" name="QC_6_BD.465_1#d512978c1?vop=1&amp;pid=0bc95f26e&amp;color=0,0,0&amp;vtp=1&amp;bbb=1"/>
              <p:cNvSpPr>
                <a:spLocks noRot="1" noChangeAspect="1" noMove="1" noResize="1" noEditPoints="1" noAdjustHandles="1" noChangeArrowheads="1" noChangeShapeType="1" noTextEdit="1"/>
              </p:cNvSpPr>
              <p:nvPr/>
            </p:nvSpPr>
            <p:spPr>
              <a:xfrm>
                <a:off x="832104" y="3576558"/>
                <a:ext cx="10533888" cy="381000"/>
              </a:xfrm>
              <a:prstGeom prst="rect">
                <a:avLst/>
              </a:prstGeom>
              <a:blipFill>
                <a:blip r:embed="rId6"/>
                <a:stretch>
                  <a:fillRect l="-1389" t="-8065" b="-27419"/>
                </a:stretch>
              </a:blipFill>
              <a:ln/>
            </p:spPr>
            <p:txBody>
              <a:bodyPr/>
              <a:lstStyle/>
              <a:p>
                <a:r>
                  <a:rPr lang="zh-CN" altLang="en-US">
                    <a:noFill/>
                  </a:rPr>
                  <a:t> </a:t>
                </a:r>
              </a:p>
            </p:txBody>
          </p:sp>
        </mc:Fallback>
      </mc:AlternateContent>
      <p:sp>
        <p:nvSpPr>
          <p:cNvPr id="8" name="QC_6_AN.466_1#d512978c1.blank?vop=1&amp;pid=0bc95f26e&amp;color=0,0,0&amp;vpa=236&amp;vtp=1"/>
          <p:cNvSpPr/>
          <p:nvPr/>
        </p:nvSpPr>
        <p:spPr>
          <a:xfrm>
            <a:off x="4690459" y="3531727"/>
            <a:ext cx="296863" cy="381000"/>
          </a:xfrm>
          <a:prstGeom prst="rect">
            <a:avLst/>
          </a:prstGeom>
          <a:noFill/>
          <a:ln/>
        </p:spPr>
        <p:txBody>
          <a:bodyPr wrap="none" lIns="0" tIns="0" rIns="0" bIns="0" rtlCol="0" anchor="t"/>
          <a:lstStyle/>
          <a:p>
            <a:pPr algn="ctr" latinLnBrk="1">
              <a:lnSpc>
                <a:spcPts val="30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solidFill>
                <a:srgbClr val="FF0000"/>
              </a:solidFill>
            </a:endParaRPr>
          </a:p>
        </p:txBody>
      </p:sp>
      <p:sp>
        <p:nvSpPr>
          <p:cNvPr id="9" name="QC_6_BD.465_2#d512978c1.choices?vop=1&amp;pid=0bc95f26e&amp;color=0,0,0&amp;vtp=1&amp;bbb=1"/>
          <p:cNvSpPr/>
          <p:nvPr/>
        </p:nvSpPr>
        <p:spPr>
          <a:xfrm>
            <a:off x="832104" y="3929180"/>
            <a:ext cx="10533888" cy="381000"/>
          </a:xfrm>
          <a:prstGeom prst="rect">
            <a:avLst/>
          </a:prstGeom>
          <a:noFill/>
          <a:ln/>
        </p:spPr>
        <p:txBody>
          <a:bodyPr wrap="none" lIns="0" tIns="0" rIns="0" bIns="0" rtlCol="0" anchor="t"/>
          <a:lstStyle/>
          <a:p>
            <a:pPr marL="0" marR="0" lvl="0" indent="0" defTabSz="914400" eaLnBrk="1" fontAlgn="auto" latinLnBrk="1" hangingPunct="1">
              <a:lnSpc>
                <a:spcPts val="3000"/>
              </a:lnSpc>
              <a:spcBef>
                <a:spcPts val="0"/>
              </a:spcBef>
              <a:spcAft>
                <a:spcPts val="0"/>
              </a:spcAft>
              <a:buClrTx/>
              <a:buSzTx/>
              <a:buNone/>
              <a:tabLst>
                <a:tab pos="2592197" algn="l"/>
                <a:tab pos="5146294" algn="l"/>
                <a:tab pos="771309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增大</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减小</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不变</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无法确定</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10" name="QB_6_BD.467_1#d873bffdc?vop=1&amp;pid=0bc95f26e&amp;color=0,0,0&amp;vtp=1&amp;bbb=1&amp;hb=1"/>
              <p:cNvSpPr/>
              <p:nvPr/>
            </p:nvSpPr>
            <p:spPr>
              <a:xfrm>
                <a:off x="832104" y="4312396"/>
                <a:ext cx="10533888" cy="711200"/>
              </a:xfrm>
              <a:prstGeom prst="rect">
                <a:avLst/>
              </a:prstGeom>
              <a:noFill/>
              <a:ln/>
            </p:spPr>
            <p:txBody>
              <a:bodyPr wrap="none" lIns="0" tIns="0" rIns="0" bIns="0" rtlCol="0" anchor="t"/>
              <a:lstStyle/>
              <a:p>
                <a:pPr algn="l" latinLnBrk="1">
                  <a:lnSpc>
                    <a:spcPts val="2800"/>
                  </a:lnSpc>
                </a:pPr>
                <a:r>
                  <a:rPr lang="en-US" altLang="zh-CN" sz="1800" b="0" i="0">
                    <a:solidFill>
                      <a:srgbClr val="000000"/>
                    </a:solidFill>
                    <a:latin typeface="微软雅黑" pitchFamily="34" charset="0"/>
                    <a:ea typeface="微软雅黑" pitchFamily="34" charset="-122"/>
                    <a:cs typeface="微软雅黑" pitchFamily="34" charset="-120"/>
                  </a:rPr>
                  <a:t>③软锰矿浆吸收</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时，温度常控制在室温。若温度过高，烟气脱硫效率将下降</a:t>
                </a:r>
                <a:r>
                  <a:rPr lang="en-US" altLang="zh-CN" sz="1800" b="0" i="0">
                    <a:solidFill>
                      <a:srgbClr val="000000"/>
                    </a:solidFill>
                    <a:latin typeface="微软雅黑" pitchFamily="34" charset="0"/>
                    <a:ea typeface="微软雅黑" pitchFamily="34" charset="-122"/>
                    <a:cs typeface="微软雅黑" pitchFamily="34" charset="-120"/>
                  </a:rPr>
                  <a:t>，其可能的原因是</a:t>
                </a:r>
                <a:r>
                  <a:rPr lang="en-US" altLang="zh-CN" sz="1800" i="0">
                    <a:solidFill>
                      <a:srgbClr val="000000"/>
                    </a:solidFill>
                    <a:latin typeface="SimSun" pitchFamily="34" charset="0"/>
                    <a:ea typeface="SimSun" pitchFamily="34" charset="-122"/>
                    <a:cs typeface="SimSun" pitchFamily="34" charset="-120"/>
                  </a:rPr>
                  <a:t>______</a:t>
                </a:r>
              </a:p>
              <a:p>
                <a:pPr latinLnBrk="1">
                  <a:lnSpc>
                    <a:spcPts val="2800"/>
                  </a:lnSpc>
                </a:pPr>
                <a:r>
                  <a:rPr lang="en-US" altLang="zh-CN" i="0">
                    <a:solidFill>
                      <a:srgbClr val="000000"/>
                    </a:solidFill>
                    <a:latin typeface="SimSun" pitchFamily="34" charset="0"/>
                    <a:ea typeface="SimSun" pitchFamily="34" charset="-122"/>
                    <a:cs typeface="SimSun" pitchFamily="34" charset="-120"/>
                  </a:rPr>
                  <a:t>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0" name="QB_6_BD.467_1#d873bffdc?vop=1&amp;pid=0bc95f26e&amp;color=0,0,0&amp;vtp=1&amp;bbb=1&amp;hb=1"/>
              <p:cNvSpPr>
                <a:spLocks noRot="1" noChangeAspect="1" noMove="1" noResize="1" noEditPoints="1" noAdjustHandles="1" noChangeArrowheads="1" noChangeShapeType="1" noTextEdit="1"/>
              </p:cNvSpPr>
              <p:nvPr/>
            </p:nvSpPr>
            <p:spPr>
              <a:xfrm>
                <a:off x="832104" y="4312396"/>
                <a:ext cx="10533888" cy="711200"/>
              </a:xfrm>
              <a:prstGeom prst="rect">
                <a:avLst/>
              </a:prstGeom>
              <a:blipFill>
                <a:blip r:embed="rId7"/>
                <a:stretch>
                  <a:fillRect l="-1389" t="-6838" r="-463" b="-1538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6_AN.468_1#d873bffdc.blank?vop=1&amp;pid=0bc95f26e&amp;color=0,0,0&amp;vpa=237&amp;vtp=1&amp;bbb=1&amp;hb=1"/>
              <p:cNvSpPr/>
              <p:nvPr/>
            </p:nvSpPr>
            <p:spPr>
              <a:xfrm>
                <a:off x="832104" y="4281535"/>
                <a:ext cx="10531904" cy="711200"/>
              </a:xfrm>
              <a:prstGeom prst="rect">
                <a:avLst/>
              </a:prstGeom>
              <a:noFill/>
              <a:ln/>
            </p:spPr>
            <p:txBody>
              <a:bodyPr wrap="square" lIns="0" tIns="0" rIns="0" bIns="0" rtlCol="0" anchor="t"/>
              <a:lstStyle/>
              <a:p>
                <a:pPr latinLnBrk="1">
                  <a:lnSpc>
                    <a:spcPts val="28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温度</a:t>
                </a:r>
              </a:p>
              <a:p>
                <a:pPr latinLnBrk="1">
                  <a:lnSpc>
                    <a:spcPts val="2800"/>
                  </a:lnSpc>
                </a:pPr>
                <a:r>
                  <a:rPr lang="en-US" altLang="zh-CN" b="0" i="0">
                    <a:solidFill>
                      <a:srgbClr val="FF0000"/>
                    </a:solidFill>
                    <a:latin typeface="微软雅黑" pitchFamily="34" charset="0"/>
                    <a:ea typeface="微软雅黑" pitchFamily="34" charset="-122"/>
                    <a:cs typeface="微软雅黑" pitchFamily="34" charset="-120"/>
                  </a:rPr>
                  <a:t>过高，</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在矿浆中的溶解度降低</a:t>
                </a:r>
                <a:endParaRPr lang="en-US" altLang="zh-CN" dirty="0">
                  <a:solidFill>
                    <a:srgbClr val="FF0000"/>
                  </a:solidFill>
                </a:endParaRPr>
              </a:p>
            </p:txBody>
          </p:sp>
        </mc:Choice>
        <mc:Fallback xmlns="">
          <p:sp>
            <p:nvSpPr>
              <p:cNvPr id="11" name="QB_6_AN.468_1#d873bffdc.blank?vop=1&amp;pid=0bc95f26e&amp;color=0,0,0&amp;vpa=237&amp;vtp=1&amp;bbb=1&amp;hb=1"/>
              <p:cNvSpPr>
                <a:spLocks noRot="1" noChangeAspect="1" noMove="1" noResize="1" noEditPoints="1" noAdjustHandles="1" noChangeArrowheads="1" noChangeShapeType="1" noTextEdit="1"/>
              </p:cNvSpPr>
              <p:nvPr/>
            </p:nvSpPr>
            <p:spPr>
              <a:xfrm>
                <a:off x="832104" y="4281535"/>
                <a:ext cx="10531904" cy="711200"/>
              </a:xfrm>
              <a:prstGeom prst="rect">
                <a:avLst/>
              </a:prstGeom>
              <a:blipFill>
                <a:blip r:embed="rId8"/>
                <a:stretch>
                  <a:fillRect l="-1390" t="-4274" r="-174" b="-1538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QB_5_BD.469_1#55b4abdff?vop=1&amp;pid=4649f6da5&amp;color=0,0,0&amp;vtp=1&amp;bbb=1&amp;hb=1"/>
              <p:cNvSpPr/>
              <p:nvPr/>
            </p:nvSpPr>
            <p:spPr>
              <a:xfrm>
                <a:off x="832104" y="5048996"/>
                <a:ext cx="10533888" cy="10160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）工业上利用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尾气、硫黄、液氯为原料，在活性炭为催化剂、</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200∼250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条件下制备氯化亚砜</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52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SOCl</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反应的化学方程式为</a:t>
                </a:r>
                <a:r>
                  <a:rPr lang="en-US" altLang="zh-CN" i="0">
                    <a:solidFill>
                      <a:srgbClr val="000000"/>
                    </a:solidFill>
                    <a:latin typeface="SimSun" pitchFamily="34" charset="0"/>
                    <a:ea typeface="SimSun" pitchFamily="34" charset="-122"/>
                    <a:cs typeface="SimSun" pitchFamily="34" charset="-120"/>
                  </a:rPr>
                  <a:t>_</a:t>
                </a:r>
                <a:r>
                  <a:rPr lang="en-US" altLang="zh-CN" sz="3350" b="0" i="0" u="sng" kern="0" spc="-99900">
                    <a:solidFill>
                      <a:srgbClr val="FF00FF"/>
                    </a:solidFill>
                    <a:latin typeface="SimSun" panose="02010600030101010101" pitchFamily="2" charset="-122"/>
                    <a:ea typeface="微软雅黑" pitchFamily="34" charset="-122"/>
                    <a:cs typeface="微软雅黑" pitchFamily="34" charset="-120"/>
                  </a:rPr>
                  <a:t> </a:t>
                </a:r>
                <a:r>
                  <a:rPr lang="en-US" altLang="zh-CN" i="0" dirty="0">
                    <a:solidFill>
                      <a:srgbClr val="000000"/>
                    </a:solidFill>
                    <a:latin typeface="SimSun" pitchFamily="34" charset="0"/>
                    <a:ea typeface="SimSun" pitchFamily="34" charset="-122"/>
                    <a:cs typeface="SimSun" pitchFamily="34" charset="-120"/>
                  </a:rPr>
                  <a:t>____________________________</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2" name="QB_5_BD.469_1#55b4abdff?vop=1&amp;pid=4649f6da5&amp;color=0,0,0&amp;vtp=1&amp;bbb=1&amp;hb=1"/>
              <p:cNvSpPr>
                <a:spLocks noRot="1" noChangeAspect="1" noMove="1" noResize="1" noEditPoints="1" noAdjustHandles="1" noChangeArrowheads="1" noChangeShapeType="1" noTextEdit="1"/>
              </p:cNvSpPr>
              <p:nvPr/>
            </p:nvSpPr>
            <p:spPr>
              <a:xfrm>
                <a:off x="832104" y="5048996"/>
                <a:ext cx="10533888" cy="1016000"/>
              </a:xfrm>
              <a:prstGeom prst="rect">
                <a:avLst/>
              </a:prstGeom>
              <a:blipFill>
                <a:blip r:embed="rId9"/>
                <a:stretch>
                  <a:fillRect l="-1389" t="-2994" b="-359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5_AN.470_1#55b4abdff.blank?vop=1&amp;pid=4649f6da5&amp;color=0,0,0&amp;vpa=238&amp;vtp=1&amp;bbb=1&amp;rh=38.75"/>
              <p:cNvSpPr/>
              <p:nvPr/>
            </p:nvSpPr>
            <p:spPr>
              <a:xfrm>
                <a:off x="3910204" y="5418827"/>
                <a:ext cx="3233547" cy="492125"/>
              </a:xfrm>
              <a:prstGeom prst="rect">
                <a:avLst/>
              </a:prstGeom>
              <a:noFill/>
              <a:ln/>
            </p:spPr>
            <p:txBody>
              <a:bodyPr wrap="none" lIns="0" tIns="0" rIns="0" bIns="0" rtlCol="0" anchor="t"/>
              <a:lstStyle/>
              <a:p>
                <a:pPr algn="ctr" latinLnBrk="1">
                  <a:lnSpc>
                    <a:spcPts val="39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S</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200∼250℃</m:t>
                                  </m:r>
                                </m:e>
                              </m:bar>
                            </m:e>
                          </m:bar>
                        </m:e>
                      </m:mr>
                      <m:mr>
                        <m:e>
                          <m:r>
                            <a:rPr lang="en-US" altLang="zh-CN" b="0" baseline="10000">
                              <a:solidFill>
                                <a:srgbClr val="FF0000"/>
                              </a:solidFill>
                              <a:latin typeface="Cambria Math" panose="02040503050406030204" pitchFamily="18" charset="0"/>
                            </a:rPr>
                            <m:t>活性炭</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3" name="QB_5_AN.470_1#55b4abdff.blank?vop=1&amp;pid=4649f6da5&amp;color=0,0,0&amp;vpa=238&amp;vtp=1&amp;bbb=1&amp;rh=38.75"/>
              <p:cNvSpPr>
                <a:spLocks noRot="1" noChangeAspect="1" noMove="1" noResize="1" noEditPoints="1" noAdjustHandles="1" noChangeArrowheads="1" noChangeShapeType="1" noTextEdit="1"/>
              </p:cNvSpPr>
              <p:nvPr/>
            </p:nvSpPr>
            <p:spPr>
              <a:xfrm>
                <a:off x="3910204" y="5418827"/>
                <a:ext cx="3233547" cy="492125"/>
              </a:xfrm>
              <a:prstGeom prst="rect">
                <a:avLst/>
              </a:prstGeom>
              <a:blipFill>
                <a:blip r:embed="rId10"/>
                <a:stretch>
                  <a:fillRect/>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additive="base">
                                        <p:cTn id="1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bg/>
                                          </p:spTgt>
                                        </p:tgtEl>
                                        <p:attrNameLst>
                                          <p:attrName>style.visibility</p:attrName>
                                        </p:attrNameLst>
                                      </p:cBhvr>
                                      <p:to>
                                        <p:strVal val="visible"/>
                                      </p:to>
                                    </p:set>
                                    <p:anim calcmode="lin" valueType="num">
                                      <p:cBhvr additive="base">
                                        <p:cTn id="21"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6">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 calcmode="lin" valueType="num">
                                      <p:cBhvr additive="base">
                                        <p:cTn id="3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8">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 calcmode="lin" valueType="num">
                                      <p:cBhvr additive="base">
                                        <p:cTn id="3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1">
                                            <p:bg/>
                                          </p:spTgt>
                                        </p:tgtEl>
                                        <p:attrNameLst>
                                          <p:attrName>style.visibility</p:attrName>
                                        </p:attrNameLst>
                                      </p:cBhvr>
                                      <p:to>
                                        <p:strVal val="visible"/>
                                      </p:to>
                                    </p:set>
                                    <p:anim calcmode="lin" valueType="num">
                                      <p:cBhvr additive="base">
                                        <p:cTn id="41"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xEl>
                                              <p:pRg st="0" end="0"/>
                                            </p:txEl>
                                          </p:spTgt>
                                        </p:tgtEl>
                                        <p:attrNameLst>
                                          <p:attrName>style.visibility</p:attrName>
                                        </p:attrNameLst>
                                      </p:cBhvr>
                                      <p:to>
                                        <p:strVal val="visible"/>
                                      </p:to>
                                    </p:set>
                                    <p:anim calcmode="lin" valueType="num">
                                      <p:cBhvr additive="base">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xEl>
                                              <p:pRg st="1" end="1"/>
                                            </p:txEl>
                                          </p:spTgt>
                                        </p:tgtEl>
                                        <p:attrNameLst>
                                          <p:attrName>style.visibility</p:attrName>
                                        </p:attrNameLst>
                                      </p:cBhvr>
                                      <p:to>
                                        <p:strVal val="visible"/>
                                      </p:to>
                                    </p:set>
                                    <p:anim calcmode="lin" valueType="num">
                                      <p:cBhvr additive="base">
                                        <p:cTn id="49"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bg/>
                                          </p:spTgt>
                                        </p:tgtEl>
                                        <p:attrNameLst>
                                          <p:attrName>style.visibility</p:attrName>
                                        </p:attrNameLst>
                                      </p:cBhvr>
                                      <p:to>
                                        <p:strVal val="visible"/>
                                      </p:to>
                                    </p:set>
                                    <p:anim calcmode="lin" valueType="num">
                                      <p:cBhvr additive="base">
                                        <p:cTn id="55"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6" dur="500" fill="hold"/>
                                        <p:tgtEl>
                                          <p:spTgt spid="13">
                                            <p:bg/>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xEl>
                                              <p:pRg st="0" end="0"/>
                                            </p:txEl>
                                          </p:spTgt>
                                        </p:tgtEl>
                                        <p:attrNameLst>
                                          <p:attrName>style.visibility</p:attrName>
                                        </p:attrNameLst>
                                      </p:cBhvr>
                                      <p:to>
                                        <p:strVal val="visible"/>
                                      </p:to>
                                    </p:set>
                                    <p:anim calcmode="lin" valueType="num">
                                      <p:cBhvr additive="base">
                                        <p:cTn id="5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11" grpId="0" build="p" animBg="1"/>
      <p:bldP spid="13" grpId="0" build="p" animBg="1"/>
    </p:bldLst>
  </p:timing>
</p:sld>
</file>

<file path=ppt/slides/slide139.xml><?xml version="1.0" encoding="utf-8"?>
<p:sld xmlns:a="http://schemas.openxmlformats.org/drawingml/2006/main" xmlns:r="http://schemas.openxmlformats.org/officeDocument/2006/relationships" xmlns:p="http://schemas.openxmlformats.org/presentationml/2006/main">
  <p:cSld name="Slide 151&amp;si=15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471_1#01d07bf4b?sp=1&amp;vop=1&amp;pid=3ac96c1b4&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是常见的污染气体。</a:t>
                </a:r>
                <a:r>
                  <a:rPr lang="en-US" altLang="zh-CN" sz="1800" b="0" i="0">
                    <a:solidFill>
                      <a:srgbClr val="000000"/>
                    </a:solidFill>
                    <a:latin typeface="微软雅黑" pitchFamily="34" charset="0"/>
                    <a:ea typeface="微软雅黑" pitchFamily="34" charset="-122"/>
                    <a:cs typeface="微软雅黑" pitchFamily="34" charset="-120"/>
                  </a:rPr>
                  <a:t>在某分子筛的催化作用下，</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可脱除废气中的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，生成两种无害</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物质</a:t>
                </a:r>
                <a:r>
                  <a:rPr lang="en-US" altLang="zh-CN" b="0" i="0" dirty="0">
                    <a:solidFill>
                      <a:srgbClr val="000000"/>
                    </a:solidFill>
                    <a:latin typeface="微软雅黑" pitchFamily="34" charset="0"/>
                    <a:ea typeface="微软雅黑" pitchFamily="34" charset="-122"/>
                    <a:cs typeface="微软雅黑" pitchFamily="34" charset="-120"/>
                  </a:rPr>
                  <a:t>，其反应历程如图所示。</a:t>
                </a:r>
                <a:r>
                  <a:rPr lang="en-US" altLang="zh-CN" b="0" i="0">
                    <a:solidFill>
                      <a:srgbClr val="000000"/>
                    </a:solidFill>
                    <a:latin typeface="微软雅黑" pitchFamily="34" charset="0"/>
                    <a:ea typeface="微软雅黑" pitchFamily="34" charset="-122"/>
                    <a:cs typeface="微软雅黑" pitchFamily="34" charset="-120"/>
                  </a:rPr>
                  <a:t>下列说法不正确的是(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4_BD.471_1#01d07bf4b?sp=1&amp;vop=1&amp;pid=3ac96c1b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4_AN.472_1#01d07bf4b.bracket?vop=1&amp;pid=3ac96c1b4&amp;color=0,0,0&amp;vpa=239&amp;vtp=1"/>
          <p:cNvSpPr/>
          <p:nvPr/>
        </p:nvSpPr>
        <p:spPr>
          <a:xfrm>
            <a:off x="6044660" y="15067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pic>
        <p:nvPicPr>
          <p:cNvPr id="4" name="QC_4_BD.471_2#01d07bf4b?vop=1&amp;pid=3ac96c1b4&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453128" y="2041644"/>
            <a:ext cx="3291840" cy="18653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4_BD.471_3#01d07bf4b?vop=1&amp;pid=3ac96c1b4&amp;color=0,0,0&amp;vtp=1&amp;bbb=1"/>
              <p:cNvSpPr/>
              <p:nvPr/>
            </p:nvSpPr>
            <p:spPr>
              <a:xfrm>
                <a:off x="832104" y="4035544"/>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已知</a:t>
                </a:r>
                <a:r>
                  <a:rPr lang="en-US" altLang="zh-CN" sz="1800" b="0" i="0">
                    <a:solidFill>
                      <a:srgbClr val="000000"/>
                    </a:solidFill>
                    <a:latin typeface="微软雅黑" pitchFamily="34" charset="0"/>
                    <a:ea typeface="微软雅黑" pitchFamily="34" charset="-122"/>
                    <a:cs typeface="微软雅黑" pitchFamily="34" charset="-120"/>
                  </a:rPr>
                  <a:t>：参与循环的</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800" b="0" i="0" dirty="0">
                    <a:solidFill>
                      <a:srgbClr val="000000"/>
                    </a:solidFill>
                    <a:latin typeface="微软雅黑" pitchFamily="34" charset="0"/>
                    <a:ea typeface="微软雅黑" pitchFamily="34" charset="-122"/>
                    <a:cs typeface="微软雅黑" pitchFamily="34" charset="-120"/>
                  </a:rPr>
                  <a:t>的化合价始终为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价。</a:t>
                </a:r>
                <a:endParaRPr lang="en-US" altLang="zh-CN" sz="1800" dirty="0"/>
              </a:p>
            </p:txBody>
          </p:sp>
        </mc:Choice>
        <mc:Fallback xmlns="">
          <p:sp>
            <p:nvSpPr>
              <p:cNvPr id="5" name="QC_4_BD.471_3#01d07bf4b?vop=1&amp;pid=3ac96c1b4&amp;color=0,0,0&amp;vtp=1&amp;bbb=1"/>
              <p:cNvSpPr>
                <a:spLocks noRot="1" noChangeAspect="1" noMove="1" noResize="1" noEditPoints="1" noAdjustHandles="1" noChangeArrowheads="1" noChangeShapeType="1" noTextEdit="1"/>
              </p:cNvSpPr>
              <p:nvPr/>
            </p:nvSpPr>
            <p:spPr>
              <a:xfrm>
                <a:off x="832104" y="4035544"/>
                <a:ext cx="10533888" cy="469900"/>
              </a:xfrm>
              <a:prstGeom prst="rect">
                <a:avLst/>
              </a:prstGeom>
              <a:blipFill>
                <a:blip r:embed="rId5"/>
                <a:stretch>
                  <a:fillRect l="-1389" b="-168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C_4_BD.471_4#01d07bf4b.choices?vop=1&amp;pid=3ac96c1b4&amp;color=0,0,0&amp;vtp=1&amp;bbb=1"/>
              <p:cNvSpPr/>
              <p:nvPr/>
            </p:nvSpPr>
            <p:spPr>
              <a:xfrm>
                <a:off x="832104" y="44889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历程中反应</a:t>
                </a:r>
                <a:r>
                  <a:rPr lang="en-US" altLang="zh-CN" sz="1800" b="0" i="0">
                    <a:solidFill>
                      <a:srgbClr val="000000"/>
                    </a:solidFill>
                    <a:latin typeface="微软雅黑" pitchFamily="34" charset="0"/>
                    <a:ea typeface="微软雅黑" pitchFamily="34" charset="-122"/>
                    <a:cs typeface="微软雅黑" pitchFamily="34" charset="-120"/>
                  </a:rPr>
                  <a:t>①②都是氧化还原反应</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中含有</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oMath>
                </a14:m>
                <a:r>
                  <a:rPr lang="en-US" altLang="zh-CN" sz="1800" b="0" i="0" dirty="0">
                    <a:solidFill>
                      <a:srgbClr val="000000"/>
                    </a:solidFill>
                    <a:latin typeface="微软雅黑" pitchFamily="34" charset="0"/>
                    <a:ea typeface="微软雅黑" pitchFamily="34" charset="-122"/>
                    <a:cs typeface="微软雅黑" pitchFamily="34" charset="-120"/>
                  </a:rPr>
                  <a:t>价的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可以是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均不是酸性氧化物</a:t>
                </a:r>
                <a:endParaRPr lang="en-US" altLang="zh-CN" sz="1800" dirty="0"/>
              </a:p>
            </p:txBody>
          </p:sp>
        </mc:Choice>
        <mc:Fallback xmlns="">
          <p:sp>
            <p:nvSpPr>
              <p:cNvPr id="6" name="QC_4_BD.471_4#01d07bf4b.choices?vop=1&amp;pid=3ac96c1b4&amp;color=0,0,0&amp;vtp=1&amp;bbb=1"/>
              <p:cNvSpPr>
                <a:spLocks noRot="1" noChangeAspect="1" noMove="1" noResize="1" noEditPoints="1" noAdjustHandles="1" noChangeArrowheads="1" noChangeShapeType="1" noTextEdit="1"/>
              </p:cNvSpPr>
              <p:nvPr/>
            </p:nvSpPr>
            <p:spPr>
              <a:xfrm>
                <a:off x="832104" y="4488990"/>
                <a:ext cx="10533888" cy="838200"/>
              </a:xfrm>
              <a:prstGeom prst="rect">
                <a:avLst/>
              </a:prstGeom>
              <a:blipFill>
                <a:blip r:embed="rId6"/>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6_BD.31_1#a6c73ff5e?vop=1&amp;pid=77a0579e2&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在给定条件下，</a:t>
            </a:r>
            <a:r>
              <a:rPr lang="en-US" altLang="zh-CN" sz="1800" b="0" i="0">
                <a:solidFill>
                  <a:srgbClr val="000000"/>
                </a:solidFill>
                <a:latin typeface="微软雅黑" pitchFamily="34" charset="0"/>
                <a:ea typeface="微软雅黑" pitchFamily="34" charset="-122"/>
                <a:cs typeface="微软雅黑" pitchFamily="34" charset="-120"/>
              </a:rPr>
              <a:t>下列选项所示的物质间转化均能实现的是(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2_1#a6c73ff5e.bracket?vop=1&amp;pid=77a0579e2&amp;color=0,0,0&amp;vpa=17&amp;vtp=1"/>
          <p:cNvSpPr/>
          <p:nvPr/>
        </p:nvSpPr>
        <p:spPr>
          <a:xfrm>
            <a:off x="7644860" y="1075817"/>
            <a:ext cx="31591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31_2#a6c73ff5e.choices?vop=1&amp;pid=77a0579e2&amp;color=0,0,0&amp;vtp=1&amp;bbb=1"/>
              <p:cNvSpPr/>
              <p:nvPr/>
            </p:nvSpPr>
            <p:spPr>
              <a:xfrm>
                <a:off x="832104" y="1495425"/>
                <a:ext cx="10533888" cy="1473200"/>
              </a:xfrm>
              <a:prstGeom prst="rect">
                <a:avLst/>
              </a:prstGeom>
              <a:noFill/>
              <a:ln/>
            </p:spPr>
            <p:txBody>
              <a:bodyPr wrap="none" lIns="0" tIns="0" rIns="0" bIns="0" rtlCol="0" anchor="t"/>
              <a:lstStyle/>
              <a:p>
                <a:pPr marL="0" marR="0" lvl="0" indent="0" defTabSz="914400" eaLnBrk="1" fontAlgn="auto" latinLnBrk="1" hangingPunct="1">
                  <a:lnSpc>
                    <a:spcPts val="58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Cl</m:t>
                              </m:r>
                            </m:e>
                            <m:sub>
                              <m:r>
                                <a:rPr lang="en-US" altLang="zh-CN" sz="1800" b="0">
                                  <a:solidFill>
                                    <a:srgbClr val="000000"/>
                                  </a:solidFill>
                                  <a:latin typeface="Cambria Math" panose="02040503050406030204" pitchFamily="18" charset="0"/>
                                </a:rPr>
                                <m:t>2</m:t>
                              </m:r>
                            </m:sub>
                          </m:sSub>
                        </m:e>
                      </m:mr>
                      <m:mr>
                        <m:e>
                          <m:groupChr>
                            <m:groupChrPr>
                              <m:chr m:val="→"/>
                              <m:pos m:val="top"/>
                              <m:ctrlPr>
                                <a:rPr lang="en-US" altLang="zh-CN" sz="1800" b="0" i="1">
                                  <a:solidFill>
                                    <a:srgbClr val="000000"/>
                                  </a:solidFill>
                                  <a:latin typeface="Cambria Math" panose="02040503050406030204" pitchFamily="18" charset="0"/>
                                </a:rPr>
                              </m:ctrlPr>
                            </m:groupChrPr>
                            <m:e>
                              <m:r>
                                <a:rPr lang="en-US" altLang="zh-CN" sz="1800" b="0">
                                  <a:solidFill>
                                    <a:srgbClr val="000000"/>
                                  </a:solidFill>
                                  <a:latin typeface="Cambria Math" panose="02040503050406030204" pitchFamily="18" charset="0"/>
                                </a:rPr>
                                <m:t>点燃</m:t>
                              </m:r>
                            </m:e>
                          </m:groupCh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m:rPr>
                                  <m:sty m:val="p"/>
                                </m:rPr>
                                <a:rPr lang="en-US" altLang="zh-CN" sz="1800" b="0">
                                  <a:solidFill>
                                    <a:srgbClr val="000000"/>
                                  </a:solidFill>
                                  <a:latin typeface="Cambria Math" panose="02040503050406030204" pitchFamily="18" charset="0"/>
                                </a:rPr>
                                <m:t>NaOH</m:t>
                              </m:r>
                              <m:r>
                                <a:rPr lang="en-US" altLang="zh-CN" sz="1800" b="0">
                                  <a:solidFill>
                                    <a:srgbClr val="000000"/>
                                  </a:solidFill>
                                  <a:latin typeface="Cambria Math" panose="02040503050406030204" pitchFamily="18" charset="0"/>
                                </a:rPr>
                                <m:t>(</m:t>
                              </m:r>
                              <m:r>
                                <m:rPr>
                                  <m:sty m:val="p"/>
                                </m:rPr>
                                <a:rPr lang="en-US" altLang="zh-CN" sz="1800" b="0">
                                  <a:solidFill>
                                    <a:srgbClr val="000000"/>
                                  </a:solidFill>
                                  <a:latin typeface="Cambria Math" panose="02040503050406030204" pitchFamily="18" charset="0"/>
                                </a:rPr>
                                <m:t>aq</m:t>
                              </m:r>
                              <m:r>
                                <a:rPr lang="en-US" altLang="zh-CN" sz="1800" b="0">
                                  <a:solidFill>
                                    <a:srgbClr val="000000"/>
                                  </a:solidFill>
                                  <a:latin typeface="Cambria Math" panose="02040503050406030204" pitchFamily="18" charset="0"/>
                                </a:rPr>
                                <m:t>)</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m:rPr>
                                  <m:sty m:val="p"/>
                                </m:rPr>
                                <a:rPr lang="en-US" altLang="zh-CN" sz="1800" b="0">
                                  <a:solidFill>
                                    <a:srgbClr val="000000"/>
                                  </a:solidFill>
                                  <a:latin typeface="Cambria Math" panose="02040503050406030204" pitchFamily="18" charset="0"/>
                                </a:rPr>
                                <m:t>HCl</m:t>
                              </m:r>
                              <m:r>
                                <a:rPr lang="en-US" altLang="zh-CN" sz="1800" b="0">
                                  <a:solidFill>
                                    <a:srgbClr val="000000"/>
                                  </a:solidFill>
                                  <a:latin typeface="Cambria Math" panose="02040503050406030204" pitchFamily="18" charset="0"/>
                                </a:rPr>
                                <m:t>(</m:t>
                              </m:r>
                              <m:r>
                                <m:rPr>
                                  <m:sty m:val="p"/>
                                </m:rPr>
                                <a:rPr lang="en-US" altLang="zh-CN" sz="1800" b="0">
                                  <a:solidFill>
                                    <a:srgbClr val="000000"/>
                                  </a:solidFill>
                                  <a:latin typeface="Cambria Math" panose="02040503050406030204" pitchFamily="18" charset="0"/>
                                </a:rPr>
                                <m:t>aq</m:t>
                              </m:r>
                              <m:r>
                                <a:rPr lang="en-US" altLang="zh-CN" sz="1800" b="0">
                                  <a:solidFill>
                                    <a:srgbClr val="000000"/>
                                  </a:solidFill>
                                  <a:latin typeface="Cambria Math" panose="02040503050406030204" pitchFamily="18" charset="0"/>
                                </a:rPr>
                                <m:t>)</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aq</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m:rPr>
                                  <m:sty m:val="p"/>
                                </m:rPr>
                                <a:rPr lang="en-US" altLang="zh-CN" sz="1800" b="0">
                                  <a:solidFill>
                                    <a:srgbClr val="000000"/>
                                  </a:solidFill>
                                  <a:latin typeface="Cambria Math" panose="02040503050406030204" pitchFamily="18" charset="0"/>
                                </a:rPr>
                                <m:t>NaOH</m:t>
                              </m:r>
                              <m:r>
                                <a:rPr lang="en-US" altLang="zh-CN" sz="1800" b="0">
                                  <a:solidFill>
                                    <a:srgbClr val="000000"/>
                                  </a:solidFill>
                                  <a:latin typeface="Cambria Math" panose="02040503050406030204" pitchFamily="18" charset="0"/>
                                </a:rPr>
                                <m:t>(</m:t>
                              </m:r>
                              <m:r>
                                <m:rPr>
                                  <m:sty m:val="p"/>
                                </m:rPr>
                                <a:rPr lang="en-US" altLang="zh-CN" sz="1800" b="0">
                                  <a:solidFill>
                                    <a:srgbClr val="000000"/>
                                  </a:solidFill>
                                  <a:latin typeface="Cambria Math" panose="02040503050406030204" pitchFamily="18" charset="0"/>
                                </a:rPr>
                                <m:t>aq</m:t>
                              </m:r>
                              <m:r>
                                <a:rPr lang="en-US" altLang="zh-CN" sz="1800" b="0">
                                  <a:solidFill>
                                    <a:srgbClr val="000000"/>
                                  </a:solidFill>
                                  <a:latin typeface="Cambria Math" panose="02040503050406030204" pitchFamily="18" charset="0"/>
                                </a:rPr>
                                <m:t>)</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58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m:rPr>
                                  <m:sty m:val="p"/>
                                </m:rPr>
                                <a:rPr lang="en-US" altLang="zh-CN" sz="1800" b="0">
                                  <a:solidFill>
                                    <a:srgbClr val="000000"/>
                                  </a:solidFill>
                                  <a:latin typeface="Cambria Math" panose="02040503050406030204" pitchFamily="18" charset="0"/>
                                </a:rPr>
                                <m:t>HCl</m:t>
                              </m:r>
                              <m:r>
                                <a:rPr lang="en-US" altLang="zh-CN" sz="1800" b="0">
                                  <a:solidFill>
                                    <a:srgbClr val="000000"/>
                                  </a:solidFill>
                                  <a:latin typeface="Cambria Math" panose="02040503050406030204" pitchFamily="18" charset="0"/>
                                </a:rPr>
                                <m:t>(</m:t>
                              </m:r>
                              <m:r>
                                <m:rPr>
                                  <m:sty m:val="p"/>
                                </m:rPr>
                                <a:rPr lang="en-US" altLang="zh-CN" sz="1800" b="0">
                                  <a:solidFill>
                                    <a:srgbClr val="000000"/>
                                  </a:solidFill>
                                  <a:latin typeface="Cambria Math" panose="02040503050406030204" pitchFamily="18" charset="0"/>
                                </a:rPr>
                                <m:t>aq</m:t>
                              </m:r>
                              <m:r>
                                <a:rPr lang="en-US" altLang="zh-CN" sz="1800" b="0">
                                  <a:solidFill>
                                    <a:srgbClr val="000000"/>
                                  </a:solidFill>
                                  <a:latin typeface="Cambria Math" panose="02040503050406030204" pitchFamily="18" charset="0"/>
                                </a:rPr>
                                <m:t>)</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aq</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m:rPr>
                                  <m:sty m:val="p"/>
                                </m:rPr>
                                <a:rPr lang="en-US" altLang="zh-CN" sz="1800" b="0">
                                  <a:solidFill>
                                    <a:srgbClr val="000000"/>
                                  </a:solidFill>
                                  <a:latin typeface="Cambria Math" panose="02040503050406030204" pitchFamily="18" charset="0"/>
                                </a:rPr>
                                <m:t>HCl</m:t>
                              </m:r>
                              <m:r>
                                <a:rPr lang="en-US" altLang="zh-CN" sz="1800" b="0">
                                  <a:solidFill>
                                    <a:srgbClr val="000000"/>
                                  </a:solidFill>
                                  <a:latin typeface="Cambria Math" panose="02040503050406030204" pitchFamily="18" charset="0"/>
                                </a:rPr>
                                <m:t>(</m:t>
                              </m:r>
                              <m:r>
                                <m:rPr>
                                  <m:sty m:val="p"/>
                                </m:rPr>
                                <a:rPr lang="en-US" altLang="zh-CN" sz="1800" b="0">
                                  <a:solidFill>
                                    <a:srgbClr val="000000"/>
                                  </a:solidFill>
                                  <a:latin typeface="Cambria Math" panose="02040503050406030204" pitchFamily="18" charset="0"/>
                                </a:rPr>
                                <m:t>aq</m:t>
                              </m:r>
                              <m:r>
                                <a:rPr lang="en-US" altLang="zh-CN" sz="1800" b="0">
                                  <a:solidFill>
                                    <a:srgbClr val="000000"/>
                                  </a:solidFill>
                                  <a:latin typeface="Cambria Math" panose="02040503050406030204" pitchFamily="18" charset="0"/>
                                </a:rPr>
                                <m:t>)</m:t>
                              </m:r>
                            </m:e>
                          </m:groupChr>
                        </m:e>
                      </m:mr>
                      <m:mr>
                        <m:e>
                          <m:r>
                            <m:rPr>
                              <m:sty m:val="p"/>
                            </m:rPr>
                            <a:rPr lang="en-US" altLang="zh-CN" sz="1800" b="0">
                              <a:solidFill>
                                <a:srgbClr val="000000"/>
                              </a:solidFill>
                              <a:latin typeface="Cambria Math" panose="02040503050406030204" pitchFamily="18" charset="0"/>
                            </a:rPr>
                            <m:t>Fe</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O</m:t>
                              </m:r>
                            </m:e>
                            <m:sub>
                              <m:r>
                                <a:rPr lang="en-US" altLang="zh-CN" sz="1800" b="0">
                                  <a:solidFill>
                                    <a:srgbClr val="000000"/>
                                  </a:solidFill>
                                  <a:latin typeface="Cambria Math" panose="02040503050406030204" pitchFamily="18" charset="0"/>
                                </a:rPr>
                                <m:t>2</m:t>
                              </m:r>
                            </m:sub>
                          </m:sSub>
                        </m:e>
                      </m:mr>
                      <m:mr>
                        <m:e>
                          <m:groupChr>
                            <m:groupChrPr>
                              <m:chr m:val="→"/>
                              <m:pos m:val="top"/>
                              <m:ctrlPr>
                                <a:rPr lang="en-US" altLang="zh-CN" sz="1800" b="0" i="1">
                                  <a:solidFill>
                                    <a:srgbClr val="000000"/>
                                  </a:solidFill>
                                  <a:latin typeface="Cambria Math" panose="02040503050406030204" pitchFamily="18" charset="0"/>
                                </a:rPr>
                              </m:ctrlPr>
                            </m:groupChrPr>
                            <m:e>
                              <m:r>
                                <a:rPr lang="en-US" altLang="zh-CN" sz="1800" b="0">
                                  <a:solidFill>
                                    <a:srgbClr val="000000"/>
                                  </a:solidFill>
                                  <a:latin typeface="Cambria Math" panose="02040503050406030204" pitchFamily="18" charset="0"/>
                                </a:rPr>
                                <m:t>点燃</m:t>
                              </m:r>
                            </m:e>
                          </m:groupCh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H</m:t>
                                  </m:r>
                                </m:e>
                                <m:sub>
                                  <m:r>
                                    <a:rPr lang="en-US" altLang="zh-CN" sz="1800" b="0">
                                      <a:solidFill>
                                        <a:srgbClr val="000000"/>
                                      </a:solidFill>
                                      <a:latin typeface="Cambria Math" panose="02040503050406030204" pitchFamily="18" charset="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SO</m:t>
                                  </m:r>
                                </m:e>
                                <m:sub>
                                  <m:r>
                                    <a:rPr lang="en-US" altLang="zh-CN" sz="1800" b="0">
                                      <a:solidFill>
                                        <a:srgbClr val="000000"/>
                                      </a:solidFill>
                                      <a:latin typeface="Cambria Math" panose="02040503050406030204" pitchFamily="18" charset="0"/>
                                    </a:rPr>
                                    <m:t>4</m:t>
                                  </m:r>
                                </m:sub>
                              </m:sSub>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31_2#a6c73ff5e.choices?vop=1&amp;pid=77a0579e2&amp;color=0,0,0&amp;vtp=1&amp;bbb=1"/>
              <p:cNvSpPr>
                <a:spLocks noRot="1" noChangeAspect="1" noMove="1" noResize="1" noEditPoints="1" noAdjustHandles="1" noChangeArrowheads="1" noChangeShapeType="1" noTextEdit="1"/>
              </p:cNvSpPr>
              <p:nvPr/>
            </p:nvSpPr>
            <p:spPr>
              <a:xfrm>
                <a:off x="832104" y="1495425"/>
                <a:ext cx="10533888" cy="1473200"/>
              </a:xfrm>
              <a:prstGeom prst="rect">
                <a:avLst/>
              </a:prstGeom>
              <a:blipFill>
                <a:blip r:embed="rId3"/>
                <a:stretch>
                  <a:fillRect l="-1389" b="-82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0.xml><?xml version="1.0" encoding="utf-8"?>
<p:sld xmlns:a="http://schemas.openxmlformats.org/drawingml/2006/main" xmlns:r="http://schemas.openxmlformats.org/officeDocument/2006/relationships" xmlns:p="http://schemas.openxmlformats.org/presentationml/2006/main">
  <p:cSld name="Slide 152&amp;si=15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473_1#6b23939d8?vop=1&amp;pid=3ac96c1b4&amp;color=0,0,0&amp;vtp=1&amp;bt=1&amp;bbb=1"/>
              <p:cNvSpPr/>
              <p:nvPr/>
            </p:nvSpPr>
            <p:spPr>
              <a:xfrm>
                <a:off x="832104" y="1080000"/>
                <a:ext cx="10533888" cy="406400"/>
              </a:xfrm>
              <a:prstGeom prst="rect">
                <a:avLst/>
              </a:prstGeom>
              <a:noFill/>
              <a:ln/>
            </p:spPr>
            <p:txBody>
              <a:bodyPr wrap="none" lIns="0" tIns="0" rIns="0" bIns="0" rtlCol="0" anchor="t"/>
              <a:lstStyle/>
              <a:p>
                <a:pPr algn="l" latinLnBrk="1">
                  <a:lnSpc>
                    <a:spcPts val="3200"/>
                  </a:lnSpc>
                </a:pP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等氮氧化物是空气污染物，含有氮氧化物的尾气需处理后才能排放。</a:t>
                </a:r>
                <a:endParaRPr lang="en-US" altLang="zh-CN" sz="100" dirty="0">
                  <a:solidFill>
                    <a:srgbClr val="000000"/>
                  </a:solidFill>
                </a:endParaRPr>
              </a:p>
            </p:txBody>
          </p:sp>
        </mc:Choice>
        <mc:Fallback xmlns="">
          <p:sp>
            <p:nvSpPr>
              <p:cNvPr id="2" name="QO_4_BD.473_1#6b23939d8?vop=1&amp;pid=3ac96c1b4&amp;color=0,0,0&amp;vtp=1&amp;bt=1&amp;bbb=1"/>
              <p:cNvSpPr>
                <a:spLocks noRot="1" noChangeAspect="1" noMove="1" noResize="1" noEditPoints="1" noAdjustHandles="1" noChangeArrowheads="1" noChangeShapeType="1" noTextEdit="1"/>
              </p:cNvSpPr>
              <p:nvPr/>
            </p:nvSpPr>
            <p:spPr>
              <a:xfrm>
                <a:off x="832104" y="1080000"/>
                <a:ext cx="10533888" cy="406400"/>
              </a:xfrm>
              <a:prstGeom prst="rect">
                <a:avLst/>
              </a:prstGeom>
              <a:blipFill>
                <a:blip r:embed="rId3"/>
                <a:stretch>
                  <a:fillRect l="-810" b="-2388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BD.474_1#1b73de891?vop=1&amp;pid=6b23939d8&amp;color=0,0,0&amp;vtp=1&amp;bbb=1&amp;hb=1"/>
              <p:cNvSpPr/>
              <p:nvPr/>
            </p:nvSpPr>
            <p:spPr>
              <a:xfrm>
                <a:off x="832104" y="1482581"/>
                <a:ext cx="10533888" cy="17272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1）</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a:solidFill>
                      <a:srgbClr val="000000"/>
                    </a:solidFill>
                    <a:latin typeface="微软雅黑" pitchFamily="34" charset="0"/>
                    <a:ea typeface="微软雅黑" pitchFamily="34" charset="-122"/>
                    <a:cs typeface="微软雅黑" pitchFamily="34" charset="-120"/>
                  </a:rPr>
                  <a:t>的处理。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是硝酸生产中氨催化氧化的副产物</a:t>
                </a:r>
                <a:r>
                  <a:rPr lang="en-US" altLang="zh-CN" sz="1800" b="0" i="0">
                    <a:solidFill>
                      <a:srgbClr val="000000"/>
                    </a:solidFill>
                    <a:latin typeface="微软雅黑" pitchFamily="34" charset="0"/>
                    <a:ea typeface="微软雅黑" pitchFamily="34" charset="-122"/>
                    <a:cs typeface="微软雅黑" pitchFamily="34" charset="-120"/>
                  </a:rPr>
                  <a:t>，用特种催化剂能使</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a:solidFill>
                      <a:srgbClr val="000000"/>
                    </a:solidFill>
                    <a:latin typeface="微软雅黑" pitchFamily="34" charset="0"/>
                    <a:ea typeface="微软雅黑" pitchFamily="34" charset="-122"/>
                    <a:cs typeface="微软雅黑" pitchFamily="34" charset="-120"/>
                  </a:rPr>
                  <a:t>分解。</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在加热</a:t>
                </a:r>
              </a:p>
              <a:p>
                <a:pPr latinLnBrk="1">
                  <a:lnSpc>
                    <a:spcPts val="4600"/>
                  </a:lnSpc>
                </a:pPr>
                <a:r>
                  <a:rPr lang="en-US" altLang="zh-CN" b="0" i="0">
                    <a:solidFill>
                      <a:srgbClr val="000000"/>
                    </a:solidFill>
                    <a:latin typeface="微软雅黑" pitchFamily="34" charset="0"/>
                    <a:ea typeface="微软雅黑" pitchFamily="34" charset="-122"/>
                    <a:cs typeface="微软雅黑" pitchFamily="34" charset="-120"/>
                  </a:rPr>
                  <a:t>和催化剂条件下反应生成</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的化学方程式为</a:t>
                </a:r>
                <a:r>
                  <a:rPr lang="en-US" altLang="zh-CN" i="0">
                    <a:solidFill>
                      <a:srgbClr val="000000"/>
                    </a:solidFill>
                    <a:latin typeface="SimSun" pitchFamily="34" charset="0"/>
                    <a:ea typeface="SimSun" pitchFamily="34" charset="-122"/>
                    <a:cs typeface="SimSun" pitchFamily="34" charset="-120"/>
                  </a:rPr>
                  <a:t>_</a:t>
                </a:r>
                <a:r>
                  <a:rPr lang="en-US" altLang="zh-CN" sz="2800" b="0" i="0" u="sng" kern="0" spc="-99900">
                    <a:solidFill>
                      <a:srgbClr val="FF00FF"/>
                    </a:solidFill>
                    <a:latin typeface="SimSun" panose="02010600030101010101" pitchFamily="2" charset="-122"/>
                    <a:ea typeface="微软雅黑" pitchFamily="34" charset="-122"/>
                    <a:cs typeface="微软雅黑" pitchFamily="34" charset="-120"/>
                  </a:rPr>
                  <a:t> </a:t>
                </a:r>
                <a:r>
                  <a:rPr lang="en-US" altLang="zh-CN" i="0" dirty="0">
                    <a:solidFill>
                      <a:srgbClr val="000000"/>
                    </a:solidFill>
                    <a:latin typeface="SimSun" pitchFamily="34" charset="0"/>
                    <a:ea typeface="SimSun" pitchFamily="34" charset="-122"/>
                    <a:cs typeface="SimSun" pitchFamily="34" charset="-120"/>
                  </a:rPr>
                  <a:t>___________________________</a:t>
                </a:r>
                <a:r>
                  <a:rPr lang="en-US" altLang="zh-CN" b="0" i="0" dirty="0">
                    <a:solidFill>
                      <a:srgbClr val="000000"/>
                    </a:solidFill>
                    <a:latin typeface="微软雅黑" pitchFamily="34" charset="0"/>
                    <a:ea typeface="微软雅黑" pitchFamily="34" charset="-122"/>
                    <a:cs typeface="微软雅黑" pitchFamily="34" charset="-120"/>
                  </a:rPr>
                  <a:t>。</a:t>
                </a:r>
              </a:p>
              <a:p>
                <a:pPr lvl="0" latinLnBrk="1">
                  <a:lnSpc>
                    <a:spcPts val="3000"/>
                  </a:lnSpc>
                </a:pPr>
                <a:r>
                  <a:rPr lang="en-US" altLang="zh-CN" dirty="0">
                    <a:solidFill>
                      <a:srgbClr val="000000"/>
                    </a:solidFill>
                    <a:latin typeface="微软雅黑" pitchFamily="34" charset="0"/>
                    <a:ea typeface="微软雅黑" pitchFamily="34" charset="-122"/>
                    <a:cs typeface="微软雅黑" pitchFamily="34" charset="-120"/>
                  </a:rPr>
                  <a:t>（2）</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dirty="0">
                    <a:solidFill>
                      <a:srgbClr val="000000"/>
                    </a:solidFill>
                    <a:latin typeface="微软雅黑" pitchFamily="34" charset="0"/>
                    <a:ea typeface="微软雅黑" pitchFamily="34" charset="-122"/>
                    <a:cs typeface="微软雅黑" pitchFamily="34" charset="-120"/>
                  </a:rPr>
                  <a:t>的氧化吸收。用</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dirty="0">
                    <a:solidFill>
                      <a:srgbClr val="000000"/>
                    </a:solidFill>
                    <a:latin typeface="微软雅黑" pitchFamily="34" charset="0"/>
                    <a:ea typeface="微软雅黑" pitchFamily="34" charset="-122"/>
                    <a:cs typeface="微软雅黑" pitchFamily="34" charset="-120"/>
                  </a:rPr>
                  <a:t>溶液吸收硝酸尾气，可提高尾气中</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dirty="0">
                    <a:solidFill>
                      <a:srgbClr val="000000"/>
                    </a:solidFill>
                    <a:latin typeface="微软雅黑" pitchFamily="34" charset="0"/>
                    <a:ea typeface="微软雅黑" pitchFamily="34" charset="-122"/>
                    <a:cs typeface="微软雅黑" pitchFamily="34" charset="-120"/>
                  </a:rPr>
                  <a:t>的去除率。而在酸性溶液中，</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氧</a:t>
                </a:r>
              </a:p>
              <a:p>
                <a:pPr lvl="0" latinLnBrk="1">
                  <a:lnSpc>
                    <a:spcPts val="3000"/>
                  </a:lnSpc>
                </a:pPr>
                <a:r>
                  <a:rPr lang="en-US" altLang="zh-CN" dirty="0">
                    <a:solidFill>
                      <a:srgbClr val="000000"/>
                    </a:solidFill>
                    <a:latin typeface="微软雅黑" pitchFamily="34" charset="0"/>
                    <a:ea typeface="微软雅黑" pitchFamily="34" charset="-122"/>
                    <a:cs typeface="微软雅黑" pitchFamily="34" charset="-120"/>
                  </a:rPr>
                  <a:t>化</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dirty="0">
                    <a:solidFill>
                      <a:srgbClr val="000000"/>
                    </a:solidFill>
                    <a:latin typeface="微软雅黑" pitchFamily="34" charset="0"/>
                    <a:ea typeface="微软雅黑" pitchFamily="34" charset="-122"/>
                    <a:cs typeface="微软雅黑" pitchFamily="34" charset="-120"/>
                  </a:rPr>
                  <a:t>生成</a:t>
                </a:r>
                <a14:m>
                  <m:oMath xmlns:m="http://schemas.openxmlformats.org/officeDocument/2006/math">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Cl</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Sup>
                      <m:sSub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其离子方程式为</a:t>
                </a:r>
                <a:r>
                  <a:rPr lang="en-US" altLang="zh-CN">
                    <a:solidFill>
                      <a:srgbClr val="000000"/>
                    </a:solidFill>
                    <a:latin typeface="SimSun" pitchFamily="34" charset="0"/>
                    <a:ea typeface="SimSun" pitchFamily="34" charset="-122"/>
                    <a:cs typeface="SimSun" pitchFamily="34" charset="-120"/>
                  </a:rPr>
                  <a:t>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B_5_BD.474_1#1b73de891?vop=1&amp;pid=6b23939d8&amp;color=0,0,0&amp;vtp=1&amp;bbb=1&amp;hb=1"/>
              <p:cNvSpPr>
                <a:spLocks noRot="1" noChangeAspect="1" noMove="1" noResize="1" noEditPoints="1" noAdjustHandles="1" noChangeArrowheads="1" noChangeShapeType="1" noTextEdit="1"/>
              </p:cNvSpPr>
              <p:nvPr/>
            </p:nvSpPr>
            <p:spPr>
              <a:xfrm>
                <a:off x="832104" y="1482581"/>
                <a:ext cx="10533888" cy="1727200"/>
              </a:xfrm>
              <a:prstGeom prst="rect">
                <a:avLst/>
              </a:prstGeom>
              <a:blipFill>
                <a:blip r:embed="rId4"/>
                <a:stretch>
                  <a:fillRect l="-1389" t="-704" r="-1505" b="-598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5_AN.475_1#1b73de891.blank?vop=1&amp;pid=6b23939d8&amp;color=0,0,0&amp;vpa=240&amp;vtp=1&amp;bbb=1&amp;rh=33.55"/>
              <p:cNvSpPr/>
              <p:nvPr/>
            </p:nvSpPr>
            <p:spPr>
              <a:xfrm>
                <a:off x="5388166" y="1920930"/>
                <a:ext cx="3152521" cy="426085"/>
              </a:xfrm>
              <a:prstGeom prst="rect">
                <a:avLst/>
              </a:prstGeom>
              <a:noFill/>
              <a:ln/>
            </p:spPr>
            <p:txBody>
              <a:bodyPr wrap="none" lIns="0" tIns="0" rIns="0" bIns="0" rtlCol="0" anchor="t"/>
              <a:lstStyle/>
              <a:p>
                <a:pPr algn="ctr" latinLnBrk="1">
                  <a:lnSpc>
                    <a:spcPts val="38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smtClean="0">
                            <a:solidFill>
                              <a:srgbClr val="FF0000"/>
                            </a:solidFill>
                            <a:latin typeface="Cambria Math" panose="02040503050406030204" pitchFamily="18" charset="0"/>
                          </a:rPr>
                        </m:ctrlPr>
                      </m:mPr>
                      <m:mr>
                        <m:e>
                          <m:r>
                            <a:rPr lang="en-US" altLang="zh-CN" b="0" baseline="-2000">
                              <a:solidFill>
                                <a:srgbClr val="FF0000"/>
                              </a:solidFill>
                              <a:latin typeface="Cambria Math" panose="02040503050406030204" pitchFamily="18" charset="0"/>
                            </a:rPr>
                            <m:t>催化剂</m:t>
                          </m:r>
                        </m:e>
                      </m:mr>
                      <m:mr>
                        <m:e>
                          <m:bar>
                            <m:barPr>
                              <m:pos m:val="top"/>
                              <m:ctrlPr>
                                <a:rPr lang="en-US" altLang="zh-CN" b="0" i="1" baseline="-8000">
                                  <a:solidFill>
                                    <a:srgbClr val="FF0000"/>
                                  </a:solidFill>
                                  <a:latin typeface="Cambria Math" panose="02040503050406030204" pitchFamily="18" charset="0"/>
                                </a:rPr>
                              </m:ctrlPr>
                            </m:barPr>
                            <m:e>
                              <m:bar>
                                <m:barPr>
                                  <m:pos m:val="top"/>
                                  <m:ctrlPr>
                                    <a:rPr lang="en-US" altLang="zh-CN" b="0" i="1" baseline="-2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5_AN.475_1#1b73de891.blank?vop=1&amp;pid=6b23939d8&amp;color=0,0,0&amp;vpa=240&amp;vtp=1&amp;bbb=1&amp;rh=33.55"/>
              <p:cNvSpPr>
                <a:spLocks noRot="1" noChangeAspect="1" noMove="1" noResize="1" noEditPoints="1" noAdjustHandles="1" noChangeArrowheads="1" noChangeShapeType="1" noTextEdit="1"/>
              </p:cNvSpPr>
              <p:nvPr/>
            </p:nvSpPr>
            <p:spPr>
              <a:xfrm>
                <a:off x="5388166" y="1920930"/>
                <a:ext cx="3152521" cy="426085"/>
              </a:xfrm>
              <a:prstGeom prst="rect">
                <a:avLst/>
              </a:prstGeom>
              <a:blipFill>
                <a:blip r:embed="rId5"/>
                <a:stretch>
                  <a:fillRect b="-1285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477_1#1b73de891.blank?vop=1&amp;pid=6b23939d8&amp;color=0,0,0&amp;vpa=241&amp;vtp=1&amp;bbb=1&amp;rh=23.75"/>
              <p:cNvSpPr/>
              <p:nvPr/>
            </p:nvSpPr>
            <p:spPr>
              <a:xfrm>
                <a:off x="4640390" y="2811835"/>
                <a:ext cx="4561523"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HClO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3</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+5</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5_AN.477_1#1b73de891.blank?vop=1&amp;pid=6b23939d8&amp;color=0,0,0&amp;vpa=241&amp;vtp=1&amp;bbb=1&amp;rh=23.75"/>
              <p:cNvSpPr>
                <a:spLocks noRot="1" noChangeAspect="1" noMove="1" noResize="1" noEditPoints="1" noAdjustHandles="1" noChangeArrowheads="1" noChangeShapeType="1" noTextEdit="1"/>
              </p:cNvSpPr>
              <p:nvPr/>
            </p:nvSpPr>
            <p:spPr>
              <a:xfrm>
                <a:off x="4640390" y="2811835"/>
                <a:ext cx="4561523" cy="301625"/>
              </a:xfrm>
              <a:prstGeom prst="rect">
                <a:avLst/>
              </a:prstGeom>
              <a:blipFill>
                <a:blip r:embed="rId6"/>
                <a:stretch>
                  <a:fillRect l="-668"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O_5_BD.478_1#24e7eddb9?sp=1&amp;vop=1&amp;pid=6b23939d8&amp;color=0,0,0&amp;vtp=1&amp;bbb=1&amp;hb=1"/>
              <p:cNvSpPr/>
              <p:nvPr/>
            </p:nvSpPr>
            <p:spPr>
              <a:xfrm>
                <a:off x="832104" y="3057382"/>
                <a:ext cx="10533888" cy="762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（3）</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的处理</a:t>
                </a:r>
                <a:r>
                  <a:rPr lang="en-US" altLang="zh-CN" sz="1800" b="0" i="0">
                    <a:solidFill>
                      <a:srgbClr val="000000"/>
                    </a:solidFill>
                    <a:latin typeface="微软雅黑" pitchFamily="34" charset="0"/>
                    <a:ea typeface="微软雅黑" pitchFamily="34" charset="-122"/>
                    <a:cs typeface="微软雅黑" pitchFamily="34" charset="-120"/>
                  </a:rPr>
                  <a:t>。工业上用石灰乳吸收已除去</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的硝酸尾气（含</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），既能净化尾气</a:t>
                </a:r>
                <a:r>
                  <a:rPr lang="en-US" altLang="zh-CN" sz="1800" b="0" i="0">
                    <a:solidFill>
                      <a:srgbClr val="000000"/>
                    </a:solidFill>
                    <a:latin typeface="微软雅黑" pitchFamily="34" charset="0"/>
                    <a:ea typeface="微软雅黑" pitchFamily="34" charset="-122"/>
                    <a:cs typeface="微软雅黑" pitchFamily="34" charset="-120"/>
                  </a:rPr>
                  <a:t>，又</a:t>
                </a:r>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能获得应用广泛的</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Ca</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，其部分工艺流程如图：</a:t>
                </a:r>
                <a:endParaRPr lang="en-US" altLang="zh-CN" dirty="0">
                  <a:solidFill>
                    <a:srgbClr val="000000"/>
                  </a:solidFill>
                </a:endParaRPr>
              </a:p>
            </p:txBody>
          </p:sp>
        </mc:Choice>
        <mc:Fallback xmlns="">
          <p:sp>
            <p:nvSpPr>
              <p:cNvPr id="7" name="QO_5_BD.478_1#24e7eddb9?sp=1&amp;vop=1&amp;pid=6b23939d8&amp;color=0,0,0&amp;vtp=1&amp;bbb=1&amp;hb=1"/>
              <p:cNvSpPr>
                <a:spLocks noRot="1" noChangeAspect="1" noMove="1" noResize="1" noEditPoints="1" noAdjustHandles="1" noChangeArrowheads="1" noChangeShapeType="1" noTextEdit="1"/>
              </p:cNvSpPr>
              <p:nvPr/>
            </p:nvSpPr>
            <p:spPr>
              <a:xfrm>
                <a:off x="832104" y="3057382"/>
                <a:ext cx="10533888" cy="762000"/>
              </a:xfrm>
              <a:prstGeom prst="rect">
                <a:avLst/>
              </a:prstGeom>
              <a:blipFill>
                <a:blip r:embed="rId7"/>
                <a:stretch>
                  <a:fillRect l="-1389" t="-1600" r="-463" b="-12800"/>
                </a:stretch>
              </a:blipFill>
              <a:ln/>
            </p:spPr>
            <p:txBody>
              <a:bodyPr/>
              <a:lstStyle/>
              <a:p>
                <a:r>
                  <a:rPr lang="zh-CN" altLang="en-US">
                    <a:noFill/>
                  </a:rPr>
                  <a:t> </a:t>
                </a:r>
              </a:p>
            </p:txBody>
          </p:sp>
        </mc:Fallback>
      </mc:AlternateContent>
      <p:pic>
        <p:nvPicPr>
          <p:cNvPr id="8" name="QO_5_BD.478_2#24e7eddb9?vop=1&amp;pid=6b23939d8&amp;color=0,0,0&amp;tib=255,255,255&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3841908" y="3885992"/>
            <a:ext cx="4508183" cy="929625"/>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9" name="QB_6_BD.479_1#8c1288b0f?vop=1&amp;pid=24e7eddb9&amp;color=0,0,0&amp;vtp=1&amp;bbb=1&amp;hb=1"/>
              <p:cNvSpPr/>
              <p:nvPr/>
            </p:nvSpPr>
            <p:spPr>
              <a:xfrm>
                <a:off x="832104" y="4915335"/>
                <a:ext cx="10533888" cy="1143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①生产中溶液需保持弱碱性，在酸性溶液中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会发生分解，产物之一是</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，其反应的离子方程式</a:t>
                </a:r>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为</a:t>
                </a:r>
                <a:r>
                  <a:rPr lang="en-US" altLang="zh-CN" i="0">
                    <a:solidFill>
                      <a:srgbClr val="000000"/>
                    </a:solidFill>
                    <a:latin typeface="SimSun" pitchFamily="34" charset="0"/>
                    <a:ea typeface="SimSun" pitchFamily="34" charset="-122"/>
                    <a:cs typeface="SimSun" pitchFamily="34" charset="-120"/>
                  </a:rPr>
                  <a:t>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000"/>
                  </a:lnSpc>
                </a:pPr>
                <a:r>
                  <a:rPr lang="en-US" altLang="zh-CN">
                    <a:solidFill>
                      <a:srgbClr val="000000"/>
                    </a:solidFill>
                    <a:latin typeface="微软雅黑" pitchFamily="34" charset="0"/>
                    <a:ea typeface="微软雅黑" pitchFamily="34" charset="-122"/>
                    <a:cs typeface="微软雅黑" pitchFamily="34" charset="-120"/>
                  </a:rPr>
                  <a:t>②过滤后的滤液经</a:t>
                </a:r>
                <a:r>
                  <a:rPr lang="en-US" altLang="zh-CN">
                    <a:solidFill>
                      <a:srgbClr val="000000"/>
                    </a:solidFill>
                    <a:latin typeface="SimSun" pitchFamily="34" charset="0"/>
                    <a:ea typeface="SimSun" pitchFamily="34" charset="-122"/>
                    <a:cs typeface="SimSun" pitchFamily="34" charset="-120"/>
                  </a:rPr>
                  <a:t>__________</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SimSun" pitchFamily="34" charset="0"/>
                    <a:ea typeface="SimSun" pitchFamily="34" charset="-122"/>
                    <a:cs typeface="SimSun" pitchFamily="34" charset="-120"/>
                  </a:rPr>
                  <a:t>__________</a:t>
                </a:r>
                <a:r>
                  <a:rPr lang="en-US" altLang="zh-CN">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过滤、洗涤、干燥，得到无水</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Ca</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9" name="QB_6_BD.479_1#8c1288b0f?vop=1&amp;pid=24e7eddb9&amp;color=0,0,0&amp;vtp=1&amp;bbb=1&amp;hb=1"/>
              <p:cNvSpPr>
                <a:spLocks noRot="1" noChangeAspect="1" noMove="1" noResize="1" noEditPoints="1" noAdjustHandles="1" noChangeArrowheads="1" noChangeShapeType="1" noTextEdit="1"/>
              </p:cNvSpPr>
              <p:nvPr/>
            </p:nvSpPr>
            <p:spPr>
              <a:xfrm>
                <a:off x="832104" y="4915335"/>
                <a:ext cx="10533888" cy="1143000"/>
              </a:xfrm>
              <a:prstGeom prst="rect">
                <a:avLst/>
              </a:prstGeom>
              <a:blipFill>
                <a:blip r:embed="rId9"/>
                <a:stretch>
                  <a:fillRect l="-1389" t="-1064" r="-174" b="-904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6_AN.480_1#8c1288b0f.blank?vop=1&amp;pid=24e7eddb9&amp;color=0,0,0&amp;vpa=242&amp;vtp=1&amp;bbb=1"/>
              <p:cNvSpPr/>
              <p:nvPr/>
            </p:nvSpPr>
            <p:spPr>
              <a:xfrm>
                <a:off x="1116266" y="5275762"/>
                <a:ext cx="3783648" cy="304800"/>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3</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0" name="QB_6_AN.480_1#8c1288b0f.blank?vop=1&amp;pid=24e7eddb9&amp;color=0,0,0&amp;vpa=242&amp;vtp=1&amp;bbb=1"/>
              <p:cNvSpPr>
                <a:spLocks noRot="1" noChangeAspect="1" noMove="1" noResize="1" noEditPoints="1" noAdjustHandles="1" noChangeArrowheads="1" noChangeShapeType="1" noTextEdit="1"/>
              </p:cNvSpPr>
              <p:nvPr/>
            </p:nvSpPr>
            <p:spPr>
              <a:xfrm>
                <a:off x="1116266" y="5275762"/>
                <a:ext cx="3783648" cy="304800"/>
              </a:xfrm>
              <a:prstGeom prst="rect">
                <a:avLst/>
              </a:prstGeom>
              <a:blipFill>
                <a:blip r:embed="rId10"/>
                <a:stretch>
                  <a:fillRect l="-483" r="-805" b="-22000"/>
                </a:stretch>
              </a:blipFill>
              <a:ln/>
            </p:spPr>
            <p:txBody>
              <a:bodyPr/>
              <a:lstStyle/>
              <a:p>
                <a:r>
                  <a:rPr lang="zh-CN" altLang="en-US">
                    <a:noFill/>
                  </a:rPr>
                  <a:t> </a:t>
                </a:r>
              </a:p>
            </p:txBody>
          </p:sp>
        </mc:Fallback>
      </mc:AlternateContent>
      <p:sp>
        <p:nvSpPr>
          <p:cNvPr id="12" name="QB_6_AN.482_1#8c1288b0f.blank?vop=1&amp;pid=24e7eddb9&amp;color=0,0,0&amp;vpa=243&amp;vtp=1&amp;bbb=1"/>
          <p:cNvSpPr/>
          <p:nvPr/>
        </p:nvSpPr>
        <p:spPr>
          <a:xfrm>
            <a:off x="2666460" y="5647172"/>
            <a:ext cx="10810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蒸发浓缩</a:t>
            </a:r>
            <a:endParaRPr lang="en-US" altLang="zh-CN" dirty="0">
              <a:solidFill>
                <a:srgbClr val="FF0000"/>
              </a:solidFill>
            </a:endParaRPr>
          </a:p>
        </p:txBody>
      </p:sp>
      <p:sp>
        <p:nvSpPr>
          <p:cNvPr id="13" name="QB_6_AN.483_1#8c1288b0f.blank?vop=1&amp;pid=24e7eddb9&amp;color=0,0,0&amp;vpa=244&amp;vtp=1&amp;bbb=1"/>
          <p:cNvSpPr/>
          <p:nvPr/>
        </p:nvSpPr>
        <p:spPr>
          <a:xfrm>
            <a:off x="4038060" y="5647172"/>
            <a:ext cx="10810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冷却结晶</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bg/>
                                          </p:spTgt>
                                        </p:tgtEl>
                                        <p:attrNameLst>
                                          <p:attrName>style.visibility</p:attrName>
                                        </p:attrNameLst>
                                      </p:cBhvr>
                                      <p:to>
                                        <p:strVal val="visible"/>
                                      </p:to>
                                    </p:set>
                                    <p:anim calcmode="lin" valueType="num">
                                      <p:cBhvr additive="base">
                                        <p:cTn id="3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additive="base">
                                        <p:cTn id="4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 calcmode="lin" valueType="num">
                                      <p:cBhvr additive="base">
                                        <p:cTn id="4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xEl>
                                              <p:pRg st="0" end="0"/>
                                            </p:txEl>
                                          </p:spTgt>
                                        </p:tgtEl>
                                        <p:attrNameLst>
                                          <p:attrName>style.visibility</p:attrName>
                                        </p:attrNameLst>
                                      </p:cBhvr>
                                      <p:to>
                                        <p:strVal val="visible"/>
                                      </p:to>
                                    </p:set>
                                    <p:anim calcmode="lin" valueType="num">
                                      <p:cBhvr additive="base">
                                        <p:cTn id="5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10" grpId="0" build="p" animBg="1"/>
      <p:bldP spid="12" grpId="0" build="p" animBg="1"/>
      <p:bldP spid="13" grpId="0" build="p" animBg="1"/>
    </p:bldLst>
  </p:timing>
</p:sld>
</file>

<file path=ppt/slides/slide141.xml><?xml version="1.0" encoding="utf-8"?>
<p:sld xmlns:a="http://schemas.openxmlformats.org/drawingml/2006/main" xmlns:r="http://schemas.openxmlformats.org/officeDocument/2006/relationships" xmlns:p="http://schemas.openxmlformats.org/presentationml/2006/main">
  <p:cSld name="Slide 153&amp;si=153">
    <p:spTree>
      <p:nvGrpSpPr>
        <p:cNvPr id="1" name=""/>
        <p:cNvGrpSpPr/>
        <p:nvPr/>
      </p:nvGrpSpPr>
      <p:grpSpPr>
        <a:xfrm>
          <a:off x="0" y="0"/>
          <a:ext cx="0" cy="0"/>
          <a:chOff x="0" y="0"/>
          <a:chExt cx="0" cy="0"/>
        </a:xfrm>
      </p:grpSpPr>
      <p:sp>
        <p:nvSpPr>
          <p:cNvPr id="2" name="QC_4_BD.484_1#dc7482109?sp=1&amp;vop=1&amp;pid=a7a2d265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氨氮废水是造成水体富营养化的原因之一，如图为处理氨氮废水的流程。</a:t>
            </a:r>
            <a:endParaRPr lang="en-US" altLang="zh-CN" sz="1800" dirty="0"/>
          </a:p>
        </p:txBody>
      </p:sp>
      <p:pic>
        <p:nvPicPr>
          <p:cNvPr id="3" name="QC_4_BD.484_2#dc7482109?vop=1&amp;pid=a7a2d265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57014" y="1676232"/>
            <a:ext cx="4677972" cy="832421"/>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BD.484_3#dc7482109?vop=1&amp;pid=a7a2d265c&amp;color=0,0,0&amp;vtp=1&amp;bbb=1"/>
          <p:cNvSpPr/>
          <p:nvPr/>
        </p:nvSpPr>
        <p:spPr>
          <a:xfrm>
            <a:off x="832104" y="2825869"/>
            <a:ext cx="10533888" cy="469900"/>
          </a:xfrm>
          <a:prstGeom prst="rect">
            <a:avLst/>
          </a:prstGeom>
          <a:noFill/>
          <a:ln/>
        </p:spPr>
        <p:txBody>
          <a:bodyPr wrap="none" lIns="0" tIns="0" rIns="0" bIns="0" rtlCol="0" anchor="t"/>
          <a:lstStyle/>
          <a:p>
            <a:pPr algn="l" latinLnBrk="1">
              <a:lnSpc>
                <a:spcPts val="3700"/>
              </a:lnSpc>
            </a:pPr>
            <a:r>
              <a:rPr lang="en-US" altLang="zh-CN" sz="1800" b="0" i="0" dirty="0" err="1">
                <a:solidFill>
                  <a:srgbClr val="000000"/>
                </a:solidFill>
                <a:latin typeface="微软雅黑" pitchFamily="34" charset="0"/>
                <a:ea typeface="微软雅黑" pitchFamily="34" charset="-122"/>
                <a:cs typeface="微软雅黑" pitchFamily="34" charset="-120"/>
              </a:rPr>
              <a:t>下列离子方程式书写错误的是</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5" name="QC_4_AN.485_1#dc7482109.bracket?vop=1&amp;pid=a7a2d265c&amp;color=0,0,0&amp;vpa=245&amp;vtp=1"/>
          <p:cNvSpPr/>
          <p:nvPr/>
        </p:nvSpPr>
        <p:spPr>
          <a:xfrm>
            <a:off x="3987260" y="2822694"/>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6" name="QC_4_BD.484_4#dc7482109.choices?vop=1&amp;pid=a7a2d265c&amp;color=0,0,0&amp;vtp=1&amp;bbb=1"/>
              <p:cNvSpPr/>
              <p:nvPr/>
            </p:nvSpPr>
            <p:spPr>
              <a:xfrm>
                <a:off x="832104" y="3241794"/>
                <a:ext cx="10533888" cy="17907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a:t>
                </a:r>
                <a:r>
                  <a:rPr lang="en-US" altLang="zh-CN" sz="1800" b="0" i="0">
                    <a:solidFill>
                      <a:srgbClr val="000000"/>
                    </a:solidFill>
                    <a:latin typeface="微软雅黑" pitchFamily="34" charset="0"/>
                    <a:ea typeface="微软雅黑" pitchFamily="34" charset="-122"/>
                    <a:cs typeface="微软雅黑" pitchFamily="34" charset="-120"/>
                  </a:rPr>
                  <a:t>①：</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过程②总反应：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a:t>
                </a:r>
                <a:r>
                  <a:rPr lang="en-US" altLang="zh-CN" sz="1800" b="0" i="0">
                    <a:solidFill>
                      <a:srgbClr val="000000"/>
                    </a:solidFill>
                    <a:latin typeface="微软雅黑" pitchFamily="34" charset="0"/>
                    <a:ea typeface="微软雅黑" pitchFamily="34" charset="-122"/>
                    <a:cs typeface="微软雅黑" pitchFamily="34" charset="-120"/>
                  </a:rPr>
                  <a:t>③：</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溶于水：</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6" name="QC_4_BD.484_4#dc7482109.choices?vop=1&amp;pid=a7a2d265c&amp;color=0,0,0&amp;vtp=1&amp;bbb=1"/>
              <p:cNvSpPr>
                <a:spLocks noRot="1" noChangeAspect="1" noMove="1" noResize="1" noEditPoints="1" noAdjustHandles="1" noChangeArrowheads="1" noChangeShapeType="1" noTextEdit="1"/>
              </p:cNvSpPr>
              <p:nvPr/>
            </p:nvSpPr>
            <p:spPr>
              <a:xfrm>
                <a:off x="832104" y="3241794"/>
                <a:ext cx="10533888" cy="1790700"/>
              </a:xfrm>
              <a:prstGeom prst="rect">
                <a:avLst/>
              </a:prstGeom>
              <a:blipFill>
                <a:blip r:embed="rId4"/>
                <a:stretch>
                  <a:fillRect l="-1389" b="-510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42.xml><?xml version="1.0" encoding="utf-8"?>
<p:sld xmlns:a="http://schemas.openxmlformats.org/drawingml/2006/main" xmlns:r="http://schemas.openxmlformats.org/officeDocument/2006/relationships" xmlns:p="http://schemas.openxmlformats.org/presentationml/2006/main">
  <p:cSld name="Slide 154&amp;si=15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486_1#2f4c5dfc0?sp=1&amp;vop=1&amp;pid=a7a2d265c&amp;color=0,0,0&amp;vtp=1&amp;bt=1&amp;bbb=1"/>
              <p:cNvSpPr/>
              <p:nvPr/>
            </p:nvSpPr>
            <p:spPr>
              <a:xfrm>
                <a:off x="832104" y="108000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氮肥厂高浓度氨氮废水</a:t>
                </a:r>
                <a:r>
                  <a:rPr lang="en-US" altLang="zh-CN" sz="1800" b="0" i="0">
                    <a:solidFill>
                      <a:srgbClr val="000000"/>
                    </a:solidFill>
                    <a:latin typeface="微软雅黑" pitchFamily="34" charset="0"/>
                    <a:ea typeface="微软雅黑" pitchFamily="34" charset="-122"/>
                    <a:cs typeface="微软雅黑" pitchFamily="34" charset="-120"/>
                  </a:rPr>
                  <a:t>（含</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）可通过下列步骤实现氨氮的回收、处理。</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步</a:t>
                </a:r>
                <a:r>
                  <a:rPr lang="en-US" altLang="zh-CN" sz="1800" b="0" i="0">
                    <a:solidFill>
                      <a:srgbClr val="000000"/>
                    </a:solidFill>
                    <a:latin typeface="微软雅黑" pitchFamily="34" charset="0"/>
                    <a:ea typeface="微软雅黑" pitchFamily="34" charset="-122"/>
                    <a:cs typeface="微软雅黑" pitchFamily="34" charset="-120"/>
                  </a:rPr>
                  <a:t>骤</a:t>
                </a:r>
                <a:r>
                  <a:rPr lang="en-US" altLang="zh-CN" sz="1800" b="0" i="0" dirty="0">
                    <a:solidFill>
                      <a:srgbClr val="000000"/>
                    </a:solidFill>
                    <a:latin typeface="微软雅黑" pitchFamily="34" charset="0"/>
                    <a:ea typeface="微软雅黑" pitchFamily="34" charset="-122"/>
                    <a:cs typeface="微软雅黑" pitchFamily="34" charset="-120"/>
                  </a:rPr>
                  <a:t>Ⅰ：向废水中加入石灰乳，调节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至9，升温至</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30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，通入空气。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步</a:t>
                </a:r>
                <a:r>
                  <a:rPr lang="en-US" altLang="zh-CN" sz="1800" b="0" i="0">
                    <a:solidFill>
                      <a:srgbClr val="000000"/>
                    </a:solidFill>
                    <a:latin typeface="微软雅黑" pitchFamily="34" charset="0"/>
                    <a:ea typeface="微软雅黑" pitchFamily="34" charset="-122"/>
                    <a:cs typeface="微软雅黑" pitchFamily="34" charset="-120"/>
                  </a:rPr>
                  <a:t>骤</a:t>
                </a:r>
                <a:r>
                  <a:rPr lang="en-US" altLang="zh-CN" sz="1800" b="0" i="0" dirty="0">
                    <a:solidFill>
                      <a:srgbClr val="000000"/>
                    </a:solidFill>
                    <a:latin typeface="微软雅黑" pitchFamily="34" charset="0"/>
                    <a:ea typeface="微软雅黑" pitchFamily="34" charset="-122"/>
                    <a:cs typeface="微软雅黑" pitchFamily="34" charset="-120"/>
                  </a:rPr>
                  <a:t>Ⅱ：微生物在弱碱性、有氧条件下，</a:t>
                </a:r>
                <a:r>
                  <a:rPr lang="en-US" altLang="zh-CN" sz="1800" b="0" i="0">
                    <a:solidFill>
                      <a:srgbClr val="000000"/>
                    </a:solidFill>
                    <a:latin typeface="微软雅黑" pitchFamily="34" charset="0"/>
                    <a:ea typeface="微软雅黑" pitchFamily="34" charset="-122"/>
                    <a:cs typeface="微软雅黑" pitchFamily="34" charset="-120"/>
                  </a:rPr>
                  <a:t>实现硝化过程：</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步</a:t>
                </a:r>
                <a:r>
                  <a:rPr lang="en-US" altLang="zh-CN" sz="1800" b="0" i="0">
                    <a:solidFill>
                      <a:srgbClr val="000000"/>
                    </a:solidFill>
                    <a:latin typeface="微软雅黑" pitchFamily="34" charset="0"/>
                    <a:ea typeface="微软雅黑" pitchFamily="34" charset="-122"/>
                    <a:cs typeface="微软雅黑" pitchFamily="34" charset="-120"/>
                  </a:rPr>
                  <a:t>骤</a:t>
                </a:r>
                <a:r>
                  <a:rPr lang="en-US" altLang="zh-CN" sz="1800" b="0" i="0" dirty="0">
                    <a:solidFill>
                      <a:srgbClr val="000000"/>
                    </a:solidFill>
                    <a:latin typeface="微软雅黑" pitchFamily="34" charset="0"/>
                    <a:ea typeface="微软雅黑" pitchFamily="34" charset="-122"/>
                    <a:cs typeface="微软雅黑" pitchFamily="34" charset="-120"/>
                  </a:rPr>
                  <a:t>Ⅲ</a:t>
                </a:r>
                <a:r>
                  <a:rPr lang="en-US" altLang="zh-CN" sz="1800" b="0" i="0">
                    <a:solidFill>
                      <a:srgbClr val="000000"/>
                    </a:solidFill>
                    <a:latin typeface="微软雅黑" pitchFamily="34" charset="0"/>
                    <a:ea typeface="微软雅黑" pitchFamily="34" charset="-122"/>
                    <a:cs typeface="微软雅黑" pitchFamily="34" charset="-120"/>
                  </a:rPr>
                  <a:t>：向硝化后的废水中加入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oMath>
                </a14:m>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实现反硝化过程：</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4_BD.486_1#2f4c5dfc0?sp=1&amp;vop=1&amp;pid=a7a2d265c&amp;color=0,0,0&amp;vtp=1&amp;bt=1&amp;bbb=1"/>
              <p:cNvSpPr>
                <a:spLocks noRot="1" noChangeAspect="1" noMove="1" noResize="1" noEditPoints="1" noAdjustHandles="1" noChangeArrowheads="1" noChangeShapeType="1" noTextEdit="1"/>
              </p:cNvSpPr>
              <p:nvPr/>
            </p:nvSpPr>
            <p:spPr>
              <a:xfrm>
                <a:off x="832104" y="1080000"/>
                <a:ext cx="10533888" cy="2095500"/>
              </a:xfrm>
              <a:prstGeom prst="rect">
                <a:avLst/>
              </a:prstGeom>
              <a:blipFill>
                <a:blip r:embed="rId3"/>
                <a:stretch>
                  <a:fillRect l="-1389" b="-4651"/>
                </a:stretch>
              </a:blipFill>
              <a:ln/>
            </p:spPr>
            <p:txBody>
              <a:bodyPr/>
              <a:lstStyle/>
              <a:p>
                <a:r>
                  <a:rPr lang="zh-CN" altLang="en-US">
                    <a:noFill/>
                  </a:rPr>
                  <a:t> </a:t>
                </a:r>
              </a:p>
            </p:txBody>
          </p:sp>
        </mc:Fallback>
      </mc:AlternateContent>
      <p:sp>
        <p:nvSpPr>
          <p:cNvPr id="3" name="QC_4_AN.487_1#2f4c5dfc0.bracket?vop=1&amp;pid=a7a2d265c&amp;color=0,0,0&amp;vpa=246&amp;vtp=1"/>
          <p:cNvSpPr/>
          <p:nvPr/>
        </p:nvSpPr>
        <p:spPr>
          <a:xfrm>
            <a:off x="2844260" y="27640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4_BD.486_2#2f4c5dfc0.choices?vop=1&amp;pid=a7a2d265c&amp;color=0,0,0&amp;vtp=1&amp;bbb=1"/>
              <p:cNvSpPr/>
              <p:nvPr/>
            </p:nvSpPr>
            <p:spPr>
              <a:xfrm>
                <a:off x="832104" y="3180890"/>
                <a:ext cx="10533888" cy="1727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“步骤Ⅰ”</a:t>
                </a:r>
                <a:r>
                  <a:rPr lang="en-US" altLang="zh-CN" sz="1800" b="0" i="0">
                    <a:solidFill>
                      <a:srgbClr val="000000"/>
                    </a:solidFill>
                    <a:latin typeface="微软雅黑" pitchFamily="34" charset="0"/>
                    <a:ea typeface="微软雅黑" pitchFamily="34" charset="-122"/>
                    <a:cs typeface="微软雅黑" pitchFamily="34" charset="-120"/>
                  </a:rPr>
                  <a:t>中加入石灰乳后，</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浓度增大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“步骤Ⅰ”中“升温至</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30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，通入空气”可降低氨氮浓度</a:t>
                </a:r>
                <a:endParaRPr lang="en-US" altLang="zh-CN" sz="1800" dirty="0"/>
              </a:p>
              <a:p>
                <a:pPr latinLnBrk="1">
                  <a:lnSpc>
                    <a:spcPts val="37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“步骤Ⅱ”中发生反应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微生物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“步骤Ⅲ</a:t>
                </a:r>
                <a:r>
                  <a:rPr lang="en-US" altLang="zh-CN" sz="1800" b="0" i="0">
                    <a:solidFill>
                      <a:srgbClr val="000000"/>
                    </a:solidFill>
                    <a:latin typeface="微软雅黑" pitchFamily="34" charset="0"/>
                    <a:ea typeface="微软雅黑" pitchFamily="34" charset="-122"/>
                    <a:cs typeface="微软雅黑" pitchFamily="34" charset="-120"/>
                  </a:rPr>
                  <a:t>”中利用了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的氧化性</a:t>
                </a:r>
                <a:endParaRPr lang="en-US" altLang="zh-CN" sz="1800" dirty="0"/>
              </a:p>
            </p:txBody>
          </p:sp>
        </mc:Choice>
        <mc:Fallback xmlns="">
          <p:sp>
            <p:nvSpPr>
              <p:cNvPr id="4" name="QC_4_BD.486_2#2f4c5dfc0.choices?vop=1&amp;pid=a7a2d265c&amp;color=0,0,0&amp;vtp=1&amp;bbb=1"/>
              <p:cNvSpPr>
                <a:spLocks noRot="1" noChangeAspect="1" noMove="1" noResize="1" noEditPoints="1" noAdjustHandles="1" noChangeArrowheads="1" noChangeShapeType="1" noTextEdit="1"/>
              </p:cNvSpPr>
              <p:nvPr/>
            </p:nvSpPr>
            <p:spPr>
              <a:xfrm>
                <a:off x="832104" y="3180890"/>
                <a:ext cx="10533888" cy="1727200"/>
              </a:xfrm>
              <a:prstGeom prst="rect">
                <a:avLst/>
              </a:prstGeom>
              <a:blipFill>
                <a:blip r:embed="rId4"/>
                <a:stretch>
                  <a:fillRect l="-1389" b="-53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3.xml><?xml version="1.0" encoding="utf-8"?>
<p:sld xmlns:a="http://schemas.openxmlformats.org/drawingml/2006/main" xmlns:r="http://schemas.openxmlformats.org/officeDocument/2006/relationships" xmlns:p="http://schemas.openxmlformats.org/presentationml/2006/main">
  <p:cSld name="Slide 155&amp;si=15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488_1#947a371a1?sp=1&amp;vop=1&amp;pid=c6aaeb2ae&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创新应用</a:t>
                </a:r>
                <a:r>
                  <a:rPr lang="en-US" altLang="zh-CN" sz="1800" b="0" i="0" dirty="0">
                    <a:solidFill>
                      <a:srgbClr val="000000"/>
                    </a:solidFill>
                    <a:latin typeface="微软雅黑" pitchFamily="34" charset="0"/>
                    <a:ea typeface="微软雅黑" pitchFamily="34" charset="-122"/>
                    <a:cs typeface="微软雅黑" pitchFamily="34" charset="-120"/>
                  </a:rPr>
                  <a:t>氮氧化物和硫氧化物是燃煤排放的主要空气污染物</a:t>
                </a:r>
                <a:r>
                  <a:rPr lang="en-US" altLang="zh-CN" sz="1800" b="0" i="0">
                    <a:solidFill>
                      <a:srgbClr val="000000"/>
                    </a:solidFill>
                    <a:latin typeface="微软雅黑" pitchFamily="34" charset="0"/>
                    <a:ea typeface="微软雅黑" pitchFamily="34" charset="-122"/>
                    <a:cs typeface="微软雅黑" pitchFamily="34" charset="-120"/>
                  </a:rPr>
                  <a:t>。某课题组提出了一种可以有效去除</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和</a:t>
                </a:r>
              </a:p>
              <a:p>
                <a:pPr latinLnBrk="1">
                  <a:lnSpc>
                    <a:spcPts val="3300"/>
                  </a:lnSpc>
                </a:pP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的湿法处理方法，反应装置与机理如图所示。</a:t>
                </a:r>
                <a:endParaRPr lang="en-US" altLang="zh-CN" dirty="0"/>
              </a:p>
            </p:txBody>
          </p:sp>
        </mc:Choice>
        <mc:Fallback xmlns="">
          <p:sp>
            <p:nvSpPr>
              <p:cNvPr id="2" name="QC_4_BD.488_1#947a371a1?sp=1&amp;vop=1&amp;pid=c6aaeb2ae&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C_4_BD.488_2#947a371a1?vop=1&amp;pid=c6aaeb2ae&amp;color=0,0,0&amp;vtp=1&amp;bbb=1"/>
              <p:cNvSpPr/>
              <p:nvPr/>
            </p:nvSpPr>
            <p:spPr>
              <a:xfrm>
                <a:off x="832104" y="1948990"/>
                <a:ext cx="10533888" cy="850900"/>
              </a:xfrm>
              <a:prstGeom prst="rect">
                <a:avLst/>
              </a:prstGeom>
              <a:noFill/>
              <a:ln/>
            </p:spPr>
            <p:txBody>
              <a:bodyPr wrap="none" lIns="0" tIns="0" rIns="0" bIns="0" rtlCol="0" anchor="t"/>
              <a:lstStyle/>
              <a:p>
                <a:pPr algn="l" latinLnBrk="1">
                  <a:lnSpc>
                    <a:spcPts val="3400"/>
                  </a:lnSpc>
                </a:pPr>
                <a:r>
                  <a:rPr lang="en-US" altLang="zh-CN" sz="1800" b="0" i="0" dirty="0">
                    <a:solidFill>
                      <a:srgbClr val="000000"/>
                    </a:solidFill>
                    <a:latin typeface="微软雅黑" pitchFamily="34" charset="0"/>
                    <a:ea typeface="微软雅黑" pitchFamily="34" charset="-122"/>
                    <a:cs typeface="微软雅黑" pitchFamily="34" charset="-120"/>
                  </a:rPr>
                  <a:t>已知：循环催化过程中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（Ⅳ</a:t>
                </a:r>
                <a:r>
                  <a:rPr lang="en-US" altLang="zh-CN" sz="1800" b="0" i="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更易被转化。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3" name="QC_4_BD.488_2#947a371a1?vop=1&amp;pid=c6aaeb2ae&amp;color=0,0,0&amp;vtp=1&amp;bbb=1"/>
              <p:cNvSpPr>
                <a:spLocks noRot="1" noChangeAspect="1" noMove="1" noResize="1" noEditPoints="1" noAdjustHandles="1" noChangeArrowheads="1" noChangeShapeType="1" noTextEdit="1"/>
              </p:cNvSpPr>
              <p:nvPr/>
            </p:nvSpPr>
            <p:spPr>
              <a:xfrm>
                <a:off x="832104" y="1948990"/>
                <a:ext cx="10533888" cy="850900"/>
              </a:xfrm>
              <a:prstGeom prst="rect">
                <a:avLst/>
              </a:prstGeom>
              <a:blipFill>
                <a:blip r:embed="rId4"/>
                <a:stretch>
                  <a:fillRect l="-1389" b="-10791"/>
                </a:stretch>
              </a:blipFill>
              <a:ln/>
            </p:spPr>
            <p:txBody>
              <a:bodyPr/>
              <a:lstStyle/>
              <a:p>
                <a:r>
                  <a:rPr lang="zh-CN" altLang="en-US">
                    <a:noFill/>
                  </a:rPr>
                  <a:t> </a:t>
                </a:r>
              </a:p>
            </p:txBody>
          </p:sp>
        </mc:Fallback>
      </mc:AlternateContent>
      <p:sp>
        <p:nvSpPr>
          <p:cNvPr id="4" name="QC_4_AN.489_1#947a371a1.bracket?vop=1&amp;pid=c6aaeb2ae&amp;color=0,0,0&amp;vpa=247&amp;vtp=1"/>
          <p:cNvSpPr/>
          <p:nvPr/>
        </p:nvSpPr>
        <p:spPr>
          <a:xfrm>
            <a:off x="2844261" y="238841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5" name="QC_4_BD.488_3#947a371a1?htil=55&amp;vop=1&amp;pid=c6aaeb2ae&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035951" y="2917944"/>
            <a:ext cx="4224528" cy="25328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4_BD.488_4#947a371a1.choices?htil=55&amp;vop=1&amp;pid=c6aaeb2ae&amp;color=0,0,0&amp;vtp=1&amp;bbb=1&amp;hb=1"/>
              <p:cNvSpPr/>
              <p:nvPr/>
            </p:nvSpPr>
            <p:spPr>
              <a:xfrm>
                <a:off x="832104" y="2825290"/>
                <a:ext cx="6227064" cy="2565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的主要作用是将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碱性环境更有利于燃煤空气污染物的处理</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时</a:t>
                </a:r>
                <a:r>
                  <a:rPr lang="en-US" altLang="zh-CN" sz="1800" b="0" i="0">
                    <a:solidFill>
                      <a:srgbClr val="000000"/>
                    </a:solidFill>
                    <a:latin typeface="微软雅黑" pitchFamily="34" charset="0"/>
                    <a:ea typeface="微软雅黑" pitchFamily="34" charset="-122"/>
                    <a:cs typeface="微软雅黑" pitchFamily="34" charset="-120"/>
                  </a:rPr>
                  <a:t>，该装置中物质的利用</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率最高</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的离子方程式为</a:t>
                </a:r>
              </a:p>
              <a:p>
                <a:pPr latinLnBrk="1">
                  <a:lnSpc>
                    <a:spcPts val="3700"/>
                  </a:lnSpc>
                </a:pPr>
                <a14:m>
                  <m:oMath xmlns:m="http://schemas.openxmlformats.org/officeDocument/2006/math">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2000">
                                      <a:solidFill>
                                        <a:srgbClr val="000000"/>
                                      </a:solidFill>
                                      <a:latin typeface="Cambria Math" panose="02040503050406030204" pitchFamily="18" charset="0"/>
                                    </a:rPr>
                                    <m:t>催化剂</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6" name="QC_4_BD.488_4#947a371a1.choices?htil=55&amp;vop=1&amp;pid=c6aaeb2ae&amp;color=0,0,0&amp;vtp=1&amp;bbb=1&amp;hb=1"/>
              <p:cNvSpPr>
                <a:spLocks noRot="1" noChangeAspect="1" noMove="1" noResize="1" noEditPoints="1" noAdjustHandles="1" noChangeArrowheads="1" noChangeShapeType="1" noTextEdit="1"/>
              </p:cNvSpPr>
              <p:nvPr/>
            </p:nvSpPr>
            <p:spPr>
              <a:xfrm>
                <a:off x="832104" y="2825290"/>
                <a:ext cx="6227064" cy="2565400"/>
              </a:xfrm>
              <a:prstGeom prst="rect">
                <a:avLst/>
              </a:prstGeom>
              <a:blipFill>
                <a:blip r:embed="rId6"/>
                <a:stretch>
                  <a:fillRect l="-23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4.xml><?xml version="1.0" encoding="utf-8"?>
<p:sld xmlns:a="http://schemas.openxmlformats.org/drawingml/2006/main" xmlns:r="http://schemas.openxmlformats.org/officeDocument/2006/relationships" xmlns:p="http://schemas.openxmlformats.org/presentationml/2006/main">
  <p:cSld name="Slide 156&amp;si=15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490_1#b122bf236?sp=1&amp;vop=1&amp;pid=c6aaeb2ae&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我国是以煤炭为主要能源的发展中国家</a:t>
                </a:r>
                <a:r>
                  <a:rPr lang="en-US" altLang="zh-CN" sz="1800" b="0" i="0">
                    <a:solidFill>
                      <a:srgbClr val="000000"/>
                    </a:solidFill>
                    <a:latin typeface="微软雅黑" pitchFamily="34" charset="0"/>
                    <a:ea typeface="微软雅黑" pitchFamily="34" charset="-122"/>
                    <a:cs typeface="微软雅黑" pitchFamily="34" charset="-120"/>
                  </a:rPr>
                  <a:t>，煤炭燃烧产生的烟气中含有大量的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，造成严重的大气</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污染。某化工小组进行了</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协同氨水法脱除模拟烟气中</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的实验研究，其流程如图甲所示。</a:t>
                </a:r>
                <a:endParaRPr lang="en-US" altLang="zh-CN" dirty="0">
                  <a:solidFill>
                    <a:srgbClr val="000000"/>
                  </a:solidFill>
                </a:endParaRPr>
              </a:p>
            </p:txBody>
          </p:sp>
        </mc:Choice>
        <mc:Fallback xmlns="">
          <p:sp>
            <p:nvSpPr>
              <p:cNvPr id="2" name="QO_4_BD.490_1#b122bf236?sp=1&amp;vop=1&amp;pid=c6aaeb2ae&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58" b="-10870"/>
                </a:stretch>
              </a:blipFill>
              <a:ln/>
            </p:spPr>
            <p:txBody>
              <a:bodyPr/>
              <a:lstStyle/>
              <a:p>
                <a:r>
                  <a:rPr lang="zh-CN" altLang="en-US">
                    <a:noFill/>
                  </a:rPr>
                  <a:t> </a:t>
                </a:r>
              </a:p>
            </p:txBody>
          </p:sp>
        </mc:Fallback>
      </mc:AlternateContent>
      <p:pic>
        <p:nvPicPr>
          <p:cNvPr id="3" name="QO_4_BD.490_2#b122bf236?iti=4&amp;vop=1&amp;pid=c6aaeb2a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31920" y="2041644"/>
            <a:ext cx="4325112" cy="9966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4_BD.490_3#b122bf236?iti=4&amp;vop=1&amp;pid=c6aaeb2ae&amp;color=0,0,0&amp;vtp=1"/>
          <p:cNvSpPr/>
          <p:nvPr/>
        </p:nvSpPr>
        <p:spPr>
          <a:xfrm>
            <a:off x="5953982" y="3165340"/>
            <a:ext cx="280988" cy="767080"/>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甲</a:t>
            </a:r>
            <a:endParaRPr lang="en-US" altLang="zh-CN" sz="1800" dirty="0">
              <a:solidFill>
                <a:srgbClr val="000000"/>
              </a:solidFill>
            </a:endParaRPr>
          </a:p>
        </p:txBody>
      </p:sp>
      <p:sp>
        <p:nvSpPr>
          <p:cNvPr id="5" name="QB_5_BD.491_1#9ab42381f?vop=1&amp;pid=b122bf236&amp;color=0,0,0&amp;vtp=1&amp;bbb=1"/>
          <p:cNvSpPr/>
          <p:nvPr/>
        </p:nvSpPr>
        <p:spPr>
          <a:xfrm>
            <a:off x="832104" y="361269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（1）制备“模拟烟气</a:t>
            </a:r>
            <a:r>
              <a:rPr lang="en-US" altLang="zh-CN" sz="1800" b="0" i="0">
                <a:solidFill>
                  <a:srgbClr val="000000"/>
                </a:solidFill>
                <a:latin typeface="微软雅黑" pitchFamily="34" charset="0"/>
                <a:ea typeface="微软雅黑" pitchFamily="34" charset="-122"/>
                <a:cs typeface="微软雅黑" pitchFamily="34" charset="-120"/>
              </a:rPr>
              <a:t>”时应首先向装置管道内通入</a:t>
            </a:r>
            <a:r>
              <a:rPr lang="en-US" altLang="zh-CN" sz="1800" i="0">
                <a:solidFill>
                  <a:srgbClr val="000000"/>
                </a:solidFill>
                <a:latin typeface="SimSun" pitchFamily="34" charset="0"/>
                <a:ea typeface="SimSun" pitchFamily="34" charset="-122"/>
                <a:cs typeface="SimSun" pitchFamily="34" charset="-120"/>
              </a:rPr>
              <a:t>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6" name="QB_5_AN.492_1#9ab42381f.blank?vop=1&amp;pid=b122bf236&amp;color=0,0,0&amp;vpa=248&amp;vtp=1&amp;bbb=1"/>
              <p:cNvSpPr/>
              <p:nvPr/>
            </p:nvSpPr>
            <p:spPr>
              <a:xfrm>
                <a:off x="6037516" y="3646733"/>
                <a:ext cx="379349"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5_AN.492_1#9ab42381f.blank?vop=1&amp;pid=b122bf236&amp;color=0,0,0&amp;vpa=248&amp;vtp=1&amp;bbb=1"/>
              <p:cNvSpPr>
                <a:spLocks noRot="1" noChangeAspect="1" noMove="1" noResize="1" noEditPoints="1" noAdjustHandles="1" noChangeArrowheads="1" noChangeShapeType="1" noTextEdit="1"/>
              </p:cNvSpPr>
              <p:nvPr/>
            </p:nvSpPr>
            <p:spPr>
              <a:xfrm>
                <a:off x="6037516" y="3646733"/>
                <a:ext cx="379349" cy="279400"/>
              </a:xfrm>
              <a:prstGeom prst="rect">
                <a:avLst/>
              </a:prstGeom>
              <a:blipFill>
                <a:blip r:embed="rId5"/>
                <a:stretch>
                  <a:fillRect l="-6349" b="-1304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BD.493_1#25d65e440?sp=1&amp;vop=1&amp;pid=b122bf236&amp;color=0,0,0&amp;vtp=1&amp;bbb=1&amp;hb=1"/>
              <p:cNvSpPr/>
              <p:nvPr/>
            </p:nvSpPr>
            <p:spPr>
              <a:xfrm>
                <a:off x="832104" y="406671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（2）向燃煤中加入适量石灰石</a:t>
                </a:r>
                <a:r>
                  <a:rPr lang="en-US" altLang="zh-CN" sz="1800" b="0" i="0">
                    <a:solidFill>
                      <a:srgbClr val="000000"/>
                    </a:solidFill>
                    <a:latin typeface="微软雅黑" pitchFamily="34" charset="0"/>
                    <a:ea typeface="微软雅黑" pitchFamily="34" charset="-122"/>
                    <a:cs typeface="微软雅黑" pitchFamily="34" charset="-120"/>
                  </a:rPr>
                  <a:t>，高温时将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的化学方程式是</a:t>
                </a:r>
              </a:p>
              <a:p>
                <a:pPr latinLnBrk="1">
                  <a:lnSpc>
                    <a:spcPts val="3300"/>
                  </a:lnSpc>
                </a:pPr>
                <a:r>
                  <a:rPr lang="en-US" altLang="zh-CN" sz="1800" i="0">
                    <a:solidFill>
                      <a:srgbClr val="000000"/>
                    </a:solidFill>
                    <a:latin typeface="SimSun" pitchFamily="34" charset="0"/>
                    <a:ea typeface="SimSun" pitchFamily="34" charset="-122"/>
                    <a:cs typeface="SimSun" pitchFamily="34" charset="-120"/>
                  </a:rPr>
                  <a:t>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dirty="0">
                    <a:solidFill>
                      <a:srgbClr val="000000"/>
                    </a:solidFill>
                    <a:latin typeface="微软雅黑" pitchFamily="34" charset="0"/>
                    <a:ea typeface="微软雅黑" pitchFamily="34" charset="-122"/>
                    <a:cs typeface="微软雅黑" pitchFamily="34" charset="-120"/>
                  </a:rPr>
                  <a:t>溶液作为吸收剂进行一体化“脱硫、脱硝</a:t>
                </a: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。写出用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吸收</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的离子方程式：</a:t>
                </a:r>
                <a:r>
                  <a:rPr lang="en-US" altLang="zh-CN" i="0">
                    <a:solidFill>
                      <a:srgbClr val="000000"/>
                    </a:solidFill>
                    <a:latin typeface="SimSun" pitchFamily="34" charset="0"/>
                    <a:ea typeface="SimSun" pitchFamily="34" charset="-122"/>
                    <a:cs typeface="SimSun" pitchFamily="34" charset="-120"/>
                  </a:rPr>
                  <a:t>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7" name="QB_5_BD.493_1#25d65e440?sp=1&amp;vop=1&amp;pid=b122bf236&amp;color=0,0,0&amp;vtp=1&amp;bbb=1&amp;hb=1"/>
              <p:cNvSpPr>
                <a:spLocks noRot="1" noChangeAspect="1" noMove="1" noResize="1" noEditPoints="1" noAdjustHandles="1" noChangeArrowheads="1" noChangeShapeType="1" noTextEdit="1"/>
              </p:cNvSpPr>
              <p:nvPr/>
            </p:nvSpPr>
            <p:spPr>
              <a:xfrm>
                <a:off x="832104" y="4066715"/>
                <a:ext cx="10533888" cy="1676400"/>
              </a:xfrm>
              <a:prstGeom prst="rect">
                <a:avLst/>
              </a:prstGeom>
              <a:blipFill>
                <a:blip r:embed="rId6"/>
                <a:stretch>
                  <a:fillRect l="-1389" b="-581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5_AN.494_1#25d65e440.blank?vop=1&amp;pid=b122bf236&amp;color=0,0,0&amp;vpa=249&amp;vtp=1&amp;bbb=1&amp;rh=28.19504"/>
              <p:cNvSpPr/>
              <p:nvPr/>
            </p:nvSpPr>
            <p:spPr>
              <a:xfrm>
                <a:off x="989266" y="4487854"/>
                <a:ext cx="4141470" cy="358077"/>
              </a:xfrm>
              <a:prstGeom prst="rect">
                <a:avLst/>
              </a:prstGeom>
              <a:noFill/>
              <a:ln/>
            </p:spPr>
            <p:txBody>
              <a:bodyPr wrap="none" lIns="0" tIns="0" rIns="0" bIns="0" rtlCol="0" anchor="t"/>
              <a:lstStyle/>
              <a:p>
                <a:pPr algn="ctr" latinLnBrk="1">
                  <a:lnSpc>
                    <a:spcPts val="33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高温</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5_AN.494_1#25d65e440.blank?vop=1&amp;pid=b122bf236&amp;color=0,0,0&amp;vpa=249&amp;vtp=1&amp;bbb=1&amp;rh=28.19504"/>
              <p:cNvSpPr>
                <a:spLocks noRot="1" noChangeAspect="1" noMove="1" noResize="1" noEditPoints="1" noAdjustHandles="1" noChangeArrowheads="1" noChangeShapeType="1" noTextEdit="1"/>
              </p:cNvSpPr>
              <p:nvPr/>
            </p:nvSpPr>
            <p:spPr>
              <a:xfrm>
                <a:off x="989266" y="4487854"/>
                <a:ext cx="4141470" cy="358077"/>
              </a:xfrm>
              <a:prstGeom prst="rect">
                <a:avLst/>
              </a:prstGeom>
              <a:blipFill>
                <a:blip r:embed="rId7"/>
                <a:stretch>
                  <a:fillRect l="-588" t="-16949" b="-1186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5_AN.495_1#25d65e440.blank?vop=1&amp;pid=b122bf236&amp;color=0,0,0&amp;vpa=250&amp;vtp=1&amp;bbb=1&amp;rh=23.75"/>
              <p:cNvSpPr/>
              <p:nvPr/>
            </p:nvSpPr>
            <p:spPr>
              <a:xfrm>
                <a:off x="3313304" y="5341040"/>
                <a:ext cx="4242308"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5_AN.495_1#25d65e440.blank?vop=1&amp;pid=b122bf236&amp;color=0,0,0&amp;vpa=250&amp;vtp=1&amp;bbb=1&amp;rh=23.75"/>
              <p:cNvSpPr>
                <a:spLocks noRot="1" noChangeAspect="1" noMove="1" noResize="1" noEditPoints="1" noAdjustHandles="1" noChangeArrowheads="1" noChangeShapeType="1" noTextEdit="1"/>
              </p:cNvSpPr>
              <p:nvPr/>
            </p:nvSpPr>
            <p:spPr>
              <a:xfrm>
                <a:off x="3313304" y="5341040"/>
                <a:ext cx="4242308" cy="301625"/>
              </a:xfrm>
              <a:prstGeom prst="rect">
                <a:avLst/>
              </a:prstGeom>
              <a:blipFill>
                <a:blip r:embed="rId8"/>
                <a:stretch>
                  <a:fillRect l="-719" r="-719"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9" grpId="0" build="p" animBg="1"/>
    </p:bldLst>
  </p:timing>
</p:sld>
</file>

<file path=ppt/slides/slide145.xml><?xml version="1.0" encoding="utf-8"?>
<p:sld xmlns:a="http://schemas.openxmlformats.org/drawingml/2006/main" xmlns:r="http://schemas.openxmlformats.org/officeDocument/2006/relationships" xmlns:p="http://schemas.openxmlformats.org/presentationml/2006/main">
  <p:cSld name="Slide 157&amp;si=15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496_1#194bb3f70?sp=1&amp;vop=1&amp;pid=b122bf236&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a:t>
                </a:r>
                <a:r>
                  <a:rPr lang="en-US" altLang="zh-CN" sz="1800" b="0" i="0">
                    <a:solidFill>
                      <a:srgbClr val="000000"/>
                    </a:solidFill>
                    <a:latin typeface="微软雅黑" pitchFamily="34" charset="0"/>
                    <a:ea typeface="微软雅黑" pitchFamily="34" charset="-122"/>
                    <a:cs typeface="微软雅黑" pitchFamily="34" charset="-120"/>
                  </a:rPr>
                  <a:t>）利用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协同氨水法进行脱硫、脱硝净化时，污染性气体脱除效率变化情况如图乙所示</a:t>
                </a:r>
                <a:r>
                  <a:rPr lang="en-US" altLang="zh-CN" sz="1800" b="0" i="0">
                    <a:solidFill>
                      <a:srgbClr val="000000"/>
                    </a:solidFill>
                    <a:latin typeface="微软雅黑" pitchFamily="34" charset="0"/>
                    <a:ea typeface="微软雅黑" pitchFamily="34" charset="-122"/>
                    <a:cs typeface="微软雅黑" pitchFamily="34" charset="-120"/>
                  </a:rPr>
                  <a:t>，则该脱除</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技术的最佳温度应为</a:t>
                </a:r>
                <a:r>
                  <a:rPr lang="en-US" altLang="zh-CN" sz="1800" i="0">
                    <a:solidFill>
                      <a:srgbClr val="000000"/>
                    </a:solidFill>
                    <a:latin typeface="SimSun" pitchFamily="34" charset="0"/>
                    <a:ea typeface="SimSun" pitchFamily="34" charset="-122"/>
                    <a:cs typeface="SimSun" pitchFamily="34" charset="-120"/>
                  </a:rPr>
                  <a:t>____</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，小型喷淋塔中可能产生的一种副产物的化学式为</a:t>
                </a:r>
                <a:r>
                  <a:rPr lang="en-US" altLang="zh-CN" sz="1800" i="0">
                    <a:solidFill>
                      <a:srgbClr val="000000"/>
                    </a:solidFill>
                    <a:latin typeface="SimSun" pitchFamily="34" charset="0"/>
                    <a:ea typeface="SimSun" pitchFamily="34" charset="-122"/>
                    <a:cs typeface="SimSun" pitchFamily="34" charset="-120"/>
                  </a:rPr>
                  <a:t>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a:t>
                </a:r>
                <a:r>
                  <a:rPr lang="en-US" altLang="zh-CN" b="0" i="0">
                    <a:solidFill>
                      <a:srgbClr val="000000"/>
                    </a:solidFill>
                    <a:latin typeface="微软雅黑" pitchFamily="34" charset="0"/>
                    <a:ea typeface="微软雅黑" pitchFamily="34" charset="-122"/>
                    <a:cs typeface="微软雅黑" pitchFamily="34" charset="-120"/>
                  </a:rPr>
                  <a:t>，该物质的常见用途是</a:t>
                </a:r>
                <a:r>
                  <a:rPr lang="en-US" altLang="zh-CN" i="0">
                    <a:solidFill>
                      <a:srgbClr val="000000"/>
                    </a:solidFill>
                    <a:latin typeface="SimSun" pitchFamily="34" charset="0"/>
                    <a:ea typeface="SimSun" pitchFamily="34" charset="-122"/>
                    <a:cs typeface="SimSun" pitchFamily="34" charset="-120"/>
                  </a:rPr>
                  <a:t>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B_5_BD.496_1#194bb3f70?sp=1&amp;vop=1&amp;pid=b122bf236&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1157"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497_1#194bb3f70.blank?vop=1&amp;pid=b122bf236&amp;color=0,0,0&amp;vpa=251&amp;vtp=1&amp;bbb=1"/>
              <p:cNvSpPr/>
              <p:nvPr/>
            </p:nvSpPr>
            <p:spPr>
              <a:xfrm>
                <a:off x="2932367" y="1546026"/>
                <a:ext cx="371475"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5_AN.497_1#194bb3f70.blank?vop=1&amp;pid=b122bf236&amp;color=0,0,0&amp;vpa=251&amp;vtp=1&amp;bbb=1"/>
              <p:cNvSpPr>
                <a:spLocks noRot="1" noChangeAspect="1" noMove="1" noResize="1" noEditPoints="1" noAdjustHandles="1" noChangeArrowheads="1" noChangeShapeType="1" noTextEdit="1"/>
              </p:cNvSpPr>
              <p:nvPr/>
            </p:nvSpPr>
            <p:spPr>
              <a:xfrm>
                <a:off x="2932367" y="1546026"/>
                <a:ext cx="371475" cy="279400"/>
              </a:xfrm>
              <a:prstGeom prst="rect">
                <a:avLst/>
              </a:prstGeom>
              <a:blipFill>
                <a:blip r:embed="rId4"/>
                <a:stretch>
                  <a:fillRect l="-6557" r="-6557" b="-444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5_AN.498_1#194bb3f70.blank?vop=1&amp;pid=b122bf236&amp;color=0,0,0&amp;vpa=252&amp;vtp=1&amp;bbb=1&amp;hb=1"/>
              <p:cNvSpPr/>
              <p:nvPr/>
            </p:nvSpPr>
            <p:spPr>
              <a:xfrm>
                <a:off x="832104" y="1461000"/>
                <a:ext cx="10531904" cy="838200"/>
              </a:xfrm>
              <a:prstGeom prst="rect">
                <a:avLst/>
              </a:prstGeom>
              <a:noFill/>
              <a:ln/>
            </p:spPr>
            <p:txBody>
              <a:bodyPr wrap="square" lIns="0" tIns="0" rIns="0" bIns="0" rtlCol="0" anchor="t"/>
              <a:lstStyle/>
              <a:p>
                <a:pPr latinLnBrk="1">
                  <a:lnSpc>
                    <a:spcPts val="3263"/>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Cl</m:t>
                    </m:r>
                  </m:oMath>
                </a14:m>
                <a:r>
                  <a:rPr lang="en-US" altLang="zh-CN" b="0" i="0" dirty="0">
                    <a:solidFill>
                      <a:srgbClr val="FF0000"/>
                    </a:solidFill>
                    <a:latin typeface="微软雅黑" pitchFamily="34" charset="0"/>
                    <a:ea typeface="微软雅黑" pitchFamily="34" charset="-122"/>
                    <a:cs typeface="微软雅黑" pitchFamily="34" charset="-120"/>
                  </a:rPr>
                  <a:t>［或</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b="0" i="0">
                    <a:solidFill>
                      <a:srgbClr val="FF0000"/>
                    </a:solidFill>
                    <a:latin typeface="微软雅黑" pitchFamily="34" charset="0"/>
                    <a:ea typeface="微软雅黑" pitchFamily="34" charset="-122"/>
                    <a:cs typeface="微软雅黑" pitchFamily="34" charset="-120"/>
                  </a:rPr>
                  <a:t>、</a:t>
                </a:r>
              </a:p>
              <a:p>
                <a:pPr latinLnBrk="1">
                  <a:lnSpc>
                    <a:spcPts val="3263"/>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FF0000"/>
                    </a:solidFill>
                    <a:latin typeface="微软雅黑" pitchFamily="34" charset="0"/>
                    <a:ea typeface="微软雅黑" pitchFamily="34" charset="-122"/>
                    <a:cs typeface="微软雅黑" pitchFamily="34" charset="-120"/>
                  </a:rPr>
                  <a:t>］</a:t>
                </a:r>
                <a:endParaRPr lang="en-US" altLang="zh-CN" sz="100" dirty="0">
                  <a:solidFill>
                    <a:srgbClr val="FF0000"/>
                  </a:solidFill>
                </a:endParaRPr>
              </a:p>
            </p:txBody>
          </p:sp>
        </mc:Choice>
        <mc:Fallback xmlns="">
          <p:sp>
            <p:nvSpPr>
              <p:cNvPr id="4" name="QB_5_AN.498_1#194bb3f70.blank?vop=1&amp;pid=b122bf236&amp;color=0,0,0&amp;vpa=252&amp;vtp=1&amp;bbb=1&amp;hb=1"/>
              <p:cNvSpPr>
                <a:spLocks noRot="1" noChangeAspect="1" noMove="1" noResize="1" noEditPoints="1" noAdjustHandles="1" noChangeArrowheads="1" noChangeShapeType="1" noTextEdit="1"/>
              </p:cNvSpPr>
              <p:nvPr/>
            </p:nvSpPr>
            <p:spPr>
              <a:xfrm>
                <a:off x="832104" y="1461000"/>
                <a:ext cx="10531904" cy="838200"/>
              </a:xfrm>
              <a:prstGeom prst="rect">
                <a:avLst/>
              </a:prstGeom>
              <a:blipFill>
                <a:blip r:embed="rId5"/>
                <a:stretch>
                  <a:fillRect l="-811" b="-10949"/>
                </a:stretch>
              </a:blipFill>
              <a:ln/>
            </p:spPr>
            <p:txBody>
              <a:bodyPr/>
              <a:lstStyle/>
              <a:p>
                <a:r>
                  <a:rPr lang="zh-CN" altLang="en-US">
                    <a:noFill/>
                  </a:rPr>
                  <a:t> </a:t>
                </a:r>
              </a:p>
            </p:txBody>
          </p:sp>
        </mc:Fallback>
      </mc:AlternateContent>
      <p:sp>
        <p:nvSpPr>
          <p:cNvPr id="5" name="QB_5_AN.500_1#194bb3f70.blank?vop=1&amp;pid=b122bf236&amp;color=0,0,0&amp;vpa=253&amp;vtp=1&amp;bbb=1"/>
          <p:cNvSpPr/>
          <p:nvPr/>
        </p:nvSpPr>
        <p:spPr>
          <a:xfrm>
            <a:off x="4266660" y="1887720"/>
            <a:ext cx="8524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作氮肥</a:t>
            </a:r>
            <a:endParaRPr lang="en-US" altLang="zh-CN" dirty="0">
              <a:solidFill>
                <a:srgbClr val="FF0000"/>
              </a:solidFill>
            </a:endParaRPr>
          </a:p>
        </p:txBody>
      </p:sp>
      <p:pic>
        <p:nvPicPr>
          <p:cNvPr id="6" name="QB_5_BD.499_1#194bb3f70?iti=5&amp;vop=1&amp;pid=b122bf236&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937760" y="2448044"/>
            <a:ext cx="2313432" cy="19842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B_5_BD.499_2#194bb3f70?iti=5&amp;vop=1&amp;pid=b122bf236&amp;color=0,0,0&amp;vtp=1"/>
          <p:cNvSpPr/>
          <p:nvPr/>
        </p:nvSpPr>
        <p:spPr>
          <a:xfrm>
            <a:off x="5953982" y="4559292"/>
            <a:ext cx="280988" cy="767080"/>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乙</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8" name="QB_5_BD.501_1#2c3c675ce?vop=1&amp;pid=b122bf236&amp;color=0,0,0&amp;vtp=1&amp;bbb=1&amp;hb=1"/>
              <p:cNvSpPr/>
              <p:nvPr/>
            </p:nvSpPr>
            <p:spPr>
              <a:xfrm>
                <a:off x="832104" y="500969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（4）传统湿式氨法烟气处理技术以尿素</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热水解产生的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溶于水为喷淋液。</a:t>
                </a:r>
                <a:r>
                  <a:rPr lang="en-US" altLang="zh-CN" sz="1800" b="0" i="0">
                    <a:solidFill>
                      <a:srgbClr val="000000"/>
                    </a:solidFill>
                    <a:latin typeface="微软雅黑" pitchFamily="34" charset="0"/>
                    <a:ea typeface="微软雅黑" pitchFamily="34" charset="-122"/>
                    <a:cs typeface="微软雅黑" pitchFamily="34" charset="-120"/>
                  </a:rPr>
                  <a:t>在催化剂作用下，</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喷淋</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除去</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过程中有一种无污染气体生成</a:t>
                </a:r>
                <a:r>
                  <a:rPr lang="en-US" altLang="zh-CN" b="0" i="0">
                    <a:solidFill>
                      <a:srgbClr val="000000"/>
                    </a:solidFill>
                    <a:latin typeface="微软雅黑" pitchFamily="34" charset="0"/>
                    <a:ea typeface="微软雅黑" pitchFamily="34" charset="-122"/>
                    <a:cs typeface="微软雅黑" pitchFamily="34" charset="-120"/>
                  </a:rPr>
                  <a:t>，该反应的化学方程式为</a:t>
                </a:r>
                <a:r>
                  <a:rPr lang="en-US" altLang="zh-CN" i="0">
                    <a:solidFill>
                      <a:srgbClr val="000000"/>
                    </a:solidFill>
                    <a:latin typeface="SimSun" pitchFamily="34" charset="0"/>
                    <a:ea typeface="SimSun" pitchFamily="34" charset="-122"/>
                    <a:cs typeface="SimSun" pitchFamily="34" charset="-120"/>
                  </a:rPr>
                  <a:t>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8" name="QB_5_BD.501_1#2c3c675ce?vop=1&amp;pid=b122bf236&amp;color=0,0,0&amp;vtp=1&amp;bbb=1&amp;hb=1"/>
              <p:cNvSpPr>
                <a:spLocks noRot="1" noChangeAspect="1" noMove="1" noResize="1" noEditPoints="1" noAdjustHandles="1" noChangeArrowheads="1" noChangeShapeType="1" noTextEdit="1"/>
              </p:cNvSpPr>
              <p:nvPr/>
            </p:nvSpPr>
            <p:spPr>
              <a:xfrm>
                <a:off x="832104" y="5009690"/>
                <a:ext cx="10533888" cy="838200"/>
              </a:xfrm>
              <a:prstGeom prst="rect">
                <a:avLst/>
              </a:prstGeom>
              <a:blipFill>
                <a:blip r:embed="rId7"/>
                <a:stretch>
                  <a:fillRect l="-1389" r="-2315" b="-1094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5_AN.502_1#2c3c675ce.blank?vop=1&amp;pid=b122bf236&amp;color=0,0,0&amp;vpa=254&amp;vtp=1&amp;bbb=1&amp;rh=28.18504"/>
              <p:cNvSpPr/>
              <p:nvPr/>
            </p:nvSpPr>
            <p:spPr>
              <a:xfrm>
                <a:off x="7999603" y="5430702"/>
                <a:ext cx="3128772" cy="357950"/>
              </a:xfrm>
              <a:prstGeom prst="rect">
                <a:avLst/>
              </a:prstGeom>
              <a:noFill/>
              <a:ln/>
            </p:spPr>
            <p:txBody>
              <a:bodyPr wrap="none" lIns="0" tIns="0" rIns="0" bIns="0" rtlCol="0" anchor="t"/>
              <a:lstStyle/>
              <a:p>
                <a:pPr algn="ctr" latinLnBrk="1">
                  <a:lnSpc>
                    <a:spcPts val="33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+6</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催化剂</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5</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+6</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5_AN.502_1#2c3c675ce.blank?vop=1&amp;pid=b122bf236&amp;color=0,0,0&amp;vpa=254&amp;vtp=1&amp;bbb=1&amp;rh=28.18504"/>
              <p:cNvSpPr>
                <a:spLocks noRot="1" noChangeAspect="1" noMove="1" noResize="1" noEditPoints="1" noAdjustHandles="1" noChangeArrowheads="1" noChangeShapeType="1" noTextEdit="1"/>
              </p:cNvSpPr>
              <p:nvPr/>
            </p:nvSpPr>
            <p:spPr>
              <a:xfrm>
                <a:off x="7999603" y="5430702"/>
                <a:ext cx="3128772" cy="357950"/>
              </a:xfrm>
              <a:prstGeom prst="rect">
                <a:avLst/>
              </a:prstGeom>
              <a:blipFill>
                <a:blip r:embed="rId8"/>
                <a:stretch>
                  <a:fillRect l="-778" t="-18644" r="-778" b="-1016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bg/>
                                          </p:spTgt>
                                        </p:tgtEl>
                                        <p:attrNameLst>
                                          <p:attrName>style.visibility</p:attrName>
                                        </p:attrNameLst>
                                      </p:cBhvr>
                                      <p:to>
                                        <p:strVal val="visible"/>
                                      </p:to>
                                    </p:set>
                                    <p:anim calcmode="lin" valueType="num">
                                      <p:cBhvr additive="base">
                                        <p:cTn id="31" dur="500" fill="hold"/>
                                        <p:tgtEl>
                                          <p:spTgt spid="5">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5">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 calcmode="lin" valueType="num">
                                      <p:cBhvr additive="base">
                                        <p:cTn id="3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bg/>
                                          </p:spTgt>
                                        </p:tgtEl>
                                        <p:attrNameLst>
                                          <p:attrName>style.visibility</p:attrName>
                                        </p:attrNameLst>
                                      </p:cBhvr>
                                      <p:to>
                                        <p:strVal val="visible"/>
                                      </p:to>
                                    </p:set>
                                    <p:anim calcmode="lin" valueType="num">
                                      <p:cBhvr additive="base">
                                        <p:cTn id="41" dur="500" fill="hold"/>
                                        <p:tgtEl>
                                          <p:spTgt spid="9">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9">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 calcmode="lin" valueType="num">
                                      <p:cBhvr additive="base">
                                        <p:cTn id="4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9" grpId="0" build="p" animBg="1"/>
    </p:bldLst>
  </p:timing>
</p:sld>
</file>

<file path=ppt/slides/slide146.xml><?xml version="1.0" encoding="utf-8"?>
<p:sld xmlns:a="http://schemas.openxmlformats.org/drawingml/2006/main" xmlns:r="http://schemas.openxmlformats.org/officeDocument/2006/relationships" xmlns:p="http://schemas.openxmlformats.org/presentationml/2006/main">
  <p:cSld name="Slide 159&amp;si=15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503_1#208cafdc3?sp=1&amp;vop=1&amp;pid=cf733745e&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5.76 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800" b="0" i="0" dirty="0">
                    <a:solidFill>
                      <a:srgbClr val="000000"/>
                    </a:solidFill>
                    <a:latin typeface="微软雅黑" pitchFamily="34" charset="0"/>
                    <a:ea typeface="微软雅黑" pitchFamily="34" charset="-122"/>
                    <a:cs typeface="微软雅黑" pitchFamily="34" charset="-120"/>
                  </a:rPr>
                  <a:t>某部分氧化的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合金样品</a:t>
                </a:r>
                <a:r>
                  <a:rPr lang="en-US" altLang="zh-CN" sz="1800" b="0" i="0">
                    <a:solidFill>
                      <a:srgbClr val="000000"/>
                    </a:solidFill>
                    <a:latin typeface="微软雅黑" pitchFamily="34" charset="0"/>
                    <a:ea typeface="微软雅黑" pitchFamily="34" charset="-122"/>
                    <a:cs typeface="微软雅黑" pitchFamily="34" charset="-120"/>
                  </a:rPr>
                  <a:t>（氧化产物为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），经过如图所示处理</a:t>
                </a:r>
                <a:r>
                  <a:rPr lang="en-US" altLang="zh-CN" sz="1800" b="0" i="0">
                    <a:solidFill>
                      <a:srgbClr val="000000"/>
                    </a:solidFill>
                    <a:latin typeface="微软雅黑" pitchFamily="34" charset="0"/>
                    <a:ea typeface="微软雅黑" pitchFamily="34" charset="-122"/>
                    <a:cs typeface="微软雅黑" pitchFamily="34" charset="-120"/>
                  </a:rPr>
                  <a:t>，下列说法正确的</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4_BD.503_1#208cafdc3?sp=1&amp;vop=1&amp;pid=cf733745e&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pic>
        <p:nvPicPr>
          <p:cNvPr id="3" name="QC_4_BD.503_2#208cafdc3?vop=1&amp;pid=cf733745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43533" y="2143538"/>
            <a:ext cx="5104934" cy="940095"/>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504_1#208cafdc3.bracket?vop=1&amp;pid=cf733745e&amp;color=0,0,0&amp;vpa=255&amp;vtp=1"/>
          <p:cNvSpPr/>
          <p:nvPr/>
        </p:nvSpPr>
        <p:spPr>
          <a:xfrm>
            <a:off x="1244060" y="15067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5" name="QC_4_BD.503_3#208cafdc3.choices?vop=1&amp;pid=cf733745e&amp;color=0,0,0&amp;vtp=1&amp;bbb=1"/>
              <p:cNvSpPr/>
              <p:nvPr/>
            </p:nvSpPr>
            <p:spPr>
              <a:xfrm>
                <a:off x="832104" y="342900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𝑉</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=448</m:t>
                    </m:r>
                  </m:oMath>
                </a14:m>
                <a:r>
                  <a:rPr lang="en-US" altLang="zh-CN" sz="1800" b="0" i="0" spc="-1030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样品中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dirty="0">
                    <a:solidFill>
                      <a:srgbClr val="000000"/>
                    </a:solidFill>
                    <a:latin typeface="微软雅黑" pitchFamily="34" charset="0"/>
                    <a:ea typeface="微软雅黑" pitchFamily="34" charset="-122"/>
                    <a:cs typeface="微软雅黑" pitchFamily="34" charset="-120"/>
                  </a:rPr>
                  <a:t>元素的质量为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2.14 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dirty="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未氧化前</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dirty="0">
                    <a:solidFill>
                      <a:srgbClr val="000000"/>
                    </a:solidFill>
                    <a:latin typeface="微软雅黑" pitchFamily="34" charset="0"/>
                    <a:ea typeface="微软雅黑" pitchFamily="34" charset="-122"/>
                    <a:cs typeface="微软雅黑" pitchFamily="34" charset="-120"/>
                  </a:rPr>
                  <a:t>元素的质量分数约为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38.89%</m:t>
                    </m:r>
                  </m:oMath>
                </a14:m>
                <a:r>
                  <a:rPr lang="en-US" altLang="zh-CN" sz="1800" b="0" i="0" spc="-1030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样品中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CuO</m:t>
                    </m:r>
                  </m:oMath>
                </a14:m>
                <a:r>
                  <a:rPr lang="en-US" altLang="zh-CN" sz="1800" b="0" i="0" dirty="0">
                    <a:solidFill>
                      <a:srgbClr val="000000"/>
                    </a:solidFill>
                    <a:latin typeface="微软雅黑" pitchFamily="34" charset="0"/>
                    <a:ea typeface="微软雅黑" pitchFamily="34" charset="-122"/>
                    <a:cs typeface="微软雅黑" pitchFamily="34" charset="-120"/>
                  </a:rPr>
                  <a:t>的质量为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3.52 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5" name="QC_4_BD.503_3#208cafdc3.choices?vop=1&amp;pid=cf733745e&amp;color=0,0,0&amp;vtp=1&amp;bbb=1"/>
              <p:cNvSpPr>
                <a:spLocks noRot="1" noChangeAspect="1" noMove="1" noResize="1" noEditPoints="1" noAdjustHandles="1" noChangeArrowheads="1" noChangeShapeType="1" noTextEdit="1"/>
              </p:cNvSpPr>
              <p:nvPr/>
            </p:nvSpPr>
            <p:spPr>
              <a:xfrm>
                <a:off x="832104" y="3429000"/>
                <a:ext cx="10533888" cy="838200"/>
              </a:xfrm>
              <a:prstGeom prst="rect">
                <a:avLst/>
              </a:prstGeom>
              <a:blipFill>
                <a:blip r:embed="rId5"/>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7.xml><?xml version="1.0" encoding="utf-8"?>
<p:sld xmlns:a="http://schemas.openxmlformats.org/drawingml/2006/main" xmlns:r="http://schemas.openxmlformats.org/officeDocument/2006/relationships" xmlns:p="http://schemas.openxmlformats.org/presentationml/2006/main">
  <p:cSld name="Slide 160&amp;si=16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505_1#4d7dae367?sp=1&amp;vop=1&amp;pid=cf733745e&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测定含</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催化剂中铁元素的含量（已知该催化剂中其他物质不含铁元素），实验方案如下：</a:t>
                </a:r>
                <a:endParaRPr lang="en-US" altLang="zh-CN" sz="1800" dirty="0">
                  <a:solidFill>
                    <a:srgbClr val="000000"/>
                  </a:solidFill>
                </a:endParaRPr>
              </a:p>
            </p:txBody>
          </p:sp>
        </mc:Choice>
        <mc:Fallback xmlns="">
          <p:sp>
            <p:nvSpPr>
              <p:cNvPr id="2" name="QO_4_BD.505_1#4d7dae367?sp=1&amp;vop=1&amp;pid=cf733745e&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QO_4_BD.505_2#4d7dae367?vop=1&amp;pid=cf733745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94176" y="1737100"/>
            <a:ext cx="5003648" cy="1269743"/>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5_BD.506_1#3ea2ee69b?vop=1&amp;pid=4d7dae367&amp;color=0,0,0&amp;vtp=1&amp;bbb=1&amp;hb=1"/>
              <p:cNvSpPr/>
              <p:nvPr/>
            </p:nvSpPr>
            <p:spPr>
              <a:xfrm>
                <a:off x="832104" y="3284353"/>
                <a:ext cx="10533888" cy="1384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（1）步骤②加入适量氯水后</a:t>
                </a:r>
                <a:r>
                  <a:rPr lang="en-US" altLang="zh-CN" sz="1800" b="0" i="0">
                    <a:solidFill>
                      <a:srgbClr val="000000"/>
                    </a:solidFill>
                    <a:latin typeface="微软雅黑" pitchFamily="34" charset="0"/>
                    <a:ea typeface="微软雅黑" pitchFamily="34" charset="-122"/>
                    <a:cs typeface="微软雅黑" pitchFamily="34" charset="-120"/>
                  </a:rPr>
                  <a:t>，铁元素转化为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，写出步骤③</a:t>
                </a:r>
                <a:r>
                  <a:rPr lang="en-US" altLang="zh-CN" sz="1800" b="0" i="0">
                    <a:solidFill>
                      <a:srgbClr val="000000"/>
                    </a:solidFill>
                    <a:latin typeface="微软雅黑" pitchFamily="34" charset="0"/>
                    <a:ea typeface="微软雅黑" pitchFamily="34" charset="-122"/>
                    <a:cs typeface="微软雅黑" pitchFamily="34" charset="-120"/>
                  </a:rPr>
                  <a:t>生成红褐色悬浊液的化学方程式：</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4300"/>
                  </a:lnSpc>
                </a:pPr>
                <a:r>
                  <a:rPr lang="en-US" altLang="zh-CN" dirty="0">
                    <a:solidFill>
                      <a:srgbClr val="000000"/>
                    </a:solidFill>
                    <a:latin typeface="微软雅黑" pitchFamily="34" charset="0"/>
                    <a:ea typeface="微软雅黑" pitchFamily="34" charset="-122"/>
                    <a:cs typeface="微软雅黑" pitchFamily="34" charset="-120"/>
                  </a:rPr>
                  <a:t>（2</a:t>
                </a:r>
                <a:r>
                  <a:rPr lang="en-US" altLang="zh-CN">
                    <a:solidFill>
                      <a:srgbClr val="000000"/>
                    </a:solidFill>
                    <a:latin typeface="微软雅黑" pitchFamily="34" charset="0"/>
                    <a:ea typeface="微软雅黑" pitchFamily="34" charset="-122"/>
                    <a:cs typeface="微软雅黑" pitchFamily="34" charset="-120"/>
                  </a:rPr>
                  <a:t>）实验测得该含</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FeI</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催化剂中铁元素的质量分数为</a:t>
                </a:r>
                <a:r>
                  <a:rPr lang="en-US" altLang="zh-CN">
                    <a:solidFill>
                      <a:srgbClr val="000000"/>
                    </a:solidFill>
                    <a:latin typeface="SimSun" pitchFamily="34" charset="0"/>
                    <a:ea typeface="SimSun" pitchFamily="34" charset="-122"/>
                    <a:cs typeface="SimSun" pitchFamily="34" charset="-120"/>
                  </a:rPr>
                  <a:t>_</a:t>
                </a:r>
                <a:r>
                  <a:rPr lang="en-US" altLang="zh-CN" sz="2350" u="sng" kern="0" spc="-99900">
                    <a:solidFill>
                      <a:srgbClr val="FF00FF"/>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4" name="QB_5_BD.506_1#3ea2ee69b?vop=1&amp;pid=4d7dae367&amp;color=0,0,0&amp;vtp=1&amp;bbb=1&amp;hb=1"/>
              <p:cNvSpPr>
                <a:spLocks noRot="1" noChangeAspect="1" noMove="1" noResize="1" noEditPoints="1" noAdjustHandles="1" noChangeArrowheads="1" noChangeShapeType="1" noTextEdit="1"/>
              </p:cNvSpPr>
              <p:nvPr/>
            </p:nvSpPr>
            <p:spPr>
              <a:xfrm>
                <a:off x="832104" y="3284353"/>
                <a:ext cx="10533888" cy="1384300"/>
              </a:xfrm>
              <a:prstGeom prst="rect">
                <a:avLst/>
              </a:prstGeom>
              <a:blipFill>
                <a:blip r:embed="rId5"/>
                <a:stretch>
                  <a:fillRect l="-1389" b="-4405"/>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N.507_1#3ea2ee69b.blank?vop=1&amp;pid=4d7dae367&amp;color=0,0,0&amp;vpa=256&amp;vtp=1&amp;bbb=1&amp;rh=23.75"/>
              <p:cNvSpPr/>
              <p:nvPr/>
            </p:nvSpPr>
            <p:spPr>
              <a:xfrm>
                <a:off x="849566" y="3723392"/>
                <a:ext cx="4425633"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5" name="QB_5_AN.507_1#3ea2ee69b.blank?vop=1&amp;pid=4d7dae367&amp;color=0,0,0&amp;vpa=256&amp;vtp=1&amp;bbb=1&amp;rh=23.75"/>
              <p:cNvSpPr>
                <a:spLocks noRot="1" noChangeAspect="1" noMove="1" noResize="1" noEditPoints="1" noAdjustHandles="1" noChangeArrowheads="1" noChangeShapeType="1" noTextEdit="1"/>
              </p:cNvSpPr>
              <p:nvPr/>
            </p:nvSpPr>
            <p:spPr>
              <a:xfrm>
                <a:off x="849566" y="3723392"/>
                <a:ext cx="4425633" cy="301625"/>
              </a:xfrm>
              <a:prstGeom prst="rect">
                <a:avLst/>
              </a:prstGeom>
              <a:blipFill>
                <a:blip r:embed="rId6"/>
                <a:stretch>
                  <a:fillRect l="-689" r="-551" b="-3061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5_AN.509_1#3ea2ee69b.blank?vop=1&amp;pid=4d7dae367&amp;color=0,0,0&amp;vpa=257&amp;vtp=1&amp;bbb=1&amp;rh=30.55504"/>
              <p:cNvSpPr/>
              <p:nvPr/>
            </p:nvSpPr>
            <p:spPr>
              <a:xfrm>
                <a:off x="6210491" y="4191450"/>
                <a:ext cx="1318895" cy="388049"/>
              </a:xfrm>
              <a:prstGeom prst="rect">
                <a:avLst/>
              </a:prstGeom>
              <a:noFill/>
              <a:ln/>
            </p:spPr>
            <p:txBody>
              <a:bodyPr wrap="none" lIns="0" tIns="0" rIns="0" bIns="0" rtlCol="0" anchor="t"/>
              <a:lstStyle/>
              <a:p>
                <a:pPr algn="ctr" latinLnBrk="1">
                  <a:lnSpc>
                    <a:spcPts val="3056"/>
                  </a:lnSpc>
                </a:pP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fPr>
                      <m:num>
                        <m:r>
                          <a:rPr lang="en-US" altLang="zh-CN" b="0" i="0" dirty="0">
                            <a:solidFill>
                              <a:srgbClr val="FF0000"/>
                            </a:solidFill>
                            <a:latin typeface="Cambria Math" panose="02040503050406030204" pitchFamily="18" charset="0"/>
                            <a:ea typeface="微软雅黑" pitchFamily="34" charset="-122"/>
                            <a:cs typeface="微软雅黑" pitchFamily="34" charset="-120"/>
                          </a:rPr>
                          <m:t>7</m:t>
                        </m:r>
                        <m:r>
                          <a:rPr lang="en-US" altLang="zh-CN" b="0" i="0" dirty="0">
                            <a:solidFill>
                              <a:srgbClr val="FF0000"/>
                            </a:solidFill>
                            <a:latin typeface="Cambria Math" panose="02040503050406030204" pitchFamily="18" charset="0"/>
                            <a:ea typeface="微软雅黑" pitchFamily="34" charset="-122"/>
                            <a:cs typeface="微软雅黑" pitchFamily="34" charset="-120"/>
                          </a:rPr>
                          <m:t>𝑛</m:t>
                        </m:r>
                      </m:num>
                      <m:den>
                        <m:r>
                          <a:rPr lang="en-US" altLang="zh-CN" b="0" i="0" dirty="0">
                            <a:solidFill>
                              <a:srgbClr val="FF0000"/>
                            </a:solidFill>
                            <a:latin typeface="Cambria Math" panose="02040503050406030204" pitchFamily="18" charset="0"/>
                            <a:ea typeface="微软雅黑" pitchFamily="34" charset="-122"/>
                            <a:cs typeface="微软雅黑" pitchFamily="34" charset="-120"/>
                          </a:rPr>
                          <m:t>10</m:t>
                        </m:r>
                        <m:r>
                          <a:rPr lang="en-US" altLang="zh-CN" b="0" i="0" dirty="0">
                            <a:solidFill>
                              <a:srgbClr val="FF0000"/>
                            </a:solidFill>
                            <a:latin typeface="Cambria Math" panose="02040503050406030204" pitchFamily="18" charset="0"/>
                            <a:ea typeface="微软雅黑" pitchFamily="34" charset="-122"/>
                            <a:cs typeface="微软雅黑" pitchFamily="34" charset="-120"/>
                          </a:rPr>
                          <m:t>𝑚</m:t>
                        </m:r>
                      </m:den>
                    </m:f>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×100%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7" name="QB_5_AN.509_1#3ea2ee69b.blank?vop=1&amp;pid=4d7dae367&amp;color=0,0,0&amp;vpa=257&amp;vtp=1&amp;bbb=1&amp;rh=30.55504"/>
              <p:cNvSpPr>
                <a:spLocks noRot="1" noChangeAspect="1" noMove="1" noResize="1" noEditPoints="1" noAdjustHandles="1" noChangeArrowheads="1" noChangeShapeType="1" noTextEdit="1"/>
              </p:cNvSpPr>
              <p:nvPr/>
            </p:nvSpPr>
            <p:spPr>
              <a:xfrm>
                <a:off x="6210491" y="4191450"/>
                <a:ext cx="1318895" cy="388049"/>
              </a:xfrm>
              <a:prstGeom prst="rect">
                <a:avLst/>
              </a:prstGeom>
              <a:blipFill>
                <a:blip r:embed="rId7"/>
                <a:stretch>
                  <a:fillRect l="-463" r="-2315" b="-1587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name="Slide 161&amp;si=16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510_1#3fbd1894d?sp=1&amp;vop=1&amp;pid=cf733745e&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实验室模拟工业制备铁黄</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FeOOH</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的装置如图所示。</a:t>
                </a:r>
                <a:endParaRPr lang="en-US" altLang="zh-CN" sz="1800" dirty="0">
                  <a:solidFill>
                    <a:srgbClr val="000000"/>
                  </a:solidFill>
                </a:endParaRPr>
              </a:p>
            </p:txBody>
          </p:sp>
        </mc:Choice>
        <mc:Fallback xmlns="">
          <p:sp>
            <p:nvSpPr>
              <p:cNvPr id="2" name="QO_4_BD.510_1#3fbd1894d?sp=1&amp;vop=1&amp;pid=cf733745e&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QO_4_BD.510_2#3fbd1894d?htil=56&amp;vop=1&amp;pid=cf733745e&amp;color=0,0,0&amp;tib=255,255,255&amp;vtp=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318554" y="1622544"/>
            <a:ext cx="1956816" cy="1481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O_5_BD.511_1#1c64027ed?htil=56&amp;vop=1&amp;pid=3fbd1894d&amp;color=0,0,0&amp;vtp=1&amp;bbb=1&amp;hb=1&amp;hs=1"/>
              <p:cNvSpPr/>
              <p:nvPr/>
            </p:nvSpPr>
            <p:spPr>
              <a:xfrm>
                <a:off x="832104" y="1529890"/>
                <a:ext cx="8485632"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（1）在三颈烧瓶内加入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250 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80 ℃</m:t>
                    </m:r>
                  </m:oMath>
                </a14:m>
                <a:r>
                  <a:rPr lang="en-US" altLang="zh-CN" sz="1800" b="0" i="0" dirty="0">
                    <a:solidFill>
                      <a:srgbClr val="000000"/>
                    </a:solidFill>
                    <a:latin typeface="微软雅黑" pitchFamily="34" charset="0"/>
                    <a:ea typeface="微软雅黑" pitchFamily="34" charset="-122"/>
                    <a:cs typeface="微软雅黑" pitchFamily="34" charset="-120"/>
                  </a:rPr>
                  <a:t>条件下鼓入空气并滴加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液</a:t>
                </a:r>
                <a:r>
                  <a:rPr lang="en-US" altLang="zh-CN" b="0" i="0" dirty="0">
                    <a:solidFill>
                      <a:srgbClr val="000000"/>
                    </a:solidFill>
                    <a:latin typeface="微软雅黑" pitchFamily="34" charset="0"/>
                    <a:ea typeface="微软雅黑" pitchFamily="34" charset="-122"/>
                    <a:cs typeface="微软雅黑" pitchFamily="34" charset="-120"/>
                  </a:rPr>
                  <a:t>，控制溶液的</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4.5∼5.0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，充分反应，得棕黄色悬浊液。</a:t>
                </a:r>
                <a:endParaRPr lang="en-US" altLang="zh-CN" dirty="0">
                  <a:solidFill>
                    <a:srgbClr val="000000"/>
                  </a:solidFill>
                </a:endParaRPr>
              </a:p>
            </p:txBody>
          </p:sp>
        </mc:Choice>
        <mc:Fallback xmlns="">
          <p:sp>
            <p:nvSpPr>
              <p:cNvPr id="4" name="QO_5_BD.511_1#1c64027ed?htil=56&amp;vop=1&amp;pid=3fbd1894d&amp;color=0,0,0&amp;vtp=1&amp;bbb=1&amp;hb=1&amp;hs=1"/>
              <p:cNvSpPr>
                <a:spLocks noRot="1" noChangeAspect="1" noMove="1" noResize="1" noEditPoints="1" noAdjustHandles="1" noChangeArrowheads="1" noChangeShapeType="1" noTextEdit="1"/>
              </p:cNvSpPr>
              <p:nvPr/>
            </p:nvSpPr>
            <p:spPr>
              <a:xfrm>
                <a:off x="832104" y="1529890"/>
                <a:ext cx="8485632" cy="838200"/>
              </a:xfrm>
              <a:prstGeom prst="rect">
                <a:avLst/>
              </a:prstGeom>
              <a:blipFill>
                <a:blip r:embed="rId5"/>
                <a:stretch>
                  <a:fillRect l="-1724" b="-1094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BD.512_1#e0cb03519?htil=56&amp;vop=1&amp;pid=1c64027ed&amp;color=0,0,0&amp;vtp=1&amp;bbb=1&amp;hs=1"/>
              <p:cNvSpPr/>
              <p:nvPr/>
            </p:nvSpPr>
            <p:spPr>
              <a:xfrm>
                <a:off x="832104" y="2393490"/>
                <a:ext cx="8485632"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FeOOH</m:t>
                    </m:r>
                  </m:oMath>
                </a14:m>
                <a:r>
                  <a:rPr lang="en-US" altLang="zh-CN" sz="1800" b="0" i="0" dirty="0">
                    <a:solidFill>
                      <a:srgbClr val="000000"/>
                    </a:solidFill>
                    <a:latin typeface="微软雅黑" pitchFamily="34" charset="0"/>
                    <a:ea typeface="微软雅黑" pitchFamily="34" charset="-122"/>
                    <a:cs typeface="微软雅黑" pitchFamily="34" charset="-120"/>
                  </a:rPr>
                  <a:t>可表示为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𝑛</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5" name="QB_6_BD.512_1#e0cb03519?htil=56&amp;vop=1&amp;pid=1c64027ed&amp;color=0,0,0&amp;vtp=1&amp;bbb=1&amp;hs=1"/>
              <p:cNvSpPr>
                <a:spLocks noRot="1" noChangeAspect="1" noMove="1" noResize="1" noEditPoints="1" noAdjustHandles="1" noChangeArrowheads="1" noChangeShapeType="1" noTextEdit="1"/>
              </p:cNvSpPr>
              <p:nvPr/>
            </p:nvSpPr>
            <p:spPr>
              <a:xfrm>
                <a:off x="832104" y="2393490"/>
                <a:ext cx="8485632" cy="469900"/>
              </a:xfrm>
              <a:prstGeom prst="rect">
                <a:avLst/>
              </a:prstGeom>
              <a:blipFill>
                <a:blip r:embed="rId6"/>
                <a:stretch>
                  <a:fillRect l="-1724" b="-168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513_1#e0cb03519.blank?vop=1&amp;pid=1c64027ed&amp;color=0,0,0&amp;vpa=258&amp;vtp=1&amp;bbb=1"/>
              <p:cNvSpPr/>
              <p:nvPr/>
            </p:nvSpPr>
            <p:spPr>
              <a:xfrm>
                <a:off x="4629150" y="2432867"/>
                <a:ext cx="244475"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513_1#e0cb03519.blank?vop=1&amp;pid=1c64027ed&amp;color=0,0,0&amp;vpa=258&amp;vtp=1&amp;bbb=1"/>
              <p:cNvSpPr>
                <a:spLocks noRot="1" noChangeAspect="1" noMove="1" noResize="1" noEditPoints="1" noAdjustHandles="1" noChangeArrowheads="1" noChangeShapeType="1" noTextEdit="1"/>
              </p:cNvSpPr>
              <p:nvPr/>
            </p:nvSpPr>
            <p:spPr>
              <a:xfrm>
                <a:off x="4629150" y="2432867"/>
                <a:ext cx="244475" cy="279400"/>
              </a:xfrm>
              <a:prstGeom prst="rect">
                <a:avLst/>
              </a:prstGeom>
              <a:blipFill>
                <a:blip r:embed="rId7"/>
                <a:stretch>
                  <a:fillRect l="-10000" r="-10000" b="-434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BD.514_1#a4313ea9c?htil=56&amp;vop=1&amp;pid=1c64027ed&amp;color=0,0,0&amp;vtp=1&amp;bbb=1&amp;hs=1"/>
              <p:cNvSpPr/>
              <p:nvPr/>
            </p:nvSpPr>
            <p:spPr>
              <a:xfrm>
                <a:off x="832104" y="2847515"/>
                <a:ext cx="8485632"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②反应生成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FeOOH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的离子方程式为</a:t>
                </a:r>
                <a:r>
                  <a:rPr lang="en-US" altLang="zh-CN" sz="1800" i="0">
                    <a:solidFill>
                      <a:srgbClr val="000000"/>
                    </a:solidFill>
                    <a:latin typeface="SimSun" pitchFamily="34" charset="0"/>
                    <a:ea typeface="SimSun" pitchFamily="34" charset="-122"/>
                    <a:cs typeface="SimSun" pitchFamily="34" charset="-120"/>
                  </a:rPr>
                  <a:t>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7" name="QB_6_BD.514_1#a4313ea9c?htil=56&amp;vop=1&amp;pid=1c64027ed&amp;color=0,0,0&amp;vtp=1&amp;bbb=1&amp;hs=1"/>
              <p:cNvSpPr>
                <a:spLocks noRot="1" noChangeAspect="1" noMove="1" noResize="1" noEditPoints="1" noAdjustHandles="1" noChangeArrowheads="1" noChangeShapeType="1" noTextEdit="1"/>
              </p:cNvSpPr>
              <p:nvPr/>
            </p:nvSpPr>
            <p:spPr>
              <a:xfrm>
                <a:off x="832104" y="2847515"/>
                <a:ext cx="8485632" cy="469900"/>
              </a:xfrm>
              <a:prstGeom prst="rect">
                <a:avLst/>
              </a:prstGeom>
              <a:blipFill>
                <a:blip r:embed="rId8"/>
                <a:stretch>
                  <a:fillRect l="-1724" b="-181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6_AN.515_1#a4313ea9c.blank?vop=1&amp;pid=1c64027ed&amp;color=0,0,0&amp;vpa=259&amp;vtp=1&amp;bbb=1&amp;rh=23.75"/>
              <p:cNvSpPr/>
              <p:nvPr/>
            </p:nvSpPr>
            <p:spPr>
              <a:xfrm>
                <a:off x="4319841" y="2848729"/>
                <a:ext cx="4239260"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4</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+8</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4</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FeOOH</m:t>
                        </m:r>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6_AN.515_1#a4313ea9c.blank?vop=1&amp;pid=1c64027ed&amp;color=0,0,0&amp;vpa=259&amp;vtp=1&amp;bbb=1&amp;rh=23.75"/>
              <p:cNvSpPr>
                <a:spLocks noRot="1" noChangeAspect="1" noMove="1" noResize="1" noEditPoints="1" noAdjustHandles="1" noChangeArrowheads="1" noChangeShapeType="1" noTextEdit="1"/>
              </p:cNvSpPr>
              <p:nvPr/>
            </p:nvSpPr>
            <p:spPr>
              <a:xfrm>
                <a:off x="4319841" y="2848729"/>
                <a:ext cx="4239260" cy="301625"/>
              </a:xfrm>
              <a:prstGeom prst="rect">
                <a:avLst/>
              </a:prstGeom>
              <a:blipFill>
                <a:blip r:embed="rId9"/>
                <a:stretch>
                  <a:fillRect l="-719" r="-576"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6_BD.516_1#75f335be4?htil=56&amp;vop=1&amp;pid=1c64027ed&amp;color=0,0,0&amp;vtp=1&amp;bbb=1&amp;hs=1"/>
              <p:cNvSpPr/>
              <p:nvPr/>
            </p:nvSpPr>
            <p:spPr>
              <a:xfrm>
                <a:off x="827992" y="3301540"/>
                <a:ext cx="10536017"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③棕黄色悬浊液经</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洗涤、烘干、研磨，得到</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FeOOH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产品。</a:t>
                </a:r>
                <a:endParaRPr lang="en-US" altLang="zh-CN" sz="1800" dirty="0">
                  <a:solidFill>
                    <a:srgbClr val="000000"/>
                  </a:solidFill>
                </a:endParaRPr>
              </a:p>
            </p:txBody>
          </p:sp>
        </mc:Choice>
        <mc:Fallback xmlns="">
          <p:sp>
            <p:nvSpPr>
              <p:cNvPr id="9" name="QB_6_BD.516_1#75f335be4?htil=56&amp;vop=1&amp;pid=1c64027ed&amp;color=0,0,0&amp;vtp=1&amp;bbb=1&amp;hs=1"/>
              <p:cNvSpPr>
                <a:spLocks noRot="1" noChangeAspect="1" noMove="1" noResize="1" noEditPoints="1" noAdjustHandles="1" noChangeArrowheads="1" noChangeShapeType="1" noTextEdit="1"/>
              </p:cNvSpPr>
              <p:nvPr/>
            </p:nvSpPr>
            <p:spPr>
              <a:xfrm>
                <a:off x="827992" y="3301540"/>
                <a:ext cx="10536017" cy="469900"/>
              </a:xfrm>
              <a:prstGeom prst="rect">
                <a:avLst/>
              </a:prstGeom>
              <a:blipFill>
                <a:blip r:embed="rId10"/>
                <a:stretch>
                  <a:fillRect l="-1389" b="-16883"/>
                </a:stretch>
              </a:blipFill>
              <a:ln/>
            </p:spPr>
            <p:txBody>
              <a:bodyPr/>
              <a:lstStyle/>
              <a:p>
                <a:r>
                  <a:rPr lang="zh-CN" altLang="en-US">
                    <a:noFill/>
                  </a:rPr>
                  <a:t> </a:t>
                </a:r>
              </a:p>
            </p:txBody>
          </p:sp>
        </mc:Fallback>
      </mc:AlternateContent>
      <p:sp>
        <p:nvSpPr>
          <p:cNvPr id="10" name="QB_6_AN.517_1#75f335be4.blank?vop=1&amp;pid=1c64027ed&amp;color=0,0,0&amp;vpa=260&amp;vtp=1&amp;bbb=1"/>
          <p:cNvSpPr/>
          <p:nvPr/>
        </p:nvSpPr>
        <p:spPr>
          <a:xfrm>
            <a:off x="2662348" y="3260265"/>
            <a:ext cx="6238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过滤</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1" name="QB_5_BD.518_1#4cdce958d?vop=1&amp;pid=3fbd1894d&amp;color=0,0,0&amp;vtp=1&amp;bbb=1&amp;hb=1"/>
              <p:cNvSpPr/>
              <p:nvPr/>
            </p:nvSpPr>
            <p:spPr>
              <a:xfrm>
                <a:off x="832104" y="375556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（2）为测定制得的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FeOOH</m:t>
                    </m:r>
                  </m:oMath>
                </a14:m>
                <a:r>
                  <a:rPr lang="en-US" altLang="zh-CN" sz="1800" b="0" i="0" dirty="0">
                    <a:solidFill>
                      <a:srgbClr val="000000"/>
                    </a:solidFill>
                    <a:latin typeface="微软雅黑" pitchFamily="34" charset="0"/>
                    <a:ea typeface="微软雅黑" pitchFamily="34" charset="-122"/>
                    <a:cs typeface="微软雅黑" pitchFamily="34" charset="-120"/>
                  </a:rPr>
                  <a:t>产品中铁元素的含量，准确称取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1.000 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样品，将其溶于浓盐酸</a:t>
                </a:r>
                <a:r>
                  <a:rPr lang="en-US" altLang="zh-CN" sz="1800" b="0" i="0">
                    <a:solidFill>
                      <a:srgbClr val="000000"/>
                    </a:solidFill>
                    <a:latin typeface="微软雅黑" pitchFamily="34" charset="0"/>
                    <a:ea typeface="微软雅黑" pitchFamily="34" charset="-122"/>
                    <a:cs typeface="微软雅黑" pitchFamily="34" charset="-120"/>
                  </a:rPr>
                  <a:t>，用还原剂将溶</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液中的</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完全还原为</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，再滴入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0.100 0 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，发生反应</a:t>
                </a:r>
              </a:p>
              <a:p>
                <a:pPr latinLnBrk="1">
                  <a:lnSpc>
                    <a:spcPts val="33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+14</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6</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，恰好完全反应时</a:t>
                </a:r>
                <a:r>
                  <a:rPr lang="en-US" altLang="zh-CN" sz="1800" b="0" i="0">
                    <a:solidFill>
                      <a:srgbClr val="000000"/>
                    </a:solidFill>
                    <a:latin typeface="微软雅黑" pitchFamily="34" charset="0"/>
                    <a:ea typeface="微软雅黑" pitchFamily="34" charset="-122"/>
                    <a:cs typeface="微软雅黑" pitchFamily="34" charset="-120"/>
                  </a:rPr>
                  <a:t>，滴入的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溶液的体积为</a:t>
                </a:r>
              </a:p>
              <a:p>
                <a:pPr latinLnBrk="1">
                  <a:lnSpc>
                    <a:spcPts val="33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15.00 </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计算样品中铁元素的质量分数：</a:t>
                </a:r>
                <a:r>
                  <a:rPr lang="en-US" altLang="zh-CN" i="0">
                    <a:solidFill>
                      <a:srgbClr val="000000"/>
                    </a:solidFill>
                    <a:latin typeface="SimSun" pitchFamily="34" charset="0"/>
                    <a:ea typeface="SimSun" pitchFamily="34" charset="-122"/>
                    <a:cs typeface="SimSun" pitchFamily="34" charset="-120"/>
                  </a:rPr>
                  <a:t>_________________________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写出计算过程）。</a:t>
                </a:r>
                <a:endParaRPr lang="en-US" altLang="zh-CN" dirty="0">
                  <a:solidFill>
                    <a:srgbClr val="000000"/>
                  </a:solidFill>
                </a:endParaRPr>
              </a:p>
            </p:txBody>
          </p:sp>
        </mc:Choice>
        <mc:Fallback xmlns="">
          <p:sp>
            <p:nvSpPr>
              <p:cNvPr id="11" name="QB_5_BD.518_1#4cdce958d?vop=1&amp;pid=3fbd1894d&amp;color=0,0,0&amp;vtp=1&amp;bbb=1&amp;hb=1"/>
              <p:cNvSpPr>
                <a:spLocks noRot="1" noChangeAspect="1" noMove="1" noResize="1" noEditPoints="1" noAdjustHandles="1" noChangeArrowheads="1" noChangeShapeType="1" noTextEdit="1"/>
              </p:cNvSpPr>
              <p:nvPr/>
            </p:nvSpPr>
            <p:spPr>
              <a:xfrm>
                <a:off x="832104" y="3755565"/>
                <a:ext cx="10533888" cy="1676400"/>
              </a:xfrm>
              <a:prstGeom prst="rect">
                <a:avLst/>
              </a:prstGeom>
              <a:blipFill>
                <a:blip r:embed="rId11"/>
                <a:stretch>
                  <a:fillRect l="-1389" r="-752" b="-581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QB_5_AN.519_1#4cdce958d.blank?vop=1&amp;pid=3fbd1894d&amp;color=0,0,0&amp;vpa=261&amp;vtp=1&amp;bbb=1"/>
              <p:cNvSpPr/>
              <p:nvPr/>
            </p:nvSpPr>
            <p:spPr>
              <a:xfrm>
                <a:off x="5160423" y="5063799"/>
                <a:ext cx="285591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50.4%</m:t>
                    </m:r>
                  </m:oMath>
                </a14:m>
                <a:r>
                  <a:rPr lang="en-US" altLang="zh-CN" b="0" i="0" dirty="0">
                    <a:solidFill>
                      <a:srgbClr val="FF0000"/>
                    </a:solidFill>
                    <a:latin typeface="微软雅黑" pitchFamily="34" charset="0"/>
                    <a:ea typeface="微软雅黑" pitchFamily="34" charset="-122"/>
                    <a:cs typeface="微软雅黑" pitchFamily="34" charset="-120"/>
                  </a:rPr>
                  <a:t>（计算过程见解析）</a:t>
                </a:r>
                <a:endParaRPr lang="en-US" altLang="zh-CN" sz="100" dirty="0">
                  <a:solidFill>
                    <a:srgbClr val="FF0000"/>
                  </a:solidFill>
                </a:endParaRPr>
              </a:p>
            </p:txBody>
          </p:sp>
        </mc:Choice>
        <mc:Fallback xmlns="">
          <p:sp>
            <p:nvSpPr>
              <p:cNvPr id="12" name="QB_5_AN.519_1#4cdce958d.blank?vop=1&amp;pid=3fbd1894d&amp;color=0,0,0&amp;vpa=261&amp;vtp=1&amp;bbb=1"/>
              <p:cNvSpPr>
                <a:spLocks noRot="1" noChangeAspect="1" noMove="1" noResize="1" noEditPoints="1" noAdjustHandles="1" noChangeArrowheads="1" noChangeShapeType="1" noTextEdit="1"/>
              </p:cNvSpPr>
              <p:nvPr/>
            </p:nvSpPr>
            <p:spPr>
              <a:xfrm>
                <a:off x="5160423" y="5063799"/>
                <a:ext cx="2855913" cy="279400"/>
              </a:xfrm>
              <a:prstGeom prst="rect">
                <a:avLst/>
              </a:prstGeom>
              <a:blipFill>
                <a:blip r:embed="rId12"/>
                <a:stretch>
                  <a:fillRect l="-427" t="-32609" r="-2350" b="-4347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bg/>
                                          </p:spTgt>
                                        </p:tgtEl>
                                        <p:attrNameLst>
                                          <p:attrName>style.visibility</p:attrName>
                                        </p:attrNameLst>
                                      </p:cBhvr>
                                      <p:to>
                                        <p:strVal val="visible"/>
                                      </p:to>
                                    </p:set>
                                    <p:anim calcmode="lin" valueType="num">
                                      <p:cBhvr additive="base">
                                        <p:cTn id="3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additive="base">
                                        <p:cTn id="4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10" grpId="0" build="p" animBg="1"/>
      <p:bldP spid="12" grpId="0" build="p" animBg="1"/>
    </p:bldLst>
  </p:timing>
</p:sld>
</file>

<file path=ppt/slides/slide149.xml><?xml version="1.0" encoding="utf-8"?>
<p:sld xmlns:a="http://schemas.openxmlformats.org/drawingml/2006/main" xmlns:r="http://schemas.openxmlformats.org/officeDocument/2006/relationships" xmlns:p="http://schemas.openxmlformats.org/presentationml/2006/main">
  <p:cSld name="Slide 162&amp;si=16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4_BD.520_1#e94a7ef6e?sp=1&amp;vop=1&amp;pid=ad96ccd72&amp;color=0,0,0&amp;vtp=1&amp;bt=1&amp;bbb=1&amp;h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54.0 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800" b="0" i="0" dirty="0">
                    <a:solidFill>
                      <a:srgbClr val="000000"/>
                    </a:solidFill>
                    <a:latin typeface="微软雅黑" pitchFamily="34" charset="0"/>
                    <a:ea typeface="微软雅黑" pitchFamily="34" charset="-122"/>
                    <a:cs typeface="微软雅黑" pitchFamily="34" charset="-120"/>
                  </a:rPr>
                  <a:t>草酸亚铁晶体</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，摩尔质量为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180 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氛围中加热分解</a:t>
                </a:r>
                <a:r>
                  <a:rPr lang="en-US" altLang="zh-CN" sz="1800" b="0" i="0">
                    <a:solidFill>
                      <a:srgbClr val="000000"/>
                    </a:solidFill>
                    <a:latin typeface="微软雅黑" pitchFamily="34" charset="0"/>
                    <a:ea typeface="微软雅黑" pitchFamily="34" charset="-122"/>
                    <a:cs typeface="微软雅黑" pitchFamily="34" charset="-120"/>
                  </a:rPr>
                  <a:t>，得到分解产物的</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热重曲线</a:t>
                </a:r>
                <a:r>
                  <a:rPr lang="en-US" altLang="zh-CN" sz="1800" b="0" i="0" dirty="0">
                    <a:solidFill>
                      <a:srgbClr val="000000"/>
                    </a:solidFill>
                    <a:latin typeface="微软雅黑" pitchFamily="34" charset="0"/>
                    <a:ea typeface="微软雅黑" pitchFamily="34" charset="-122"/>
                    <a:cs typeface="微软雅黑" pitchFamily="34" charset="-120"/>
                  </a:rPr>
                  <a:t>（固体质量随温度的变化情况）如图所示。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400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时，已知固体产物为铁的一种氧化物</a:t>
                </a:r>
                <a:r>
                  <a:rPr lang="en-US" altLang="zh-CN" sz="1800" b="0" i="0">
                    <a:solidFill>
                      <a:srgbClr val="000000"/>
                    </a:solidFill>
                    <a:latin typeface="微软雅黑" pitchFamily="34" charset="0"/>
                    <a:ea typeface="微软雅黑" pitchFamily="34" charset="-122"/>
                    <a:cs typeface="微软雅黑" pitchFamily="34" charset="-120"/>
                  </a:rPr>
                  <a:t>，则从起</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始到</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𝐵</m:t>
                    </m:r>
                  </m:oMath>
                </a14:m>
                <a:r>
                  <a:rPr lang="en-US" altLang="zh-CN" sz="1800" b="0" i="0" dirty="0">
                    <a:solidFill>
                      <a:srgbClr val="000000"/>
                    </a:solidFill>
                    <a:latin typeface="微软雅黑" pitchFamily="34" charset="0"/>
                    <a:ea typeface="微软雅黑" pitchFamily="34" charset="-122"/>
                    <a:cs typeface="微软雅黑" pitchFamily="34" charset="-120"/>
                  </a:rPr>
                  <a:t>点，</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晶体热分解的化学方程式为</a:t>
                </a:r>
                <a:r>
                  <a:rPr lang="en-US" altLang="zh-CN" sz="1800" i="0">
                    <a:solidFill>
                      <a:srgbClr val="000000"/>
                    </a:solidFill>
                    <a:latin typeface="SimSun" pitchFamily="34" charset="0"/>
                    <a:ea typeface="SimSun" pitchFamily="34" charset="-122"/>
                    <a:cs typeface="SimSun" pitchFamily="34" charset="-120"/>
                  </a:rPr>
                  <a:t>______________________________________________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__________________________________________________________________________________________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B_4_BD.520_1#e94a7ef6e?sp=1&amp;vop=1&amp;pid=ad96ccd72&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r="-1331" b="-581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4_AN.521_1#e94a7ef6e.blank?vop=1&amp;pid=ad96ccd72&amp;color=0,0,0&amp;vpa=262&amp;vtp=1&amp;bbb=1&amp;rh=26.84&amp;hb=1"/>
              <p:cNvSpPr/>
              <p:nvPr/>
            </p:nvSpPr>
            <p:spPr>
              <a:xfrm>
                <a:off x="832104" y="1880100"/>
                <a:ext cx="10531904" cy="838200"/>
              </a:xfrm>
              <a:prstGeom prst="rect">
                <a:avLst/>
              </a:prstGeom>
              <a:noFill/>
              <a:ln/>
            </p:spPr>
            <p:txBody>
              <a:bodyPr wrap="square" lIns="0" tIns="0" rIns="0" bIns="0" rtlCol="0" anchor="t"/>
              <a:lstStyle/>
              <a:p>
                <a:pPr latinLnBrk="1">
                  <a:lnSpc>
                    <a:spcPts val="3266"/>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FeC</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400℃</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↑+6</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4_AN.521_1#e94a7ef6e.blank?vop=1&amp;pid=ad96ccd72&amp;color=0,0,0&amp;vpa=262&amp;vtp=1&amp;bbb=1&amp;rh=26.84&amp;hb=1"/>
              <p:cNvSpPr>
                <a:spLocks noRot="1" noChangeAspect="1" noMove="1" noResize="1" noEditPoints="1" noAdjustHandles="1" noChangeArrowheads="1" noChangeShapeType="1" noTextEdit="1"/>
              </p:cNvSpPr>
              <p:nvPr/>
            </p:nvSpPr>
            <p:spPr>
              <a:xfrm>
                <a:off x="832104" y="1880100"/>
                <a:ext cx="10531904" cy="838200"/>
              </a:xfrm>
              <a:prstGeom prst="rect">
                <a:avLst/>
              </a:prstGeom>
              <a:blipFill>
                <a:blip r:embed="rId4"/>
                <a:stretch>
                  <a:fillRect l="-811" t="-3623"/>
                </a:stretch>
              </a:blipFill>
              <a:ln/>
            </p:spPr>
            <p:txBody>
              <a:bodyPr/>
              <a:lstStyle/>
              <a:p>
                <a:r>
                  <a:rPr lang="zh-CN" altLang="en-US">
                    <a:noFill/>
                  </a:rPr>
                  <a:t> </a:t>
                </a:r>
              </a:p>
            </p:txBody>
          </p:sp>
        </mc:Fallback>
      </mc:AlternateContent>
      <p:pic>
        <p:nvPicPr>
          <p:cNvPr id="4" name="QB_4_BD.520_2#e94a7ef6e?vop=1&amp;pid=ad96ccd72&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745736" y="2854444"/>
            <a:ext cx="2697480" cy="228600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pic>
        <p:nvPicPr>
          <p:cNvPr id="2" name="QC_6_BD.33_1#9a5281690?htil=3&amp;vop=1&amp;pid=77a0579e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13346" y="1171440"/>
            <a:ext cx="1435608" cy="16184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C_6_BD.33_2#9a5281690?htil=3&amp;sp=1&amp;vop=1&amp;pid=77a0579e2&amp;color=0,0,0&amp;vtp=1&amp;bt=1&amp;bbb=1&amp;hb=1"/>
              <p:cNvSpPr/>
              <p:nvPr/>
            </p:nvSpPr>
            <p:spPr>
              <a:xfrm>
                <a:off x="832104" y="1080000"/>
                <a:ext cx="9015984"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某化学兴趣小组按如图装置进行实验，反应开始时打开弹簧夹，当点燃从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口出来的气体</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无爆鸣声时关闭弹簧夹</a:t>
                </a:r>
                <a:r>
                  <a:rPr lang="en-US" altLang="zh-CN" b="0" i="0" dirty="0">
                    <a:solidFill>
                      <a:srgbClr val="000000"/>
                    </a:solidFill>
                    <a:latin typeface="微软雅黑" pitchFamily="34" charset="0"/>
                    <a:ea typeface="微软雅黑" pitchFamily="34" charset="-122"/>
                    <a:cs typeface="微软雅黑" pitchFamily="34" charset="-120"/>
                  </a:rPr>
                  <a:t>，此时剩余少量的钠，</a:t>
                </a:r>
                <a:r>
                  <a:rPr lang="en-US" altLang="zh-CN" b="0" i="0">
                    <a:solidFill>
                      <a:srgbClr val="000000"/>
                    </a:solidFill>
                    <a:latin typeface="微软雅黑" pitchFamily="34" charset="0"/>
                    <a:ea typeface="微软雅黑" pitchFamily="34" charset="-122"/>
                    <a:cs typeface="微软雅黑" pitchFamily="34" charset="-120"/>
                  </a:rPr>
                  <a:t>下列说法错误的是(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3" name="QC_6_BD.33_2#9a5281690?htil=3&amp;sp=1&amp;vop=1&amp;pid=77a0579e2&amp;color=0,0,0&amp;vtp=1&amp;bt=1&amp;bbb=1&amp;hb=1"/>
              <p:cNvSpPr>
                <a:spLocks noRot="1" noChangeAspect="1" noMove="1" noResize="1" noEditPoints="1" noAdjustHandles="1" noChangeArrowheads="1" noChangeShapeType="1" noTextEdit="1"/>
              </p:cNvSpPr>
              <p:nvPr/>
            </p:nvSpPr>
            <p:spPr>
              <a:xfrm>
                <a:off x="832104" y="1080000"/>
                <a:ext cx="9015984" cy="838200"/>
              </a:xfrm>
              <a:prstGeom prst="rect">
                <a:avLst/>
              </a:prstGeom>
              <a:blipFill>
                <a:blip r:embed="rId4"/>
                <a:stretch>
                  <a:fillRect l="-1623" b="-10870"/>
                </a:stretch>
              </a:blipFill>
              <a:ln/>
            </p:spPr>
            <p:txBody>
              <a:bodyPr/>
              <a:lstStyle/>
              <a:p>
                <a:r>
                  <a:rPr lang="zh-CN" altLang="en-US">
                    <a:noFill/>
                  </a:rPr>
                  <a:t> </a:t>
                </a:r>
              </a:p>
            </p:txBody>
          </p:sp>
        </mc:Fallback>
      </mc:AlternateContent>
      <p:sp>
        <p:nvSpPr>
          <p:cNvPr id="4" name="QC_6_AN.34_1#9a5281690.bracket?vop=1&amp;pid=77a0579e2&amp;color=0,0,0&amp;vpa=18&amp;vtp=1"/>
          <p:cNvSpPr/>
          <p:nvPr/>
        </p:nvSpPr>
        <p:spPr>
          <a:xfrm>
            <a:off x="74162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sp>
        <p:nvSpPr>
          <p:cNvPr id="5" name="QC_6_BD.33_3#9a5281690.choices?htil=3&amp;vop=1&amp;pid=77a0579e2&amp;color=0,0,0&amp;vtp=1&amp;bbb=1"/>
          <p:cNvSpPr/>
          <p:nvPr/>
        </p:nvSpPr>
        <p:spPr>
          <a:xfrm>
            <a:off x="832104" y="1948990"/>
            <a:ext cx="9015984"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橡胶管能起到平衡气压的作用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关闭弹簧夹后，打开分液漏斗活塞，剩余的少量钠能置换出单质铁</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关闭弹簧夹后，打开分液漏斗活塞，锥形瓶内能观察到白色絮状沉淀</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反应结束后，打开锥形瓶的橡胶塞，能观察到有红褐色沉淀产生</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50.xml><?xml version="1.0" encoding="utf-8"?>
<p:sld xmlns:a="http://schemas.openxmlformats.org/drawingml/2006/main" xmlns:r="http://schemas.openxmlformats.org/officeDocument/2006/relationships" xmlns:p="http://schemas.openxmlformats.org/presentationml/2006/main">
  <p:cSld name="Slide 163&amp;si=16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522_1#fe5e0bf7e?sp=1&amp;vop=1&amp;pid=ad96ccd72&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创新应用</a:t>
                </a:r>
                <a:r>
                  <a:rPr lang="en-US" altLang="zh-CN" sz="1800" b="0" i="0" dirty="0">
                    <a:solidFill>
                      <a:srgbClr val="000000"/>
                    </a:solidFill>
                    <a:latin typeface="微软雅黑" pitchFamily="34" charset="0"/>
                    <a:ea typeface="微软雅黑" pitchFamily="34" charset="-122"/>
                    <a:cs typeface="微软雅黑" pitchFamily="34" charset="-120"/>
                  </a:rPr>
                  <a:t>探究绿矾</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，摩尔质量</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𝑀</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=278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热分解产物的成分。取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27.8 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样品受热分解</a:t>
                </a:r>
                <a:r>
                  <a:rPr lang="en-US" altLang="zh-CN" b="0" i="0" dirty="0">
                    <a:solidFill>
                      <a:srgbClr val="000000"/>
                    </a:solidFill>
                    <a:latin typeface="微软雅黑" pitchFamily="34" charset="0"/>
                    <a:ea typeface="微软雅黑" pitchFamily="34" charset="-122"/>
                    <a:cs typeface="微软雅黑" pitchFamily="34" charset="-120"/>
                  </a:rPr>
                  <a:t>，其质量与温度的关系如图所示。</a:t>
                </a:r>
                <a:endParaRPr lang="en-US" altLang="zh-CN" dirty="0">
                  <a:solidFill>
                    <a:srgbClr val="000000"/>
                  </a:solidFill>
                </a:endParaRPr>
              </a:p>
            </p:txBody>
          </p:sp>
        </mc:Choice>
        <mc:Fallback xmlns="">
          <p:sp>
            <p:nvSpPr>
              <p:cNvPr id="2" name="QO_4_BD.522_1#fe5e0bf7e?sp=1&amp;vop=1&amp;pid=ad96ccd7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810" b="-10870"/>
                </a:stretch>
              </a:blipFill>
              <a:ln/>
            </p:spPr>
            <p:txBody>
              <a:bodyPr/>
              <a:lstStyle/>
              <a:p>
                <a:r>
                  <a:rPr lang="zh-CN" altLang="en-US">
                    <a:noFill/>
                  </a:rPr>
                  <a:t> </a:t>
                </a:r>
              </a:p>
            </p:txBody>
          </p:sp>
        </mc:Fallback>
      </mc:AlternateContent>
      <p:pic>
        <p:nvPicPr>
          <p:cNvPr id="3" name="QO_4_BD.522_2#fe5e0bf7e?vop=1&amp;pid=ad96ccd7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818888" y="2041644"/>
            <a:ext cx="2551176" cy="18928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B_5_BD.523_1#941446149?vop=1&amp;pid=fe5e0bf7e&amp;color=0,0,0&amp;vtp=1&amp;bbb=1"/>
              <p:cNvSpPr/>
              <p:nvPr/>
            </p:nvSpPr>
            <p:spPr>
              <a:xfrm>
                <a:off x="832104" y="4073644"/>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（1）温度为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200 ℃</m:t>
                    </m:r>
                  </m:oMath>
                </a14:m>
                <a:r>
                  <a:rPr lang="en-US" altLang="zh-CN" sz="1800" b="0" i="0" dirty="0">
                    <a:solidFill>
                      <a:srgbClr val="000000"/>
                    </a:solidFill>
                    <a:latin typeface="微软雅黑" pitchFamily="34" charset="0"/>
                    <a:ea typeface="微软雅黑" pitchFamily="34" charset="-122"/>
                    <a:cs typeface="微软雅黑" pitchFamily="34" charset="-120"/>
                  </a:rPr>
                  <a:t>时，固体</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的化学式为</a:t>
                </a:r>
                <a:r>
                  <a:rPr lang="en-US" altLang="zh-CN" sz="1800" i="0">
                    <a:solidFill>
                      <a:srgbClr val="000000"/>
                    </a:solidFill>
                    <a:latin typeface="SimSun" pitchFamily="34" charset="0"/>
                    <a:ea typeface="SimSun" pitchFamily="34" charset="-122"/>
                    <a:cs typeface="SimSun" pitchFamily="34" charset="-120"/>
                  </a:rPr>
                  <a:t>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（2）取</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500 ℃</m:t>
                    </m:r>
                  </m:oMath>
                </a14:m>
                <a:r>
                  <a:rPr lang="en-US" altLang="zh-CN" dirty="0">
                    <a:solidFill>
                      <a:srgbClr val="000000"/>
                    </a:solidFill>
                    <a:latin typeface="微软雅黑" pitchFamily="34" charset="0"/>
                    <a:ea typeface="微软雅黑" pitchFamily="34" charset="-122"/>
                    <a:cs typeface="微软雅黑" pitchFamily="34" charset="-120"/>
                  </a:rPr>
                  <a:t>时的</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P</m:t>
                    </m:r>
                  </m:oMath>
                </a14:m>
                <a:r>
                  <a:rPr lang="en-US" altLang="zh-CN" dirty="0">
                    <a:solidFill>
                      <a:srgbClr val="000000"/>
                    </a:solidFill>
                    <a:latin typeface="微软雅黑" pitchFamily="34" charset="0"/>
                    <a:ea typeface="微软雅黑" pitchFamily="34" charset="-122"/>
                    <a:cs typeface="微软雅黑" pitchFamily="34" charset="-120"/>
                  </a:rPr>
                  <a:t>，隔绝空气加热到</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650 ℃</m:t>
                    </m:r>
                  </m:oMath>
                </a14:m>
                <a:r>
                  <a:rPr lang="en-US" altLang="zh-CN" dirty="0">
                    <a:solidFill>
                      <a:srgbClr val="000000"/>
                    </a:solidFill>
                    <a:latin typeface="微软雅黑" pitchFamily="34" charset="0"/>
                    <a:ea typeface="微软雅黑" pitchFamily="34" charset="-122"/>
                    <a:cs typeface="微软雅黑" pitchFamily="34" charset="-120"/>
                  </a:rPr>
                  <a:t>，得到一种固体</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Q</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，同时有两种无色气体生成</a:t>
                </a:r>
                <a:r>
                  <a:rPr lang="en-US" altLang="zh-CN">
                    <a:solidFill>
                      <a:srgbClr val="000000"/>
                    </a:solidFill>
                    <a:latin typeface="微软雅黑" pitchFamily="34" charset="0"/>
                    <a:ea typeface="微软雅黑" pitchFamily="34" charset="-122"/>
                    <a:cs typeface="微软雅黑" pitchFamily="34" charset="-120"/>
                  </a:rPr>
                  <a:t>，且两种气体</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的组成元素相同</a:t>
                </a: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写出该过程反应的化学方程式：</a:t>
                </a:r>
                <a:r>
                  <a:rPr lang="en-US" altLang="zh-CN">
                    <a:solidFill>
                      <a:srgbClr val="000000"/>
                    </a:solidFill>
                    <a:latin typeface="SimSun" pitchFamily="34" charset="0"/>
                    <a:ea typeface="SimSun" pitchFamily="34" charset="-122"/>
                    <a:cs typeface="SimSun" pitchFamily="34" charset="-120"/>
                  </a:rPr>
                  <a:t>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4" name="QB_5_BD.523_1#941446149?vop=1&amp;pid=fe5e0bf7e&amp;color=0,0,0&amp;vtp=1&amp;bbb=1"/>
              <p:cNvSpPr>
                <a:spLocks noRot="1" noChangeAspect="1" noMove="1" noResize="1" noEditPoints="1" noAdjustHandles="1" noChangeArrowheads="1" noChangeShapeType="1" noTextEdit="1"/>
              </p:cNvSpPr>
              <p:nvPr/>
            </p:nvSpPr>
            <p:spPr>
              <a:xfrm>
                <a:off x="832104" y="4073644"/>
                <a:ext cx="10533888" cy="1257300"/>
              </a:xfrm>
              <a:prstGeom prst="rect">
                <a:avLst/>
              </a:prstGeom>
              <a:blipFill>
                <a:blip r:embed="rId5"/>
                <a:stretch>
                  <a:fillRect l="-1389"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AN.524_1#941446149.blank?vop=1&amp;pid=fe5e0bf7e&amp;color=0,0,0&amp;vpa=263&amp;vtp=1&amp;bbb=1"/>
              <p:cNvSpPr/>
              <p:nvPr/>
            </p:nvSpPr>
            <p:spPr>
              <a:xfrm>
                <a:off x="5002466" y="4117014"/>
                <a:ext cx="1298448"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5_AN.524_1#941446149.blank?vop=1&amp;pid=fe5e0bf7e&amp;color=0,0,0&amp;vpa=263&amp;vtp=1&amp;bbb=1"/>
              <p:cNvSpPr>
                <a:spLocks noRot="1" noChangeAspect="1" noMove="1" noResize="1" noEditPoints="1" noAdjustHandles="1" noChangeArrowheads="1" noChangeShapeType="1" noTextEdit="1"/>
              </p:cNvSpPr>
              <p:nvPr/>
            </p:nvSpPr>
            <p:spPr>
              <a:xfrm>
                <a:off x="5002466" y="4117014"/>
                <a:ext cx="1298448" cy="279400"/>
              </a:xfrm>
              <a:prstGeom prst="rect">
                <a:avLst/>
              </a:prstGeom>
              <a:blipFill>
                <a:blip r:embed="rId6"/>
                <a:stretch>
                  <a:fillRect l="-2347" r="-1878" b="-1304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AN.526_1#941446149.blank?vop=1&amp;pid=fe5e0bf7e&amp;color=0,0,0&amp;vpa=264&amp;vtp=1&amp;bbb=1&amp;rh=27.13504"/>
              <p:cNvSpPr/>
              <p:nvPr/>
            </p:nvSpPr>
            <p:spPr>
              <a:xfrm>
                <a:off x="5878766" y="4923591"/>
                <a:ext cx="3517583" cy="344615"/>
              </a:xfrm>
              <a:prstGeom prst="rect">
                <a:avLst/>
              </a:prstGeom>
              <a:noFill/>
              <a:ln/>
            </p:spPr>
            <p:txBody>
              <a:bodyPr wrap="none" lIns="0" tIns="0" rIns="0" bIns="0" rtlCol="0" anchor="t"/>
              <a:lstStyle/>
              <a:p>
                <a:pPr algn="ctr" latinLnBrk="1">
                  <a:lnSpc>
                    <a:spcPts val="32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650℃</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5_AN.526_1#941446149.blank?vop=1&amp;pid=fe5e0bf7e&amp;color=0,0,0&amp;vpa=264&amp;vtp=1&amp;bbb=1&amp;rh=27.13504"/>
              <p:cNvSpPr>
                <a:spLocks noRot="1" noChangeAspect="1" noMove="1" noResize="1" noEditPoints="1" noAdjustHandles="1" noChangeArrowheads="1" noChangeShapeType="1" noTextEdit="1"/>
              </p:cNvSpPr>
              <p:nvPr/>
            </p:nvSpPr>
            <p:spPr>
              <a:xfrm>
                <a:off x="5878766" y="4923591"/>
                <a:ext cx="3517583" cy="344615"/>
              </a:xfrm>
              <a:prstGeom prst="rect">
                <a:avLst/>
              </a:prstGeom>
              <a:blipFill>
                <a:blip r:embed="rId7"/>
                <a:stretch>
                  <a:fillRect l="-693" t="-16071" r="-693" b="-1428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151.xml><?xml version="1.0" encoding="utf-8"?>
<p:sld xmlns:a="http://schemas.openxmlformats.org/drawingml/2006/main" xmlns:r="http://schemas.openxmlformats.org/officeDocument/2006/relationships" xmlns:p="http://schemas.openxmlformats.org/presentationml/2006/main">
  <p:cSld name="Slide 164&amp;si=164">
    <p:spTree>
      <p:nvGrpSpPr>
        <p:cNvPr id="1" name=""/>
        <p:cNvGrpSpPr/>
        <p:nvPr/>
      </p:nvGrpSpPr>
      <p:grpSpPr>
        <a:xfrm>
          <a:off x="0" y="0"/>
          <a:ext cx="0" cy="0"/>
          <a:chOff x="0" y="0"/>
          <a:chExt cx="0" cy="0"/>
        </a:xfrm>
      </p:grpSpPr>
      <p:sp>
        <p:nvSpPr>
          <p:cNvPr id="2" name="QB_3_BD.527_1#4db7fda70?sp=1&amp;vop=1&amp;pid=89bf3426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下列“推理或结论”与“实验操作及现象”</a:t>
            </a:r>
            <a:r>
              <a:rPr lang="en-US" altLang="zh-CN" sz="1800" b="0" i="0">
                <a:solidFill>
                  <a:srgbClr val="000000"/>
                </a:solidFill>
                <a:latin typeface="微软雅黑" pitchFamily="34" charset="0"/>
                <a:ea typeface="微软雅黑" pitchFamily="34" charset="-122"/>
                <a:cs typeface="微软雅黑" pitchFamily="34" charset="-120"/>
              </a:rPr>
              <a:t>相符的一组是(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165" name="QB_3_BD.527_2#4db7fda70?colgroup=4,34,16&amp;vop=1&amp;pid=89bf34261&amp;color=0,0,0&amp;vtp=1&amp;bbb=1&amp;hb=1"/>
              <p:cNvGraphicFramePr>
                <a:graphicFrameLocks noGrp="1"/>
              </p:cNvGraphicFramePr>
              <p:nvPr>
                <p:extLst>
                  <p:ext uri="{D42A27DB-BD31-4B8C-83A1-F6EECF244321}">
                    <p14:modId xmlns:p14="http://schemas.microsoft.com/office/powerpoint/2010/main" val="2512962837"/>
                  </p:ext>
                </p:extLst>
              </p:nvPr>
            </p:nvGraphicFramePr>
            <p:xfrm>
              <a:off x="832104" y="1622425"/>
              <a:ext cx="10533888" cy="1981708"/>
            </p:xfrm>
            <a:graphic>
              <a:graphicData uri="http://schemas.openxmlformats.org/drawingml/2006/table">
                <a:tbl>
                  <a:tblPr/>
                  <a:tblGrid>
                    <a:gridCol w="960120">
                      <a:extLst>
                        <a:ext uri="{9D8B030D-6E8A-4147-A177-3AD203B41FA5}">
                          <a16:colId xmlns:a16="http://schemas.microsoft.com/office/drawing/2014/main" val="20000"/>
                        </a:ext>
                      </a:extLst>
                    </a:gridCol>
                    <a:gridCol w="6419088">
                      <a:extLst>
                        <a:ext uri="{9D8B030D-6E8A-4147-A177-3AD203B41FA5}">
                          <a16:colId xmlns:a16="http://schemas.microsoft.com/office/drawing/2014/main" val="20001"/>
                        </a:ext>
                      </a:extLst>
                    </a:gridCol>
                    <a:gridCol w="3154680">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实验操作及现象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推理或结论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618236">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检验</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400" b="0" i="0" dirty="0">
                              <a:solidFill>
                                <a:srgbClr val="000000"/>
                              </a:solidFill>
                              <a:latin typeface="微软雅黑" pitchFamily="34" charset="0"/>
                              <a:ea typeface="微软雅黑" pitchFamily="34" charset="-122"/>
                              <a:cs typeface="微软雅黑" pitchFamily="34" charset="-120"/>
                            </a:rPr>
                            <a:t>还原</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的生成物中是否含有</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取反应后的固体溶于稀盐酸</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滴</a:t>
                          </a:r>
                        </a:p>
                        <a:p>
                          <a:pPr marL="0" lvl="0" indent="0"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加</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有红褐色沉淀生成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还原产物中含有</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将铁粉加入</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析出红色固体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氧化性：</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将铁锈溶于浓盐酸</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滴入</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紫红色褪去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铁锈中含有</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溶液中加入淀粉-碘化钾溶液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溶液变蓝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氧化性：</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165" name="QB_3_BD.527_2#4db7fda70?colgroup=4,34,16&amp;vop=1&amp;pid=89bf34261&amp;color=0,0,0&amp;vtp=1&amp;bbb=1&amp;hb=1"/>
              <p:cNvGraphicFramePr>
                <a:graphicFrameLocks noGrp="1"/>
              </p:cNvGraphicFramePr>
              <p:nvPr>
                <p:extLst>
                  <p:ext uri="{D42A27DB-BD31-4B8C-83A1-F6EECF244321}">
                    <p14:modId xmlns:p14="http://schemas.microsoft.com/office/powerpoint/2010/main" val="2512962837"/>
                  </p:ext>
                </p:extLst>
              </p:nvPr>
            </p:nvGraphicFramePr>
            <p:xfrm>
              <a:off x="832104" y="1622425"/>
              <a:ext cx="10533888" cy="1981708"/>
            </p:xfrm>
            <a:graphic>
              <a:graphicData uri="http://schemas.openxmlformats.org/drawingml/2006/table">
                <a:tbl>
                  <a:tblPr/>
                  <a:tblGrid>
                    <a:gridCol w="960120">
                      <a:extLst>
                        <a:ext uri="{9D8B030D-6E8A-4147-A177-3AD203B41FA5}">
                          <a16:colId xmlns:a16="http://schemas.microsoft.com/office/drawing/2014/main" val="20000"/>
                        </a:ext>
                      </a:extLst>
                    </a:gridCol>
                    <a:gridCol w="6419088">
                      <a:extLst>
                        <a:ext uri="{9D8B030D-6E8A-4147-A177-3AD203B41FA5}">
                          <a16:colId xmlns:a16="http://schemas.microsoft.com/office/drawing/2014/main" val="20001"/>
                        </a:ext>
                      </a:extLst>
                    </a:gridCol>
                    <a:gridCol w="3154680">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实验操作及现象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推理或结论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618236">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5100" t="-55882" r="-49383" b="-172549"/>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3977" t="-55882" r="-386" b="-172549"/>
                          </a:stretch>
                        </a:blipFill>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5100" t="-283929" r="-49383" b="-2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3977" t="-283929" r="-386" b="-214286"/>
                          </a:stretch>
                        </a:blipFill>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5100" t="-383929" r="-49383" b="-1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3977" t="-383929" r="-386" b="-114286"/>
                          </a:stretch>
                        </a:blipFill>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5100" t="-483929" r="-49383"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3977" t="-483929" r="-386" b="-14286"/>
                          </a:stretch>
                        </a:blipFill>
                      </a:tcPr>
                    </a:tc>
                    <a:extLst>
                      <a:ext uri="{0D108BD9-81ED-4DB2-BD59-A6C34878D82A}">
                        <a16:rowId xmlns:a16="http://schemas.microsoft.com/office/drawing/2014/main" val="10004"/>
                      </a:ext>
                    </a:extLst>
                  </a:tr>
                </a:tbl>
              </a:graphicData>
            </a:graphic>
          </p:graphicFrame>
        </mc:Fallback>
      </mc:AlternateContent>
      <p:sp>
        <p:nvSpPr>
          <p:cNvPr id="4" name="QB_3_AN.528_1#4db7fda70.bracket?vop=1&amp;pid=89bf34261&amp;color=0,0,0&amp;vpa=265&amp;vtp=1"/>
          <p:cNvSpPr/>
          <p:nvPr/>
        </p:nvSpPr>
        <p:spPr>
          <a:xfrm>
            <a:off x="6603460" y="1075817"/>
            <a:ext cx="341313"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D</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52.xml><?xml version="1.0" encoding="utf-8"?>
<p:sld xmlns:a="http://schemas.openxmlformats.org/drawingml/2006/main" xmlns:r="http://schemas.openxmlformats.org/officeDocument/2006/relationships" xmlns:p="http://schemas.openxmlformats.org/presentationml/2006/main">
  <p:cSld name="Slide 165&amp;si=165">
    <p:spTree>
      <p:nvGrpSpPr>
        <p:cNvPr id="1" name=""/>
        <p:cNvGrpSpPr/>
        <p:nvPr/>
      </p:nvGrpSpPr>
      <p:grpSpPr>
        <a:xfrm>
          <a:off x="0" y="0"/>
          <a:ext cx="0" cy="0"/>
          <a:chOff x="0" y="0"/>
          <a:chExt cx="0" cy="0"/>
        </a:xfrm>
      </p:grpSpPr>
      <p:sp>
        <p:nvSpPr>
          <p:cNvPr id="2" name="QC_3_BD.529_1#4060e049f?sp=1&amp;vop=1&amp;pid=89bf34261&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氢能被誉为“21世纪终极能源”，也是在“碳达峰”“碳中和”的大背景下</a:t>
            </a:r>
            <a:r>
              <a:rPr lang="en-US" altLang="zh-CN" sz="1800" b="0" i="0">
                <a:solidFill>
                  <a:srgbClr val="000000"/>
                </a:solidFill>
                <a:latin typeface="微软雅黑" pitchFamily="34" charset="0"/>
                <a:ea typeface="微软雅黑" pitchFamily="34" charset="-122"/>
                <a:cs typeface="微软雅黑" pitchFamily="34" charset="-120"/>
              </a:rPr>
              <a:t>，加速开发利用的一</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种清洁能源</a:t>
            </a:r>
            <a:r>
              <a:rPr lang="en-US" altLang="zh-CN" b="0" i="0" dirty="0">
                <a:solidFill>
                  <a:srgbClr val="000000"/>
                </a:solidFill>
                <a:latin typeface="微软雅黑" pitchFamily="34" charset="0"/>
                <a:ea typeface="微软雅黑" pitchFamily="34" charset="-122"/>
                <a:cs typeface="微软雅黑" pitchFamily="34" charset="-120"/>
              </a:rPr>
              <a:t>。利用铁及其氧化物循环制氢的原理如图所示。</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3_AN.530_1#4060e049f.bracket?vop=1&amp;pid=89bf34261&amp;color=0,0,0&amp;vpa=266&amp;vtp=1"/>
          <p:cNvSpPr/>
          <p:nvPr/>
        </p:nvSpPr>
        <p:spPr>
          <a:xfrm>
            <a:off x="8787861" y="15067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4" name="QC_3_BD.529_2#4060e049f?htil=57&amp;vop=1&amp;pid=89bf3426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30305" y="2041644"/>
            <a:ext cx="3282696" cy="12801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3_BD.529_3#4060e049f.choices?htil=57&amp;vop=1&amp;pid=89bf34261&amp;color=0,0,0&amp;vtp=1&amp;bbb=1&amp;hb=1"/>
              <p:cNvSpPr/>
              <p:nvPr/>
            </p:nvSpPr>
            <p:spPr>
              <a:xfrm>
                <a:off x="832104" y="1948990"/>
                <a:ext cx="7168896"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唐三彩的黄</a:t>
                </a:r>
                <a:r>
                  <a:rPr lang="en-US" altLang="zh-CN" sz="1800" b="0" i="0">
                    <a:solidFill>
                      <a:srgbClr val="000000"/>
                    </a:solidFill>
                    <a:latin typeface="微软雅黑" pitchFamily="34" charset="0"/>
                    <a:ea typeface="微软雅黑" pitchFamily="34" charset="-122"/>
                    <a:cs typeface="微软雅黑" pitchFamily="34" charset="-120"/>
                  </a:rPr>
                  <a:t>、褐色主要是因为添加了着色剂</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反应器Ⅱ中氧化产物与还原产物的物质的量之比为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反应器Ⅲ中生成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时，转移</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电子</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用含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各</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的混合气体通过该方法制氢</a:t>
                </a:r>
                <a:r>
                  <a:rPr lang="en-US" altLang="zh-CN" sz="1800" b="0" i="0">
                    <a:solidFill>
                      <a:srgbClr val="000000"/>
                    </a:solidFill>
                    <a:latin typeface="微软雅黑" pitchFamily="34" charset="0"/>
                    <a:ea typeface="微软雅黑" pitchFamily="34" charset="-122"/>
                    <a:cs typeface="微软雅黑" pitchFamily="34" charset="-120"/>
                  </a:rPr>
                  <a:t>，理论上可获得</a:t>
                </a:r>
              </a:p>
              <a:p>
                <a:pPr latinLnBrk="1">
                  <a:lnSpc>
                    <a:spcPts val="3300"/>
                  </a:lnSpc>
                </a:pPr>
                <a14:m>
                  <m:oMath xmlns:m="http://schemas.openxmlformats.org/officeDocument/2006/math">
                    <m:f>
                      <m:f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b="0" i="0" dirty="0">
                            <a:solidFill>
                              <a:srgbClr val="000000"/>
                            </a:solidFill>
                            <a:latin typeface="Cambria Math" panose="02040503050406030204" pitchFamily="18" charset="0"/>
                            <a:ea typeface="微软雅黑" pitchFamily="34" charset="-122"/>
                            <a:cs typeface="微软雅黑" pitchFamily="34" charset="-120"/>
                          </a:rPr>
                          <m:t>16</m:t>
                        </m:r>
                      </m:num>
                      <m:den>
                        <m:r>
                          <a:rPr lang="en-US" altLang="zh-CN" b="0" i="0" dirty="0">
                            <a:solidFill>
                              <a:srgbClr val="000000"/>
                            </a:solidFill>
                            <a:latin typeface="Cambria Math" panose="02040503050406030204" pitchFamily="18" charset="0"/>
                            <a:ea typeface="微软雅黑" pitchFamily="34" charset="-122"/>
                            <a:cs typeface="微软雅黑" pitchFamily="34" charset="-120"/>
                          </a:rPr>
                          <m:t>9</m:t>
                        </m:r>
                      </m:den>
                    </m:f>
                    <m:r>
                      <a:rPr lang="en-US" altLang="zh-CN"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mol</m:t>
                    </m:r>
                    <m:r>
                      <a:rPr lang="en-US" altLang="zh-CN"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5" name="QC_3_BD.529_3#4060e049f.choices?htil=57&amp;vop=1&amp;pid=89bf34261&amp;color=0,0,0&amp;vtp=1&amp;bbb=1&amp;hb=1"/>
              <p:cNvSpPr>
                <a:spLocks noRot="1" noChangeAspect="1" noMove="1" noResize="1" noEditPoints="1" noAdjustHandles="1" noChangeArrowheads="1" noChangeShapeType="1" noTextEdit="1"/>
              </p:cNvSpPr>
              <p:nvPr/>
            </p:nvSpPr>
            <p:spPr>
              <a:xfrm>
                <a:off x="832104" y="1948990"/>
                <a:ext cx="7168896" cy="2095500"/>
              </a:xfrm>
              <a:prstGeom prst="rect">
                <a:avLst/>
              </a:prstGeom>
              <a:blipFill>
                <a:blip r:embed="rId4"/>
                <a:stretch>
                  <a:fillRect l="-2041" b="-291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3.xml><?xml version="1.0" encoding="utf-8"?>
<p:sld xmlns:a="http://schemas.openxmlformats.org/drawingml/2006/main" xmlns:r="http://schemas.openxmlformats.org/officeDocument/2006/relationships" xmlns:p="http://schemas.openxmlformats.org/presentationml/2006/main">
  <p:cSld name="Slide 166&amp;si=16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531_1#fd9ededc0?sp=1&amp;vop=1&amp;pid=89bf34261&amp;color=0,0,0&amp;vtp=1&amp;bt=1&amp;bb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工业上常采用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溶液吸收工业尾气中的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，其原理如下：</a:t>
                </a:r>
                <a:endParaRPr lang="en-US" altLang="zh-CN" sz="1800" dirty="0"/>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3_BD.531_1#fd9ededc0?sp=1&amp;vop=1&amp;pid=89bf34261&amp;color=0,0,0&amp;vtp=1&amp;bt=1&amp;bb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C_3_BD.531_2#fd9ededc0?vop=1&amp;pid=89bf34261&amp;color=0,0,0&amp;vtp=1&amp;bbb=1&amp;hb=1"/>
              <p:cNvSpPr/>
              <p:nvPr/>
            </p:nvSpPr>
            <p:spPr>
              <a:xfrm>
                <a:off x="832104" y="2338189"/>
                <a:ext cx="10533888" cy="838200"/>
              </a:xfrm>
              <a:prstGeom prst="rect">
                <a:avLst/>
              </a:prstGeom>
              <a:noFill/>
              <a:ln/>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溶液浓度越大，黏稠度越高。控制其他条件不变，将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体积比为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1</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的混合气体分别</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通过体积相同</a:t>
                </a:r>
                <a:r>
                  <a:rPr lang="en-US" altLang="zh-CN" b="0" i="0" dirty="0">
                    <a:solidFill>
                      <a:srgbClr val="000000"/>
                    </a:solidFill>
                    <a:latin typeface="微软雅黑" pitchFamily="34" charset="0"/>
                    <a:ea typeface="微软雅黑" pitchFamily="34" charset="-122"/>
                    <a:cs typeface="微软雅黑" pitchFamily="34" charset="-120"/>
                  </a:rPr>
                  <a:t>、浓度不同的</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溶液后，氮氧化物吸收率如图所示。</a:t>
                </a:r>
                <a:r>
                  <a:rPr lang="en-US" altLang="zh-CN" b="0" i="0">
                    <a:solidFill>
                      <a:srgbClr val="000000"/>
                    </a:solidFill>
                    <a:latin typeface="微软雅黑" pitchFamily="34" charset="0"/>
                    <a:ea typeface="微软雅黑" pitchFamily="34" charset="-122"/>
                    <a:cs typeface="微软雅黑" pitchFamily="34" charset="-120"/>
                  </a:rPr>
                  <a:t>下列说法不正确的是(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3" name="QC_3_BD.531_2#fd9ededc0?vop=1&amp;pid=89bf34261&amp;color=0,0,0&amp;vtp=1&amp;bbb=1&amp;hb=1"/>
              <p:cNvSpPr>
                <a:spLocks noRot="1" noChangeAspect="1" noMove="1" noResize="1" noEditPoints="1" noAdjustHandles="1" noChangeArrowheads="1" noChangeShapeType="1" noTextEdit="1"/>
              </p:cNvSpPr>
              <p:nvPr/>
            </p:nvSpPr>
            <p:spPr>
              <a:xfrm>
                <a:off x="832104" y="2338189"/>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
        <p:nvSpPr>
          <p:cNvPr id="4" name="QC_3_AN.532_1#fd9ededc0.bracket?vop=1&amp;pid=89bf34261&amp;color=0,0,0&amp;vpa=267&amp;vtp=1"/>
          <p:cNvSpPr/>
          <p:nvPr/>
        </p:nvSpPr>
        <p:spPr>
          <a:xfrm>
            <a:off x="10046748" y="2764909"/>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5" name="QC_3_BD.531_3#fd9ededc0?htil=58&amp;vop=1&amp;pid=89bf34261&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9197745" y="3290689"/>
            <a:ext cx="2048256" cy="18653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3_BD.531_4#fd9ededc0.choices?htil=58&amp;vop=1&amp;pid=89bf34261&amp;color=0,0,0&amp;vtp=1&amp;bbb=1&amp;hb=1"/>
              <p:cNvSpPr/>
              <p:nvPr/>
            </p:nvSpPr>
            <p:spPr>
              <a:xfrm>
                <a:off x="832104" y="3198035"/>
                <a:ext cx="8403336" cy="25781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曲线Ⅰ表示体积比为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的混合气体吸收率的变化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溶液浓度大于</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1.25 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时，</a:t>
                </a:r>
                <a:r>
                  <a:rPr lang="en-US" altLang="zh-CN" sz="1800" b="0" i="0">
                    <a:solidFill>
                      <a:srgbClr val="000000"/>
                    </a:solidFill>
                    <a:latin typeface="微软雅黑" pitchFamily="34" charset="0"/>
                    <a:ea typeface="微软雅黑" pitchFamily="34" charset="-122"/>
                    <a:cs typeface="微软雅黑" pitchFamily="34" charset="-120"/>
                  </a:rPr>
                  <a:t>吸收率下降的原因可能是黏稠度过高，</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不利于氮氧化物的吸收</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向体积比为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1</m:t>
                    </m:r>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混合气体中通入少量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，可提高氮氧化物的吸收率</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混合气体通入足量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溶液完全吸收</a:t>
                </a:r>
                <a:r>
                  <a:rPr lang="en-US" altLang="zh-CN" sz="1800" b="0" i="0">
                    <a:solidFill>
                      <a:srgbClr val="000000"/>
                    </a:solidFill>
                    <a:latin typeface="微软雅黑" pitchFamily="34" charset="0"/>
                    <a:ea typeface="微软雅黑" pitchFamily="34" charset="-122"/>
                    <a:cs typeface="微软雅黑" pitchFamily="34" charset="-120"/>
                  </a:rPr>
                  <a:t>，所得溶液中</a:t>
                </a:r>
              </a:p>
              <a:p>
                <a:pPr latinLnBrk="1">
                  <a:lnSpc>
                    <a:spcPts val="3800"/>
                  </a:lnSpc>
                </a:pPr>
                <a14:m>
                  <m:oMath xmlns:m="http://schemas.openxmlformats.org/officeDocument/2006/math">
                    <m:f>
                      <m:f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b="0" i="0" dirty="0">
                            <a:solidFill>
                              <a:srgbClr val="000000"/>
                            </a:solidFill>
                            <a:latin typeface="Cambria Math" panose="02040503050406030204" pitchFamily="18" charset="0"/>
                            <a:ea typeface="微软雅黑" pitchFamily="34" charset="-122"/>
                            <a:cs typeface="微软雅黑" pitchFamily="34" charset="-120"/>
                          </a:rPr>
                          <m:t>𝑛</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num>
                      <m:den>
                        <m:r>
                          <a:rPr lang="en-US" altLang="zh-CN" b="0" i="0" dirty="0">
                            <a:solidFill>
                              <a:srgbClr val="000000"/>
                            </a:solidFill>
                            <a:latin typeface="Cambria Math" panose="02040503050406030204" pitchFamily="18" charset="0"/>
                            <a:ea typeface="微软雅黑" pitchFamily="34" charset="-122"/>
                            <a:cs typeface="微软雅黑" pitchFamily="34" charset="-120"/>
                          </a:rPr>
                          <m:t>𝑛</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den>
                    </m:f>
                    <m:r>
                      <a:rPr lang="en-US" altLang="zh-CN" b="0" i="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6" name="QC_3_BD.531_4#fd9ededc0.choices?htil=58&amp;vop=1&amp;pid=89bf34261&amp;color=0,0,0&amp;vtp=1&amp;bbb=1&amp;hb=1"/>
              <p:cNvSpPr>
                <a:spLocks noRot="1" noChangeAspect="1" noMove="1" noResize="1" noEditPoints="1" noAdjustHandles="1" noChangeArrowheads="1" noChangeShapeType="1" noTextEdit="1"/>
              </p:cNvSpPr>
              <p:nvPr/>
            </p:nvSpPr>
            <p:spPr>
              <a:xfrm>
                <a:off x="832104" y="3198035"/>
                <a:ext cx="8403336" cy="2578100"/>
              </a:xfrm>
              <a:prstGeom prst="rect">
                <a:avLst/>
              </a:prstGeom>
              <a:blipFill>
                <a:blip r:embed="rId6"/>
                <a:stretch>
                  <a:fillRect l="-1742" b="-307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54.xml><?xml version="1.0" encoding="utf-8"?>
<p:sld xmlns:a="http://schemas.openxmlformats.org/drawingml/2006/main" xmlns:r="http://schemas.openxmlformats.org/officeDocument/2006/relationships" xmlns:p="http://schemas.openxmlformats.org/presentationml/2006/main">
  <p:cSld name="Slide 167&amp;si=16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533_1#7f654b362?sp=1&amp;vop=1&amp;pid=89bf34261&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取不同质量分数的硫酸</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于烧杯中，加入足量的铜片、碎瓷片后不断加热，观察实验现象</a:t>
                </a:r>
                <a:r>
                  <a:rPr lang="en-US" altLang="zh-CN" sz="1800" b="0" i="0">
                    <a:solidFill>
                      <a:srgbClr val="000000"/>
                    </a:solidFill>
                    <a:latin typeface="微软雅黑" pitchFamily="34" charset="0"/>
                    <a:ea typeface="微软雅黑" pitchFamily="34" charset="-122"/>
                    <a:cs typeface="微软雅黑" pitchFamily="34" charset="-120"/>
                  </a:rPr>
                  <a:t>。下列说</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法错误的是(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3_BD.533_1#7f654b362?sp=1&amp;vop=1&amp;pid=89bf34261&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68" name="QC_3_BD.533_2#7f654b362?colgroup=8,11,35&amp;vop=1&amp;pid=89bf34261&amp;color=0,0,0&amp;vtp=1&amp;bbb=1"/>
              <p:cNvGraphicFramePr>
                <a:graphicFrameLocks noGrp="1"/>
              </p:cNvGraphicFramePr>
              <p:nvPr>
                <p:extLst>
                  <p:ext uri="{D42A27DB-BD31-4B8C-83A1-F6EECF244321}">
                    <p14:modId xmlns:p14="http://schemas.microsoft.com/office/powerpoint/2010/main" val="3023009581"/>
                  </p:ext>
                </p:extLst>
              </p:nvPr>
            </p:nvGraphicFramePr>
            <p:xfrm>
              <a:off x="832104" y="2041644"/>
              <a:ext cx="10533888" cy="1704340"/>
            </p:xfrm>
            <a:graphic>
              <a:graphicData uri="http://schemas.openxmlformats.org/drawingml/2006/table">
                <a:tbl>
                  <a:tblPr/>
                  <a:tblGrid>
                    <a:gridCol w="1682496">
                      <a:extLst>
                        <a:ext uri="{9D8B030D-6E8A-4147-A177-3AD203B41FA5}">
                          <a16:colId xmlns:a16="http://schemas.microsoft.com/office/drawing/2014/main" val="20000"/>
                        </a:ext>
                      </a:extLst>
                    </a:gridCol>
                    <a:gridCol w="2212848">
                      <a:extLst>
                        <a:ext uri="{9D8B030D-6E8A-4147-A177-3AD203B41FA5}">
                          <a16:colId xmlns:a16="http://schemas.microsoft.com/office/drawing/2014/main" val="20001"/>
                        </a:ext>
                      </a:extLst>
                    </a:gridCol>
                    <a:gridCol w="6638544">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温度/</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硫酸质量分数/%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溶液无色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蒸气无味</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铜片呈光亮红色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表面无气泡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187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溶液呈浅黑蓝色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蒸气无味</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铜片呈黑色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83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溶液呈蓝绿色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产生少量灰白色沉淀</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刺激性气味气体</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铜片表面黑色逐渐消失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溶液蓝色变浅</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有大量灰白色沉淀</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铜片表面有大量气泡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168" name="QC_3_BD.533_2#7f654b362?colgroup=8,11,35&amp;vop=1&amp;pid=89bf34261&amp;color=0,0,0&amp;vtp=1&amp;bbb=1"/>
              <p:cNvGraphicFramePr>
                <a:graphicFrameLocks noGrp="1"/>
              </p:cNvGraphicFramePr>
              <p:nvPr>
                <p:extLst>
                  <p:ext uri="{D42A27DB-BD31-4B8C-83A1-F6EECF244321}">
                    <p14:modId xmlns:p14="http://schemas.microsoft.com/office/powerpoint/2010/main" val="3023009581"/>
                  </p:ext>
                </p:extLst>
              </p:nvPr>
            </p:nvGraphicFramePr>
            <p:xfrm>
              <a:off x="832104" y="2041644"/>
              <a:ext cx="10533888" cy="1704340"/>
            </p:xfrm>
            <a:graphic>
              <a:graphicData uri="http://schemas.openxmlformats.org/drawingml/2006/table">
                <a:tbl>
                  <a:tblPr/>
                  <a:tblGrid>
                    <a:gridCol w="1682496">
                      <a:extLst>
                        <a:ext uri="{9D8B030D-6E8A-4147-A177-3AD203B41FA5}">
                          <a16:colId xmlns:a16="http://schemas.microsoft.com/office/drawing/2014/main" val="20000"/>
                        </a:ext>
                      </a:extLst>
                    </a:gridCol>
                    <a:gridCol w="2212848">
                      <a:extLst>
                        <a:ext uri="{9D8B030D-6E8A-4147-A177-3AD203B41FA5}">
                          <a16:colId xmlns:a16="http://schemas.microsoft.com/office/drawing/2014/main" val="20001"/>
                        </a:ext>
                      </a:extLst>
                    </a:gridCol>
                    <a:gridCol w="6638544">
                      <a:extLst>
                        <a:ext uri="{9D8B030D-6E8A-4147-A177-3AD203B41FA5}">
                          <a16:colId xmlns:a16="http://schemas.microsoft.com/office/drawing/2014/main" val="20002"/>
                        </a:ext>
                      </a:extLst>
                    </a:gridCol>
                  </a:tblGrid>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62" r="-527174" b="-416071"/>
                          </a:stretch>
                        </a:blip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硫酸质量分数/%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溶液无色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蒸气无味</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铜片呈光亮红色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表面无气泡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187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溶液呈浅黑蓝色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蒸气无味</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铜片呈黑色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83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溶液呈蓝绿色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产生少量灰白色沉淀</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刺激性气味气体</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铜片表面黑色逐渐消失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溶液蓝色变浅</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有大量灰白色沉淀</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铜片表面有大量气泡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
        <p:nvSpPr>
          <p:cNvPr id="4" name="QC_3_AN.534_1#7f654b362.bracket?vop=1&amp;pid=89bf34261&amp;color=0,0,0&amp;vpa=268&amp;vtp=1"/>
          <p:cNvSpPr/>
          <p:nvPr/>
        </p:nvSpPr>
        <p:spPr>
          <a:xfrm>
            <a:off x="2171160" y="15067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5" name="QC_3_BD.533_3#7f654b362.choices?vop=1&amp;pid=89bf34261&amp;color=0,0,0&amp;vtp=1&amp;bbb=1"/>
              <p:cNvSpPr/>
              <p:nvPr/>
            </p:nvSpPr>
            <p:spPr>
              <a:xfrm>
                <a:off x="832104" y="38831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该实验说明铜与稀硫酸不反应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187 ℃</m:t>
                    </m:r>
                  </m:oMath>
                </a14:m>
                <a:r>
                  <a:rPr lang="en-US" altLang="zh-CN" sz="1800" b="0" i="0" dirty="0">
                    <a:solidFill>
                      <a:srgbClr val="000000"/>
                    </a:solidFill>
                    <a:latin typeface="微软雅黑" pitchFamily="34" charset="0"/>
                    <a:ea typeface="微软雅黑" pitchFamily="34" charset="-122"/>
                    <a:cs typeface="微软雅黑" pitchFamily="34" charset="-120"/>
                  </a:rPr>
                  <a:t>时</a:t>
                </a:r>
                <a:r>
                  <a:rPr lang="en-US" altLang="zh-CN" sz="1800" b="0" i="0">
                    <a:solidFill>
                      <a:srgbClr val="000000"/>
                    </a:solidFill>
                    <a:latin typeface="微软雅黑" pitchFamily="34" charset="0"/>
                    <a:ea typeface="微软雅黑" pitchFamily="34" charset="-122"/>
                    <a:cs typeface="微软雅黑" pitchFamily="34" charset="-120"/>
                  </a:rPr>
                  <a:t>，产生的蒸气中有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铜与稍高浓度的硫酸反应，产物可能是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270 ℃</m:t>
                    </m:r>
                  </m:oMath>
                </a14:m>
                <a:r>
                  <a:rPr lang="en-US" altLang="zh-CN" sz="1800" b="0" i="0" dirty="0">
                    <a:solidFill>
                      <a:srgbClr val="000000"/>
                    </a:solidFill>
                    <a:latin typeface="微软雅黑" pitchFamily="34" charset="0"/>
                    <a:ea typeface="微软雅黑" pitchFamily="34" charset="-122"/>
                    <a:cs typeface="微软雅黑" pitchFamily="34" charset="-120"/>
                  </a:rPr>
                  <a:t>反应液冷却后倒入盛有水的烧杯中，溶液变蓝</a:t>
                </a:r>
                <a:r>
                  <a:rPr lang="en-US" altLang="zh-CN" sz="1800" b="0" i="0">
                    <a:solidFill>
                      <a:srgbClr val="000000"/>
                    </a:solidFill>
                    <a:latin typeface="微软雅黑" pitchFamily="34" charset="0"/>
                    <a:ea typeface="微软雅黑" pitchFamily="34" charset="-122"/>
                    <a:cs typeface="微软雅黑" pitchFamily="34" charset="-120"/>
                  </a:rPr>
                  <a:t>，说明灰白色沉淀中含有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3_BD.533_3#7f654b362.choices?vop=1&amp;pid=89bf34261&amp;color=0,0,0&amp;vtp=1&amp;bbb=1"/>
              <p:cNvSpPr>
                <a:spLocks noRot="1" noChangeAspect="1" noMove="1" noResize="1" noEditPoints="1" noAdjustHandles="1" noChangeArrowheads="1" noChangeShapeType="1" noTextEdit="1"/>
              </p:cNvSpPr>
              <p:nvPr/>
            </p:nvSpPr>
            <p:spPr>
              <a:xfrm>
                <a:off x="832104" y="3883144"/>
                <a:ext cx="10533888" cy="1676400"/>
              </a:xfrm>
              <a:prstGeom prst="rect">
                <a:avLst/>
              </a:prstGeom>
              <a:blipFill>
                <a:blip r:embed="rId5"/>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55.xml><?xml version="1.0" encoding="utf-8"?>
<p:sld xmlns:a="http://schemas.openxmlformats.org/drawingml/2006/main" xmlns:r="http://schemas.openxmlformats.org/officeDocument/2006/relationships" xmlns:p="http://schemas.openxmlformats.org/presentationml/2006/main">
  <p:cSld name="Slide 168&amp;si=16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535_1#cbabee337?sp=1&amp;vop=1&amp;pid=89bf34261&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创新应用</a:t>
                </a:r>
                <a:r>
                  <a:rPr lang="en-US" altLang="zh-CN" sz="1800" b="0" i="0" dirty="0">
                    <a:solidFill>
                      <a:srgbClr val="000000"/>
                    </a:solidFill>
                    <a:latin typeface="微软雅黑" pitchFamily="34" charset="0"/>
                    <a:ea typeface="微软雅黑" pitchFamily="34" charset="-122"/>
                    <a:cs typeface="微软雅黑" pitchFamily="34" charset="-120"/>
                  </a:rPr>
                  <a:t>氮元素在大气中有如图转化关系（</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𝜈</m:t>
                    </m:r>
                  </m:oMath>
                </a14:m>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光照，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为自由基，</a:t>
                </a:r>
                <a:r>
                  <a:rPr lang="en-US" altLang="zh-CN" sz="1800" b="0" i="0">
                    <a:solidFill>
                      <a:srgbClr val="000000"/>
                    </a:solidFill>
                    <a:latin typeface="微软雅黑" pitchFamily="34" charset="0"/>
                    <a:ea typeface="微软雅黑" pitchFamily="34" charset="-122"/>
                    <a:cs typeface="微软雅黑" pitchFamily="34" charset="-120"/>
                  </a:rPr>
                  <a:t>具有较强的氧化性），</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下列说法不正确的是(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3_BD.535_1#cbabee337?sp=1&amp;vop=1&amp;pid=89bf34261&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3_AN.536_1#cbabee337.bracket?vop=1&amp;pid=89bf34261&amp;color=0,0,0&amp;vpa=269&amp;vtp=1"/>
          <p:cNvSpPr/>
          <p:nvPr/>
        </p:nvSpPr>
        <p:spPr>
          <a:xfrm>
            <a:off x="3072861" y="15067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4" name="QC_3_BD.535_2#cbabee337?htil=59&amp;vop=1&amp;pid=89bf3426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18660" y="2041644"/>
            <a:ext cx="3867912" cy="110642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3_BD.535_3#cbabee337.choices?htil=59&amp;vop=1&amp;pid=89bf34261&amp;color=0,0,0&amp;vtp=1&amp;bbb=1"/>
              <p:cNvSpPr/>
              <p:nvPr/>
            </p:nvSpPr>
            <p:spPr>
              <a:xfrm>
                <a:off x="832104" y="1948990"/>
                <a:ext cx="6574536"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所有的光化学反应均伴随电子转移</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可通过两种路径转化为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气溶胶中可能含有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产生</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含氮化合物，反应①、②、③转移电子数相等</a:t>
                </a:r>
                <a:endParaRPr lang="en-US" altLang="zh-CN" sz="1800" dirty="0"/>
              </a:p>
            </p:txBody>
          </p:sp>
        </mc:Choice>
        <mc:Fallback xmlns="">
          <p:sp>
            <p:nvSpPr>
              <p:cNvPr id="5" name="QC_3_BD.535_3#cbabee337.choices?htil=59&amp;vop=1&amp;pid=89bf34261&amp;color=0,0,0&amp;vtp=1&amp;bbb=1"/>
              <p:cNvSpPr>
                <a:spLocks noRot="1" noChangeAspect="1" noMove="1" noResize="1" noEditPoints="1" noAdjustHandles="1" noChangeArrowheads="1" noChangeShapeType="1" noTextEdit="1"/>
              </p:cNvSpPr>
              <p:nvPr/>
            </p:nvSpPr>
            <p:spPr>
              <a:xfrm>
                <a:off x="832104" y="1948990"/>
                <a:ext cx="6574536" cy="1676400"/>
              </a:xfrm>
              <a:prstGeom prst="rect">
                <a:avLst/>
              </a:prstGeom>
              <a:blipFill>
                <a:blip r:embed="rId5"/>
                <a:stretch>
                  <a:fillRect l="-2226"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6.xml><?xml version="1.0" encoding="utf-8"?>
<p:sld xmlns:a="http://schemas.openxmlformats.org/drawingml/2006/main" xmlns:r="http://schemas.openxmlformats.org/officeDocument/2006/relationships" xmlns:p="http://schemas.openxmlformats.org/presentationml/2006/main">
  <p:cSld name="Slide 169&amp;si=16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537_1#5c71fd1ef?sp=1&amp;vop=1&amp;pid=89bf34261&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小组同学探究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和物质A的反应，实验如下：</a:t>
                </a:r>
                <a:endParaRPr lang="en-US" altLang="zh-CN" sz="1800" dirty="0"/>
              </a:p>
            </p:txBody>
          </p:sp>
        </mc:Choice>
        <mc:Fallback xmlns="">
          <p:sp>
            <p:nvSpPr>
              <p:cNvPr id="2" name="QC_3_BD.537_1#5c71fd1ef?sp=1&amp;vop=1&amp;pid=89bf34261&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170" name="QC_3_BD.537_2#5c71fd1ef?colgroup=3,2,22,26&amp;vop=1&amp;pid=89bf34261&amp;color=0,0,0&amp;vtp=1&amp;bbb=1"/>
              <p:cNvGraphicFramePr>
                <a:graphicFrameLocks noGrp="1"/>
              </p:cNvGraphicFramePr>
              <p:nvPr>
                <p:extLst>
                  <p:ext uri="{D42A27DB-BD31-4B8C-83A1-F6EECF244321}">
                    <p14:modId xmlns:p14="http://schemas.microsoft.com/office/powerpoint/2010/main" val="3689520334"/>
                  </p:ext>
                </p:extLst>
              </p:nvPr>
            </p:nvGraphicFramePr>
            <p:xfrm>
              <a:off x="832104" y="1622544"/>
              <a:ext cx="10533888" cy="1369568"/>
            </p:xfrm>
            <a:graphic>
              <a:graphicData uri="http://schemas.openxmlformats.org/drawingml/2006/table">
                <a:tbl>
                  <a:tblPr/>
                  <a:tblGrid>
                    <a:gridCol w="1006635">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3867117">
                      <a:extLst>
                        <a:ext uri="{9D8B030D-6E8A-4147-A177-3AD203B41FA5}">
                          <a16:colId xmlns:a16="http://schemas.microsoft.com/office/drawing/2014/main" val="20002"/>
                        </a:ext>
                      </a:extLst>
                    </a:gridCol>
                    <a:gridCol w="4974336">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物质</a:t>
                          </a: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6964">
                    <a:tc rowSpan="3">
                      <a:txBody>
                        <a:bodyPr/>
                        <a:lstStyle/>
                        <a:p>
                          <a:pPr algn="ctr" latinLnBrk="1" hangingPunct="0">
                            <a:lnSpc>
                              <a:spcPts val="5000"/>
                            </a:lnSpc>
                          </a:pPr>
                          <a:r>
                            <a:rPr lang="en-US" altLang="zh-CN" sz="28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0.6 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mol</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溶液（调</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pH</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铜粉溶解</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溶液变为深棕色［经检验含</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0.6 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mol</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m:t>
                                  </m:r>
                                </m:sup>
                              </m:sSup>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溶液（调</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pH</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铜粉溶解</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溶液变为蓝绿色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1.8 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mol</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m:t>
                                  </m:r>
                                </m:sup>
                              </m:sSup>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溶液（调</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pH</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无明显变化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p:graphicFrame>
            <p:nvGraphicFramePr>
              <p:cNvPr id="170" name="QC_3_BD.537_2#5c71fd1ef?colgroup=3,2,22,26&amp;vop=1&amp;pid=89bf34261&amp;color=0,0,0&amp;vtp=1&amp;bbb=1"/>
              <p:cNvGraphicFramePr>
                <a:graphicFrameLocks noGrp="1"/>
              </p:cNvGraphicFramePr>
              <p:nvPr>
                <p:extLst>
                  <p:ext uri="{D42A27DB-BD31-4B8C-83A1-F6EECF244321}">
                    <p14:modId xmlns:p14="http://schemas.microsoft.com/office/powerpoint/2010/main" val="3689520334"/>
                  </p:ext>
                </p:extLst>
              </p:nvPr>
            </p:nvGraphicFramePr>
            <p:xfrm>
              <a:off x="832104" y="1622544"/>
              <a:ext cx="10533888" cy="1369568"/>
            </p:xfrm>
            <a:graphic>
              <a:graphicData uri="http://schemas.openxmlformats.org/drawingml/2006/table">
                <a:tbl>
                  <a:tblPr/>
                  <a:tblGrid>
                    <a:gridCol w="1006635">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3867117">
                      <a:extLst>
                        <a:ext uri="{9D8B030D-6E8A-4147-A177-3AD203B41FA5}">
                          <a16:colId xmlns:a16="http://schemas.microsoft.com/office/drawing/2014/main" val="20002"/>
                        </a:ext>
                      </a:extLst>
                    </a:gridCol>
                    <a:gridCol w="4974336">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物质</a:t>
                          </a: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6964">
                    <a:tc rowSpan="3">
                      <a:txBody>
                        <a:bodyPr/>
                        <a:lstStyle/>
                        <a:p>
                          <a:pPr algn="ctr" latinLnBrk="1" hangingPunct="0">
                            <a:lnSpc>
                              <a:spcPts val="5000"/>
                            </a:lnSpc>
                          </a:pPr>
                          <a:r>
                            <a:rPr lang="en-US" altLang="zh-CN" sz="28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3937" t="-100000" r="-128819" b="-21228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12010" t="-100000" r="-245" b="-212281"/>
                          </a:stretch>
                        </a:blipFill>
                      </a:tcPr>
                    </a:tc>
                    <a:extLst>
                      <a:ext uri="{0D108BD9-81ED-4DB2-BD59-A6C34878D82A}">
                        <a16:rowId xmlns:a16="http://schemas.microsoft.com/office/drawing/2014/main" val="10001"/>
                      </a:ext>
                    </a:extLst>
                  </a:tr>
                  <a:tr h="340868">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3937" t="-203571" r="-128819" b="-116071"/>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铜粉溶解</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溶液变为蓝绿色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3937" t="-303571" r="-128819" b="-16071"/>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无明显变化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p:pic>
        <p:nvPicPr>
          <p:cNvPr id="4" name="QC_3_BD.537_3#5c71fd1ef.table_image?tii=11&amp;vop=1&amp;pid=89bf34261&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973836" y="2027739"/>
            <a:ext cx="646242" cy="904739"/>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3_BD.537_4#5c71fd1ef?vop=1&amp;pid=89bf34261&amp;color=0,0,0&amp;vtp=1&amp;bbb=1"/>
              <p:cNvSpPr/>
              <p:nvPr/>
            </p:nvSpPr>
            <p:spPr>
              <a:xfrm>
                <a:off x="832104" y="3121144"/>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中各元素的化合价：铁元素为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1800" b="0" i="0" dirty="0">
                    <a:solidFill>
                      <a:srgbClr val="000000"/>
                    </a:solidFill>
                    <a:latin typeface="微软雅黑" pitchFamily="34" charset="0"/>
                    <a:ea typeface="微软雅黑" pitchFamily="34" charset="-122"/>
                    <a:cs typeface="微软雅黑" pitchFamily="34" charset="-120"/>
                  </a:rPr>
                  <a:t>价，氮元素为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1800" b="0" i="0" dirty="0">
                    <a:solidFill>
                      <a:srgbClr val="000000"/>
                    </a:solidFill>
                    <a:latin typeface="微软雅黑" pitchFamily="34" charset="0"/>
                    <a:ea typeface="微软雅黑" pitchFamily="34" charset="-122"/>
                    <a:cs typeface="微软雅黑" pitchFamily="34" charset="-120"/>
                  </a:rPr>
                  <a:t>价，氧元素为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价。</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列分析不正确的是(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5" name="QC_3_BD.537_4#5c71fd1ef?vop=1&amp;pid=89bf34261&amp;color=0,0,0&amp;vtp=1&amp;bbb=1"/>
              <p:cNvSpPr>
                <a:spLocks noRot="1" noChangeAspect="1" noMove="1" noResize="1" noEditPoints="1" noAdjustHandles="1" noChangeArrowheads="1" noChangeShapeType="1" noTextEdit="1"/>
              </p:cNvSpPr>
              <p:nvPr/>
            </p:nvSpPr>
            <p:spPr>
              <a:xfrm>
                <a:off x="832104" y="3121144"/>
                <a:ext cx="10533888" cy="838200"/>
              </a:xfrm>
              <a:prstGeom prst="rect">
                <a:avLst/>
              </a:prstGeom>
              <a:blipFill>
                <a:blip r:embed="rId6"/>
                <a:stretch>
                  <a:fillRect l="-1389" b="-10949"/>
                </a:stretch>
              </a:blipFill>
              <a:ln/>
            </p:spPr>
            <p:txBody>
              <a:bodyPr/>
              <a:lstStyle/>
              <a:p>
                <a:r>
                  <a:rPr lang="zh-CN" altLang="en-US">
                    <a:noFill/>
                  </a:rPr>
                  <a:t> </a:t>
                </a:r>
              </a:p>
            </p:txBody>
          </p:sp>
        </mc:Fallback>
      </mc:AlternateContent>
      <p:sp>
        <p:nvSpPr>
          <p:cNvPr id="6" name="QC_3_AN.538_1#5c71fd1ef.bracket?vop=1&amp;pid=89bf34261&amp;color=0,0,0&amp;vpa=270&amp;vtp=1"/>
          <p:cNvSpPr/>
          <p:nvPr/>
        </p:nvSpPr>
        <p:spPr>
          <a:xfrm>
            <a:off x="3085560" y="3547864"/>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7" name="QC_3_BD.537_5#5c71fd1ef.choices?vop=1&amp;pid=89bf34261&amp;color=0,0,0&amp;vtp=1&amp;bbb=1"/>
              <p:cNvSpPr/>
              <p:nvPr/>
            </p:nvSpPr>
            <p:spPr>
              <a:xfrm>
                <a:off x="832104" y="39593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②中铜粉溶解的原因：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①中产生</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的原因：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800" b="0" i="0" dirty="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直接将</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还原为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若向</a:t>
                </a:r>
                <a:r>
                  <a:rPr lang="en-US" altLang="zh-CN" sz="1800" b="0" i="0">
                    <a:solidFill>
                      <a:srgbClr val="000000"/>
                    </a:solidFill>
                    <a:latin typeface="微软雅黑" pitchFamily="34" charset="0"/>
                    <a:ea typeface="微软雅黑" pitchFamily="34" charset="-122"/>
                    <a:cs typeface="微软雅黑" pitchFamily="34" charset="-120"/>
                  </a:rPr>
                  <a:t>③中加入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固体，推测铜粉可能会溶解</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①②③现象的差异与物质氧化性（或还原性）强弱有关</a:t>
                </a:r>
                <a:endParaRPr lang="en-US" altLang="zh-CN" sz="1800" dirty="0"/>
              </a:p>
            </p:txBody>
          </p:sp>
        </mc:Choice>
        <mc:Fallback xmlns="">
          <p:sp>
            <p:nvSpPr>
              <p:cNvPr id="7" name="QC_3_BD.537_5#5c71fd1ef.choices?vop=1&amp;pid=89bf34261&amp;color=0,0,0&amp;vtp=1&amp;bbb=1"/>
              <p:cNvSpPr>
                <a:spLocks noRot="1" noChangeAspect="1" noMove="1" noResize="1" noEditPoints="1" noAdjustHandles="1" noChangeArrowheads="1" noChangeShapeType="1" noTextEdit="1"/>
              </p:cNvSpPr>
              <p:nvPr/>
            </p:nvSpPr>
            <p:spPr>
              <a:xfrm>
                <a:off x="832104" y="3959344"/>
                <a:ext cx="10533888" cy="1676400"/>
              </a:xfrm>
              <a:prstGeom prst="rect">
                <a:avLst/>
              </a:prstGeom>
              <a:blipFill>
                <a:blip r:embed="rId7"/>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57.xml><?xml version="1.0" encoding="utf-8"?>
<p:sld xmlns:a="http://schemas.openxmlformats.org/drawingml/2006/main" xmlns:r="http://schemas.openxmlformats.org/officeDocument/2006/relationships" xmlns:p="http://schemas.openxmlformats.org/presentationml/2006/main">
  <p:cSld name="Slide 170&amp;si=17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3_BD.539_1#b0b612561?sp=1&amp;vop=1&amp;pid=89bf34261&amp;color=0,0,0&amp;vtp=1&amp;bt=1&amp;bbb=1&amp;hb=1"/>
              <p:cNvSpPr/>
              <p:nvPr/>
            </p:nvSpPr>
            <p:spPr>
              <a:xfrm>
                <a:off x="832104" y="1080000"/>
                <a:ext cx="10533888" cy="2095500"/>
              </a:xfrm>
              <a:prstGeom prst="rect">
                <a:avLst/>
              </a:prstGeom>
              <a:noFill/>
              <a:ln/>
            </p:spPr>
            <p:txBody>
              <a:bodyPr wrap="none" lIns="0" tIns="0" rIns="0" bIns="0" rtlCol="0" anchor="t"/>
              <a:lstStyle/>
              <a:p>
                <a:pPr algn="l" latinLnBrk="1">
                  <a:lnSpc>
                    <a:spcPts val="3300"/>
                  </a:lnSpc>
                </a:pPr>
                <a:r>
                  <a:rPr lang="en-US" altLang="zh-CN" sz="1800" b="1" i="0">
                    <a:solidFill>
                      <a:srgbClr val="000000"/>
                    </a:solidFill>
                    <a:latin typeface="微软雅黑" pitchFamily="34" charset="0"/>
                    <a:ea typeface="微软雅黑" pitchFamily="34" charset="-122"/>
                    <a:cs typeface="微软雅黑" pitchFamily="34" charset="-120"/>
                  </a:rPr>
                  <a:t>创新应用</a:t>
                </a:r>
                <a:r>
                  <a:rPr lang="en-US" altLang="zh-CN" sz="1800" b="0" i="0">
                    <a:solidFill>
                      <a:srgbClr val="000000"/>
                    </a:solidFill>
                    <a:latin typeface="微软雅黑" pitchFamily="34" charset="0"/>
                    <a:ea typeface="微软雅黑" pitchFamily="34" charset="-122"/>
                    <a:cs typeface="微软雅黑" pitchFamily="34" charset="-120"/>
                  </a:rPr>
                  <a:t>研究人员对</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粉除去废水中的硝态氮的过程进行研究。已知：</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ⅰ</a:t>
                </a:r>
                <a:r>
                  <a:rPr lang="en-US" altLang="zh-CN" sz="1800" b="0" i="0" dirty="0">
                    <a:solidFill>
                      <a:srgbClr val="000000"/>
                    </a:solidFill>
                    <a:latin typeface="微软雅黑" pitchFamily="34" charset="0"/>
                    <a:ea typeface="微软雅黑" pitchFamily="34" charset="-122"/>
                    <a:cs typeface="微软雅黑" pitchFamily="34" charset="-120"/>
                  </a:rPr>
                  <a:t>.某工厂排放的含氮废水中总氮含量为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，其中硝态氮</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含量为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9.8 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、氨氮</a:t>
                </a: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含量为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ⅱ</a:t>
                </a:r>
                <a:r>
                  <a:rPr lang="en-US" altLang="zh-CN" sz="1800" b="0" i="0">
                    <a:solidFill>
                      <a:srgbClr val="000000"/>
                    </a:solidFill>
                    <a:latin typeface="微软雅黑" pitchFamily="34" charset="0"/>
                    <a:ea typeface="微软雅黑" pitchFamily="34" charset="-122"/>
                    <a:cs typeface="微软雅黑" pitchFamily="34" charset="-120"/>
                  </a:rPr>
                  <a:t>.本实验中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1∼3</m:t>
                    </m:r>
                  </m:oMath>
                </a14:m>
                <a:r>
                  <a:rPr lang="en-US" altLang="zh-CN" sz="1800" b="0" i="0" dirty="0">
                    <a:solidFill>
                      <a:srgbClr val="000000"/>
                    </a:solidFill>
                    <a:latin typeface="微软雅黑" pitchFamily="34" charset="0"/>
                    <a:ea typeface="微软雅黑" pitchFamily="34" charset="-122"/>
                    <a:cs typeface="微软雅黑" pitchFamily="34" charset="-120"/>
                  </a:rPr>
                  <a:t>时</a:t>
                </a:r>
                <a:r>
                  <a:rPr lang="en-US" altLang="zh-CN" sz="1800" b="0" i="0">
                    <a:solidFill>
                      <a:srgbClr val="000000"/>
                    </a:solidFill>
                    <a:latin typeface="微软雅黑" pitchFamily="34" charset="0"/>
                    <a:ea typeface="微软雅黑" pitchFamily="34" charset="-122"/>
                    <a:cs typeface="微软雅黑" pitchFamily="34" charset="-120"/>
                  </a:rPr>
                  <a:t>，将硝态氮转化为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效果较强。</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ⅲ.</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粉均可以脱除硝态氮，本实验中二者均过量。</a:t>
                </a:r>
                <a:endParaRPr lang="en-US" altLang="zh-CN" dirty="0"/>
              </a:p>
            </p:txBody>
          </p:sp>
        </mc:Choice>
        <mc:Fallback xmlns="">
          <p:sp>
            <p:nvSpPr>
              <p:cNvPr id="2" name="QO_3_BD.539_1#b0b612561?sp=1&amp;vop=1&amp;pid=89bf34261&amp;color=0,0,0&amp;vtp=1&amp;bt=1&amp;bbb=1&amp;hb=1"/>
              <p:cNvSpPr>
                <a:spLocks noRot="1" noChangeAspect="1" noMove="1" noResize="1" noEditPoints="1" noAdjustHandles="1" noChangeArrowheads="1" noChangeShapeType="1" noTextEdit="1"/>
              </p:cNvSpPr>
              <p:nvPr/>
            </p:nvSpPr>
            <p:spPr>
              <a:xfrm>
                <a:off x="832104" y="1080000"/>
                <a:ext cx="10533888" cy="2095500"/>
              </a:xfrm>
              <a:prstGeom prst="rect">
                <a:avLst/>
              </a:prstGeom>
              <a:blipFill>
                <a:blip r:embed="rId3"/>
                <a:stretch>
                  <a:fillRect l="-1389" b="-465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4_BD.540_1#5f5997217?vop=1&amp;pid=b0b612561&amp;color=0,0,0&amp;vtp=1&amp;bbb=1"/>
              <p:cNvSpPr/>
              <p:nvPr/>
            </p:nvSpPr>
            <p:spPr>
              <a:xfrm>
                <a:off x="832104" y="318089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1）</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粉在去除废水中硝态氮的过程中表现</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性</a:t>
                </a:r>
                <a:r>
                  <a:rPr lang="en-US" altLang="zh-CN" sz="1800" b="0" i="0" dirty="0">
                    <a:solidFill>
                      <a:srgbClr val="000000"/>
                    </a:solidFill>
                    <a:latin typeface="微软雅黑" pitchFamily="34" charset="0"/>
                    <a:ea typeface="微软雅黑" pitchFamily="34" charset="-122"/>
                    <a:cs typeface="微软雅黑" pitchFamily="34" charset="-120"/>
                  </a:rPr>
                  <a:t>（填“氧化”或“</a:t>
                </a:r>
                <a:r>
                  <a:rPr lang="en-US" altLang="zh-CN" sz="1800" b="0" i="0">
                    <a:solidFill>
                      <a:srgbClr val="000000"/>
                    </a:solidFill>
                    <a:latin typeface="微软雅黑" pitchFamily="34" charset="0"/>
                    <a:ea typeface="微软雅黑" pitchFamily="34" charset="-122"/>
                    <a:cs typeface="微软雅黑" pitchFamily="34" charset="-120"/>
                  </a:rPr>
                  <a:t>还原”）。</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（2</a:t>
                </a:r>
                <a:r>
                  <a:rPr lang="en-US" altLang="zh-CN">
                    <a:solidFill>
                      <a:srgbClr val="000000"/>
                    </a:solidFill>
                    <a:latin typeface="微软雅黑" pitchFamily="34" charset="0"/>
                    <a:ea typeface="微软雅黑" pitchFamily="34" charset="-122"/>
                    <a:cs typeface="微软雅黑" pitchFamily="34" charset="-120"/>
                  </a:rPr>
                  <a:t>）研究</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a:solidFill>
                      <a:srgbClr val="000000"/>
                    </a:solidFill>
                    <a:latin typeface="微软雅黑" pitchFamily="34" charset="0"/>
                    <a:ea typeface="微软雅黑" pitchFamily="34" charset="-122"/>
                    <a:cs typeface="微软雅黑" pitchFamily="34" charset="-120"/>
                  </a:rPr>
                  <a:t>在含氮废水中的反应时发现，降低溶液</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dirty="0">
                    <a:solidFill>
                      <a:srgbClr val="000000"/>
                    </a:solidFill>
                    <a:latin typeface="微软雅黑" pitchFamily="34" charset="0"/>
                    <a:ea typeface="微软雅黑" pitchFamily="34" charset="-122"/>
                    <a:cs typeface="微软雅黑" pitchFamily="34" charset="-120"/>
                  </a:rPr>
                  <a:t>更有利于</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的去除</a:t>
                </a:r>
                <a:r>
                  <a:rPr lang="en-US" altLang="zh-CN">
                    <a:solidFill>
                      <a:srgbClr val="000000"/>
                    </a:solidFill>
                    <a:latin typeface="微软雅黑" pitchFamily="34" charset="0"/>
                    <a:ea typeface="微软雅黑" pitchFamily="34" charset="-122"/>
                    <a:cs typeface="微软雅黑" pitchFamily="34" charset="-120"/>
                  </a:rPr>
                  <a:t>，可能的原因是</a:t>
                </a:r>
                <a:r>
                  <a:rPr lang="en-US" altLang="zh-CN">
                    <a:solidFill>
                      <a:srgbClr val="000000"/>
                    </a:solidFill>
                    <a:latin typeface="SimSun" pitchFamily="34" charset="0"/>
                    <a:ea typeface="SimSun" pitchFamily="34" charset="-122"/>
                    <a:cs typeface="SimSun" pitchFamily="34" charset="-120"/>
                  </a:rPr>
                  <a:t>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__________________________________________________________________________________________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3" name="QB_4_BD.540_1#5f5997217?vop=1&amp;pid=b0b612561&amp;color=0,0,0&amp;vtp=1&amp;bbb=1"/>
              <p:cNvSpPr>
                <a:spLocks noRot="1" noChangeAspect="1" noMove="1" noResize="1" noEditPoints="1" noAdjustHandles="1" noChangeArrowheads="1" noChangeShapeType="1" noTextEdit="1"/>
              </p:cNvSpPr>
              <p:nvPr/>
            </p:nvSpPr>
            <p:spPr>
              <a:xfrm>
                <a:off x="832104" y="3180890"/>
                <a:ext cx="10533888" cy="1257300"/>
              </a:xfrm>
              <a:prstGeom prst="rect">
                <a:avLst/>
              </a:prstGeom>
              <a:blipFill>
                <a:blip r:embed="rId4"/>
                <a:stretch>
                  <a:fillRect l="-1389" r="-1331" b="-7282"/>
                </a:stretch>
              </a:blipFill>
              <a:ln/>
            </p:spPr>
            <p:txBody>
              <a:bodyPr/>
              <a:lstStyle/>
              <a:p>
                <a:r>
                  <a:rPr lang="zh-CN" altLang="en-US">
                    <a:noFill/>
                  </a:rPr>
                  <a:t> </a:t>
                </a:r>
              </a:p>
            </p:txBody>
          </p:sp>
        </mc:Fallback>
      </mc:AlternateContent>
      <p:sp>
        <p:nvSpPr>
          <p:cNvPr id="4" name="QB_4_AN.541_1#5f5997217.blank?vop=1&amp;pid=b0b612561&amp;color=0,0,0&amp;vpa=271&amp;vtp=1&amp;bbb=1"/>
          <p:cNvSpPr/>
          <p:nvPr/>
        </p:nvSpPr>
        <p:spPr>
          <a:xfrm>
            <a:off x="6293453" y="3150410"/>
            <a:ext cx="623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还原</a:t>
            </a:r>
            <a:endParaRPr lang="en-US" altLang="zh-CN" dirty="0"/>
          </a:p>
        </p:txBody>
      </p:sp>
      <mc:AlternateContent xmlns:mc="http://schemas.openxmlformats.org/markup-compatibility/2006" xmlns:a14="http://schemas.microsoft.com/office/drawing/2010/main">
        <mc:Choice Requires="a14">
          <p:sp>
            <p:nvSpPr>
              <p:cNvPr id="6" name="QB_4_AN.543_1#5f5997217.blank?vop=1&amp;pid=b0b612561&amp;color=0,0,0&amp;vpa=272&amp;vtp=1&amp;bbb=1&amp;hb=1"/>
              <p:cNvSpPr/>
              <p:nvPr/>
            </p:nvSpPr>
            <p:spPr>
              <a:xfrm>
                <a:off x="832104" y="3561890"/>
                <a:ext cx="10531904" cy="838200"/>
              </a:xfrm>
              <a:prstGeom prst="rect">
                <a:avLst/>
              </a:prstGeom>
              <a:noFill/>
              <a:ln/>
            </p:spPr>
            <p:txBody>
              <a:bodyPr wrap="square" lIns="0" tIns="0" rIns="0" bIns="0" rtlCol="0" anchor="t"/>
              <a:lstStyle/>
              <a:p>
                <a:pPr latinLnBrk="1">
                  <a:lnSpc>
                    <a:spcPts val="3263"/>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a:rPr lang="en-US" altLang="zh-CN" b="0" i="0" dirty="0">
                        <a:solidFill>
                          <a:srgbClr val="FF0000"/>
                        </a:solidFill>
                        <a:latin typeface="Cambria Math" panose="02040503050406030204" pitchFamily="18" charset="0"/>
                        <a:ea typeface="微软雅黑" pitchFamily="34" charset="-122"/>
                        <a:cs typeface="微软雅黑" pitchFamily="34" charset="-120"/>
                      </a:rPr>
                      <m:t>𝑐</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263"/>
                  </a:lnSpc>
                </a:pPr>
                <a:r>
                  <a:rPr lang="en-US" altLang="zh-CN" b="0" i="0">
                    <a:solidFill>
                      <a:srgbClr val="FF0000"/>
                    </a:solidFill>
                    <a:latin typeface="微软雅黑" pitchFamily="34" charset="0"/>
                    <a:ea typeface="微软雅黑" pitchFamily="34" charset="-122"/>
                    <a:cs typeface="微软雅黑" pitchFamily="34" charset="-120"/>
                  </a:rPr>
                  <a:t>较大时</a:t>
                </a:r>
                <a:r>
                  <a:rPr lang="en-US" altLang="zh-CN" b="0" i="0" dirty="0">
                    <a:solidFill>
                      <a:srgbClr val="FF0000"/>
                    </a:solidFill>
                    <a:latin typeface="微软雅黑" pitchFamily="34" charset="0"/>
                    <a:ea typeface="微软雅黑" pitchFamily="34" charset="-122"/>
                    <a:cs typeface="微软雅黑" pitchFamily="34" charset="-120"/>
                  </a:rPr>
                  <a:t>，硝酸根离子的氧化性较强［或增大</a:t>
                </a:r>
                <a14:m>
                  <m:oMath xmlns:m="http://schemas.openxmlformats.org/officeDocument/2006/math">
                    <m:r>
                      <a:rPr lang="en-US" altLang="zh-CN" b="0" i="0" dirty="0">
                        <a:solidFill>
                          <a:srgbClr val="FF0000"/>
                        </a:solidFill>
                        <a:latin typeface="Cambria Math" panose="02040503050406030204" pitchFamily="18" charset="0"/>
                        <a:ea typeface="微软雅黑" pitchFamily="34" charset="-122"/>
                        <a:cs typeface="微软雅黑" pitchFamily="34" charset="-120"/>
                      </a:rPr>
                      <m:t>𝑐</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FF0000"/>
                    </a:solidFill>
                    <a:latin typeface="微软雅黑" pitchFamily="34" charset="0"/>
                    <a:ea typeface="微软雅黑" pitchFamily="34" charset="-122"/>
                    <a:cs typeface="微软雅黑" pitchFamily="34" charset="-120"/>
                  </a:rPr>
                  <a:t>有利于提高亚硫酸根离子和硝酸根离子的反应速率］</a:t>
                </a:r>
                <a:endParaRPr lang="en-US" altLang="zh-CN" sz="100" dirty="0"/>
              </a:p>
            </p:txBody>
          </p:sp>
        </mc:Choice>
        <mc:Fallback xmlns="">
          <p:sp>
            <p:nvSpPr>
              <p:cNvPr id="6" name="QB_4_AN.543_1#5f5997217.blank?vop=1&amp;pid=b0b612561&amp;color=0,0,0&amp;vpa=272&amp;vtp=1&amp;bbb=1&amp;hb=1"/>
              <p:cNvSpPr>
                <a:spLocks noRot="1" noChangeAspect="1" noMove="1" noResize="1" noEditPoints="1" noAdjustHandles="1" noChangeArrowheads="1" noChangeShapeType="1" noTextEdit="1"/>
              </p:cNvSpPr>
              <p:nvPr/>
            </p:nvSpPr>
            <p:spPr>
              <a:xfrm>
                <a:off x="832104" y="3561890"/>
                <a:ext cx="10531904" cy="838200"/>
              </a:xfrm>
              <a:prstGeom prst="rect">
                <a:avLst/>
              </a:prstGeom>
              <a:blipFill>
                <a:blip r:embed="rId5"/>
                <a:stretch>
                  <a:fillRect l="-1390"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158.xml><?xml version="1.0" encoding="utf-8"?>
<p:sld xmlns:a="http://schemas.openxmlformats.org/drawingml/2006/main" xmlns:r="http://schemas.openxmlformats.org/officeDocument/2006/relationships" xmlns:p="http://schemas.openxmlformats.org/presentationml/2006/main">
  <p:cSld name="Slide 171&amp;si=17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544_1#8481af627?sp=1&amp;vop=1&amp;pid=b0b612561&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（3）脱除</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m:t>
                    </m:r>
                  </m:oMath>
                </a14:m>
                <a:r>
                  <a:rPr lang="en-US" altLang="zh-CN" sz="1800" b="0" i="0" dirty="0">
                    <a:solidFill>
                      <a:srgbClr val="000000"/>
                    </a:solidFill>
                    <a:latin typeface="微软雅黑" pitchFamily="34" charset="0"/>
                    <a:ea typeface="微软雅黑" pitchFamily="34" charset="-122"/>
                    <a:cs typeface="微软雅黑" pitchFamily="34" charset="-120"/>
                  </a:rPr>
                  <a:t>的含氮废水中的硝态氮</a:t>
                </a:r>
                <a:r>
                  <a:rPr lang="en-US" altLang="zh-CN" sz="1800" b="0" i="0">
                    <a:solidFill>
                      <a:srgbClr val="000000"/>
                    </a:solidFill>
                    <a:latin typeface="微软雅黑" pitchFamily="34" charset="0"/>
                    <a:ea typeface="微软雅黑" pitchFamily="34" charset="-122"/>
                    <a:cs typeface="微软雅黑" pitchFamily="34" charset="-120"/>
                  </a:rPr>
                  <a:t>，单独加入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或同时加入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与过量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粉的实验结果如</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图甲和图乙</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O_4_BD.544_1#8481af627?sp=1&amp;vop=1&amp;pid=b0b612561&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pic>
        <p:nvPicPr>
          <p:cNvPr id="3" name="QO_4_BD.544_3#8481af627?htil=1&amp;vop=1&amp;pid=b0b61256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148840" y="2041644"/>
            <a:ext cx="2633472" cy="248716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544_4#8481af627?htil=1&amp;vop=1&amp;pid=b0b612561&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114032" y="2050788"/>
            <a:ext cx="3236976" cy="248716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B_5_BD.545_1#4489693ab?vop=1&amp;pid=8481af627&amp;color=0,0,0&amp;vtp=1&amp;bbb=1&amp;hb=1"/>
              <p:cNvSpPr/>
              <p:nvPr/>
            </p:nvSpPr>
            <p:spPr>
              <a:xfrm>
                <a:off x="832104" y="4657844"/>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①根据图甲，前</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15 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min</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脱除</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的主要反应的离子方程式为</a:t>
                </a:r>
                <a:r>
                  <a:rPr lang="en-US" altLang="zh-CN" sz="1800" i="0">
                    <a:solidFill>
                      <a:srgbClr val="000000"/>
                    </a:solidFill>
                    <a:latin typeface="SimSun" pitchFamily="34" charset="0"/>
                    <a:ea typeface="SimSun" pitchFamily="34" charset="-122"/>
                    <a:cs typeface="SimSun" pitchFamily="34" charset="-120"/>
                  </a:rPr>
                  <a:t>_______________________________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_______________________________________________________________________________________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5" name="QB_5_BD.545_1#4489693ab?vop=1&amp;pid=8481af627&amp;color=0,0,0&amp;vtp=1&amp;bbb=1&amp;hb=1"/>
              <p:cNvSpPr>
                <a:spLocks noRot="1" noChangeAspect="1" noMove="1" noResize="1" noEditPoints="1" noAdjustHandles="1" noChangeArrowheads="1" noChangeShapeType="1" noTextEdit="1"/>
              </p:cNvSpPr>
              <p:nvPr/>
            </p:nvSpPr>
            <p:spPr>
              <a:xfrm>
                <a:off x="832104" y="4657844"/>
                <a:ext cx="10533888" cy="838200"/>
              </a:xfrm>
              <a:prstGeom prst="rect">
                <a:avLst/>
              </a:prstGeom>
              <a:blipFill>
                <a:blip r:embed="rId6"/>
                <a:stretch>
                  <a:fillRect l="-1389" r="-57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546_1#4489693ab.blank?vop=1&amp;pid=8481af627&amp;color=0,0,0&amp;vpa=273&amp;vtp=1&amp;bbb=1&amp;rh=23.75&amp;hb=1"/>
              <p:cNvSpPr/>
              <p:nvPr/>
            </p:nvSpPr>
            <p:spPr>
              <a:xfrm>
                <a:off x="832104" y="4619744"/>
                <a:ext cx="10531904" cy="838200"/>
              </a:xfrm>
              <a:prstGeom prst="rect">
                <a:avLst/>
              </a:prstGeom>
              <a:noFill/>
              <a:ln/>
            </p:spPr>
            <p:txBody>
              <a:bodyPr wrap="square" lIns="0" tIns="0" rIns="0" bIns="0" rtlCol="0" anchor="t"/>
              <a:lstStyle/>
              <a:p>
                <a:pPr latinLnBrk="1">
                  <a:lnSpc>
                    <a:spcPts val="3282"/>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5</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5</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5_AN.546_1#4489693ab.blank?vop=1&amp;pid=8481af627&amp;color=0,0,0&amp;vpa=273&amp;vtp=1&amp;bbb=1&amp;rh=23.75&amp;hb=1"/>
              <p:cNvSpPr>
                <a:spLocks noRot="1" noChangeAspect="1" noMove="1" noResize="1" noEditPoints="1" noAdjustHandles="1" noChangeArrowheads="1" noChangeShapeType="1" noTextEdit="1"/>
              </p:cNvSpPr>
              <p:nvPr/>
            </p:nvSpPr>
            <p:spPr>
              <a:xfrm>
                <a:off x="832104" y="4619744"/>
                <a:ext cx="10531904" cy="838200"/>
              </a:xfrm>
              <a:prstGeom prst="rect">
                <a:avLst/>
              </a:prstGeom>
              <a:blipFill>
                <a:blip r:embed="rId7"/>
                <a:stretch>
                  <a:fillRect l="-811" b="-73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59.xml><?xml version="1.0" encoding="utf-8"?>
<p:sld xmlns:a="http://schemas.openxmlformats.org/drawingml/2006/main" xmlns:r="http://schemas.openxmlformats.org/officeDocument/2006/relationships" xmlns:p="http://schemas.openxmlformats.org/presentationml/2006/main">
  <p:cSld name="Slide 172&amp;si=17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547_1#e748f768e?vop=1&amp;pid=8481af627&amp;color=0,0,0&amp;vtp=1&amp;bt=1&amp;bbb=1&amp;hb=1"/>
              <p:cNvSpPr/>
              <p:nvPr/>
            </p:nvSpPr>
            <p:spPr>
              <a:xfrm>
                <a:off x="832104" y="1078992"/>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②根据图甲和图乙，图乙中</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20∼60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min</m:t>
                    </m:r>
                  </m:oMath>
                </a14:m>
                <a:r>
                  <a:rPr lang="en-US" altLang="zh-CN" sz="1800" b="0" i="0" dirty="0">
                    <a:solidFill>
                      <a:srgbClr val="000000"/>
                    </a:solidFill>
                    <a:latin typeface="微软雅黑" pitchFamily="34" charset="0"/>
                    <a:ea typeface="微软雅黑" pitchFamily="34" charset="-122"/>
                    <a:cs typeface="微软雅黑" pitchFamily="34" charset="-120"/>
                  </a:rPr>
                  <a:t>时</a:t>
                </a:r>
                <a:r>
                  <a:rPr lang="en-US" altLang="zh-CN" sz="1800" b="0" i="0">
                    <a:solidFill>
                      <a:srgbClr val="000000"/>
                    </a:solidFill>
                    <a:latin typeface="微软雅黑" pitchFamily="34" charset="0"/>
                    <a:ea typeface="微软雅黑" pitchFamily="34" charset="-122"/>
                    <a:cs typeface="微软雅黑" pitchFamily="34" charset="-120"/>
                  </a:rPr>
                  <a:t>，体系中生成</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的主要反应的离子方程式为</a:t>
                </a:r>
                <a:r>
                  <a:rPr lang="en-US" altLang="zh-CN" sz="1800" i="0">
                    <a:solidFill>
                      <a:srgbClr val="000000"/>
                    </a:solidFill>
                    <a:latin typeface="SimSun" pitchFamily="34" charset="0"/>
                    <a:ea typeface="SimSun" pitchFamily="34" charset="-122"/>
                    <a:cs typeface="SimSun" pitchFamily="34" charset="-120"/>
                  </a:rPr>
                  <a:t>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③验证处理后的废水中存在</a:t>
                </a:r>
                <a14:m>
                  <m:oMath xmlns:m="http://schemas.openxmlformats.org/officeDocument/2006/math">
                    <m:sSubSup>
                      <m:sSub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取一定量废水蒸发浓缩，</a:t>
                </a:r>
                <a:r>
                  <a:rPr lang="en-US" altLang="zh-CN">
                    <a:solidFill>
                      <a:srgbClr val="000000"/>
                    </a:solidFill>
                    <a:latin typeface="SimSun" pitchFamily="34" charset="0"/>
                    <a:ea typeface="SimSun" pitchFamily="34" charset="-122"/>
                    <a:cs typeface="SimSun" pitchFamily="34" charset="-120"/>
                  </a:rPr>
                  <a:t>________________________________________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_____________________</a:t>
                </a:r>
                <a:r>
                  <a:rPr lang="en-US" altLang="zh-CN">
                    <a:solidFill>
                      <a:srgbClr val="000000"/>
                    </a:solidFill>
                    <a:latin typeface="微软雅黑" pitchFamily="34" charset="0"/>
                    <a:ea typeface="微软雅黑" pitchFamily="34" charset="-122"/>
                    <a:cs typeface="微软雅黑" pitchFamily="34" charset="-120"/>
                  </a:rPr>
                  <a:t>（补充操作和现象）。</a:t>
                </a:r>
                <a:endParaRPr lang="en-US" altLang="zh-CN" dirty="0">
                  <a:solidFill>
                    <a:srgbClr val="000000"/>
                  </a:solidFill>
                </a:endParaRPr>
              </a:p>
            </p:txBody>
          </p:sp>
        </mc:Choice>
        <mc:Fallback xmlns="">
          <p:sp>
            <p:nvSpPr>
              <p:cNvPr id="2" name="QB_5_BD.547_1#e748f768e?vop=1&amp;pid=8481af627&amp;color=0,0,0&amp;vtp=1&amp;bt=1&amp;bbb=1&amp;hb=1"/>
              <p:cNvSpPr>
                <a:spLocks noRot="1" noChangeAspect="1" noMove="1" noResize="1" noEditPoints="1" noAdjustHandles="1" noChangeArrowheads="1" noChangeShapeType="1" noTextEdit="1"/>
              </p:cNvSpPr>
              <p:nvPr/>
            </p:nvSpPr>
            <p:spPr>
              <a:xfrm>
                <a:off x="832104" y="1078992"/>
                <a:ext cx="10533888" cy="1676400"/>
              </a:xfrm>
              <a:prstGeom prst="rect">
                <a:avLst/>
              </a:prstGeom>
              <a:blipFill>
                <a:blip r:embed="rId3"/>
                <a:stretch>
                  <a:fillRect l="-1389" r="-1273" b="-545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548_1#e748f768e.blank?vop=1&amp;pid=8481af627&amp;color=0,0,0&amp;vpa=274&amp;vtp=1&amp;bbb=1&amp;rh=23.75&amp;hb=1"/>
              <p:cNvSpPr/>
              <p:nvPr/>
            </p:nvSpPr>
            <p:spPr>
              <a:xfrm>
                <a:off x="832104" y="1040892"/>
                <a:ext cx="10531904" cy="812800"/>
              </a:xfrm>
              <a:prstGeom prst="rect">
                <a:avLst/>
              </a:prstGeom>
              <a:noFill/>
              <a:ln/>
            </p:spPr>
            <p:txBody>
              <a:bodyPr wrap="square" lIns="0" tIns="0" rIns="0" bIns="0" rtlCol="0" anchor="t"/>
              <a:lstStyle/>
              <a:p>
                <a:pPr latinLnBrk="1">
                  <a:lnSpc>
                    <a:spcPts val="31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+10</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5_AN.548_1#e748f768e.blank?vop=1&amp;pid=8481af627&amp;color=0,0,0&amp;vpa=274&amp;vtp=1&amp;bbb=1&amp;rh=23.75&amp;hb=1"/>
              <p:cNvSpPr>
                <a:spLocks noRot="1" noChangeAspect="1" noMove="1" noResize="1" noEditPoints="1" noAdjustHandles="1" noChangeArrowheads="1" noChangeShapeType="1" noTextEdit="1"/>
              </p:cNvSpPr>
              <p:nvPr/>
            </p:nvSpPr>
            <p:spPr>
              <a:xfrm>
                <a:off x="832104" y="1040892"/>
                <a:ext cx="10531904" cy="812800"/>
              </a:xfrm>
              <a:prstGeom prst="rect">
                <a:avLst/>
              </a:prstGeom>
              <a:blipFill>
                <a:blip r:embed="rId4"/>
                <a:stretch>
                  <a:fillRect l="-811" b="-526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AN.550_1#e748f768e.blank?vop=1&amp;pid=8481af627&amp;color=0,0,0&amp;vpa=275&amp;vtp=1&amp;bbb=1&amp;hb=1"/>
              <p:cNvSpPr/>
              <p:nvPr/>
            </p:nvSpPr>
            <p:spPr>
              <a:xfrm>
                <a:off x="832104" y="1886712"/>
                <a:ext cx="10531904" cy="838200"/>
              </a:xfrm>
              <a:prstGeom prst="rect">
                <a:avLst/>
              </a:prstGeom>
              <a:noFill/>
              <a:ln/>
            </p:spPr>
            <p:txBody>
              <a:bodyPr wrap="square" lIns="0" tIns="0" rIns="0" bIns="0" rtlCol="0" anchor="t"/>
              <a:lstStyle/>
              <a:p>
                <a:pPr latinLnBrk="1">
                  <a:lnSpc>
                    <a:spcPts val="33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加入浓</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NaOH</m:t>
                    </m:r>
                  </m:oMath>
                </a14:m>
                <a:r>
                  <a:rPr lang="en-US" altLang="zh-CN" b="0" i="0" dirty="0">
                    <a:solidFill>
                      <a:srgbClr val="FF0000"/>
                    </a:solidFill>
                    <a:latin typeface="微软雅黑" pitchFamily="34" charset="0"/>
                    <a:ea typeface="微软雅黑" pitchFamily="34" charset="-122"/>
                    <a:cs typeface="微软雅黑" pitchFamily="34" charset="-120"/>
                  </a:rPr>
                  <a:t>溶液并加热</a:t>
                </a:r>
                <a:r>
                  <a:rPr lang="en-US" altLang="zh-CN" b="0" i="0">
                    <a:solidFill>
                      <a:srgbClr val="FF0000"/>
                    </a:solidFill>
                    <a:latin typeface="微软雅黑" pitchFamily="34" charset="0"/>
                    <a:ea typeface="微软雅黑" pitchFamily="34" charset="-122"/>
                    <a:cs typeface="微软雅黑" pitchFamily="34" charset="-120"/>
                  </a:rPr>
                  <a:t>，产生能使湿润的红</a:t>
                </a:r>
              </a:p>
              <a:p>
                <a:pPr latinLnBrk="1">
                  <a:lnSpc>
                    <a:spcPts val="3300"/>
                  </a:lnSpc>
                </a:pPr>
                <a:r>
                  <a:rPr lang="en-US" altLang="zh-CN" b="0" i="0">
                    <a:solidFill>
                      <a:srgbClr val="FF0000"/>
                    </a:solidFill>
                    <a:latin typeface="微软雅黑" pitchFamily="34" charset="0"/>
                    <a:ea typeface="微软雅黑" pitchFamily="34" charset="-122"/>
                    <a:cs typeface="微软雅黑" pitchFamily="34" charset="-120"/>
                  </a:rPr>
                  <a:t>色石蕊试纸变蓝的气体</a:t>
                </a:r>
                <a:endParaRPr lang="en-US" altLang="zh-CN" dirty="0">
                  <a:solidFill>
                    <a:srgbClr val="FF0000"/>
                  </a:solidFill>
                </a:endParaRPr>
              </a:p>
            </p:txBody>
          </p:sp>
        </mc:Choice>
        <mc:Fallback xmlns="">
          <p:sp>
            <p:nvSpPr>
              <p:cNvPr id="5" name="QB_5_AN.550_1#e748f768e.blank?vop=1&amp;pid=8481af627&amp;color=0,0,0&amp;vpa=275&amp;vtp=1&amp;bbb=1&amp;hb=1"/>
              <p:cNvSpPr>
                <a:spLocks noRot="1" noChangeAspect="1" noMove="1" noResize="1" noEditPoints="1" noAdjustHandles="1" noChangeArrowheads="1" noChangeShapeType="1" noTextEdit="1"/>
              </p:cNvSpPr>
              <p:nvPr/>
            </p:nvSpPr>
            <p:spPr>
              <a:xfrm>
                <a:off x="832104" y="1886712"/>
                <a:ext cx="10531904" cy="838200"/>
              </a:xfrm>
              <a:prstGeom prst="rect">
                <a:avLst/>
              </a:prstGeom>
              <a:blipFill>
                <a:blip r:embed="rId5"/>
                <a:stretch>
                  <a:fillRect l="-1390" r="-1390"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6_BD.35_1#84fb7a93a?vop=1&amp;pid=77a0579e2&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为探究某食品包装袋内一小包脱氧剂中的还原铁粉是否变质，分别取少量样品溶于盐酸，</a:t>
            </a:r>
            <a:r>
              <a:rPr lang="en-US" altLang="zh-CN" sz="1800" b="0" i="0">
                <a:solidFill>
                  <a:srgbClr val="000000"/>
                </a:solidFill>
                <a:latin typeface="微软雅黑" pitchFamily="34" charset="0"/>
                <a:ea typeface="微软雅黑" pitchFamily="34" charset="-122"/>
                <a:cs typeface="微软雅黑" pitchFamily="34" charset="-120"/>
              </a:rPr>
              <a:t>再进行下列实验，</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其中结论正确的是(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6_AN.36_1#84fb7a93a.bracket?vop=1&amp;pid=77a0579e2&amp;color=0,0,0&amp;vpa=19&amp;vtp=1"/>
          <p:cNvSpPr/>
          <p:nvPr/>
        </p:nvSpPr>
        <p:spPr>
          <a:xfrm>
            <a:off x="28442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35_2#84fb7a93a.choices?vop=1&amp;pid=77a0579e2&amp;color=0,0,0&amp;vtp=1&amp;bbb=1"/>
              <p:cNvSpPr/>
              <p:nvPr/>
            </p:nvSpPr>
            <p:spPr>
              <a:xfrm>
                <a:off x="832104" y="1948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若样品溶于盐酸有气泡产生，则铁粉未变质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若滴加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溶液，溶液未变红，则铁粉可能变质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若依次滴加氯水、</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溶液，溶液变红，则铁粉全部变质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若滴加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溶液，溶液未变红，再滴加氯水，溶液变红，则铁粉全部变质</a:t>
                </a:r>
                <a:endParaRPr lang="en-US" altLang="zh-CN" sz="1800" dirty="0"/>
              </a:p>
            </p:txBody>
          </p:sp>
        </mc:Choice>
        <mc:Fallback xmlns="">
          <p:sp>
            <p:nvSpPr>
              <p:cNvPr id="4" name="QC_6_BD.35_2#84fb7a93a.choices?vop=1&amp;pid=77a0579e2&amp;color=0,0,0&amp;vtp=1&amp;bbb=1"/>
              <p:cNvSpPr>
                <a:spLocks noRot="1" noChangeAspect="1" noMove="1" noResize="1" noEditPoints="1" noAdjustHandles="1" noChangeArrowheads="1" noChangeShapeType="1" noTextEdit="1"/>
              </p:cNvSpPr>
              <p:nvPr/>
            </p:nvSpPr>
            <p:spPr>
              <a:xfrm>
                <a:off x="832104" y="1948990"/>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0.xml><?xml version="1.0" encoding="utf-8"?>
<p:sld xmlns:a="http://schemas.openxmlformats.org/drawingml/2006/main" xmlns:r="http://schemas.openxmlformats.org/officeDocument/2006/relationships" xmlns:p="http://schemas.openxmlformats.org/presentationml/2006/main">
  <p:cSld name="Slide 173&amp;si=173">
    <p:spTree>
      <p:nvGrpSpPr>
        <p:cNvPr id="1" name=""/>
        <p:cNvGrpSpPr/>
        <p:nvPr/>
      </p:nvGrpSpPr>
      <p:grpSpPr>
        <a:xfrm>
          <a:off x="0" y="0"/>
          <a:ext cx="0" cy="0"/>
          <a:chOff x="0" y="0"/>
          <a:chExt cx="0" cy="0"/>
        </a:xfrm>
      </p:grpSpPr>
      <p:sp>
        <p:nvSpPr>
          <p:cNvPr id="2" name="QB_4_BD.551_1#8d9ca9cf7?sp=1&amp;vop=1&amp;pid=bd0da0909&amp;color=0,0,0&amp;vtp=1&amp;bt=1&amp;bbb=1"/>
          <p:cNvSpPr/>
          <p:nvPr/>
        </p:nvSpPr>
        <p:spPr>
          <a:xfrm>
            <a:off x="832104" y="1078992"/>
            <a:ext cx="1066323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传统文化</a:t>
            </a:r>
            <a:r>
              <a:rPr lang="en-US" altLang="zh-CN" sz="1800" b="0" i="0" dirty="0">
                <a:solidFill>
                  <a:srgbClr val="000000"/>
                </a:solidFill>
                <a:latin typeface="微软雅黑" pitchFamily="34" charset="0"/>
                <a:ea typeface="微软雅黑" pitchFamily="34" charset="-122"/>
                <a:cs typeface="微软雅黑" pitchFamily="34" charset="-120"/>
              </a:rPr>
              <a:t>中华优秀传统文化源远流长，蕴含丰富的化学知识。</a:t>
            </a:r>
            <a:r>
              <a:rPr lang="en-US" altLang="zh-CN" sz="1800" b="0" i="0">
                <a:solidFill>
                  <a:srgbClr val="000000"/>
                </a:solidFill>
                <a:latin typeface="微软雅黑" pitchFamily="34" charset="0"/>
                <a:ea typeface="微软雅黑" pitchFamily="34" charset="-122"/>
                <a:cs typeface="微软雅黑" pitchFamily="34" charset="-120"/>
              </a:rPr>
              <a:t>下列关于硫及其化合物的说法错误的是(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graphicFrame>
        <p:nvGraphicFramePr>
          <p:cNvPr id="174" name="QB_4_BD.551_2#8d9ca9cf7?colgroup=2,43,9&amp;vop=1&amp;pid=bd0da0909&amp;color=0,0,0&amp;vtp=1&amp;bbb=1"/>
          <p:cNvGraphicFramePr>
            <a:graphicFrameLocks noGrp="1"/>
          </p:cNvGraphicFramePr>
          <p:nvPr>
            <p:extLst>
              <p:ext uri="{D42A27DB-BD31-4B8C-83A1-F6EECF244321}">
                <p14:modId xmlns:p14="http://schemas.microsoft.com/office/powerpoint/2010/main" val="3383862047"/>
              </p:ext>
            </p:extLst>
          </p:nvPr>
        </p:nvGraphicFramePr>
        <p:xfrm>
          <a:off x="832104" y="1622425"/>
          <a:ext cx="10524744" cy="1704340"/>
        </p:xfrm>
        <a:graphic>
          <a:graphicData uri="http://schemas.openxmlformats.org/drawingml/2006/table">
            <a:tbl>
              <a:tblPr/>
              <a:tblGrid>
                <a:gridCol w="557784">
                  <a:extLst>
                    <a:ext uri="{9D8B030D-6E8A-4147-A177-3AD203B41FA5}">
                      <a16:colId xmlns:a16="http://schemas.microsoft.com/office/drawing/2014/main" val="20000"/>
                    </a:ext>
                  </a:extLst>
                </a:gridCol>
                <a:gridCol w="8019288">
                  <a:extLst>
                    <a:ext uri="{9D8B030D-6E8A-4147-A177-3AD203B41FA5}">
                      <a16:colId xmlns:a16="http://schemas.microsoft.com/office/drawing/2014/main" val="20001"/>
                    </a:ext>
                  </a:extLst>
                </a:gridCol>
                <a:gridCol w="1947672">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古文记载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火药乃焰消</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硫黄</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杉木炭所合</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以为烽燧铳机诸药者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硫黄指的是硫单质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石硫黄</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能化金</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银</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铜</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铁</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奇物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硫表现氧化性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杨梅及苏木污衣</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以硫黄烟熏之</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然后水洗</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其红自落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利用了硫黄的漂白性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澹水在磺山之下</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日出磺气上腾</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东风一发</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感触易病</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雨则磺水入河</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食之往往得病以死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该过程形成了酸雨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B_4_AN.552_1#8d9ca9cf7.bracket?vop=1&amp;pid=bd0da0909&amp;color=0,0,0&amp;vpa=276&amp;vtp=1"/>
          <p:cNvSpPr/>
          <p:nvPr/>
        </p:nvSpPr>
        <p:spPr>
          <a:xfrm>
            <a:off x="10959560" y="1075817"/>
            <a:ext cx="3190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C</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61.xml><?xml version="1.0" encoding="utf-8"?>
<p:sld xmlns:a="http://schemas.openxmlformats.org/drawingml/2006/main" xmlns:r="http://schemas.openxmlformats.org/officeDocument/2006/relationships" xmlns:p="http://schemas.openxmlformats.org/presentationml/2006/main">
  <p:cSld name="Slide 174&amp;si=174">
    <p:spTree>
      <p:nvGrpSpPr>
        <p:cNvPr id="1" name=""/>
        <p:cNvGrpSpPr/>
        <p:nvPr/>
      </p:nvGrpSpPr>
      <p:grpSpPr>
        <a:xfrm>
          <a:off x="0" y="0"/>
          <a:ext cx="0" cy="0"/>
          <a:chOff x="0" y="0"/>
          <a:chExt cx="0" cy="0"/>
        </a:xfrm>
      </p:grpSpPr>
      <p:sp>
        <p:nvSpPr>
          <p:cNvPr id="2" name="QC_4_BD.553_1#0ca17dfb1?vop=1&amp;pid=bd0da090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化学基本概念是学习化学的基础。</a:t>
            </a:r>
            <a:r>
              <a:rPr lang="en-US" altLang="zh-CN" sz="1800" b="0" i="0">
                <a:solidFill>
                  <a:srgbClr val="000000"/>
                </a:solidFill>
                <a:latin typeface="微软雅黑" pitchFamily="34" charset="0"/>
                <a:ea typeface="微软雅黑" pitchFamily="34" charset="-122"/>
                <a:cs typeface="微软雅黑" pitchFamily="34" charset="-120"/>
              </a:rPr>
              <a:t>下列有关概念的说法不正确的是(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4_AN.554_1#0ca17dfb1.bracket?vop=1&amp;pid=bd0da0909&amp;color=0,0,0&amp;vpa=277&amp;vtp=1"/>
          <p:cNvSpPr/>
          <p:nvPr/>
        </p:nvSpPr>
        <p:spPr>
          <a:xfrm>
            <a:off x="7644860"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sp>
        <p:nvSpPr>
          <p:cNvPr id="4" name="QC_4_BD.553_2#0ca17dfb1.choices?vop=1&amp;pid=bd0da0909&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正交硫与单斜硫为硫元素的同素异形体</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常温下浓硝酸可使铁、铝等金属表面形成致密的氧化膜而钝化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豆科植物通过根瘤菌将空气中的氮气转化为含氮化合物属于人工固氮</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氮氧化合物与碳氢化合物经紫外线照射形成的烟雾，称为光化学烟雾</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2.xml><?xml version="1.0" encoding="utf-8"?>
<p:sld xmlns:a="http://schemas.openxmlformats.org/drawingml/2006/main" xmlns:r="http://schemas.openxmlformats.org/officeDocument/2006/relationships" xmlns:p="http://schemas.openxmlformats.org/presentationml/2006/main">
  <p:cSld name="Slide 175&amp;si=175">
    <p:spTree>
      <p:nvGrpSpPr>
        <p:cNvPr id="1" name=""/>
        <p:cNvGrpSpPr/>
        <p:nvPr/>
      </p:nvGrpSpPr>
      <p:grpSpPr>
        <a:xfrm>
          <a:off x="0" y="0"/>
          <a:ext cx="0" cy="0"/>
          <a:chOff x="0" y="0"/>
          <a:chExt cx="0" cy="0"/>
        </a:xfrm>
      </p:grpSpPr>
      <p:sp>
        <p:nvSpPr>
          <p:cNvPr id="2" name="QB_4_BD.555_1#d862fd945?sp=1&amp;vop=1&amp;pid=bd0da090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下列除杂方法正确的是(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176" name="QB_4_BD.555_2#d862fd945?colgroup=7,28,20&amp;vop=1&amp;pid=bd0da0909&amp;color=0,0,0&amp;vtp=1&amp;bbb=1"/>
              <p:cNvGraphicFramePr>
                <a:graphicFrameLocks noGrp="1"/>
              </p:cNvGraphicFramePr>
              <p:nvPr>
                <p:extLst>
                  <p:ext uri="{D42A27DB-BD31-4B8C-83A1-F6EECF244321}">
                    <p14:modId xmlns:p14="http://schemas.microsoft.com/office/powerpoint/2010/main" val="3311213461"/>
                  </p:ext>
                </p:extLst>
              </p:nvPr>
            </p:nvGraphicFramePr>
            <p:xfrm>
              <a:off x="832104" y="1622425"/>
              <a:ext cx="10533888" cy="1704340"/>
            </p:xfrm>
            <a:graphic>
              <a:graphicData uri="http://schemas.openxmlformats.org/drawingml/2006/table">
                <a:tbl>
                  <a:tblPr/>
                  <a:tblGrid>
                    <a:gridCol w="1472184">
                      <a:extLst>
                        <a:ext uri="{9D8B030D-6E8A-4147-A177-3AD203B41FA5}">
                          <a16:colId xmlns:a16="http://schemas.microsoft.com/office/drawing/2014/main" val="20000"/>
                        </a:ext>
                      </a:extLst>
                    </a:gridCol>
                    <a:gridCol w="5266944">
                      <a:extLst>
                        <a:ext uri="{9D8B030D-6E8A-4147-A177-3AD203B41FA5}">
                          <a16:colId xmlns:a16="http://schemas.microsoft.com/office/drawing/2014/main" val="20001"/>
                        </a:ext>
                      </a:extLst>
                    </a:gridCol>
                    <a:gridCol w="3794760">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物质</a:t>
                          </a:r>
                          <a:r>
                            <a:rPr lang="en-US" altLang="zh-CN" sz="1400" b="1" i="0" dirty="0">
                              <a:solidFill>
                                <a:srgbClr val="000000"/>
                              </a:solidFill>
                              <a:latin typeface="微软雅黑" pitchFamily="34" charset="0"/>
                              <a:ea typeface="微软雅黑" pitchFamily="34" charset="-122"/>
                              <a:cs typeface="微软雅黑" pitchFamily="34" charset="-120"/>
                            </a:rPr>
                            <a:t>（</a:t>
                          </a:r>
                          <a:r>
                            <a:rPr lang="en-US" altLang="zh-CN" sz="1400" b="1" i="0">
                              <a:solidFill>
                                <a:srgbClr val="000000"/>
                              </a:solidFill>
                              <a:latin typeface="微软雅黑" pitchFamily="34" charset="0"/>
                              <a:ea typeface="微软雅黑" pitchFamily="34" charset="-122"/>
                              <a:cs typeface="微软雅黑" pitchFamily="34" charset="-120"/>
                            </a:rPr>
                            <a:t>杂质）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除杂方法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将气体通过灼热的铜网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加入足量稀盐酸</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过滤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加入过量铜粉充分反应</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过滤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通入足量</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176" name="QB_4_BD.555_2#d862fd945?colgroup=7,28,20&amp;vop=1&amp;pid=bd0da0909&amp;color=0,0,0&amp;vtp=1&amp;bbb=1"/>
              <p:cNvGraphicFramePr>
                <a:graphicFrameLocks noGrp="1"/>
              </p:cNvGraphicFramePr>
              <p:nvPr>
                <p:extLst>
                  <p:ext uri="{D42A27DB-BD31-4B8C-83A1-F6EECF244321}">
                    <p14:modId xmlns:p14="http://schemas.microsoft.com/office/powerpoint/2010/main" val="3311213461"/>
                  </p:ext>
                </p:extLst>
              </p:nvPr>
            </p:nvGraphicFramePr>
            <p:xfrm>
              <a:off x="832104" y="1622425"/>
              <a:ext cx="10533888" cy="1704340"/>
            </p:xfrm>
            <a:graphic>
              <a:graphicData uri="http://schemas.openxmlformats.org/drawingml/2006/table">
                <a:tbl>
                  <a:tblPr/>
                  <a:tblGrid>
                    <a:gridCol w="1472184">
                      <a:extLst>
                        <a:ext uri="{9D8B030D-6E8A-4147-A177-3AD203B41FA5}">
                          <a16:colId xmlns:a16="http://schemas.microsoft.com/office/drawing/2014/main" val="20000"/>
                        </a:ext>
                      </a:extLst>
                    </a:gridCol>
                    <a:gridCol w="5266944">
                      <a:extLst>
                        <a:ext uri="{9D8B030D-6E8A-4147-A177-3AD203B41FA5}">
                          <a16:colId xmlns:a16="http://schemas.microsoft.com/office/drawing/2014/main" val="20001"/>
                        </a:ext>
                      </a:extLst>
                    </a:gridCol>
                    <a:gridCol w="3794760">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物质</a:t>
                          </a:r>
                          <a:r>
                            <a:rPr lang="en-US" altLang="zh-CN" sz="1400" b="1" i="0" dirty="0">
                              <a:solidFill>
                                <a:srgbClr val="000000"/>
                              </a:solidFill>
                              <a:latin typeface="微软雅黑" pitchFamily="34" charset="0"/>
                              <a:ea typeface="微软雅黑" pitchFamily="34" charset="-122"/>
                              <a:cs typeface="微软雅黑" pitchFamily="34" charset="-120"/>
                            </a:rPr>
                            <a:t>（</a:t>
                          </a:r>
                          <a:r>
                            <a:rPr lang="en-US" altLang="zh-CN" sz="1400" b="1" i="0">
                              <a:solidFill>
                                <a:srgbClr val="000000"/>
                              </a:solidFill>
                              <a:latin typeface="微软雅黑" pitchFamily="34" charset="0"/>
                              <a:ea typeface="微软雅黑" pitchFamily="34" charset="-122"/>
                              <a:cs typeface="微软雅黑" pitchFamily="34" charset="-120"/>
                            </a:rPr>
                            <a:t>杂质</a:t>
                          </a:r>
                          <a:r>
                            <a:rPr lang="en-US" altLang="zh-CN" sz="1400" b="1" i="0" smtClean="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除杂方法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8125" t="-101786" r="-72338" b="-316071"/>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将气体通过灼热的铜网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8125" t="-201786" r="-72338" b="-216071"/>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加入足量稀盐酸</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过滤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8125" t="-301786" r="-72338" b="-116071"/>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加入过量铜粉充分反应</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过滤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8125" t="-401786" r="-72338" b="-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77689" t="-401786" r="-321" b="-16071"/>
                          </a:stretch>
                        </a:blipFill>
                      </a:tcPr>
                    </a:tc>
                    <a:extLst>
                      <a:ext uri="{0D108BD9-81ED-4DB2-BD59-A6C34878D82A}">
                        <a16:rowId xmlns:a16="http://schemas.microsoft.com/office/drawing/2014/main" val="10004"/>
                      </a:ext>
                    </a:extLst>
                  </a:tr>
                </a:tbl>
              </a:graphicData>
            </a:graphic>
          </p:graphicFrame>
        </mc:Fallback>
      </mc:AlternateContent>
      <p:sp>
        <p:nvSpPr>
          <p:cNvPr id="4" name="QB_4_AN.556_1#d862fd945.bracket?vop=1&amp;pid=bd0da0909&amp;color=0,0,0&amp;vpa=278&amp;vtp=1"/>
          <p:cNvSpPr/>
          <p:nvPr/>
        </p:nvSpPr>
        <p:spPr>
          <a:xfrm>
            <a:off x="3187160" y="1075817"/>
            <a:ext cx="327025"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A</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63.xml><?xml version="1.0" encoding="utf-8"?>
<p:sld xmlns:a="http://schemas.openxmlformats.org/drawingml/2006/main" xmlns:r="http://schemas.openxmlformats.org/officeDocument/2006/relationships" xmlns:p="http://schemas.openxmlformats.org/presentationml/2006/main">
  <p:cSld name="Slide 176&amp;si=176">
    <p:spTree>
      <p:nvGrpSpPr>
        <p:cNvPr id="1" name=""/>
        <p:cNvGrpSpPr/>
        <p:nvPr/>
      </p:nvGrpSpPr>
      <p:grpSpPr>
        <a:xfrm>
          <a:off x="0" y="0"/>
          <a:ext cx="0" cy="0"/>
          <a:chOff x="0" y="0"/>
          <a:chExt cx="0" cy="0"/>
        </a:xfrm>
      </p:grpSpPr>
      <p:sp>
        <p:nvSpPr>
          <p:cNvPr id="2" name="QC_4_BD.557_1#991fdb8d9?sp=1&amp;vop=1&amp;pid=bd0da0909&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在甲、乙两个装置中，胶头滴管中吸入某种液体，烧瓶中充入（或放入）另一种物质，挤压胶头滴管</a:t>
            </a:r>
            <a:r>
              <a:rPr lang="en-US" altLang="zh-CN" sz="1800" b="0" i="0">
                <a:solidFill>
                  <a:srgbClr val="000000"/>
                </a:solidFill>
                <a:latin typeface="微软雅黑" pitchFamily="34" charset="0"/>
                <a:ea typeface="微软雅黑" pitchFamily="34" charset="-122"/>
                <a:cs typeface="微软雅黑" pitchFamily="34" charset="-120"/>
              </a:rPr>
              <a:t>，加</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入液体</a:t>
            </a:r>
            <a:r>
              <a:rPr lang="en-US" altLang="zh-CN" b="0" i="0" dirty="0">
                <a:solidFill>
                  <a:srgbClr val="000000"/>
                </a:solidFill>
                <a:latin typeface="微软雅黑" pitchFamily="34" charset="0"/>
                <a:ea typeface="微软雅黑" pitchFamily="34" charset="-122"/>
                <a:cs typeface="微软雅黑" pitchFamily="34" charset="-120"/>
              </a:rPr>
              <a:t>，一段时间后两装置中的气球都有明显胀大。</a:t>
            </a:r>
            <a:r>
              <a:rPr lang="en-US" altLang="zh-CN" b="0" i="0">
                <a:solidFill>
                  <a:srgbClr val="000000"/>
                </a:solidFill>
                <a:latin typeface="微软雅黑" pitchFamily="34" charset="0"/>
                <a:ea typeface="微软雅黑" pitchFamily="34" charset="-122"/>
                <a:cs typeface="微软雅黑" pitchFamily="34" charset="-120"/>
              </a:rPr>
              <a:t>则所用试剂分别可能依次是(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4_AN.558_1#991fdb8d9.bracket?vop=1&amp;pid=bd0da0909&amp;color=0,0,0&amp;vpa=279&amp;vtp=1"/>
          <p:cNvSpPr/>
          <p:nvPr/>
        </p:nvSpPr>
        <p:spPr>
          <a:xfrm>
            <a:off x="90164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4_BD.557_2#991fdb8d9?htil=61&amp;vop=1&amp;pid=bd0da090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77184" y="2041644"/>
            <a:ext cx="1404030" cy="158374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4_BD.557_3#991fdb8d9.choices?htil=61&amp;vop=1&amp;pid=bd0da0909&amp;color=0,0,0&amp;vtp=1&amp;bbb=1"/>
              <p:cNvSpPr/>
              <p:nvPr/>
            </p:nvSpPr>
            <p:spPr>
              <a:xfrm>
                <a:off x="832104" y="1948990"/>
                <a:ext cx="9308592"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甲：浓硫酸和木炭</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乙</a:t>
                </a:r>
                <a:r>
                  <a:rPr lang="en-US" altLang="zh-CN" sz="1800" b="0" i="0">
                    <a:solidFill>
                      <a:srgbClr val="000000"/>
                    </a:solidFill>
                    <a:latin typeface="微软雅黑" pitchFamily="34" charset="0"/>
                    <a:ea typeface="微软雅黑" pitchFamily="34" charset="-122"/>
                    <a:cs typeface="微软雅黑" pitchFamily="34" charset="-120"/>
                  </a:rPr>
                  <a:t>：浓氨水和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甲</a:t>
                </a:r>
                <a:r>
                  <a:rPr lang="en-US" altLang="zh-CN" sz="1800" b="0" i="0">
                    <a:solidFill>
                      <a:srgbClr val="000000"/>
                    </a:solidFill>
                    <a:latin typeface="微软雅黑" pitchFamily="34" charset="0"/>
                    <a:ea typeface="微软雅黑" pitchFamily="34" charset="-122"/>
                    <a:cs typeface="微软雅黑" pitchFamily="34" charset="-120"/>
                  </a:rPr>
                  <a:t>：双氧水和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乙：饱和食盐水和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甲：浓硫酸和铜片</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乙：</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甲：浓硫酸和蔗糖（滴有几滴水）乙：氯化亚铁溶液和硫化氢</a:t>
                </a:r>
                <a:endParaRPr lang="en-US" altLang="zh-CN" sz="1800" dirty="0"/>
              </a:p>
            </p:txBody>
          </p:sp>
        </mc:Choice>
        <mc:Fallback xmlns="">
          <p:sp>
            <p:nvSpPr>
              <p:cNvPr id="5" name="QC_4_BD.557_3#991fdb8d9.choices?htil=61&amp;vop=1&amp;pid=bd0da0909&amp;color=0,0,0&amp;vtp=1&amp;bbb=1"/>
              <p:cNvSpPr>
                <a:spLocks noRot="1" noChangeAspect="1" noMove="1" noResize="1" noEditPoints="1" noAdjustHandles="1" noChangeArrowheads="1" noChangeShapeType="1" noTextEdit="1"/>
              </p:cNvSpPr>
              <p:nvPr/>
            </p:nvSpPr>
            <p:spPr>
              <a:xfrm>
                <a:off x="832104" y="1948990"/>
                <a:ext cx="9308592" cy="1676400"/>
              </a:xfrm>
              <a:prstGeom prst="rect">
                <a:avLst/>
              </a:prstGeom>
              <a:blipFill>
                <a:blip r:embed="rId4"/>
                <a:stretch>
                  <a:fillRect l="-1572"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4.xml><?xml version="1.0" encoding="utf-8"?>
<p:sld xmlns:a="http://schemas.openxmlformats.org/drawingml/2006/main" xmlns:r="http://schemas.openxmlformats.org/officeDocument/2006/relationships" xmlns:p="http://schemas.openxmlformats.org/presentationml/2006/main">
  <p:cSld name="Slide 177&amp;si=17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559_1#324b76467?sp=1&amp;vop=1&amp;pid=bd0da090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部分含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800" b="0" i="0" dirty="0">
                    <a:solidFill>
                      <a:srgbClr val="000000"/>
                    </a:solidFill>
                    <a:latin typeface="微软雅黑" pitchFamily="34" charset="0"/>
                    <a:ea typeface="微软雅黑" pitchFamily="34" charset="-122"/>
                    <a:cs typeface="微软雅黑" pitchFamily="34" charset="-120"/>
                  </a:rPr>
                  <a:t>及</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物质的分类与相应化合价之间的关系如图所示，</a:t>
                </a:r>
                <a:r>
                  <a:rPr lang="en-US" altLang="zh-CN" sz="1800" b="0" i="0">
                    <a:solidFill>
                      <a:srgbClr val="000000"/>
                    </a:solidFill>
                    <a:latin typeface="微软雅黑" pitchFamily="34" charset="0"/>
                    <a:ea typeface="微软雅黑" pitchFamily="34" charset="-122"/>
                    <a:cs typeface="微软雅黑" pitchFamily="34" charset="-120"/>
                  </a:rPr>
                  <a:t>下列推断合理的是(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4_BD.559_1#324b76467?sp=1&amp;vop=1&amp;pid=bd0da0909&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pic>
        <p:nvPicPr>
          <p:cNvPr id="3" name="QC_4_BD.559_2#324b76467?vop=1&amp;pid=bd0da090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51986" y="1757277"/>
            <a:ext cx="4488028" cy="193670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C_4_BD.561_1#324b76467.choices?vop=1&amp;pid=bd0da0909&amp;color=0,0,0&amp;vtp=1&amp;bt=1&amp;bbb=1">
                <a:extLst>
                  <a:ext uri="{FF2B5EF4-FFF2-40B4-BE49-F238E27FC236}">
                    <a16:creationId xmlns:a16="http://schemas.microsoft.com/office/drawing/2014/main" id="{92379B48-A810-A631-F148-1204F979A9E7}"/>
                  </a:ext>
                </a:extLst>
              </p:cNvPr>
              <p:cNvSpPr/>
              <p:nvPr/>
            </p:nvSpPr>
            <p:spPr>
              <a:xfrm>
                <a:off x="953008" y="3853018"/>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在催化剂的作用下，</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1800" b="0" i="0" dirty="0">
                    <a:solidFill>
                      <a:srgbClr val="000000"/>
                    </a:solidFill>
                    <a:latin typeface="微软雅黑" pitchFamily="34" charset="0"/>
                    <a:ea typeface="微软雅黑" pitchFamily="34" charset="-122"/>
                    <a:cs typeface="微软雅黑" pitchFamily="34" charset="-120"/>
                  </a:rPr>
                  <a:t>可将</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𝑐</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𝑑</m:t>
                    </m:r>
                  </m:oMath>
                </a14:m>
                <a:r>
                  <a:rPr lang="en-US" altLang="zh-CN" sz="1800" b="0" i="0" dirty="0">
                    <a:solidFill>
                      <a:srgbClr val="000000"/>
                    </a:solidFill>
                    <a:latin typeface="微软雅黑" pitchFamily="34" charset="0"/>
                    <a:ea typeface="微软雅黑" pitchFamily="34" charset="-122"/>
                    <a:cs typeface="微软雅黑" pitchFamily="34" charset="-120"/>
                  </a:rPr>
                  <a:t>氧化为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1800" b="0" i="0" dirty="0">
                    <a:solidFill>
                      <a:srgbClr val="000000"/>
                    </a:solidFill>
                    <a:latin typeface="微软雅黑" pitchFamily="34" charset="0"/>
                    <a:ea typeface="微软雅黑" pitchFamily="34" charset="-122"/>
                    <a:cs typeface="微软雅黑" pitchFamily="34" charset="-120"/>
                  </a:rPr>
                  <a:t>分别溶于</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𝑑</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的溶液和</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𝑒</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的溶液后所得的盐溶液均显碱性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用两根玻璃棒分别蘸取浓的</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1800" b="0" i="0" dirty="0">
                    <a:solidFill>
                      <a:srgbClr val="000000"/>
                    </a:solidFill>
                    <a:latin typeface="微软雅黑" pitchFamily="34" charset="0"/>
                    <a:ea typeface="微软雅黑" pitchFamily="34" charset="-122"/>
                    <a:cs typeface="微软雅黑" pitchFamily="34" charset="-120"/>
                  </a:rPr>
                  <a:t>溶液和浓的</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𝑒</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溶液，相互靠近时有白烟产生</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常温下，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dirty="0">
                    <a:solidFill>
                      <a:srgbClr val="000000"/>
                    </a:solidFill>
                    <a:latin typeface="微软雅黑" pitchFamily="34" charset="0"/>
                    <a:ea typeface="微软雅黑" pitchFamily="34" charset="-122"/>
                    <a:cs typeface="微软雅黑" pitchFamily="34" charset="-120"/>
                  </a:rPr>
                  <a:t>能溶于浓的</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𝑒</m:t>
                    </m:r>
                  </m:oMath>
                </a14:m>
                <a:r>
                  <a:rPr lang="en-US" altLang="zh-CN" sz="1800" b="0" i="0" dirty="0">
                    <a:solidFill>
                      <a:srgbClr val="000000"/>
                    </a:solidFill>
                    <a:latin typeface="微软雅黑" pitchFamily="34" charset="0"/>
                    <a:ea typeface="微软雅黑" pitchFamily="34" charset="-122"/>
                    <a:cs typeface="微软雅黑" pitchFamily="34" charset="-120"/>
                  </a:rPr>
                  <a:t>溶液，不能溶于浓的</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𝑒</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p:txBody>
          </p:sp>
        </mc:Choice>
        <mc:Fallback>
          <p:sp>
            <p:nvSpPr>
              <p:cNvPr id="4" name="QC_4_BD.561_1#324b76467.choices?vop=1&amp;pid=bd0da0909&amp;color=0,0,0&amp;vtp=1&amp;bt=1&amp;bbb=1">
                <a:extLst>
                  <a:ext uri="{FF2B5EF4-FFF2-40B4-BE49-F238E27FC236}">
                    <a16:creationId xmlns:a16="http://schemas.microsoft.com/office/drawing/2014/main" id="{92379B48-A810-A631-F148-1204F979A9E7}"/>
                  </a:ext>
                </a:extLst>
              </p:cNvPr>
              <p:cNvSpPr>
                <a:spLocks noRot="1" noChangeAspect="1" noMove="1" noResize="1" noEditPoints="1" noAdjustHandles="1" noChangeArrowheads="1" noChangeShapeType="1" noTextEdit="1"/>
              </p:cNvSpPr>
              <p:nvPr/>
            </p:nvSpPr>
            <p:spPr>
              <a:xfrm>
                <a:off x="953008" y="3853018"/>
                <a:ext cx="10533888" cy="1676400"/>
              </a:xfrm>
              <a:prstGeom prst="rect">
                <a:avLst/>
              </a:prstGeom>
              <a:blipFill>
                <a:blip r:embed="rId5"/>
                <a:stretch>
                  <a:fillRect l="-1331" b="-5818"/>
                </a:stretch>
              </a:blipFill>
              <a:ln/>
            </p:spPr>
            <p:txBody>
              <a:bodyPr/>
              <a:lstStyle/>
              <a:p>
                <a:r>
                  <a:rPr lang="zh-CN" altLang="en-US">
                    <a:noFill/>
                  </a:rPr>
                  <a:t> </a:t>
                </a:r>
              </a:p>
            </p:txBody>
          </p:sp>
        </mc:Fallback>
      </mc:AlternateContent>
      <p:sp>
        <p:nvSpPr>
          <p:cNvPr id="6" name="QB_4_AN.563_1#d04bae288.bracket?vop=1&amp;pid=bd0da0909&amp;color=0,0,0&amp;vpa=281&amp;vtp=1">
            <a:extLst>
              <a:ext uri="{FF2B5EF4-FFF2-40B4-BE49-F238E27FC236}">
                <a16:creationId xmlns:a16="http://schemas.microsoft.com/office/drawing/2014/main" id="{90DE8CAF-C903-32C1-88CE-FD92C71568E4}"/>
              </a:ext>
            </a:extLst>
          </p:cNvPr>
          <p:cNvSpPr/>
          <p:nvPr/>
        </p:nvSpPr>
        <p:spPr>
          <a:xfrm>
            <a:off x="8902160" y="1093632"/>
            <a:ext cx="3190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C</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65.xml><?xml version="1.0" encoding="utf-8"?>
<p:sld xmlns:a="http://schemas.openxmlformats.org/drawingml/2006/main" xmlns:r="http://schemas.openxmlformats.org/officeDocument/2006/relationships" xmlns:p="http://schemas.openxmlformats.org/presentationml/2006/main">
  <p:cSld name="Slide 179&amp;si=179">
    <p:spTree>
      <p:nvGrpSpPr>
        <p:cNvPr id="1" name=""/>
        <p:cNvGrpSpPr/>
        <p:nvPr/>
      </p:nvGrpSpPr>
      <p:grpSpPr>
        <a:xfrm>
          <a:off x="0" y="0"/>
          <a:ext cx="0" cy="0"/>
          <a:chOff x="0" y="0"/>
          <a:chExt cx="0" cy="0"/>
        </a:xfrm>
      </p:grpSpPr>
      <p:sp>
        <p:nvSpPr>
          <p:cNvPr id="2" name="QB_4_BD.562_1#d04bae288?sp=1&amp;vop=1&amp;pid=bd0da090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下列实验，</a:t>
            </a:r>
            <a:r>
              <a:rPr lang="en-US" altLang="zh-CN" sz="1800" b="0" i="0">
                <a:solidFill>
                  <a:srgbClr val="000000"/>
                </a:solidFill>
                <a:latin typeface="微软雅黑" pitchFamily="34" charset="0"/>
                <a:ea typeface="微软雅黑" pitchFamily="34" charset="-122"/>
                <a:cs typeface="微软雅黑" pitchFamily="34" charset="-120"/>
              </a:rPr>
              <a:t>根据实验操作和现象所得到的结论正确的是(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180" name="QB_4_BD.562_2#d04bae288?colgroup=2,37,16&amp;vop=1&amp;pid=bd0da0909&amp;color=0,0,0&amp;vtp=1&amp;bbb=1"/>
              <p:cNvGraphicFramePr>
                <a:graphicFrameLocks noGrp="1"/>
              </p:cNvGraphicFramePr>
              <p:nvPr>
                <p:extLst>
                  <p:ext uri="{D42A27DB-BD31-4B8C-83A1-F6EECF244321}">
                    <p14:modId xmlns:p14="http://schemas.microsoft.com/office/powerpoint/2010/main" val="694902031"/>
                  </p:ext>
                </p:extLst>
              </p:nvPr>
            </p:nvGraphicFramePr>
            <p:xfrm>
              <a:off x="832104" y="1622425"/>
              <a:ext cx="10524744" cy="1704340"/>
            </p:xfrm>
            <a:graphic>
              <a:graphicData uri="http://schemas.openxmlformats.org/drawingml/2006/table">
                <a:tbl>
                  <a:tblPr/>
                  <a:tblGrid>
                    <a:gridCol w="512064">
                      <a:extLst>
                        <a:ext uri="{9D8B030D-6E8A-4147-A177-3AD203B41FA5}">
                          <a16:colId xmlns:a16="http://schemas.microsoft.com/office/drawing/2014/main" val="20000"/>
                        </a:ext>
                      </a:extLst>
                    </a:gridCol>
                    <a:gridCol w="6876288">
                      <a:extLst>
                        <a:ext uri="{9D8B030D-6E8A-4147-A177-3AD203B41FA5}">
                          <a16:colId xmlns:a16="http://schemas.microsoft.com/office/drawing/2014/main" val="20001"/>
                        </a:ext>
                      </a:extLst>
                    </a:gridCol>
                    <a:gridCol w="3136392">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实验操作和现象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将红热的木炭投入浓硝酸中</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产生红棕色气体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C与浓硝酸在加热条件下反应生成</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加热盛有</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固体的试管</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试管底部固体消失</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试管口有晶体凝结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固体受热升华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向表面皿中加入少量</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再加入约</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浓硫酸</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搅拌</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固体由蓝色变无色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浓硫酸具有吸水性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向试管中加入</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400" b="0" i="0" dirty="0">
                              <a:solidFill>
                                <a:srgbClr val="000000"/>
                              </a:solidFill>
                              <a:latin typeface="微软雅黑" pitchFamily="34" charset="0"/>
                              <a:ea typeface="微软雅黑" pitchFamily="34" charset="-122"/>
                              <a:cs typeface="微软雅黑" pitchFamily="34" charset="-120"/>
                            </a:rPr>
                            <a:t>酸性</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通入足量</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气体</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溶液褪色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具有漂白性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180" name="QB_4_BD.562_2#d04bae288?colgroup=2,37,16&amp;vop=1&amp;pid=bd0da0909&amp;color=0,0,0&amp;vtp=1&amp;bbb=1"/>
              <p:cNvGraphicFramePr>
                <a:graphicFrameLocks noGrp="1"/>
              </p:cNvGraphicFramePr>
              <p:nvPr>
                <p:extLst>
                  <p:ext uri="{D42A27DB-BD31-4B8C-83A1-F6EECF244321}">
                    <p14:modId xmlns:p14="http://schemas.microsoft.com/office/powerpoint/2010/main" val="694902031"/>
                  </p:ext>
                </p:extLst>
              </p:nvPr>
            </p:nvGraphicFramePr>
            <p:xfrm>
              <a:off x="832104" y="1622425"/>
              <a:ext cx="10524744" cy="1704340"/>
            </p:xfrm>
            <a:graphic>
              <a:graphicData uri="http://schemas.openxmlformats.org/drawingml/2006/table">
                <a:tbl>
                  <a:tblPr/>
                  <a:tblGrid>
                    <a:gridCol w="512064">
                      <a:extLst>
                        <a:ext uri="{9D8B030D-6E8A-4147-A177-3AD203B41FA5}">
                          <a16:colId xmlns:a16="http://schemas.microsoft.com/office/drawing/2014/main" val="20000"/>
                        </a:ext>
                      </a:extLst>
                    </a:gridCol>
                    <a:gridCol w="6876288">
                      <a:extLst>
                        <a:ext uri="{9D8B030D-6E8A-4147-A177-3AD203B41FA5}">
                          <a16:colId xmlns:a16="http://schemas.microsoft.com/office/drawing/2014/main" val="20001"/>
                        </a:ext>
                      </a:extLst>
                    </a:gridCol>
                    <a:gridCol w="3136392">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实验操作和现象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将红热的木炭投入浓硝酸中</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产生红棕色气体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5534" t="-101786" r="-388" b="-314286"/>
                          </a:stretch>
                        </a:blipFill>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7535" t="-201786" r="-45833" b="-2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5534" t="-201786" r="-388" b="-214286"/>
                          </a:stretch>
                        </a:blipFill>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7535" t="-301786" r="-45833" b="-114286"/>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浓硫酸具有吸水性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7535" t="-401786" r="-45833"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5534" t="-401786" r="-388" b="-14286"/>
                          </a:stretch>
                        </a:blipFill>
                      </a:tcPr>
                    </a:tc>
                    <a:extLst>
                      <a:ext uri="{0D108BD9-81ED-4DB2-BD59-A6C34878D82A}">
                        <a16:rowId xmlns:a16="http://schemas.microsoft.com/office/drawing/2014/main" val="10004"/>
                      </a:ext>
                    </a:extLst>
                  </a:tr>
                </a:tbl>
              </a:graphicData>
            </a:graphic>
          </p:graphicFrame>
        </mc:Fallback>
      </mc:AlternateContent>
      <p:sp>
        <p:nvSpPr>
          <p:cNvPr id="4" name="QB_4_AN.563_1#d04bae288.bracket?vop=1&amp;pid=bd0da0909&amp;color=0,0,0&amp;vpa=281&amp;vtp=1"/>
          <p:cNvSpPr/>
          <p:nvPr/>
        </p:nvSpPr>
        <p:spPr>
          <a:xfrm>
            <a:off x="6387560" y="1075817"/>
            <a:ext cx="3190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C</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66.xml><?xml version="1.0" encoding="utf-8"?>
<p:sld xmlns:a="http://schemas.openxmlformats.org/drawingml/2006/main" xmlns:r="http://schemas.openxmlformats.org/officeDocument/2006/relationships" xmlns:p="http://schemas.openxmlformats.org/presentationml/2006/main">
  <p:cSld name="Slide 180&amp;si=180">
    <p:spTree>
      <p:nvGrpSpPr>
        <p:cNvPr id="1" name=""/>
        <p:cNvGrpSpPr/>
        <p:nvPr/>
      </p:nvGrpSpPr>
      <p:grpSpPr>
        <a:xfrm>
          <a:off x="0" y="0"/>
          <a:ext cx="0" cy="0"/>
          <a:chOff x="0" y="0"/>
          <a:chExt cx="0" cy="0"/>
        </a:xfrm>
      </p:grpSpPr>
      <p:sp>
        <p:nvSpPr>
          <p:cNvPr id="2" name="QC_4_BD.564_1#35075fba5?sp=1&amp;vop=1&amp;pid=bd0da0909&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氨催化氧化法是工业生产中制取硝酸的主要途径，某同学用该原理设计实验探究硝酸的制备和性质</a:t>
            </a:r>
            <a:r>
              <a:rPr lang="en-US" altLang="zh-CN" sz="1800" b="0" i="0">
                <a:solidFill>
                  <a:srgbClr val="000000"/>
                </a:solidFill>
                <a:latin typeface="微软雅黑" pitchFamily="34" charset="0"/>
                <a:ea typeface="微软雅黑" pitchFamily="34" charset="-122"/>
                <a:cs typeface="微软雅黑" pitchFamily="34" charset="-120"/>
              </a:rPr>
              <a:t>，装置</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如图所示</a:t>
            </a:r>
            <a:r>
              <a:rPr lang="en-US" altLang="zh-CN" b="0" i="0" dirty="0">
                <a:solidFill>
                  <a:srgbClr val="000000"/>
                </a:solidFill>
                <a:latin typeface="微软雅黑" pitchFamily="34" charset="0"/>
                <a:ea typeface="微软雅黑" pitchFamily="34" charset="-122"/>
                <a:cs typeface="微软雅黑" pitchFamily="34" charset="-120"/>
              </a:rPr>
              <a:t>（装置内空气均已排尽）。</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4_AN.565_1#35075fba5.bracket?vop=1&amp;pid=bd0da0909&amp;color=0,0,0&amp;vpa=282&amp;vtp=1"/>
          <p:cNvSpPr/>
          <p:nvPr/>
        </p:nvSpPr>
        <p:spPr>
          <a:xfrm>
            <a:off x="65018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4_BD.564_2#35075fba5?htil=62&amp;vop=1&amp;pid=bd0da090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1013" y="2041644"/>
            <a:ext cx="3858768" cy="20116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4_BD.564_3#35075fba5.choices?htil=62&amp;vop=1&amp;pid=bd0da0909&amp;color=0,0,0&amp;vtp=1&amp;bbb=1&amp;hb=1"/>
              <p:cNvSpPr/>
              <p:nvPr/>
            </p:nvSpPr>
            <p:spPr>
              <a:xfrm>
                <a:off x="832104" y="1948990"/>
                <a:ext cx="6592824"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装置甲中的固体也可以是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装置丁可以起到防倒吸作用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装置乙中的干燥剂可以为无水</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理论上装置丙中通入的氨气和氧气物质的量之比为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时可以</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完全被溶液吸收生成</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5" name="QC_4_BD.564_3#35075fba5.choices?htil=62&amp;vop=1&amp;pid=bd0da0909&amp;color=0,0,0&amp;vtp=1&amp;bbb=1&amp;hb=1"/>
              <p:cNvSpPr>
                <a:spLocks noRot="1" noChangeAspect="1" noMove="1" noResize="1" noEditPoints="1" noAdjustHandles="1" noChangeArrowheads="1" noChangeShapeType="1" noTextEdit="1"/>
              </p:cNvSpPr>
              <p:nvPr/>
            </p:nvSpPr>
            <p:spPr>
              <a:xfrm>
                <a:off x="832104" y="1948990"/>
                <a:ext cx="6592824" cy="2095500"/>
              </a:xfrm>
              <a:prstGeom prst="rect">
                <a:avLst/>
              </a:prstGeom>
              <a:blipFill>
                <a:blip r:embed="rId4"/>
                <a:stretch>
                  <a:fillRect l="-2220" b="-466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7.xml><?xml version="1.0" encoding="utf-8"?>
<p:sld xmlns:a="http://schemas.openxmlformats.org/drawingml/2006/main" xmlns:r="http://schemas.openxmlformats.org/officeDocument/2006/relationships" xmlns:p="http://schemas.openxmlformats.org/presentationml/2006/main">
  <p:cSld name="Slide 181&amp;si=181">
    <p:spTree>
      <p:nvGrpSpPr>
        <p:cNvPr id="1" name=""/>
        <p:cNvGrpSpPr/>
        <p:nvPr/>
      </p:nvGrpSpPr>
      <p:grpSpPr>
        <a:xfrm>
          <a:off x="0" y="0"/>
          <a:ext cx="0" cy="0"/>
          <a:chOff x="0" y="0"/>
          <a:chExt cx="0" cy="0"/>
        </a:xfrm>
      </p:grpSpPr>
      <p:sp>
        <p:nvSpPr>
          <p:cNvPr id="2" name="QC_4_BD.566_1#38ba1289d?sp=1&amp;vop=1&amp;pid=9093b448f&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烟气催化脱硝利用脱硝剂能将烟气中的氮氧化物转化为无毒无害的物质，</a:t>
            </a:r>
            <a:r>
              <a:rPr lang="en-US" altLang="zh-CN" sz="1800" b="0" i="0">
                <a:solidFill>
                  <a:srgbClr val="000000"/>
                </a:solidFill>
                <a:latin typeface="微软雅黑" pitchFamily="34" charset="0"/>
                <a:ea typeface="微软雅黑" pitchFamily="34" charset="-122"/>
                <a:cs typeface="微软雅黑" pitchFamily="34" charset="-120"/>
              </a:rPr>
              <a:t>有效减少了烟气对空气的污染，</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其脱硝过程如图所示</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下列说法中正确的是(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4_AN.567_1#38ba1289d.bracket?vop=1&amp;pid=9093b448f&amp;color=0,0,0&amp;vpa=283&amp;vtp=1&amp;bbb=1"/>
          <p:cNvSpPr/>
          <p:nvPr/>
        </p:nvSpPr>
        <p:spPr>
          <a:xfrm>
            <a:off x="5346160" y="1506720"/>
            <a:ext cx="476250"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AD</a:t>
            </a:r>
            <a:endParaRPr lang="en-US" altLang="zh-CN" dirty="0"/>
          </a:p>
        </p:txBody>
      </p:sp>
      <p:pic>
        <p:nvPicPr>
          <p:cNvPr id="4" name="QC_4_BD.566_2#38ba1289d?htil=63&amp;vop=1&amp;pid=9093b448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94894" y="2041644"/>
            <a:ext cx="3054375" cy="152186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4_BD.566_3#38ba1289d.choices?htil=63&amp;vop=1&amp;pid=9093b448f&amp;color=0,0,0&amp;vtp=1&amp;bbb=1&amp;hb=1"/>
              <p:cNvSpPr/>
              <p:nvPr/>
            </p:nvSpPr>
            <p:spPr>
              <a:xfrm>
                <a:off x="832104" y="1948990"/>
                <a:ext cx="7827264"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在烟气脱硝过程中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被还原为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每处理含</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0.3 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的烟气需消耗</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4.48 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（已折算成标准状况下）氨气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空气中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的含量高低是检验空气质量的标准之一</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如果把</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看成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，则发生的反应的化学方程式为</a:t>
                </a: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6</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r>
                      <a:rPr lang="en-US" altLang="zh-CN"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5</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5" name="QC_4_BD.566_3#38ba1289d.choices?htil=63&amp;vop=1&amp;pid=9093b448f&amp;color=0,0,0&amp;vtp=1&amp;bbb=1&amp;hb=1"/>
              <p:cNvSpPr>
                <a:spLocks noRot="1" noChangeAspect="1" noMove="1" noResize="1" noEditPoints="1" noAdjustHandles="1" noChangeArrowheads="1" noChangeShapeType="1" noTextEdit="1"/>
              </p:cNvSpPr>
              <p:nvPr/>
            </p:nvSpPr>
            <p:spPr>
              <a:xfrm>
                <a:off x="832104" y="1948990"/>
                <a:ext cx="7827264" cy="2095500"/>
              </a:xfrm>
              <a:prstGeom prst="rect">
                <a:avLst/>
              </a:prstGeom>
              <a:blipFill>
                <a:blip r:embed="rId4"/>
                <a:stretch>
                  <a:fillRect l="-1869" b="-204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8.xml><?xml version="1.0" encoding="utf-8"?>
<p:sld xmlns:a="http://schemas.openxmlformats.org/drawingml/2006/main" xmlns:r="http://schemas.openxmlformats.org/officeDocument/2006/relationships" xmlns:p="http://schemas.openxmlformats.org/presentationml/2006/main">
  <p:cSld name="Slide 182&amp;si=182">
    <p:spTree>
      <p:nvGrpSpPr>
        <p:cNvPr id="1" name=""/>
        <p:cNvGrpSpPr/>
        <p:nvPr/>
      </p:nvGrpSpPr>
      <p:grpSpPr>
        <a:xfrm>
          <a:off x="0" y="0"/>
          <a:ext cx="0" cy="0"/>
          <a:chOff x="0" y="0"/>
          <a:chExt cx="0" cy="0"/>
        </a:xfrm>
      </p:grpSpPr>
      <p:pic>
        <p:nvPicPr>
          <p:cNvPr id="2" name="QC_4_BD.568_1#5476194b6?htil=64&amp;vop=1&amp;pid=9093b448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45222" y="1171440"/>
            <a:ext cx="3629914" cy="28539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BD.568_2#5476194b6?htil=64&amp;sp=1&amp;vop=1&amp;pid=9093b448f&amp;color=0,0,0&amp;vtp=1&amp;bt=1&amp;bbb=1&amp;hb=1"/>
              <p:cNvSpPr/>
              <p:nvPr/>
            </p:nvSpPr>
            <p:spPr>
              <a:xfrm>
                <a:off x="832104" y="1080000"/>
                <a:ext cx="6761392" cy="1335209"/>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硫化氢</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是一种无色、有臭鸡蛋气味的有毒气体。处理某废气</a:t>
                </a:r>
                <a:endParaRPr lang="en-US" altLang="zh-CN" sz="1800" b="0" i="0" dirty="0">
                  <a:solidFill>
                    <a:srgbClr val="000000"/>
                  </a:solidFill>
                  <a:latin typeface="微软雅黑" pitchFamily="34" charset="0"/>
                  <a:ea typeface="微软雅黑" pitchFamily="34" charset="-122"/>
                  <a:cs typeface="微软雅黑" pitchFamily="34" charset="-120"/>
                </a:endParaRPr>
              </a:p>
              <a:p>
                <a:pPr algn="l"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err="1">
                    <a:solidFill>
                      <a:srgbClr val="000000"/>
                    </a:solidFill>
                    <a:latin typeface="微软雅黑" pitchFamily="34" charset="0"/>
                    <a:ea typeface="微软雅黑" pitchFamily="34" charset="-122"/>
                    <a:cs typeface="微软雅黑" pitchFamily="34" charset="-120"/>
                  </a:rPr>
                  <a:t>是将废气与空气混合后通入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的混合</a:t>
                </a:r>
              </a:p>
              <a:p>
                <a:pPr algn="l"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液中，其转化的流程如图</a:t>
                </a:r>
                <a:r>
                  <a:rPr lang="en-US" altLang="zh-CN" b="0" i="0" dirty="0" err="1">
                    <a:solidFill>
                      <a:srgbClr val="000000"/>
                    </a:solidFill>
                    <a:latin typeface="微软雅黑" pitchFamily="34" charset="0"/>
                    <a:ea typeface="微软雅黑" pitchFamily="34" charset="-122"/>
                    <a:cs typeface="微软雅黑" pitchFamily="34" charset="-120"/>
                  </a:rPr>
                  <a:t>所示。下列说法正确的是</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1"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3" name="QC_4_BD.568_2#5476194b6?htil=64&amp;sp=1&amp;vop=1&amp;pid=9093b448f&amp;color=0,0,0&amp;vtp=1&amp;bt=1&amp;bbb=1&amp;hb=1"/>
              <p:cNvSpPr>
                <a:spLocks noRot="1" noChangeAspect="1" noMove="1" noResize="1" noEditPoints="1" noAdjustHandles="1" noChangeArrowheads="1" noChangeShapeType="1" noTextEdit="1"/>
              </p:cNvSpPr>
              <p:nvPr/>
            </p:nvSpPr>
            <p:spPr>
              <a:xfrm>
                <a:off x="832104" y="1080000"/>
                <a:ext cx="6761392" cy="1335209"/>
              </a:xfrm>
              <a:prstGeom prst="rect">
                <a:avLst/>
              </a:prstGeom>
              <a:blipFill>
                <a:blip r:embed="rId4"/>
                <a:stretch>
                  <a:fillRect l="-2164" b="-1370"/>
                </a:stretch>
              </a:blipFill>
              <a:ln/>
            </p:spPr>
            <p:txBody>
              <a:bodyPr/>
              <a:lstStyle/>
              <a:p>
                <a:r>
                  <a:rPr lang="zh-CN" altLang="en-US">
                    <a:noFill/>
                  </a:rPr>
                  <a:t> </a:t>
                </a:r>
              </a:p>
            </p:txBody>
          </p:sp>
        </mc:Fallback>
      </mc:AlternateContent>
      <p:sp>
        <p:nvSpPr>
          <p:cNvPr id="4" name="QC_4_AN.569_1#5476194b6.bracket?vop=1&amp;pid=9093b448f&amp;color=0,0,0&amp;vpa=284&amp;vtp=1"/>
          <p:cNvSpPr/>
          <p:nvPr/>
        </p:nvSpPr>
        <p:spPr>
          <a:xfrm>
            <a:off x="6096000" y="191820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5" name="QC_4_BD.568_3#5476194b6.choices?htil=64&amp;vop=1&amp;pid=9093b448f&amp;color=0,0,0&amp;vtp=1&amp;bbb=1&amp;hb=1"/>
              <p:cNvSpPr/>
              <p:nvPr/>
            </p:nvSpPr>
            <p:spPr>
              <a:xfrm>
                <a:off x="832104" y="2425201"/>
                <a:ext cx="52760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反应Ⅰ、Ⅱ、Ⅲ均属于氧化还原反应</a:t>
                </a:r>
                <a:endParaRPr lang="en-US" altLang="zh-CN" sz="1800" dirty="0"/>
              </a:p>
              <a:p>
                <a:pPr latinLnBrk="1">
                  <a:lnSpc>
                    <a:spcPts val="3300"/>
                  </a:lnSpc>
                </a:pPr>
                <a:r>
                  <a:rPr lang="en-US" altLang="zh-CN"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上述流程中，氯元素也参与了循环</a:t>
                </a:r>
                <a:endParaRPr lang="en-US" altLang="zh-CN" sz="1800" dirty="0"/>
              </a:p>
              <a:p>
                <a:pPr latinLnBrk="1">
                  <a:lnSpc>
                    <a:spcPts val="3300"/>
                  </a:lnSpc>
                </a:pPr>
                <a:r>
                  <a:rPr lang="en-US" altLang="zh-CN" b="0" i="0" dirty="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氧化性由强到弱的顺序</a:t>
                </a:r>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dirty="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过程Ⅰ中发生反应的离子方程式为</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4</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p:sp>
            <p:nvSpPr>
              <p:cNvPr id="5" name="QC_4_BD.568_3#5476194b6.choices?htil=64&amp;vop=1&amp;pid=9093b448f&amp;color=0,0,0&amp;vtp=1&amp;bbb=1&amp;hb=1"/>
              <p:cNvSpPr>
                <a:spLocks noRot="1" noChangeAspect="1" noMove="1" noResize="1" noEditPoints="1" noAdjustHandles="1" noChangeArrowheads="1" noChangeShapeType="1" noTextEdit="1"/>
              </p:cNvSpPr>
              <p:nvPr/>
            </p:nvSpPr>
            <p:spPr>
              <a:xfrm>
                <a:off x="832104" y="2425201"/>
                <a:ext cx="5276088" cy="2095500"/>
              </a:xfrm>
              <a:prstGeom prst="rect">
                <a:avLst/>
              </a:prstGeom>
              <a:blipFill>
                <a:blip r:embed="rId5"/>
                <a:stretch>
                  <a:fillRect l="-2775" b="-174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69.xml><?xml version="1.0" encoding="utf-8"?>
<p:sld xmlns:a="http://schemas.openxmlformats.org/drawingml/2006/main" xmlns:r="http://schemas.openxmlformats.org/officeDocument/2006/relationships" xmlns:p="http://schemas.openxmlformats.org/presentationml/2006/main">
  <p:cSld name="Slide 183&amp;si=18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570_1#5222a37b1?sp=1&amp;vop=1&amp;pid=9093b448f&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a:solidFill>
                      <a:srgbClr val="000000"/>
                    </a:solidFill>
                    <a:latin typeface="微软雅黑" pitchFamily="34" charset="0"/>
                    <a:ea typeface="微软雅黑" pitchFamily="34" charset="-122"/>
                    <a:cs typeface="微软雅黑" pitchFamily="34" charset="-120"/>
                  </a:rPr>
                  <a:t>创新探究</a:t>
                </a: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分别通入无氧、有氧的浓度均为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a:t>
                </a:r>
                <a:r>
                  <a:rPr lang="en-US" altLang="zh-CN" sz="1800" b="0" i="0">
                    <a:solidFill>
                      <a:srgbClr val="000000"/>
                    </a:solidFill>
                    <a:latin typeface="微软雅黑" pitchFamily="34" charset="0"/>
                    <a:ea typeface="微软雅黑" pitchFamily="34" charset="-122"/>
                    <a:cs typeface="微软雅黑" pitchFamily="34" charset="-120"/>
                  </a:rPr>
                  <a:t>，除</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无氧）外，都产生白色沉淀。实验测得各溶液</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随时间变化曲线如图。</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4_BD.570_1#5222a37b1?sp=1&amp;vop=1&amp;pid=9093b448f&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215" b="-10870"/>
                </a:stretch>
              </a:blipFill>
              <a:ln/>
            </p:spPr>
            <p:txBody>
              <a:bodyPr/>
              <a:lstStyle/>
              <a:p>
                <a:r>
                  <a:rPr lang="zh-CN" altLang="en-US">
                    <a:noFill/>
                  </a:rPr>
                  <a:t> </a:t>
                </a:r>
              </a:p>
            </p:txBody>
          </p:sp>
        </mc:Fallback>
      </mc:AlternateContent>
      <p:sp>
        <p:nvSpPr>
          <p:cNvPr id="3" name="QC_4_AN.571_1#5222a37b1.bracket?vop=1&amp;pid=9093b448f&amp;color=0,0,0&amp;vpa=285&amp;vtp=1"/>
          <p:cNvSpPr/>
          <p:nvPr/>
        </p:nvSpPr>
        <p:spPr>
          <a:xfrm>
            <a:off x="10215023" y="15067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4" name="QC_4_BD.570_2#5222a37b1?vop=1&amp;pid=9093b448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95344" y="2041644"/>
            <a:ext cx="4407408" cy="14447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4_BD.570_3#5222a37b1.choices?vop=1&amp;pid=9093b448f&amp;color=0,0,0&amp;vtp=1&amp;bbb=1"/>
              <p:cNvSpPr/>
              <p:nvPr/>
            </p:nvSpPr>
            <p:spPr>
              <a:xfrm>
                <a:off x="832104" y="36164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曲线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所示溶液</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a:solidFill>
                      <a:srgbClr val="000000"/>
                    </a:solidFill>
                    <a:latin typeface="微软雅黑" pitchFamily="34" charset="0"/>
                    <a:ea typeface="微软雅黑" pitchFamily="34" charset="-122"/>
                    <a:cs typeface="微软雅黑" pitchFamily="34" charset="-120"/>
                  </a:rPr>
                  <a:t>降低的原因：</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e>
                    </m:d>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依据曲线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可推知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溶液（无氧</a:t>
                </a:r>
                <a:r>
                  <a:rPr lang="en-US" altLang="zh-CN" sz="1800" b="0" i="0">
                    <a:solidFill>
                      <a:srgbClr val="000000"/>
                    </a:solidFill>
                    <a:latin typeface="微软雅黑" pitchFamily="34" charset="0"/>
                    <a:ea typeface="微软雅黑" pitchFamily="34" charset="-122"/>
                    <a:cs typeface="微软雅黑" pitchFamily="34" charset="-120"/>
                  </a:rPr>
                  <a:t>）不能氧化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曲线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d</m:t>
                    </m:r>
                  </m:oMath>
                </a14:m>
                <a:r>
                  <a:rPr lang="en-US" altLang="zh-CN" sz="1800" b="0" i="0" dirty="0">
                    <a:solidFill>
                      <a:srgbClr val="000000"/>
                    </a:solidFill>
                    <a:latin typeface="微软雅黑" pitchFamily="34" charset="0"/>
                    <a:ea typeface="微软雅黑" pitchFamily="34" charset="-122"/>
                    <a:cs typeface="微软雅黑" pitchFamily="34" charset="-120"/>
                  </a:rPr>
                  <a:t>所表示的过程中</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是氧化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的主要微粒</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曲线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dirty="0">
                    <a:solidFill>
                      <a:srgbClr val="000000"/>
                    </a:solidFill>
                    <a:latin typeface="微软雅黑" pitchFamily="34" charset="0"/>
                    <a:ea typeface="微软雅黑" pitchFamily="34" charset="-122"/>
                    <a:cs typeface="微软雅黑" pitchFamily="34" charset="-120"/>
                  </a:rPr>
                  <a:t>所示溶液中发生反应的离子方程式为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4_BD.570_3#5222a37b1.choices?vop=1&amp;pid=9093b448f&amp;color=0,0,0&amp;vtp=1&amp;bbb=1"/>
              <p:cNvSpPr>
                <a:spLocks noRot="1" noChangeAspect="1" noMove="1" noResize="1" noEditPoints="1" noAdjustHandles="1" noChangeArrowheads="1" noChangeShapeType="1" noTextEdit="1"/>
              </p:cNvSpPr>
              <p:nvPr/>
            </p:nvSpPr>
            <p:spPr>
              <a:xfrm>
                <a:off x="832104" y="3616444"/>
                <a:ext cx="10533888" cy="1676400"/>
              </a:xfrm>
              <a:prstGeom prst="rect">
                <a:avLst/>
              </a:prstGeom>
              <a:blipFill>
                <a:blip r:embed="rId5"/>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37_1#8a2f1494d?vop=1&amp;pid=77a0579e2&amp;color=0,0,0&amp;vtp=1&amp;bt=1&amp;bbb=1"/>
              <p:cNvSpPr/>
              <p:nvPr/>
            </p:nvSpPr>
            <p:spPr>
              <a:xfrm>
                <a:off x="832104" y="1080000"/>
                <a:ext cx="10533888" cy="381000"/>
              </a:xfrm>
              <a:prstGeom prst="rect">
                <a:avLst/>
              </a:prstGeom>
              <a:noFill/>
              <a:ln/>
            </p:spPr>
            <p:txBody>
              <a:bodyPr wrap="none" lIns="0" tIns="0" rIns="0" bIns="0" rtlCol="0" anchor="t"/>
              <a:lstStyle/>
              <a:p>
                <a:pPr algn="l" latinLnBrk="1">
                  <a:lnSpc>
                    <a:spcPts val="3000"/>
                  </a:lnSpc>
                </a:pPr>
                <a:r>
                  <a:rPr lang="en-US" altLang="zh-CN" sz="1800" b="0" i="0">
                    <a:solidFill>
                      <a:srgbClr val="000000"/>
                    </a:solidFill>
                    <a:latin typeface="微软雅黑" pitchFamily="34" charset="0"/>
                    <a:ea typeface="微软雅黑" pitchFamily="34" charset="-122"/>
                    <a:cs typeface="微软雅黑" pitchFamily="34" charset="-120"/>
                  </a:rPr>
                  <a:t>某兴趣小组设计方案制取</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胶体。回答下列问题：</a:t>
                </a:r>
                <a:endParaRPr lang="en-US" altLang="zh-CN" sz="1800" dirty="0">
                  <a:solidFill>
                    <a:srgbClr val="000000"/>
                  </a:solidFill>
                </a:endParaRPr>
              </a:p>
            </p:txBody>
          </p:sp>
        </mc:Choice>
        <mc:Fallback xmlns="">
          <p:sp>
            <p:nvSpPr>
              <p:cNvPr id="2" name="QO_6_BD.37_1#8a2f1494d?vop=1&amp;pid=77a0579e2&amp;color=0,0,0&amp;vtp=1&amp;bt=1&amp;bbb=1"/>
              <p:cNvSpPr>
                <a:spLocks noRot="1" noChangeAspect="1" noMove="1" noResize="1" noEditPoints="1" noAdjustHandles="1" noChangeArrowheads="1" noChangeShapeType="1" noTextEdit="1"/>
              </p:cNvSpPr>
              <p:nvPr/>
            </p:nvSpPr>
            <p:spPr>
              <a:xfrm>
                <a:off x="832104" y="1080000"/>
                <a:ext cx="10533888" cy="381000"/>
              </a:xfrm>
              <a:prstGeom prst="rect">
                <a:avLst/>
              </a:prstGeom>
              <a:blipFill>
                <a:blip r:embed="rId3"/>
                <a:stretch>
                  <a:fillRect l="-1389" t="-3175" b="-2698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7_BD.38_1#bbd875dfe?sp=1&amp;vop=1&amp;pid=8a2f1494d&amp;color=0,0,0&amp;vtp=1&amp;bbb=1"/>
              <p:cNvSpPr/>
              <p:nvPr/>
            </p:nvSpPr>
            <p:spPr>
              <a:xfrm>
                <a:off x="832104" y="1462834"/>
                <a:ext cx="10533888" cy="17145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）制取</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的两个方案如下。</a:t>
                </a:r>
                <a:endParaRPr lang="en-US" altLang="zh-CN" sz="1800" dirty="0">
                  <a:solidFill>
                    <a:srgbClr val="000000"/>
                  </a:solidFill>
                </a:endParaRPr>
              </a:p>
              <a:p>
                <a:pPr latinLnBrk="1">
                  <a:lnSpc>
                    <a:spcPts val="5400"/>
                  </a:lnSpc>
                </a:pPr>
                <a:r>
                  <a:rPr lang="en-US" altLang="zh-CN" b="0" i="0">
                    <a:solidFill>
                      <a:srgbClr val="000000"/>
                    </a:solidFill>
                    <a:latin typeface="微软雅黑" pitchFamily="34" charset="0"/>
                    <a:ea typeface="微软雅黑" pitchFamily="34" charset="-122"/>
                    <a:cs typeface="微软雅黑" pitchFamily="34" charset="-120"/>
                  </a:rPr>
                  <a:t>方</a:t>
                </a:r>
                <a:r>
                  <a:rPr lang="en-US" altLang="zh-CN" sz="1800" b="0" i="0">
                    <a:solidFill>
                      <a:srgbClr val="000000"/>
                    </a:solidFill>
                    <a:latin typeface="微软雅黑" pitchFamily="34" charset="0"/>
                    <a:ea typeface="微软雅黑" pitchFamily="34" charset="-122"/>
                    <a:cs typeface="微软雅黑" pitchFamily="34" charset="-120"/>
                  </a:rPr>
                  <a:t>案一：</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a:rPr lang="en-US" altLang="zh-CN" sz="1800" b="0">
                                  <a:solidFill>
                                    <a:srgbClr val="000000"/>
                                  </a:solidFill>
                                  <a:latin typeface="Cambria Math" panose="02040503050406030204" pitchFamily="18" charset="0"/>
                                </a:rPr>
                                <m:t>Ⅰ</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mPr>
                      <m:mr>
                        <m:e>
                          <m:r>
                            <a:rPr lang="en-US" altLang="zh-CN" sz="1800" b="0">
                              <a:solidFill>
                                <a:srgbClr val="000000"/>
                              </a:solidFill>
                              <a:latin typeface="Cambria Math" panose="02040503050406030204" pitchFamily="18" charset="0"/>
                            </a:rPr>
                            <m:t>Ⅱ</m:t>
                          </m:r>
                        </m:e>
                      </m:mr>
                      <m:mr>
                        <m:e>
                          <m:groupChr>
                            <m:groupChrPr>
                              <m:chr m:val="→"/>
                              <m:pos m:val="top"/>
                              <m:ctrlPr>
                                <a:rPr lang="en-US" altLang="zh-CN" sz="1800" b="0" i="1">
                                  <a:solidFill>
                                    <a:srgbClr val="000000"/>
                                  </a:solidFill>
                                  <a:latin typeface="Cambria Math" panose="02040503050406030204" pitchFamily="18" charset="0"/>
                                </a:rPr>
                              </m:ctrlPr>
                            </m:groupChr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O</m:t>
                                  </m:r>
                                </m:e>
                                <m:sub>
                                  <m:r>
                                    <a:rPr lang="en-US" altLang="zh-CN" sz="1800" b="0">
                                      <a:solidFill>
                                        <a:srgbClr val="000000"/>
                                      </a:solidFill>
                                      <a:latin typeface="Cambria Math" panose="02040503050406030204" pitchFamily="18" charset="0"/>
                                    </a:rPr>
                                    <m:t>2</m:t>
                                  </m:r>
                                </m:sub>
                              </m:sSub>
                              <m:r>
                                <a:rPr lang="en-US" altLang="zh-CN" sz="1800" b="0">
                                  <a:solidFill>
                                    <a:srgbClr val="000000"/>
                                  </a:solidFill>
                                  <a:latin typeface="Cambria Math" panose="02040503050406030204" pitchFamily="18" charset="0"/>
                                </a:rPr>
                                <m:t>、稀盐酸</m:t>
                              </m:r>
                            </m:e>
                          </m:groupCh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5300"/>
                  </a:lnSpc>
                </a:pPr>
                <a:r>
                  <a:rPr lang="en-US" altLang="zh-CN" b="0" i="0">
                    <a:solidFill>
                      <a:srgbClr val="000000"/>
                    </a:solidFill>
                    <a:latin typeface="微软雅黑" pitchFamily="34" charset="0"/>
                    <a:ea typeface="微软雅黑" pitchFamily="34" charset="-122"/>
                    <a:cs typeface="微软雅黑" pitchFamily="34" charset="-120"/>
                  </a:rPr>
                  <a:t>方</a:t>
                </a:r>
                <a:r>
                  <a:rPr lang="en-US" altLang="zh-CN" sz="1800" b="0" i="0">
                    <a:solidFill>
                      <a:srgbClr val="000000"/>
                    </a:solidFill>
                    <a:latin typeface="微软雅黑" pitchFamily="34" charset="0"/>
                    <a:ea typeface="微软雅黑" pitchFamily="34" charset="-122"/>
                    <a:cs typeface="微软雅黑" pitchFamily="34" charset="-120"/>
                  </a:rPr>
                  <a:t>案二</a:t>
                </a:r>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a:rPr lang="en-US" altLang="zh-CN" sz="1800" b="0">
                                  <a:solidFill>
                                    <a:srgbClr val="000000"/>
                                  </a:solidFill>
                                  <a:latin typeface="Cambria Math" panose="02040503050406030204" pitchFamily="18" charset="0"/>
                                </a:rPr>
                                <m:t>一系列反应</m:t>
                              </m:r>
                            </m:e>
                          </m:groupChr>
                        </m:e>
                      </m:mr>
                      <m:mr>
                        <m:e>
                          <m:r>
                            <a:rPr lang="en-US" altLang="zh-CN" sz="1800" b="0">
                              <a:solidFill>
                                <a:srgbClr val="000000"/>
                              </a:solidFill>
                              <a:latin typeface="Cambria Math" panose="02040503050406030204" pitchFamily="18" charset="0"/>
                            </a:rPr>
                            <m:t>Ⅲ</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a:rPr lang="en-US" altLang="zh-CN" sz="1800" b="0">
                                  <a:solidFill>
                                    <a:srgbClr val="000000"/>
                                  </a:solidFill>
                                  <a:latin typeface="Cambria Math" panose="02040503050406030204" pitchFamily="18" charset="0"/>
                                </a:rPr>
                                <m:t>稀盐酸</m:t>
                              </m:r>
                            </m:e>
                          </m:groupChr>
                        </m:e>
                      </m:mr>
                      <m:mr>
                        <m:e>
                          <m:r>
                            <a:rPr lang="en-US" altLang="zh-CN" sz="1800" b="0">
                              <a:solidFill>
                                <a:srgbClr val="000000"/>
                              </a:solidFill>
                              <a:latin typeface="Cambria Math" panose="02040503050406030204" pitchFamily="18" charset="0"/>
                            </a:rPr>
                            <m:t>Ⅳ</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3" name="QO_7_BD.38_1#bbd875dfe?sp=1&amp;vop=1&amp;pid=8a2f1494d&amp;color=0,0,0&amp;vtp=1&amp;bbb=1"/>
              <p:cNvSpPr>
                <a:spLocks noRot="1" noChangeAspect="1" noMove="1" noResize="1" noEditPoints="1" noAdjustHandles="1" noChangeArrowheads="1" noChangeShapeType="1" noTextEdit="1"/>
              </p:cNvSpPr>
              <p:nvPr/>
            </p:nvSpPr>
            <p:spPr>
              <a:xfrm>
                <a:off x="832104" y="1462834"/>
                <a:ext cx="10533888" cy="1714500"/>
              </a:xfrm>
              <a:prstGeom prst="rect">
                <a:avLst/>
              </a:prstGeom>
              <a:blipFill>
                <a:blip r:embed="rId4"/>
                <a:stretch>
                  <a:fillRect l="-1389" t="-177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8_BD.39_1#45fd10f3e?vop=1&amp;pid=bbd875dfe&amp;color=0,0,0&amp;vtp=1&amp;bbb=1&amp;hb=1"/>
              <p:cNvSpPr/>
              <p:nvPr/>
            </p:nvSpPr>
            <p:spPr>
              <a:xfrm>
                <a:off x="832104" y="3168388"/>
                <a:ext cx="10533888" cy="7112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①步骤</a:t>
                </a:r>
                <a:r>
                  <a:rPr lang="en-US" altLang="zh-CN" sz="1800" b="0" i="0">
                    <a:solidFill>
                      <a:srgbClr val="000000"/>
                    </a:solidFill>
                    <a:latin typeface="微软雅黑" pitchFamily="34" charset="0"/>
                    <a:ea typeface="微软雅黑" pitchFamily="34" charset="-122"/>
                    <a:cs typeface="微软雅黑" pitchFamily="34" charset="-120"/>
                  </a:rPr>
                  <a:t>Ⅰ中另一种试剂为</a:t>
                </a:r>
                <a:r>
                  <a:rPr lang="en-US" altLang="zh-CN" sz="1800" i="0">
                    <a:solidFill>
                      <a:srgbClr val="000000"/>
                    </a:solidFill>
                    <a:latin typeface="SimSun" pitchFamily="34" charset="0"/>
                    <a:ea typeface="SimSun" pitchFamily="34" charset="-122"/>
                    <a:cs typeface="SimSun" pitchFamily="34" charset="-120"/>
                  </a:rPr>
                  <a:t>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填名称），步骤</a:t>
                </a:r>
                <a:r>
                  <a:rPr lang="en-US" altLang="zh-CN" sz="1800" b="0" i="0">
                    <a:solidFill>
                      <a:srgbClr val="000000"/>
                    </a:solidFill>
                    <a:latin typeface="微软雅黑" pitchFamily="34" charset="0"/>
                    <a:ea typeface="微软雅黑" pitchFamily="34" charset="-122"/>
                    <a:cs typeface="微软雅黑" pitchFamily="34" charset="-120"/>
                  </a:rPr>
                  <a:t>Ⅱ中还有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生成，</a:t>
                </a:r>
                <a:r>
                  <a:rPr lang="en-US" altLang="zh-CN" sz="1800" b="0" i="0">
                    <a:solidFill>
                      <a:srgbClr val="000000"/>
                    </a:solidFill>
                    <a:latin typeface="微软雅黑" pitchFamily="34" charset="0"/>
                    <a:ea typeface="微软雅黑" pitchFamily="34" charset="-122"/>
                    <a:cs typeface="微软雅黑" pitchFamily="34" charset="-120"/>
                  </a:rPr>
                  <a:t>写出反应的离子方程式：</a:t>
                </a:r>
              </a:p>
              <a:p>
                <a:pPr latinLnBrk="1">
                  <a:lnSpc>
                    <a:spcPts val="2800"/>
                  </a:lnSpc>
                </a:pPr>
                <a:r>
                  <a:rPr lang="en-US" altLang="zh-CN" i="0">
                    <a:solidFill>
                      <a:srgbClr val="000000"/>
                    </a:solidFill>
                    <a:latin typeface="SimSun" pitchFamily="34" charset="0"/>
                    <a:ea typeface="SimSun" pitchFamily="34" charset="-122"/>
                    <a:cs typeface="SimSun" pitchFamily="34" charset="-120"/>
                  </a:rPr>
                  <a:t>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4" name="QB_8_BD.39_1#45fd10f3e?vop=1&amp;pid=bbd875dfe&amp;color=0,0,0&amp;vtp=1&amp;bbb=1&amp;hb=1"/>
              <p:cNvSpPr>
                <a:spLocks noRot="1" noChangeAspect="1" noMove="1" noResize="1" noEditPoints="1" noAdjustHandles="1" noChangeArrowheads="1" noChangeShapeType="1" noTextEdit="1"/>
              </p:cNvSpPr>
              <p:nvPr/>
            </p:nvSpPr>
            <p:spPr>
              <a:xfrm>
                <a:off x="832104" y="3168388"/>
                <a:ext cx="10533888" cy="711200"/>
              </a:xfrm>
              <a:prstGeom prst="rect">
                <a:avLst/>
              </a:prstGeom>
              <a:blipFill>
                <a:blip r:embed="rId5"/>
                <a:stretch>
                  <a:fillRect l="-1389" t="-6897" b="-15517"/>
                </a:stretch>
              </a:blipFill>
              <a:ln/>
            </p:spPr>
            <p:txBody>
              <a:bodyPr/>
              <a:lstStyle/>
              <a:p>
                <a:r>
                  <a:rPr lang="zh-CN" altLang="en-US">
                    <a:noFill/>
                  </a:rPr>
                  <a:t> </a:t>
                </a:r>
              </a:p>
            </p:txBody>
          </p:sp>
        </mc:Fallback>
      </mc:AlternateContent>
      <p:sp>
        <p:nvSpPr>
          <p:cNvPr id="5" name="QB_8_AN.40_1#45fd10f3e.blank?vop=1&amp;pid=bbd875dfe&amp;color=0,0,0&amp;vpa=20&amp;vtp=1&amp;bbb=1"/>
          <p:cNvSpPr/>
          <p:nvPr/>
        </p:nvSpPr>
        <p:spPr>
          <a:xfrm>
            <a:off x="3352260" y="3162927"/>
            <a:ext cx="852488" cy="355600"/>
          </a:xfrm>
          <a:prstGeom prst="rect">
            <a:avLst/>
          </a:prstGeom>
          <a:noFill/>
          <a:ln/>
        </p:spPr>
        <p:txBody>
          <a:bodyPr wrap="none" lIns="0" tIns="0" rIns="0" bIns="0" rtlCol="0" anchor="t"/>
          <a:lstStyle/>
          <a:p>
            <a:pPr algn="ctr" latinLnBrk="1">
              <a:lnSpc>
                <a:spcPts val="2800"/>
              </a:lnSpc>
            </a:pPr>
            <a:r>
              <a:rPr lang="en-US" altLang="zh-CN" b="0" i="0" dirty="0">
                <a:solidFill>
                  <a:srgbClr val="FF0000"/>
                </a:solidFill>
                <a:latin typeface="微软雅黑" pitchFamily="34" charset="0"/>
                <a:ea typeface="微软雅黑" pitchFamily="34" charset="-122"/>
                <a:cs typeface="微软雅黑" pitchFamily="34" charset="-120"/>
              </a:rPr>
              <a:t>稀盐酸</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6" name="QB_8_AN.41_1#45fd10f3e.blank?vop=1&amp;pid=bbd875dfe&amp;color=0,0,0&amp;vpa=21&amp;vtp=1&amp;bbb=1&amp;rh=23.75"/>
              <p:cNvSpPr/>
              <p:nvPr/>
            </p:nvSpPr>
            <p:spPr>
              <a:xfrm>
                <a:off x="862266" y="3492111"/>
                <a:ext cx="3729609"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8_AN.41_1#45fd10f3e.blank?vop=1&amp;pid=bbd875dfe&amp;color=0,0,0&amp;vpa=21&amp;vtp=1&amp;bbb=1&amp;rh=23.75"/>
              <p:cNvSpPr>
                <a:spLocks noRot="1" noChangeAspect="1" noMove="1" noResize="1" noEditPoints="1" noAdjustHandles="1" noChangeArrowheads="1" noChangeShapeType="1" noTextEdit="1"/>
              </p:cNvSpPr>
              <p:nvPr/>
            </p:nvSpPr>
            <p:spPr>
              <a:xfrm>
                <a:off x="862266" y="3492111"/>
                <a:ext cx="3729609" cy="301625"/>
              </a:xfrm>
              <a:prstGeom prst="rect">
                <a:avLst/>
              </a:prstGeom>
              <a:blipFill>
                <a:blip r:embed="rId6"/>
                <a:stretch>
                  <a:fillRect l="-654" r="-817" b="-2449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8_BD.42_1#922d18cea?vop=1&amp;pid=bbd875dfe&amp;color=0,0,0&amp;vtp=1&amp;bbb=1&amp;hb=1"/>
              <p:cNvSpPr/>
              <p:nvPr/>
            </p:nvSpPr>
            <p:spPr>
              <a:xfrm>
                <a:off x="832104" y="3901234"/>
                <a:ext cx="10533888" cy="1167723"/>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②步骤Ⅲ反应前后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元素的化合价</a:t>
                </a:r>
                <a:r>
                  <a:rPr lang="en-US" altLang="zh-CN" sz="1800" i="0" dirty="0">
                    <a:solidFill>
                      <a:srgbClr val="000000"/>
                    </a:solidFill>
                    <a:latin typeface="SimSun" pitchFamily="34" charset="0"/>
                    <a:ea typeface="SimSun" pitchFamily="34" charset="-122"/>
                    <a:cs typeface="SimSun" pitchFamily="34" charset="-120"/>
                  </a:rPr>
                  <a:t>______</a:t>
                </a:r>
                <a:r>
                  <a:rPr lang="en-US" altLang="zh-CN" sz="1800" b="0" i="0" dirty="0">
                    <a:solidFill>
                      <a:srgbClr val="000000"/>
                    </a:solidFill>
                    <a:latin typeface="微软雅黑" pitchFamily="34" charset="0"/>
                    <a:ea typeface="微软雅黑" pitchFamily="34" charset="-122"/>
                    <a:cs typeface="微软雅黑" pitchFamily="34" charset="-120"/>
                  </a:rPr>
                  <a:t>（填“升高”“降低”或“不变”）；</a:t>
                </a:r>
                <a:r>
                  <a:rPr lang="en-US" altLang="zh-CN" sz="1800" b="0" i="0" dirty="0" err="1">
                    <a:solidFill>
                      <a:srgbClr val="000000"/>
                    </a:solidFill>
                    <a:latin typeface="微软雅黑" pitchFamily="34" charset="0"/>
                    <a:ea typeface="微软雅黑" pitchFamily="34" charset="-122"/>
                    <a:cs typeface="微软雅黑" pitchFamily="34" charset="-120"/>
                  </a:rPr>
                  <a:t>反应Ⅳ的基本反应类型是</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2800"/>
                  </a:lnSpc>
                </a:pPr>
                <a:r>
                  <a:rPr lang="en-US" altLang="zh-CN" sz="1800" i="0" dirty="0">
                    <a:solidFill>
                      <a:srgbClr val="000000"/>
                    </a:solidFill>
                    <a:latin typeface="SimSun" pitchFamily="34" charset="0"/>
                    <a:ea typeface="SimSun" pitchFamily="34" charset="-122"/>
                    <a:cs typeface="SimSun" pitchFamily="34" charset="-120"/>
                  </a:rPr>
                  <a:t>__</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a:p>
                <a:pPr latinLnBrk="1">
                  <a:lnSpc>
                    <a:spcPts val="28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.置换反应</a:t>
                </a:r>
                <a:r>
                  <a:rPr lang="en-US" altLang="zh-CN" dirty="0">
                    <a:solidFill>
                      <a:srgbClr val="000000"/>
                    </a:solidFill>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.分解反应</a:t>
                </a:r>
                <a:r>
                  <a:rPr lang="en-US" altLang="zh-CN" dirty="0">
                    <a:solidFill>
                      <a:srgbClr val="000000"/>
                    </a:solidFill>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.复分解反应</a:t>
                </a:r>
                <a:r>
                  <a:rPr lang="en-US" altLang="zh-CN" dirty="0">
                    <a:solidFill>
                      <a:srgbClr val="000000"/>
                    </a:solidFill>
                  </a:rPr>
                  <a:t>                        </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.化合反应</a:t>
                </a:r>
                <a:endParaRPr lang="en-US" altLang="zh-CN" dirty="0">
                  <a:solidFill>
                    <a:srgbClr val="000000"/>
                  </a:solidFill>
                </a:endParaRPr>
              </a:p>
            </p:txBody>
          </p:sp>
        </mc:Choice>
        <mc:Fallback>
          <p:sp>
            <p:nvSpPr>
              <p:cNvPr id="7" name="QB_8_BD.42_1#922d18cea?vop=1&amp;pid=bbd875dfe&amp;color=0,0,0&amp;vtp=1&amp;bbb=1&amp;hb=1"/>
              <p:cNvSpPr>
                <a:spLocks noRot="1" noChangeAspect="1" noMove="1" noResize="1" noEditPoints="1" noAdjustHandles="1" noChangeArrowheads="1" noChangeShapeType="1" noTextEdit="1"/>
              </p:cNvSpPr>
              <p:nvPr/>
            </p:nvSpPr>
            <p:spPr>
              <a:xfrm>
                <a:off x="832104" y="3901234"/>
                <a:ext cx="10533888" cy="1167723"/>
              </a:xfrm>
              <a:prstGeom prst="rect">
                <a:avLst/>
              </a:prstGeom>
              <a:blipFill>
                <a:blip r:embed="rId7"/>
                <a:stretch>
                  <a:fillRect l="-1389" t="-4167" r="-1389"/>
                </a:stretch>
              </a:blipFill>
              <a:ln/>
            </p:spPr>
            <p:txBody>
              <a:bodyPr/>
              <a:lstStyle/>
              <a:p>
                <a:r>
                  <a:rPr lang="zh-CN" altLang="en-US">
                    <a:noFill/>
                  </a:rPr>
                  <a:t> </a:t>
                </a:r>
              </a:p>
            </p:txBody>
          </p:sp>
        </mc:Fallback>
      </mc:AlternateContent>
      <p:sp>
        <p:nvSpPr>
          <p:cNvPr id="8" name="QB_8_AN.43_1#922d18cea.blank?vop=1&amp;pid=bbd875dfe&amp;color=0,0,0&amp;vpa=22&amp;vtp=1&amp;bbb=1"/>
          <p:cNvSpPr/>
          <p:nvPr/>
        </p:nvSpPr>
        <p:spPr>
          <a:xfrm>
            <a:off x="4271423" y="3870373"/>
            <a:ext cx="623888" cy="355600"/>
          </a:xfrm>
          <a:prstGeom prst="rect">
            <a:avLst/>
          </a:prstGeom>
          <a:noFill/>
          <a:ln/>
        </p:spPr>
        <p:txBody>
          <a:bodyPr wrap="none" lIns="0" tIns="0" rIns="0" bIns="0" rtlCol="0" anchor="t"/>
          <a:lstStyle/>
          <a:p>
            <a:pPr algn="ctr" latinLnBrk="1">
              <a:lnSpc>
                <a:spcPts val="2800"/>
              </a:lnSpc>
            </a:pPr>
            <a:r>
              <a:rPr lang="en-US" altLang="zh-CN" b="0" i="0" dirty="0">
                <a:solidFill>
                  <a:srgbClr val="FF0000"/>
                </a:solidFill>
                <a:latin typeface="微软雅黑" pitchFamily="34" charset="0"/>
                <a:ea typeface="微软雅黑" pitchFamily="34" charset="-122"/>
                <a:cs typeface="微软雅黑" pitchFamily="34" charset="-120"/>
              </a:rPr>
              <a:t>升高</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9" name="QB_8_AN.44_1#922d18cea.blank?vop=1&amp;pid=bbd875dfe&amp;color=0,0,0&amp;vpa=23&amp;vtp=1&amp;bbb=1"/>
              <p:cNvSpPr/>
              <p:nvPr/>
            </p:nvSpPr>
            <p:spPr>
              <a:xfrm>
                <a:off x="836866" y="4259508"/>
                <a:ext cx="217488"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8_AN.44_1#922d18cea.blank?vop=1&amp;pid=bbd875dfe&amp;color=0,0,0&amp;vpa=23&amp;vtp=1&amp;bbb=1"/>
              <p:cNvSpPr>
                <a:spLocks noRot="1" noChangeAspect="1" noMove="1" noResize="1" noEditPoints="1" noAdjustHandles="1" noChangeArrowheads="1" noChangeShapeType="1" noTextEdit="1"/>
              </p:cNvSpPr>
              <p:nvPr/>
            </p:nvSpPr>
            <p:spPr>
              <a:xfrm>
                <a:off x="836866" y="4259508"/>
                <a:ext cx="217488" cy="279400"/>
              </a:xfrm>
              <a:prstGeom prst="rect">
                <a:avLst/>
              </a:prstGeom>
              <a:blipFill>
                <a:blip r:embed="rId8"/>
                <a:stretch>
                  <a:fillRect r="-277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bg/>
                                          </p:spTgt>
                                        </p:tgtEl>
                                        <p:attrNameLst>
                                          <p:attrName>style.visibility</p:attrName>
                                        </p:attrNameLst>
                                      </p:cBhvr>
                                      <p:to>
                                        <p:strVal val="visible"/>
                                      </p:to>
                                    </p:set>
                                    <p:anim calcmode="lin" valueType="num">
                                      <p:cBhvr additive="base">
                                        <p:cTn id="3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9">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 calcmode="lin" valueType="num">
                                      <p:cBhvr additive="base">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Lst>
  </p:timing>
</p:sld>
</file>

<file path=ppt/slides/slide170.xml><?xml version="1.0" encoding="utf-8"?>
<p:sld xmlns:a="http://schemas.openxmlformats.org/drawingml/2006/main" xmlns:r="http://schemas.openxmlformats.org/officeDocument/2006/relationships" xmlns:p="http://schemas.openxmlformats.org/presentationml/2006/main">
  <p:cSld name="Slide 184&amp;si=184">
    <p:spTree>
      <p:nvGrpSpPr>
        <p:cNvPr id="1" name=""/>
        <p:cNvGrpSpPr/>
        <p:nvPr/>
      </p:nvGrpSpPr>
      <p:grpSpPr>
        <a:xfrm>
          <a:off x="0" y="0"/>
          <a:ext cx="0" cy="0"/>
          <a:chOff x="0" y="0"/>
          <a:chExt cx="0" cy="0"/>
        </a:xfrm>
      </p:grpSpPr>
      <p:pic>
        <p:nvPicPr>
          <p:cNvPr id="2" name="QO_4_BD.572_1#68dd03e2f?htil=65&amp;vop=1&amp;pid=8016b9d92&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47304" y="1171440"/>
            <a:ext cx="3218688" cy="14996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O_4_BD.572_2#68dd03e2f?htil=65&amp;sp=1&amp;vop=1&amp;pid=8016b9d92&amp;color=0,0,0&amp;vtp=1&amp;bt=1&amp;bbb=1&amp;hb=1&amp;hs=1"/>
              <p:cNvSpPr/>
              <p:nvPr/>
            </p:nvSpPr>
            <p:spPr>
              <a:xfrm>
                <a:off x="832104" y="1080000"/>
                <a:ext cx="7223760"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莫尔盐</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是一种重要的还原剂</a:t>
                </a:r>
                <a:r>
                  <a:rPr lang="en-US" altLang="zh-CN" sz="1800" b="0" i="0">
                    <a:solidFill>
                      <a:srgbClr val="000000"/>
                    </a:solidFill>
                    <a:latin typeface="微软雅黑" pitchFamily="34" charset="0"/>
                    <a:ea typeface="微软雅黑" pitchFamily="34" charset="-122"/>
                    <a:cs typeface="微软雅黑" pitchFamily="34" charset="-120"/>
                  </a:rPr>
                  <a:t>，在空气中比一</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般的亚铁盐稳定</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某学习小组设计如图所示实验装置制备少量的莫尔盐。</a:t>
                </a:r>
                <a:endParaRPr lang="zh-CN" altLang="en-US" sz="1800" b="0" i="0">
                  <a:solidFill>
                    <a:srgbClr val="000000"/>
                  </a:solidFill>
                  <a:latin typeface="微软雅黑" pitchFamily="34" charset="0"/>
                  <a:ea typeface="微软雅黑" pitchFamily="34" charset="-122"/>
                  <a:cs typeface="微软雅黑" pitchFamily="34" charset="-120"/>
                </a:endParaRPr>
              </a:p>
              <a:p>
                <a:pPr latinLnBrk="1">
                  <a:lnSpc>
                    <a:spcPts val="3300"/>
                  </a:lnSpc>
                </a:pPr>
                <a:r>
                  <a:rPr lang="zh-CN" altLang="en-US" b="0" i="0">
                    <a:solidFill>
                      <a:srgbClr val="000000"/>
                    </a:solidFill>
                    <a:latin typeface="微软雅黑" pitchFamily="34" charset="0"/>
                    <a:ea typeface="微软雅黑" pitchFamily="34" charset="-122"/>
                    <a:cs typeface="微软雅黑" pitchFamily="34" charset="-120"/>
                  </a:rPr>
                  <a:t>回答下列问题：</a:t>
                </a:r>
                <a:endParaRPr lang="en-US" altLang="zh-CN" dirty="0">
                  <a:solidFill>
                    <a:srgbClr val="000000"/>
                  </a:solidFill>
                </a:endParaRPr>
              </a:p>
            </p:txBody>
          </p:sp>
        </mc:Choice>
        <mc:Fallback xmlns="">
          <p:sp>
            <p:nvSpPr>
              <p:cNvPr id="3" name="QO_4_BD.572_2#68dd03e2f?htil=65&amp;sp=1&amp;vop=1&amp;pid=8016b9d92&amp;color=0,0,0&amp;vtp=1&amp;bt=1&amp;bbb=1&amp;hb=1&amp;hs=1"/>
              <p:cNvSpPr>
                <a:spLocks noRot="1" noChangeAspect="1" noMove="1" noResize="1" noEditPoints="1" noAdjustHandles="1" noChangeArrowheads="1" noChangeShapeType="1" noTextEdit="1"/>
              </p:cNvSpPr>
              <p:nvPr/>
            </p:nvSpPr>
            <p:spPr>
              <a:xfrm>
                <a:off x="832104" y="1080000"/>
                <a:ext cx="7223760" cy="1257300"/>
              </a:xfrm>
              <a:prstGeom prst="rect">
                <a:avLst/>
              </a:prstGeom>
              <a:blipFill>
                <a:blip r:embed="rId4"/>
                <a:stretch>
                  <a:fillRect l="-2025" r="-3460"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BD.573_1#d7d070c1b?htil=65&amp;vop=1&amp;pid=68dd03e2f&amp;color=0,0,0&amp;vtp=1&amp;bbb=1&amp;hb=1&amp;hs=1"/>
              <p:cNvSpPr/>
              <p:nvPr/>
            </p:nvSpPr>
            <p:spPr>
              <a:xfrm>
                <a:off x="832104" y="2355390"/>
                <a:ext cx="7223760"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（1）按图连接装置，检查装置气密性。将</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0.1 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加入</a:t>
                </a:r>
                <a:r>
                  <a:rPr lang="en-US" altLang="zh-CN" sz="1800" i="0">
                    <a:solidFill>
                      <a:srgbClr val="000000"/>
                    </a:solidFill>
                    <a:latin typeface="SimSun" pitchFamily="34" charset="0"/>
                    <a:ea typeface="SimSun" pitchFamily="34" charset="-122"/>
                    <a:cs typeface="SimSun" pitchFamily="34" charset="-120"/>
                  </a:rPr>
                  <a:t>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填仪器名称）中，将</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6.0 </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洁净铁屑加入锥形瓶中。</a:t>
                </a:r>
                <a:endParaRPr lang="en-US" altLang="zh-CN" dirty="0">
                  <a:solidFill>
                    <a:srgbClr val="000000"/>
                  </a:solidFill>
                </a:endParaRPr>
              </a:p>
            </p:txBody>
          </p:sp>
        </mc:Choice>
        <mc:Fallback xmlns="">
          <p:sp>
            <p:nvSpPr>
              <p:cNvPr id="5" name="QB_5_BD.573_1#d7d070c1b?htil=65&amp;vop=1&amp;pid=68dd03e2f&amp;color=0,0,0&amp;vtp=1&amp;bbb=1&amp;hb=1&amp;hs=1"/>
              <p:cNvSpPr>
                <a:spLocks noRot="1" noChangeAspect="1" noMove="1" noResize="1" noEditPoints="1" noAdjustHandles="1" noChangeArrowheads="1" noChangeShapeType="1" noTextEdit="1"/>
              </p:cNvSpPr>
              <p:nvPr/>
            </p:nvSpPr>
            <p:spPr>
              <a:xfrm>
                <a:off x="832104" y="2355390"/>
                <a:ext cx="7223760" cy="838200"/>
              </a:xfrm>
              <a:prstGeom prst="rect">
                <a:avLst/>
              </a:prstGeom>
              <a:blipFill>
                <a:blip r:embed="rId5"/>
                <a:stretch>
                  <a:fillRect l="-2025" r="-1013" b="-10870"/>
                </a:stretch>
              </a:blipFill>
              <a:ln/>
            </p:spPr>
            <p:txBody>
              <a:bodyPr/>
              <a:lstStyle/>
              <a:p>
                <a:r>
                  <a:rPr lang="zh-CN" altLang="en-US">
                    <a:noFill/>
                  </a:rPr>
                  <a:t> </a:t>
                </a:r>
              </a:p>
            </p:txBody>
          </p:sp>
        </mc:Fallback>
      </mc:AlternateContent>
      <p:sp>
        <p:nvSpPr>
          <p:cNvPr id="6" name="QB_5_AN.574_1#d7d070c1b.blank?vop=1&amp;pid=68dd03e2f&amp;color=0,0,0&amp;vpa=286&amp;vtp=1&amp;bbb=1&amp;hb=1"/>
          <p:cNvSpPr/>
          <p:nvPr/>
        </p:nvSpPr>
        <p:spPr>
          <a:xfrm>
            <a:off x="832104" y="2324910"/>
            <a:ext cx="7223760" cy="838200"/>
          </a:xfrm>
          <a:prstGeom prst="rect">
            <a:avLst/>
          </a:prstGeom>
          <a:noFill/>
          <a:ln/>
        </p:spPr>
        <p:txBody>
          <a:bodyPr wrap="square" lIns="0" tIns="0" rIns="0" bIns="0" rtlCol="0" anchor="t"/>
          <a:lstStyle/>
          <a:p>
            <a:pPr latinLnBrk="1">
              <a:lnSpc>
                <a:spcPts val="33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三颈</a:t>
            </a:r>
          </a:p>
          <a:p>
            <a:pPr latinLnBrk="1">
              <a:lnSpc>
                <a:spcPts val="3300"/>
              </a:lnSpc>
            </a:pPr>
            <a:r>
              <a:rPr lang="en-US" altLang="zh-CN" b="0" i="0">
                <a:solidFill>
                  <a:srgbClr val="FF0000"/>
                </a:solidFill>
                <a:latin typeface="微软雅黑" pitchFamily="34" charset="0"/>
                <a:ea typeface="微软雅黑" pitchFamily="34" charset="-122"/>
                <a:cs typeface="微软雅黑" pitchFamily="34" charset="-120"/>
              </a:rPr>
              <a:t>烧瓶</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7" name="QB_6_BD.575_1#e1cec22af?vop=1&amp;pid=e65f64716&amp;color=0,0,0&amp;vtp=1&amp;bbb=1&amp;hb=1&amp;hs=1"/>
              <p:cNvSpPr/>
              <p:nvPr/>
            </p:nvSpPr>
            <p:spPr>
              <a:xfrm>
                <a:off x="832104" y="3218990"/>
                <a:ext cx="10533888" cy="25146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①打开</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，关闭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，向锥形瓶中加入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55.0 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2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稀硫酸后</a:t>
                </a:r>
                <a:r>
                  <a:rPr lang="en-US" altLang="zh-CN" sz="1800" b="0" i="0">
                    <a:solidFill>
                      <a:srgbClr val="000000"/>
                    </a:solidFill>
                    <a:latin typeface="微软雅黑" pitchFamily="34" charset="0"/>
                    <a:ea typeface="微软雅黑" pitchFamily="34" charset="-122"/>
                    <a:cs typeface="微软雅黑" pitchFamily="34" charset="-120"/>
                  </a:rPr>
                  <a:t>，关闭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a:t>
                </a:r>
                <a:r>
                  <a:rPr lang="en-US" altLang="zh-CN" sz="1800" b="0" i="0">
                    <a:solidFill>
                      <a:srgbClr val="000000"/>
                    </a:solidFill>
                    <a:latin typeface="微软雅黑" pitchFamily="34" charset="0"/>
                    <a:ea typeface="微软雅黑" pitchFamily="34" charset="-122"/>
                    <a:cs typeface="微软雅黑" pitchFamily="34" charset="-120"/>
                  </a:rPr>
                  <a:t>A中发生反应</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的离子方程式为</a:t>
                </a:r>
                <a:r>
                  <a:rPr lang="en-US" altLang="zh-CN" i="0">
                    <a:solidFill>
                      <a:srgbClr val="000000"/>
                    </a:solidFill>
                    <a:latin typeface="SimSun" pitchFamily="34" charset="0"/>
                    <a:ea typeface="SimSun" pitchFamily="34" charset="-122"/>
                    <a:cs typeface="SimSun" pitchFamily="34" charset="-120"/>
                  </a:rPr>
                  <a:t>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②待大部分铁屑溶解后</a:t>
                </a:r>
                <a:r>
                  <a:rPr lang="en-US" altLang="zh-CN">
                    <a:solidFill>
                      <a:srgbClr val="000000"/>
                    </a:solidFill>
                    <a:latin typeface="微软雅黑" pitchFamily="34" charset="0"/>
                    <a:ea typeface="微软雅黑" pitchFamily="34" charset="-122"/>
                    <a:cs typeface="微软雅黑" pitchFamily="34" charset="-120"/>
                  </a:rPr>
                  <a:t>，打开</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K</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a:solidFill>
                      <a:srgbClr val="000000"/>
                    </a:solidFill>
                    <a:latin typeface="微软雅黑" pitchFamily="34" charset="0"/>
                    <a:ea typeface="微软雅黑" pitchFamily="34" charset="-122"/>
                    <a:cs typeface="微软雅黑" pitchFamily="34" charset="-120"/>
                  </a:rPr>
                  <a:t>，关闭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K</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，此时在装置</a:t>
                </a:r>
                <a:r>
                  <a:rPr lang="en-US" altLang="zh-CN">
                    <a:solidFill>
                      <a:srgbClr val="000000"/>
                    </a:solidFill>
                    <a:latin typeface="微软雅黑" pitchFamily="34" charset="0"/>
                    <a:ea typeface="微软雅黑" pitchFamily="34" charset="-122"/>
                    <a:cs typeface="微软雅黑" pitchFamily="34" charset="-120"/>
                  </a:rPr>
                  <a:t>A、B中看到的现象为</a:t>
                </a:r>
                <a:r>
                  <a:rPr lang="en-US" altLang="zh-CN">
                    <a:solidFill>
                      <a:srgbClr val="000000"/>
                    </a:solidFill>
                    <a:latin typeface="SimSun" pitchFamily="34" charset="0"/>
                    <a:ea typeface="SimSun" pitchFamily="34" charset="-122"/>
                    <a:cs typeface="SimSun" pitchFamily="34" charset="-120"/>
                  </a:rPr>
                  <a:t>________________________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________________________</a:t>
                </a:r>
                <a:r>
                  <a:rPr lang="en-US" altLang="zh-CN">
                    <a:solidFill>
                      <a:srgbClr val="000000"/>
                    </a:solidFill>
                    <a:latin typeface="微软雅黑" pitchFamily="34" charset="0"/>
                    <a:ea typeface="微软雅黑" pitchFamily="34" charset="-122"/>
                    <a:cs typeface="微软雅黑" pitchFamily="34" charset="-120"/>
                  </a:rPr>
                  <a:t>，原因是</a:t>
                </a:r>
                <a:r>
                  <a:rPr lang="en-US" altLang="zh-CN">
                    <a:solidFill>
                      <a:srgbClr val="000000"/>
                    </a:solidFill>
                    <a:latin typeface="SimSun" pitchFamily="34" charset="0"/>
                    <a:ea typeface="SimSun" pitchFamily="34" charset="-122"/>
                    <a:cs typeface="SimSun" pitchFamily="34" charset="-120"/>
                  </a:rPr>
                  <a:t>_________________________________________________________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③关闭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K</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K</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，采用热水浴的方式蒸发装置B中的水分，当液面产生晶膜时，停止加热，</a:t>
                </a:r>
                <a:r>
                  <a:rPr lang="en-US" altLang="zh-CN">
                    <a:solidFill>
                      <a:srgbClr val="000000"/>
                    </a:solidFill>
                    <a:latin typeface="微软雅黑" pitchFamily="34" charset="0"/>
                    <a:ea typeface="微软雅黑" pitchFamily="34" charset="-122"/>
                    <a:cs typeface="微软雅黑" pitchFamily="34" charset="-120"/>
                  </a:rPr>
                  <a:t>冷却结晶，</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a:t>
                </a:r>
                <a:r>
                  <a:rPr lang="en-US" altLang="zh-CN">
                    <a:solidFill>
                      <a:srgbClr val="000000"/>
                    </a:solidFill>
                    <a:latin typeface="微软雅黑" pitchFamily="34" charset="0"/>
                    <a:ea typeface="微软雅黑" pitchFamily="34" charset="-122"/>
                    <a:cs typeface="微软雅黑" pitchFamily="34" charset="-120"/>
                  </a:rPr>
                  <a:t>，用无水乙醇洗涤晶体。</a:t>
                </a:r>
                <a:endParaRPr lang="en-US" altLang="zh-CN" dirty="0">
                  <a:solidFill>
                    <a:srgbClr val="000000"/>
                  </a:solidFill>
                </a:endParaRPr>
              </a:p>
            </p:txBody>
          </p:sp>
        </mc:Choice>
        <mc:Fallback xmlns="">
          <p:sp>
            <p:nvSpPr>
              <p:cNvPr id="7" name="QB_6_BD.575_1#e1cec22af?vop=1&amp;pid=e65f64716&amp;color=0,0,0&amp;vtp=1&amp;bbb=1&amp;hb=1&amp;hs=1"/>
              <p:cNvSpPr>
                <a:spLocks noRot="1" noChangeAspect="1" noMove="1" noResize="1" noEditPoints="1" noAdjustHandles="1" noChangeArrowheads="1" noChangeShapeType="1" noTextEdit="1"/>
              </p:cNvSpPr>
              <p:nvPr/>
            </p:nvSpPr>
            <p:spPr>
              <a:xfrm>
                <a:off x="832104" y="3218990"/>
                <a:ext cx="10533888" cy="2514600"/>
              </a:xfrm>
              <a:prstGeom prst="rect">
                <a:avLst/>
              </a:prstGeom>
              <a:blipFill>
                <a:blip r:embed="rId6"/>
                <a:stretch>
                  <a:fillRect l="-1389" r="-1505" b="-363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6_AN.576_1#e1cec22af.blank?vop=1&amp;pid=e65f64716&amp;color=0,0,0&amp;vpa=287&amp;vtp=1&amp;bbb=1&amp;rh=23.75"/>
              <p:cNvSpPr/>
              <p:nvPr/>
            </p:nvSpPr>
            <p:spPr>
              <a:xfrm>
                <a:off x="2462466" y="3658989"/>
                <a:ext cx="2575624"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6_AN.576_1#e1cec22af.blank?vop=1&amp;pid=e65f64716&amp;color=0,0,0&amp;vpa=287&amp;vtp=1&amp;bbb=1&amp;rh=23.75"/>
              <p:cNvSpPr>
                <a:spLocks noRot="1" noChangeAspect="1" noMove="1" noResize="1" noEditPoints="1" noAdjustHandles="1" noChangeArrowheads="1" noChangeShapeType="1" noTextEdit="1"/>
              </p:cNvSpPr>
              <p:nvPr/>
            </p:nvSpPr>
            <p:spPr>
              <a:xfrm>
                <a:off x="2462466" y="3658989"/>
                <a:ext cx="2575624" cy="301625"/>
              </a:xfrm>
              <a:prstGeom prst="rect">
                <a:avLst/>
              </a:prstGeom>
              <a:blipFill>
                <a:blip r:embed="rId7"/>
                <a:stretch>
                  <a:fillRect l="-948" b="-22000"/>
                </a:stretch>
              </a:blipFill>
              <a:ln/>
            </p:spPr>
            <p:txBody>
              <a:bodyPr/>
              <a:lstStyle/>
              <a:p>
                <a:r>
                  <a:rPr lang="zh-CN" altLang="en-US">
                    <a:noFill/>
                  </a:rPr>
                  <a:t> </a:t>
                </a:r>
              </a:p>
            </p:txBody>
          </p:sp>
        </mc:Fallback>
      </mc:AlternateContent>
      <p:sp>
        <p:nvSpPr>
          <p:cNvPr id="10" name="QB_6_AN.578_1#e1cec22af.blank?vop=1&amp;pid=e65f64716&amp;color=0,0,0&amp;vpa=288&amp;vtp=1&amp;bbb=1&amp;hb=1"/>
          <p:cNvSpPr/>
          <p:nvPr/>
        </p:nvSpPr>
        <p:spPr>
          <a:xfrm>
            <a:off x="832104" y="4026710"/>
            <a:ext cx="10531904" cy="838200"/>
          </a:xfrm>
          <a:prstGeom prst="rect">
            <a:avLst/>
          </a:prstGeom>
          <a:noFill/>
          <a:ln/>
        </p:spPr>
        <p:txBody>
          <a:bodyPr wrap="square" lIns="0" tIns="0" rIns="0" bIns="0" rtlCol="0" anchor="t"/>
          <a:lstStyle/>
          <a:p>
            <a:pPr latinLnBrk="1">
              <a:lnSpc>
                <a:spcPts val="33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装置</a:t>
            </a:r>
            <a:r>
              <a:rPr lang="en-US" altLang="zh-CN" b="0" i="0" dirty="0">
                <a:solidFill>
                  <a:srgbClr val="FF0000"/>
                </a:solidFill>
                <a:latin typeface="微软雅黑" pitchFamily="34" charset="0"/>
                <a:ea typeface="微软雅黑" pitchFamily="34" charset="-122"/>
                <a:cs typeface="微软雅黑" pitchFamily="34" charset="-120"/>
              </a:rPr>
              <a:t>A中有气泡产生，</a:t>
            </a:r>
            <a:r>
              <a:rPr lang="en-US" altLang="zh-CN" b="0" i="0">
                <a:solidFill>
                  <a:srgbClr val="FF0000"/>
                </a:solidFill>
                <a:latin typeface="微软雅黑" pitchFamily="34" charset="0"/>
                <a:ea typeface="微软雅黑" pitchFamily="34" charset="-122"/>
                <a:cs typeface="微软雅黑" pitchFamily="34" charset="-120"/>
              </a:rPr>
              <a:t>且A</a:t>
            </a:r>
          </a:p>
          <a:p>
            <a:pPr latinLnBrk="1">
              <a:lnSpc>
                <a:spcPts val="3300"/>
              </a:lnSpc>
            </a:pPr>
            <a:r>
              <a:rPr lang="en-US" altLang="zh-CN" b="0" i="0">
                <a:solidFill>
                  <a:srgbClr val="FF0000"/>
                </a:solidFill>
                <a:latin typeface="微软雅黑" pitchFamily="34" charset="0"/>
                <a:ea typeface="微软雅黑" pitchFamily="34" charset="-122"/>
                <a:cs typeface="微软雅黑" pitchFamily="34" charset="-120"/>
              </a:rPr>
              <a:t>中液体经导管进入装置</a:t>
            </a:r>
            <a:r>
              <a:rPr lang="en-US" altLang="zh-CN" b="0" i="0" dirty="0">
                <a:solidFill>
                  <a:srgbClr val="FF0000"/>
                </a:solidFill>
                <a:latin typeface="微软雅黑" pitchFamily="34" charset="0"/>
                <a:ea typeface="微软雅黑" pitchFamily="34" charset="-122"/>
                <a:cs typeface="微软雅黑" pitchFamily="34" charset="-120"/>
              </a:rPr>
              <a:t>B中</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1" name="QB_6_AN.579_1#e1cec22af.blank?vop=1&amp;pid=e65f64716&amp;color=0,0,0&amp;vpa=289&amp;vtp=1&amp;bbb=1"/>
              <p:cNvSpPr/>
              <p:nvPr/>
            </p:nvSpPr>
            <p:spPr>
              <a:xfrm>
                <a:off x="4457159" y="4531352"/>
                <a:ext cx="6540436"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装置</a:t>
                </a:r>
                <a:r>
                  <a:rPr lang="en-US" altLang="zh-CN" b="0" i="0">
                    <a:solidFill>
                      <a:srgbClr val="FF0000"/>
                    </a:solidFill>
                    <a:latin typeface="微软雅黑" pitchFamily="34" charset="0"/>
                    <a:ea typeface="微软雅黑" pitchFamily="34" charset="-122"/>
                    <a:cs typeface="微软雅黑" pitchFamily="34" charset="-120"/>
                  </a:rPr>
                  <a:t>A中产生</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，使装置A中压强增大，A中液体被压入装置B中</a:t>
                </a:r>
                <a:endParaRPr lang="en-US" altLang="zh-CN" dirty="0">
                  <a:solidFill>
                    <a:srgbClr val="FF0000"/>
                  </a:solidFill>
                </a:endParaRPr>
              </a:p>
            </p:txBody>
          </p:sp>
        </mc:Choice>
        <mc:Fallback xmlns="">
          <p:sp>
            <p:nvSpPr>
              <p:cNvPr id="11" name="QB_6_AN.579_1#e1cec22af.blank?vop=1&amp;pid=e65f64716&amp;color=0,0,0&amp;vpa=289&amp;vtp=1&amp;bbb=1"/>
              <p:cNvSpPr>
                <a:spLocks noRot="1" noChangeAspect="1" noMove="1" noResize="1" noEditPoints="1" noAdjustHandles="1" noChangeArrowheads="1" noChangeShapeType="1" noTextEdit="1"/>
              </p:cNvSpPr>
              <p:nvPr/>
            </p:nvSpPr>
            <p:spPr>
              <a:xfrm>
                <a:off x="4457159" y="4531352"/>
                <a:ext cx="6540436" cy="279400"/>
              </a:xfrm>
              <a:prstGeom prst="rect">
                <a:avLst/>
              </a:prstGeom>
              <a:blipFill>
                <a:blip r:embed="rId8"/>
                <a:stretch>
                  <a:fillRect l="-1025" t="-32609" r="-1025" b="-45652"/>
                </a:stretch>
              </a:blipFill>
              <a:ln/>
            </p:spPr>
            <p:txBody>
              <a:bodyPr/>
              <a:lstStyle/>
              <a:p>
                <a:r>
                  <a:rPr lang="zh-CN" altLang="en-US">
                    <a:noFill/>
                  </a:rPr>
                  <a:t> </a:t>
                </a:r>
              </a:p>
            </p:txBody>
          </p:sp>
        </mc:Fallback>
      </mc:AlternateContent>
      <p:sp>
        <p:nvSpPr>
          <p:cNvPr id="13" name="QB_6_AN.581_1#e1cec22af.blank?vop=1&amp;pid=e65f64716&amp;color=0,0,0&amp;vpa=290&amp;vtp=1&amp;bbb=1"/>
          <p:cNvSpPr/>
          <p:nvPr/>
        </p:nvSpPr>
        <p:spPr>
          <a:xfrm>
            <a:off x="901160" y="5284010"/>
            <a:ext cx="623888" cy="419100"/>
          </a:xfrm>
          <a:prstGeom prst="rect">
            <a:avLst/>
          </a:prstGeom>
          <a:noFill/>
          <a:ln/>
        </p:spPr>
        <p:txBody>
          <a:bodyPr wrap="none" lIns="0" tIns="0" rIns="0" bIns="0" rtlCol="0" anchor="t"/>
          <a:lstStyle/>
          <a:p>
            <a:pPr algn="ctr" latinLnBrk="1">
              <a:lnSpc>
                <a:spcPts val="3300"/>
              </a:lnSpc>
            </a:pPr>
            <a:r>
              <a:rPr lang="en-US" altLang="zh-CN" b="0" i="0">
                <a:solidFill>
                  <a:srgbClr val="FF0000"/>
                </a:solidFill>
                <a:latin typeface="微软雅黑" pitchFamily="34" charset="0"/>
                <a:ea typeface="微软雅黑" pitchFamily="34" charset="-122"/>
                <a:cs typeface="微软雅黑" pitchFamily="34" charset="-120"/>
              </a:rPr>
              <a:t>过滤</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 calcmode="lin" valueType="num">
                                      <p:cBhvr additive="base">
                                        <p:cTn id="2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8">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 calcmode="lin" valueType="num">
                                      <p:cBhvr additive="base">
                                        <p:cTn id="3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 calcmode="lin" valueType="num">
                                      <p:cBhvr additive="base">
                                        <p:cTn id="3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xEl>
                                              <p:pRg st="1" end="1"/>
                                            </p:txEl>
                                          </p:spTgt>
                                        </p:tgtEl>
                                        <p:attrNameLst>
                                          <p:attrName>style.visibility</p:attrName>
                                        </p:attrNameLst>
                                      </p:cBhvr>
                                      <p:to>
                                        <p:strVal val="visible"/>
                                      </p:to>
                                    </p:set>
                                    <p:anim calcmode="lin" valueType="num">
                                      <p:cBhvr additive="base">
                                        <p:cTn id="3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1">
                                            <p:bg/>
                                          </p:spTgt>
                                        </p:tgtEl>
                                        <p:attrNameLst>
                                          <p:attrName>style.visibility</p:attrName>
                                        </p:attrNameLst>
                                      </p:cBhvr>
                                      <p:to>
                                        <p:strVal val="visible"/>
                                      </p:to>
                                    </p:set>
                                    <p:anim calcmode="lin" valueType="num">
                                      <p:cBhvr additive="base">
                                        <p:cTn id="45"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6" dur="500" fill="hold"/>
                                        <p:tgtEl>
                                          <p:spTgt spid="11">
                                            <p:bg/>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xEl>
                                              <p:pRg st="0" end="0"/>
                                            </p:txEl>
                                          </p:spTgt>
                                        </p:tgtEl>
                                        <p:attrNameLst>
                                          <p:attrName>style.visibility</p:attrName>
                                        </p:attrNameLst>
                                      </p:cBhvr>
                                      <p:to>
                                        <p:strVal val="visible"/>
                                      </p:to>
                                    </p:set>
                                    <p:anim calcmode="lin" valueType="num">
                                      <p:cBhvr additive="base">
                                        <p:cTn id="4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bg/>
                                          </p:spTgt>
                                        </p:tgtEl>
                                        <p:attrNameLst>
                                          <p:attrName>style.visibility</p:attrName>
                                        </p:attrNameLst>
                                      </p:cBhvr>
                                      <p:to>
                                        <p:strVal val="visible"/>
                                      </p:to>
                                    </p:set>
                                    <p:anim calcmode="lin" valueType="num">
                                      <p:cBhvr additive="base">
                                        <p:cTn id="55"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6" dur="500" fill="hold"/>
                                        <p:tgtEl>
                                          <p:spTgt spid="13">
                                            <p:bg/>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xEl>
                                              <p:pRg st="0" end="0"/>
                                            </p:txEl>
                                          </p:spTgt>
                                        </p:tgtEl>
                                        <p:attrNameLst>
                                          <p:attrName>style.visibility</p:attrName>
                                        </p:attrNameLst>
                                      </p:cBhvr>
                                      <p:to>
                                        <p:strVal val="visible"/>
                                      </p:to>
                                    </p:set>
                                    <p:anim calcmode="lin" valueType="num">
                                      <p:cBhvr additive="base">
                                        <p:cTn id="5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10" grpId="0" build="p" animBg="1"/>
      <p:bldP spid="11" grpId="0" build="p" animBg="1"/>
      <p:bldP spid="13" grpId="0" build="p" animBg="1"/>
    </p:bldLst>
  </p:timing>
</p:sld>
</file>

<file path=ppt/slides/slide171.xml><?xml version="1.0" encoding="utf-8"?>
<p:sld xmlns:a="http://schemas.openxmlformats.org/drawingml/2006/main" xmlns:r="http://schemas.openxmlformats.org/officeDocument/2006/relationships" xmlns:p="http://schemas.openxmlformats.org/presentationml/2006/main">
  <p:cSld name="Slide 185&amp;si=185">
    <p:spTree>
      <p:nvGrpSpPr>
        <p:cNvPr id="1" name=""/>
        <p:cNvGrpSpPr/>
        <p:nvPr/>
      </p:nvGrpSpPr>
      <p:grpSpPr>
        <a:xfrm>
          <a:off x="0" y="0"/>
          <a:ext cx="0" cy="0"/>
          <a:chOff x="0" y="0"/>
          <a:chExt cx="0" cy="0"/>
        </a:xfrm>
      </p:grpSpPr>
      <p:sp>
        <p:nvSpPr>
          <p:cNvPr id="2" name="QB_6_BD.582_1#f23293fe7?vop=1&amp;pid=e65f64716&amp;color=0,0,0&amp;vtp=1&amp;bt=1&amp;bbb=1&amp;hb=1"/>
          <p:cNvSpPr/>
          <p:nvPr/>
        </p:nvSpPr>
        <p:spPr>
          <a:xfrm>
            <a:off x="832104" y="1078992"/>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④装置</a:t>
            </a:r>
            <a:r>
              <a:rPr lang="en-US" altLang="zh-CN" sz="1800" b="0" i="0">
                <a:solidFill>
                  <a:srgbClr val="000000"/>
                </a:solidFill>
                <a:latin typeface="微软雅黑" pitchFamily="34" charset="0"/>
                <a:ea typeface="微软雅黑" pitchFamily="34" charset="-122"/>
                <a:cs typeface="微软雅黑" pitchFamily="34" charset="-120"/>
              </a:rPr>
              <a:t>C的作用为</a:t>
            </a:r>
            <a:r>
              <a:rPr lang="en-US" altLang="zh-CN" sz="1800" i="0">
                <a:solidFill>
                  <a:srgbClr val="000000"/>
                </a:solidFill>
                <a:latin typeface="SimSun" pitchFamily="34" charset="0"/>
                <a:ea typeface="SimSun" pitchFamily="34" charset="-122"/>
                <a:cs typeface="SimSun" pitchFamily="34" charset="-120"/>
              </a:rPr>
              <a:t>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装置</a:t>
            </a:r>
            <a:r>
              <a:rPr lang="en-US" altLang="zh-CN" sz="1800" b="0" i="0">
                <a:solidFill>
                  <a:srgbClr val="000000"/>
                </a:solidFill>
                <a:latin typeface="微软雅黑" pitchFamily="34" charset="0"/>
                <a:ea typeface="微软雅黑" pitchFamily="34" charset="-122"/>
                <a:cs typeface="微软雅黑" pitchFamily="34" charset="-120"/>
              </a:rPr>
              <a:t>C的缺点是</a:t>
            </a:r>
            <a:r>
              <a:rPr lang="en-US" altLang="zh-CN" sz="1800" i="0">
                <a:solidFill>
                  <a:srgbClr val="000000"/>
                </a:solidFill>
                <a:latin typeface="SimSun" pitchFamily="34" charset="0"/>
                <a:ea typeface="SimSun" pitchFamily="34" charset="-122"/>
                <a:cs typeface="SimSun" pitchFamily="34" charset="-120"/>
              </a:rPr>
              <a:t>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写1条即可）。</a:t>
            </a:r>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3" name="QB_6_AN.583_1#f23293fe7.blank?vop=1&amp;pid=e65f64716&amp;color=0,0,0&amp;vpa=291&amp;vtp=1&amp;bbb=1"/>
              <p:cNvSpPr/>
              <p:nvPr/>
            </p:nvSpPr>
            <p:spPr>
              <a:xfrm>
                <a:off x="2640266" y="1119632"/>
                <a:ext cx="4235387" cy="292100"/>
              </a:xfrm>
              <a:prstGeom prst="rect">
                <a:avLst/>
              </a:prstGeom>
              <a:noFill/>
              <a:ln/>
            </p:spPr>
            <p:txBody>
              <a:bodyPr wrap="none" lIns="0" tIns="0" rIns="0" bIns="0" rtlCol="0" anchor="t"/>
              <a:lstStyle/>
              <a:p>
                <a:pPr algn="ctr" latinLnBrk="1">
                  <a:lnSpc>
                    <a:spcPts val="2300"/>
                  </a:lnSpc>
                </a:pPr>
                <a:r>
                  <a:rPr lang="en-US" altLang="zh-CN" b="0" i="0" dirty="0">
                    <a:solidFill>
                      <a:srgbClr val="FF0000"/>
                    </a:solidFill>
                    <a:latin typeface="微软雅黑" pitchFamily="34" charset="0"/>
                    <a:ea typeface="微软雅黑" pitchFamily="34" charset="-122"/>
                    <a:cs typeface="微软雅黑" pitchFamily="34" charset="-120"/>
                  </a:rPr>
                  <a:t>液封</a:t>
                </a:r>
                <a:r>
                  <a:rPr lang="en-US" altLang="zh-CN" b="0" i="0">
                    <a:solidFill>
                      <a:srgbClr val="FF0000"/>
                    </a:solidFill>
                    <a:latin typeface="微软雅黑" pitchFamily="34" charset="0"/>
                    <a:ea typeface="微软雅黑" pitchFamily="34" charset="-122"/>
                    <a:cs typeface="微软雅黑" pitchFamily="34" charset="-120"/>
                  </a:rPr>
                  <a:t>，防止空气进入三颈烧瓶中氧化</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3" name="QB_6_AN.583_1#f23293fe7.blank?vop=1&amp;pid=e65f64716&amp;color=0,0,0&amp;vpa=291&amp;vtp=1&amp;bbb=1"/>
              <p:cNvSpPr>
                <a:spLocks noRot="1" noChangeAspect="1" noMove="1" noResize="1" noEditPoints="1" noAdjustHandles="1" noChangeArrowheads="1" noChangeShapeType="1" noTextEdit="1"/>
              </p:cNvSpPr>
              <p:nvPr/>
            </p:nvSpPr>
            <p:spPr>
              <a:xfrm>
                <a:off x="2640266" y="1119632"/>
                <a:ext cx="4235387" cy="292100"/>
              </a:xfrm>
              <a:prstGeom prst="rect">
                <a:avLst/>
              </a:prstGeom>
              <a:blipFill>
                <a:blip r:embed="rId3"/>
                <a:stretch>
                  <a:fillRect l="-2158" t="-27083" b="-416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AN.584_1#f23293fe7.blank?vop=1&amp;pid=e65f64716&amp;color=0,0,0&amp;vpa=292&amp;vtp=1&amp;bbb=1&amp;hb=1"/>
              <p:cNvSpPr/>
              <p:nvPr/>
            </p:nvSpPr>
            <p:spPr>
              <a:xfrm>
                <a:off x="832104" y="1048512"/>
                <a:ext cx="10531904" cy="838200"/>
              </a:xfrm>
              <a:prstGeom prst="rect">
                <a:avLst/>
              </a:prstGeom>
              <a:noFill/>
              <a:ln/>
            </p:spPr>
            <p:txBody>
              <a:bodyPr wrap="square" lIns="0" tIns="0" rIns="0" bIns="0" rtlCol="0" anchor="t"/>
              <a:lstStyle/>
              <a:p>
                <a:pPr latinLnBrk="1">
                  <a:lnSpc>
                    <a:spcPts val="33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不能处理尾气中的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b="0" i="0">
                    <a:solidFill>
                      <a:srgbClr val="FF0000"/>
                    </a:solidFill>
                    <a:latin typeface="微软雅黑" pitchFamily="34" charset="0"/>
                    <a:ea typeface="微软雅黑" pitchFamily="34" charset="-122"/>
                    <a:cs typeface="微软雅黑" pitchFamily="34" charset="-120"/>
                  </a:rPr>
                  <a:t>（</a:t>
                </a:r>
                <a:r>
                  <a:rPr lang="en-US" altLang="zh-CN" b="0" i="0" dirty="0">
                    <a:solidFill>
                      <a:srgbClr val="FF0000"/>
                    </a:solidFill>
                    <a:latin typeface="微软雅黑" pitchFamily="34" charset="0"/>
                    <a:ea typeface="微软雅黑" pitchFamily="34" charset="-122"/>
                    <a:cs typeface="微软雅黑" pitchFamily="34" charset="-120"/>
                  </a:rPr>
                  <a:t>或可能会引起倒吸）</a:t>
                </a:r>
                <a:endParaRPr lang="en-US" altLang="zh-CN" dirty="0">
                  <a:solidFill>
                    <a:srgbClr val="FF0000"/>
                  </a:solidFill>
                </a:endParaRPr>
              </a:p>
            </p:txBody>
          </p:sp>
        </mc:Choice>
        <mc:Fallback xmlns="">
          <p:sp>
            <p:nvSpPr>
              <p:cNvPr id="4" name="QB_6_AN.584_1#f23293fe7.blank?vop=1&amp;pid=e65f64716&amp;color=0,0,0&amp;vpa=292&amp;vtp=1&amp;bbb=1&amp;hb=1"/>
              <p:cNvSpPr>
                <a:spLocks noRot="1" noChangeAspect="1" noMove="1" noResize="1" noEditPoints="1" noAdjustHandles="1" noChangeArrowheads="1" noChangeShapeType="1" noTextEdit="1"/>
              </p:cNvSpPr>
              <p:nvPr/>
            </p:nvSpPr>
            <p:spPr>
              <a:xfrm>
                <a:off x="832104" y="1048512"/>
                <a:ext cx="10531904" cy="838200"/>
              </a:xfrm>
              <a:prstGeom prst="rect">
                <a:avLst/>
              </a:prstGeom>
              <a:blipFill>
                <a:blip r:embed="rId4"/>
                <a:stretch>
                  <a:fillRect l="-1390" b="-10145"/>
                </a:stretch>
              </a:blipFill>
              <a:ln/>
            </p:spPr>
            <p:txBody>
              <a:bodyPr/>
              <a:lstStyle/>
              <a:p>
                <a:r>
                  <a:rPr lang="zh-CN" altLang="en-US">
                    <a:noFill/>
                  </a:rPr>
                  <a:t> </a:t>
                </a:r>
              </a:p>
            </p:txBody>
          </p:sp>
        </mc:Fallback>
      </mc:AlternateContent>
      <p:sp>
        <p:nvSpPr>
          <p:cNvPr id="5" name="QO_5_BD.585_1#646ee60c8?sp=1&amp;vop=1&amp;pid=68dd03e2f&amp;color=0,0,0&amp;vtp=1&amp;bbb=1"/>
          <p:cNvSpPr/>
          <p:nvPr/>
        </p:nvSpPr>
        <p:spPr>
          <a:xfrm>
            <a:off x="832104" y="1939346"/>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（3）为充分利用资源，变废为宝，在实验室中探究采用废铁屑制备硫酸铁铵，具体流程如下：</a:t>
            </a:r>
            <a:endParaRPr lang="en-US" altLang="zh-CN" sz="1800" dirty="0">
              <a:solidFill>
                <a:srgbClr val="000000"/>
              </a:solidFill>
            </a:endParaRPr>
          </a:p>
        </p:txBody>
      </p:sp>
      <p:pic>
        <p:nvPicPr>
          <p:cNvPr id="6" name="QO_5_BD.585_2#646ee60c8?vop=1&amp;pid=68dd03e2f&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005072" y="2489200"/>
            <a:ext cx="4187952" cy="12161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7" name="QB_6_BD.586_1#96b32fa53?vop=1&amp;pid=646ee60c8&amp;color=0,0,0&amp;vtp=1&amp;bbb=1"/>
              <p:cNvSpPr/>
              <p:nvPr/>
            </p:nvSpPr>
            <p:spPr>
              <a:xfrm>
                <a:off x="832104" y="38354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①步骤</a:t>
                </a:r>
                <a:r>
                  <a:rPr lang="en-US" altLang="zh-CN" sz="1800" b="0" i="0">
                    <a:solidFill>
                      <a:srgbClr val="000000"/>
                    </a:solidFill>
                    <a:latin typeface="微软雅黑" pitchFamily="34" charset="0"/>
                    <a:ea typeface="微软雅黑" pitchFamily="34" charset="-122"/>
                    <a:cs typeface="微软雅黑" pitchFamily="34" charset="-120"/>
                  </a:rPr>
                  <a:t>③中选用足量的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，理由是</a:t>
                </a:r>
                <a:r>
                  <a:rPr lang="en-US" altLang="zh-CN" sz="1800" i="0">
                    <a:solidFill>
                      <a:srgbClr val="000000"/>
                    </a:solidFill>
                    <a:latin typeface="SimSun" pitchFamily="34" charset="0"/>
                    <a:ea typeface="SimSun" pitchFamily="34" charset="-122"/>
                    <a:cs typeface="SimSun" pitchFamily="34" charset="-120"/>
                  </a:rPr>
                  <a:t>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②采用热重分析法测定硫酸铁铵晶体样品所含结晶水数，将样品加热到</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150 ℃</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时失掉1.5个结晶水</a:t>
                </a:r>
                <a:r>
                  <a:rPr lang="en-US" altLang="zh-CN">
                    <a:solidFill>
                      <a:srgbClr val="000000"/>
                    </a:solidFill>
                    <a:latin typeface="微软雅黑" pitchFamily="34" charset="0"/>
                    <a:ea typeface="微软雅黑" pitchFamily="34" charset="-122"/>
                    <a:cs typeface="微软雅黑" pitchFamily="34" charset="-120"/>
                  </a:rPr>
                  <a:t>，失重</a:t>
                </a:r>
              </a:p>
              <a:p>
                <a:pPr lvl="0" latinLnBrk="1">
                  <a:lnSpc>
                    <a:spcPts val="3300"/>
                  </a:lnSpc>
                </a:pP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5.6%</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。硫酸铁铵晶体的化学式为</a:t>
                </a:r>
                <a:r>
                  <a:rPr lang="en-US" altLang="zh-CN">
                    <a:solidFill>
                      <a:srgbClr val="000000"/>
                    </a:solidFill>
                    <a:latin typeface="SimSun" pitchFamily="34" charset="0"/>
                    <a:ea typeface="SimSun" pitchFamily="34" charset="-122"/>
                    <a:cs typeface="SimSun" pitchFamily="34" charset="-120"/>
                  </a:rPr>
                  <a:t>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7" name="QB_6_BD.586_1#96b32fa53?vop=1&amp;pid=646ee60c8&amp;color=0,0,0&amp;vtp=1&amp;bbb=1"/>
              <p:cNvSpPr>
                <a:spLocks noRot="1" noChangeAspect="1" noMove="1" noResize="1" noEditPoints="1" noAdjustHandles="1" noChangeArrowheads="1" noChangeShapeType="1" noTextEdit="1"/>
              </p:cNvSpPr>
              <p:nvPr/>
            </p:nvSpPr>
            <p:spPr>
              <a:xfrm>
                <a:off x="832104" y="3835400"/>
                <a:ext cx="10533888" cy="1257300"/>
              </a:xfrm>
              <a:prstGeom prst="rect">
                <a:avLst/>
              </a:prstGeom>
              <a:blipFill>
                <a:blip r:embed="rId6"/>
                <a:stretch>
                  <a:fillRect l="-1389"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6_AN.587_1#96b32fa53.blank?vop=1&amp;pid=646ee60c8&amp;color=0,0,0&amp;vpa=293&amp;vtp=1&amp;bbb=1"/>
              <p:cNvSpPr/>
              <p:nvPr/>
            </p:nvSpPr>
            <p:spPr>
              <a:xfrm>
                <a:off x="5064253" y="3876548"/>
                <a:ext cx="2409698" cy="292100"/>
              </a:xfrm>
              <a:prstGeom prst="rect">
                <a:avLst/>
              </a:prstGeom>
              <a:noFill/>
              <a:ln/>
            </p:spPr>
            <p:txBody>
              <a:bodyPr wrap="none" lIns="0" tIns="0" rIns="0" bIns="0" rtlCol="0" anchor="t"/>
              <a:lstStyle/>
              <a:p>
                <a:pPr algn="ctr" latinLnBrk="1">
                  <a:lnSpc>
                    <a:spcPts val="2300"/>
                  </a:lnSpc>
                </a:pPr>
                <a:r>
                  <a:rPr lang="en-US" altLang="zh-CN" b="0" i="0">
                    <a:solidFill>
                      <a:srgbClr val="FF0000"/>
                    </a:solidFill>
                    <a:latin typeface="微软雅黑" pitchFamily="34" charset="0"/>
                    <a:ea typeface="微软雅黑" pitchFamily="34" charset="-122"/>
                    <a:cs typeface="微软雅黑" pitchFamily="34" charset="-120"/>
                  </a:rPr>
                  <a:t>将</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FF0000"/>
                    </a:solidFill>
                    <a:latin typeface="微软雅黑" pitchFamily="34" charset="0"/>
                    <a:ea typeface="微软雅黑" pitchFamily="34" charset="-122"/>
                    <a:cs typeface="微软雅黑" pitchFamily="34" charset="-120"/>
                  </a:rPr>
                  <a:t>全部氧化为</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8" name="QB_6_AN.587_1#96b32fa53.blank?vop=1&amp;pid=646ee60c8&amp;color=0,0,0&amp;vpa=293&amp;vtp=1&amp;bbb=1"/>
              <p:cNvSpPr>
                <a:spLocks noRot="1" noChangeAspect="1" noMove="1" noResize="1" noEditPoints="1" noAdjustHandles="1" noChangeArrowheads="1" noChangeShapeType="1" noTextEdit="1"/>
              </p:cNvSpPr>
              <p:nvPr/>
            </p:nvSpPr>
            <p:spPr>
              <a:xfrm>
                <a:off x="5064253" y="3876548"/>
                <a:ext cx="2409698" cy="292100"/>
              </a:xfrm>
              <a:prstGeom prst="rect">
                <a:avLst/>
              </a:prstGeom>
              <a:blipFill>
                <a:blip r:embed="rId7"/>
                <a:stretch>
                  <a:fillRect l="-4304" t="-27083" b="-416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6_AN.589_1#96b32fa53.blank?vop=1&amp;pid=646ee60c8&amp;color=0,0,0&amp;vpa=294&amp;vtp=1&amp;bbb=1"/>
              <p:cNvSpPr/>
              <p:nvPr/>
            </p:nvSpPr>
            <p:spPr>
              <a:xfrm>
                <a:off x="4097591" y="4721034"/>
                <a:ext cx="2268284"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0" name="QB_6_AN.589_1#96b32fa53.blank?vop=1&amp;pid=646ee60c8&amp;color=0,0,0&amp;vpa=294&amp;vtp=1&amp;bbb=1"/>
              <p:cNvSpPr>
                <a:spLocks noRot="1" noChangeAspect="1" noMove="1" noResize="1" noEditPoints="1" noAdjustHandles="1" noChangeArrowheads="1" noChangeShapeType="1" noTextEdit="1"/>
              </p:cNvSpPr>
              <p:nvPr/>
            </p:nvSpPr>
            <p:spPr>
              <a:xfrm>
                <a:off x="4097591" y="4721034"/>
                <a:ext cx="2268284" cy="279400"/>
              </a:xfrm>
              <a:prstGeom prst="rect">
                <a:avLst/>
              </a:prstGeom>
              <a:blipFill>
                <a:blip r:embed="rId8"/>
                <a:stretch>
                  <a:fillRect l="-1075" t="-4348" r="-1344" b="-3043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 calcmode="lin" valueType="num">
                                      <p:cBhvr additive="base">
                                        <p:cTn id="3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8">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 calcmode="lin" valueType="num">
                                      <p:cBhvr additive="base">
                                        <p:cTn id="3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bg/>
                                          </p:spTgt>
                                        </p:tgtEl>
                                        <p:attrNameLst>
                                          <p:attrName>style.visibility</p:attrName>
                                        </p:attrNameLst>
                                      </p:cBhvr>
                                      <p:to>
                                        <p:strVal val="visible"/>
                                      </p:to>
                                    </p:set>
                                    <p:anim calcmode="lin" valueType="num">
                                      <p:cBhvr additive="base">
                                        <p:cTn id="4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 calcmode="lin" valueType="num">
                                      <p:cBhvr additive="base">
                                        <p:cTn id="4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8" grpId="0" build="p" animBg="1"/>
      <p:bldP spid="10" grpId="0" build="p" animBg="1"/>
    </p:bldLst>
  </p:timing>
</p:sld>
</file>

<file path=ppt/slides/slide172.xml><?xml version="1.0" encoding="utf-8"?>
<p:sld xmlns:a="http://schemas.openxmlformats.org/drawingml/2006/main" xmlns:r="http://schemas.openxmlformats.org/officeDocument/2006/relationships" xmlns:p="http://schemas.openxmlformats.org/presentationml/2006/main">
  <p:cSld name="Slide 186&amp;si=18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590_1#b3b098dc6?sp=1&amp;vop=1&amp;pid=8016b9d92&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含氮废水中的氨氮</a:t>
                </a:r>
                <a:r>
                  <a:rPr lang="en-US" altLang="zh-CN" sz="1800" b="0" i="0">
                    <a:solidFill>
                      <a:srgbClr val="000000"/>
                    </a:solidFill>
                    <a:latin typeface="微软雅黑" pitchFamily="34" charset="0"/>
                    <a:ea typeface="微软雅黑" pitchFamily="34" charset="-122"/>
                    <a:cs typeface="微软雅黑" pitchFamily="34" charset="-120"/>
                  </a:rPr>
                  <a:t>（以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的形式存在）和硝态氮</a:t>
                </a:r>
                <a:r>
                  <a:rPr lang="en-US" altLang="zh-CN" sz="1800" b="0" i="0">
                    <a:solidFill>
                      <a:srgbClr val="000000"/>
                    </a:solidFill>
                    <a:latin typeface="微软雅黑" pitchFamily="34" charset="0"/>
                    <a:ea typeface="微软雅黑" pitchFamily="34" charset="-122"/>
                    <a:cs typeface="微软雅黑" pitchFamily="34" charset="-120"/>
                  </a:rPr>
                  <a:t>（以</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的形式存在</a:t>
                </a:r>
                <a:r>
                  <a:rPr lang="en-US" altLang="zh-CN" sz="1800" b="0" i="0">
                    <a:solidFill>
                      <a:srgbClr val="000000"/>
                    </a:solidFill>
                    <a:latin typeface="微软雅黑" pitchFamily="34" charset="0"/>
                    <a:ea typeface="微软雅黑" pitchFamily="34" charset="-122"/>
                    <a:cs typeface="微软雅黑" pitchFamily="34" charset="-120"/>
                  </a:rPr>
                  <a:t>）会引起水体富营养</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化</a:t>
                </a:r>
                <a:r>
                  <a:rPr lang="en-US" altLang="zh-CN" sz="1800" b="0" i="0" dirty="0">
                    <a:solidFill>
                      <a:srgbClr val="000000"/>
                    </a:solidFill>
                    <a:latin typeface="微软雅黑" pitchFamily="34" charset="0"/>
                    <a:ea typeface="微软雅黑" pitchFamily="34" charset="-122"/>
                    <a:cs typeface="微软雅黑" pitchFamily="34" charset="-120"/>
                  </a:rPr>
                  <a:t>，需经处理后才能排放。</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Ⅰ</a:t>
                </a:r>
                <a:r>
                  <a:rPr lang="en-US" altLang="zh-CN" b="0" i="0" dirty="0">
                    <a:solidFill>
                      <a:srgbClr val="000000"/>
                    </a:solidFill>
                    <a:latin typeface="微软雅黑" pitchFamily="34" charset="0"/>
                    <a:ea typeface="微软雅黑" pitchFamily="34" charset="-122"/>
                    <a:cs typeface="微软雅黑" pitchFamily="34" charset="-120"/>
                  </a:rPr>
                  <a:t>.某工厂处理氨氮废水的流程如图甲：</a:t>
                </a:r>
                <a:endParaRPr lang="en-US" altLang="zh-CN" dirty="0">
                  <a:solidFill>
                    <a:srgbClr val="000000"/>
                  </a:solidFill>
                </a:endParaRPr>
              </a:p>
            </p:txBody>
          </p:sp>
        </mc:Choice>
        <mc:Fallback xmlns="">
          <p:sp>
            <p:nvSpPr>
              <p:cNvPr id="2" name="QO_4_BD.590_1#b3b098dc6?sp=1&amp;vop=1&amp;pid=8016b9d92&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463" b="-7767"/>
                </a:stretch>
              </a:blipFill>
              <a:ln/>
            </p:spPr>
            <p:txBody>
              <a:bodyPr/>
              <a:lstStyle/>
              <a:p>
                <a:r>
                  <a:rPr lang="zh-CN" altLang="en-US">
                    <a:noFill/>
                  </a:rPr>
                  <a:t> </a:t>
                </a:r>
              </a:p>
            </p:txBody>
          </p:sp>
        </mc:Fallback>
      </mc:AlternateContent>
      <p:pic>
        <p:nvPicPr>
          <p:cNvPr id="3" name="QO_4_BD.590_2#b3b098dc6?iti=6&amp;vop=1&amp;pid=8016b9d9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85831" y="2551887"/>
            <a:ext cx="6020337" cy="652965"/>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4_BD.590_3#b3b098dc6?iti=6&amp;vop=1&amp;pid=8016b9d92&amp;color=0,0,0&amp;vtp=1"/>
          <p:cNvSpPr/>
          <p:nvPr/>
        </p:nvSpPr>
        <p:spPr>
          <a:xfrm>
            <a:off x="5957118" y="3536688"/>
            <a:ext cx="280987" cy="379442"/>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甲</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B_5_BD.591_1#27ea7af16?vop=1&amp;pid=b3b098dc6&amp;color=0,0,0&amp;vtp=1&amp;bbb=1"/>
              <p:cNvSpPr/>
              <p:nvPr/>
            </p:nvSpPr>
            <p:spPr>
              <a:xfrm>
                <a:off x="829056" y="397963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（1）过程</a:t>
                </a:r>
                <a:r>
                  <a:rPr lang="en-US" altLang="zh-CN" sz="1800" b="0" i="0">
                    <a:solidFill>
                      <a:srgbClr val="000000"/>
                    </a:solidFill>
                    <a:latin typeface="微软雅黑" pitchFamily="34" charset="0"/>
                    <a:ea typeface="微软雅黑" pitchFamily="34" charset="-122"/>
                    <a:cs typeface="微软雅黑" pitchFamily="34" charset="-120"/>
                  </a:rPr>
                  <a:t>①在加热条件下将</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，该反应的离子方程式为</a:t>
                </a:r>
                <a:r>
                  <a:rPr lang="en-US" altLang="zh-CN" sz="1800" i="0">
                    <a:solidFill>
                      <a:srgbClr val="000000"/>
                    </a:solidFill>
                    <a:latin typeface="SimSun" pitchFamily="34" charset="0"/>
                    <a:ea typeface="SimSun" pitchFamily="34" charset="-122"/>
                    <a:cs typeface="SimSun" pitchFamily="34" charset="-120"/>
                  </a:rPr>
                  <a:t>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（2）过程②加入</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dirty="0">
                    <a:solidFill>
                      <a:srgbClr val="000000"/>
                    </a:solidFill>
                    <a:latin typeface="微软雅黑" pitchFamily="34" charset="0"/>
                    <a:ea typeface="微软雅黑" pitchFamily="34" charset="-122"/>
                    <a:cs typeface="微软雅黑" pitchFamily="34" charset="-120"/>
                  </a:rPr>
                  <a:t>溶液可将废水中残留的</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，该反应的化学方程式为</a:t>
                </a:r>
                <a:r>
                  <a:rPr lang="en-US" altLang="zh-CN">
                    <a:solidFill>
                      <a:srgbClr val="000000"/>
                    </a:solidFill>
                    <a:latin typeface="SimSun" pitchFamily="34" charset="0"/>
                    <a:ea typeface="SimSun" pitchFamily="34" charset="-122"/>
                    <a:cs typeface="SimSun" pitchFamily="34" charset="-120"/>
                  </a:rPr>
                  <a:t>_________________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_______________________________________________________________________________________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5" name="QB_5_BD.591_1#27ea7af16?vop=1&amp;pid=b3b098dc6&amp;color=0,0,0&amp;vtp=1&amp;bbb=1"/>
              <p:cNvSpPr>
                <a:spLocks noRot="1" noChangeAspect="1" noMove="1" noResize="1" noEditPoints="1" noAdjustHandles="1" noChangeArrowheads="1" noChangeShapeType="1" noTextEdit="1"/>
              </p:cNvSpPr>
              <p:nvPr/>
            </p:nvSpPr>
            <p:spPr>
              <a:xfrm>
                <a:off x="829056" y="3979630"/>
                <a:ext cx="10533888" cy="1257300"/>
              </a:xfrm>
              <a:prstGeom prst="rect">
                <a:avLst/>
              </a:prstGeom>
              <a:blipFill>
                <a:blip r:embed="rId5"/>
                <a:stretch>
                  <a:fillRect l="-1331" r="-694" b="-728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592_1#27ea7af16.blank?vop=1&amp;pid=b3b098dc6&amp;color=0,0,0&amp;vpa=295&amp;vtp=1&amp;bbb=1&amp;rh=26.9"/>
              <p:cNvSpPr/>
              <p:nvPr/>
            </p:nvSpPr>
            <p:spPr>
              <a:xfrm>
                <a:off x="7792592" y="3993544"/>
                <a:ext cx="2949512" cy="341630"/>
              </a:xfrm>
              <a:prstGeom prst="rect">
                <a:avLst/>
              </a:prstGeom>
              <a:noFill/>
              <a:ln/>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6" name="QB_5_AN.592_1#27ea7af16.blank?vop=1&amp;pid=b3b098dc6&amp;color=0,0,0&amp;vpa=295&amp;vtp=1&amp;bbb=1&amp;rh=26.9"/>
              <p:cNvSpPr>
                <a:spLocks noRot="1" noChangeAspect="1" noMove="1" noResize="1" noEditPoints="1" noAdjustHandles="1" noChangeArrowheads="1" noChangeShapeType="1" noTextEdit="1"/>
              </p:cNvSpPr>
              <p:nvPr/>
            </p:nvSpPr>
            <p:spPr>
              <a:xfrm>
                <a:off x="7792592" y="3993544"/>
                <a:ext cx="2949512" cy="341630"/>
              </a:xfrm>
              <a:prstGeom prst="rect">
                <a:avLst/>
              </a:prstGeom>
              <a:blipFill>
                <a:blip r:embed="rId6"/>
                <a:stretch>
                  <a:fillRect l="-826" t="-17857" r="-1033" b="-14286"/>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N.594_1#27ea7af16.blank?vop=1&amp;pid=b3b098dc6&amp;color=0,0,0&amp;vpa=296&amp;vtp=1&amp;bbb=1&amp;rh=23.75&amp;hb=1"/>
              <p:cNvSpPr/>
              <p:nvPr/>
            </p:nvSpPr>
            <p:spPr>
              <a:xfrm>
                <a:off x="829056" y="4360630"/>
                <a:ext cx="10531904" cy="812800"/>
              </a:xfrm>
              <a:prstGeom prst="rect">
                <a:avLst/>
              </a:prstGeom>
              <a:noFill/>
              <a:ln/>
            </p:spPr>
            <p:txBody>
              <a:bodyPr wrap="square" lIns="0" tIns="0" rIns="0" bIns="0" rtlCol="0" anchor="t"/>
              <a:lstStyle/>
              <a:p>
                <a:pPr latinLnBrk="1">
                  <a:lnSpc>
                    <a:spcPts val="31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3</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NaClO</m:t>
                        </m:r>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3</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NaCl</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8" name="QB_5_AN.594_1#27ea7af16.blank?vop=1&amp;pid=b3b098dc6&amp;color=0,0,0&amp;vpa=296&amp;vtp=1&amp;bbb=1&amp;rh=23.75&amp;hb=1"/>
              <p:cNvSpPr>
                <a:spLocks noRot="1" noChangeAspect="1" noMove="1" noResize="1" noEditPoints="1" noAdjustHandles="1" noChangeArrowheads="1" noChangeShapeType="1" noTextEdit="1"/>
              </p:cNvSpPr>
              <p:nvPr/>
            </p:nvSpPr>
            <p:spPr>
              <a:xfrm>
                <a:off x="829056" y="4360630"/>
                <a:ext cx="10531904" cy="812800"/>
              </a:xfrm>
              <a:prstGeom prst="rect">
                <a:avLst/>
              </a:prstGeom>
              <a:blipFill>
                <a:blip r:embed="rId7"/>
                <a:stretch>
                  <a:fillRect l="-752" b="-447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173.xml><?xml version="1.0" encoding="utf-8"?>
<p:sld xmlns:a="http://schemas.openxmlformats.org/drawingml/2006/main" xmlns:r="http://schemas.openxmlformats.org/officeDocument/2006/relationships" xmlns:p="http://schemas.openxmlformats.org/presentationml/2006/main">
  <p:cSld name="Slide 187&amp;si=187">
    <p:spTree>
      <p:nvGrpSpPr>
        <p:cNvPr id="1" name=""/>
        <p:cNvGrpSpPr/>
        <p:nvPr/>
      </p:nvGrpSpPr>
      <p:grpSpPr>
        <a:xfrm>
          <a:off x="0" y="0"/>
          <a:ext cx="0" cy="0"/>
          <a:chOff x="0" y="0"/>
          <a:chExt cx="0" cy="0"/>
        </a:xfrm>
      </p:grpSpPr>
      <p:pic>
        <p:nvPicPr>
          <p:cNvPr id="2" name="QB_5_BD.595_1#10793ddf1?iti=7&amp;htil=66&amp;vop=1&amp;pid=b3b098dc6&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73039" y="1171440"/>
            <a:ext cx="2953512" cy="168249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B_5_BD.595_2#10793ddf1?iti=7&amp;htil=66&amp;vop=1&amp;pid=b3b098dc6&amp;color=0,0,0&amp;vtp=1"/>
          <p:cNvSpPr/>
          <p:nvPr/>
        </p:nvSpPr>
        <p:spPr>
          <a:xfrm>
            <a:off x="9709301" y="2980936"/>
            <a:ext cx="280988" cy="330645"/>
          </a:xfrm>
          <a:prstGeom prst="rect">
            <a:avLst/>
          </a:prstGeom>
          <a:noFill/>
          <a:ln/>
        </p:spPr>
        <p:txBody>
          <a:bodyPr wrap="square" lIns="0" tIns="0" rIns="0" bIns="0" rtlCol="0" anchor="t"/>
          <a:lstStyle/>
          <a:p>
            <a:pPr algn="ctr" latinLnBrk="1">
              <a:lnSpc>
                <a:spcPct val="132000"/>
              </a:lnSpc>
            </a:pPr>
            <a:r>
              <a:rPr lang="en-US" altLang="zh-CN" sz="1800" b="0" i="0" dirty="0">
                <a:solidFill>
                  <a:srgbClr val="000000"/>
                </a:solidFill>
                <a:latin typeface="微软雅黑" pitchFamily="34" charset="0"/>
                <a:ea typeface="微软雅黑" pitchFamily="34" charset="-122"/>
                <a:cs typeface="微软雅黑" pitchFamily="34" charset="-120"/>
              </a:rPr>
              <a:t>乙</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4" name="QB_5_BD.595_3#10793ddf1?htil=66&amp;sp=1&amp;vop=1&amp;pid=b3b098dc6&amp;color=0,0,0&amp;vtp=1&amp;bt=1&amp;bbb=1&amp;hb=1&amp;hs=1"/>
              <p:cNvSpPr/>
              <p:nvPr/>
            </p:nvSpPr>
            <p:spPr>
              <a:xfrm>
                <a:off x="832104" y="1080000"/>
                <a:ext cx="7498080" cy="11049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（3）将一定量的氨氮废水与不同量的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溶液混合</a:t>
                </a:r>
                <a:r>
                  <a:rPr lang="en-US" altLang="zh-CN" sz="1800" b="0" i="0">
                    <a:solidFill>
                      <a:srgbClr val="000000"/>
                    </a:solidFill>
                    <a:latin typeface="微软雅黑" pitchFamily="34" charset="0"/>
                    <a:ea typeface="微软雅黑" pitchFamily="34" charset="-122"/>
                    <a:cs typeface="微软雅黑" pitchFamily="34" charset="-120"/>
                  </a:rPr>
                  <a:t>，测得溶液中氨氮去</a:t>
                </a:r>
              </a:p>
              <a:p>
                <a:pPr latinLnBrk="1">
                  <a:lnSpc>
                    <a:spcPts val="2900"/>
                  </a:lnSpc>
                </a:pPr>
                <a:r>
                  <a:rPr lang="en-US" altLang="zh-CN" sz="1800" b="0" i="0">
                    <a:solidFill>
                      <a:srgbClr val="000000"/>
                    </a:solidFill>
                    <a:latin typeface="微软雅黑" pitchFamily="34" charset="0"/>
                    <a:ea typeface="微软雅黑" pitchFamily="34" charset="-122"/>
                    <a:cs typeface="微软雅黑" pitchFamily="34" charset="-120"/>
                  </a:rPr>
                  <a:t>除率</a:t>
                </a:r>
                <a:r>
                  <a:rPr lang="en-US" altLang="zh-CN" sz="1800" b="0" i="0" dirty="0">
                    <a:solidFill>
                      <a:srgbClr val="000000"/>
                    </a:solidFill>
                    <a:latin typeface="微软雅黑" pitchFamily="34" charset="0"/>
                    <a:ea typeface="微软雅黑" pitchFamily="34" charset="-122"/>
                    <a:cs typeface="微软雅黑" pitchFamily="34" charset="-120"/>
                  </a:rPr>
                  <a:t>、总氮（溶液中所有可溶性的含氮化合物中氮元素的总量</a:t>
                </a:r>
                <a:r>
                  <a:rPr lang="en-US" altLang="zh-CN" sz="1800" b="0" i="0">
                    <a:solidFill>
                      <a:srgbClr val="000000"/>
                    </a:solidFill>
                    <a:latin typeface="微软雅黑" pitchFamily="34" charset="0"/>
                    <a:ea typeface="微软雅黑" pitchFamily="34" charset="-122"/>
                    <a:cs typeface="微软雅黑" pitchFamily="34" charset="-120"/>
                  </a:rPr>
                  <a:t>）去除率与</a:t>
                </a:r>
              </a:p>
              <a:p>
                <a:pPr latinLnBrk="1">
                  <a:lnSpc>
                    <a:spcPts val="29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b="0" i="0" dirty="0">
                    <a:solidFill>
                      <a:srgbClr val="000000"/>
                    </a:solidFill>
                    <a:latin typeface="微软雅黑" pitchFamily="34" charset="0"/>
                    <a:ea typeface="微软雅黑" pitchFamily="34" charset="-122"/>
                    <a:cs typeface="微软雅黑" pitchFamily="34" charset="-120"/>
                  </a:rPr>
                  <a:t>投入量（用</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𝑥</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表示）的关系如图乙所示。</a:t>
                </a:r>
                <a:endParaRPr lang="en-US" altLang="zh-CN" dirty="0">
                  <a:solidFill>
                    <a:srgbClr val="000000"/>
                  </a:solidFill>
                </a:endParaRPr>
              </a:p>
            </p:txBody>
          </p:sp>
        </mc:Choice>
        <mc:Fallback xmlns="">
          <p:sp>
            <p:nvSpPr>
              <p:cNvPr id="4" name="QB_5_BD.595_3#10793ddf1?htil=66&amp;sp=1&amp;vop=1&amp;pid=b3b098dc6&amp;color=0,0,0&amp;vtp=1&amp;bt=1&amp;bbb=1&amp;hb=1&amp;hs=1"/>
              <p:cNvSpPr>
                <a:spLocks noRot="1" noChangeAspect="1" noMove="1" noResize="1" noEditPoints="1" noAdjustHandles="1" noChangeArrowheads="1" noChangeShapeType="1" noTextEdit="1"/>
              </p:cNvSpPr>
              <p:nvPr/>
            </p:nvSpPr>
            <p:spPr>
              <a:xfrm>
                <a:off x="832104" y="1080000"/>
                <a:ext cx="7498080" cy="1104900"/>
              </a:xfrm>
              <a:prstGeom prst="rect">
                <a:avLst/>
              </a:prstGeom>
              <a:blipFill>
                <a:blip r:embed="rId4"/>
                <a:stretch>
                  <a:fillRect l="-1951" t="-2210" r="-325" b="-9945"/>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595_4#10793ddf1?htil=66&amp;vop=1&amp;pid=b3b098dc6&amp;color=0,0,0&amp;vtp=1&amp;bbb=1&amp;hb=1&amp;hs=1"/>
              <p:cNvSpPr/>
              <p:nvPr/>
            </p:nvSpPr>
            <p:spPr>
              <a:xfrm>
                <a:off x="832104" y="2202990"/>
                <a:ext cx="7498080" cy="777946"/>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𝑥</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时，水体中总氮去除率下降，可能的原因是</a:t>
                </a:r>
                <a:r>
                  <a:rPr lang="en-US" altLang="zh-CN" sz="1800" i="0" dirty="0">
                    <a:solidFill>
                      <a:srgbClr val="000000"/>
                    </a:solidFill>
                    <a:latin typeface="SimSun" pitchFamily="34" charset="0"/>
                    <a:ea typeface="SimSun" pitchFamily="34" charset="-122"/>
                    <a:cs typeface="SimSun" pitchFamily="34" charset="-120"/>
                  </a:rPr>
                  <a:t>____________</a:t>
                </a:r>
              </a:p>
              <a:p>
                <a:pPr latinLnBrk="1">
                  <a:lnSpc>
                    <a:spcPts val="2900"/>
                  </a:lnSpc>
                </a:pPr>
                <a:r>
                  <a:rPr lang="en-US" altLang="zh-CN" sz="1800" i="0" dirty="0">
                    <a:solidFill>
                      <a:srgbClr val="000000"/>
                    </a:solidFill>
                    <a:latin typeface="SimSun" pitchFamily="34" charset="0"/>
                    <a:ea typeface="SimSun" pitchFamily="34" charset="-122"/>
                    <a:cs typeface="SimSun" pitchFamily="34" charset="-120"/>
                  </a:rPr>
                  <a:t>___________________________________</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5" name="QB_5_BD.595_4#10793ddf1?htil=66&amp;vop=1&amp;pid=b3b098dc6&amp;color=0,0,0&amp;vtp=1&amp;bbb=1&amp;hb=1&amp;hs=1"/>
              <p:cNvSpPr>
                <a:spLocks noRot="1" noChangeAspect="1" noMove="1" noResize="1" noEditPoints="1" noAdjustHandles="1" noChangeArrowheads="1" noChangeShapeType="1" noTextEdit="1"/>
              </p:cNvSpPr>
              <p:nvPr/>
            </p:nvSpPr>
            <p:spPr>
              <a:xfrm>
                <a:off x="832104" y="2202990"/>
                <a:ext cx="7498080" cy="777946"/>
              </a:xfrm>
              <a:prstGeom prst="rect">
                <a:avLst/>
              </a:prstGeom>
              <a:blipFill>
                <a:blip r:embed="rId5"/>
                <a:stretch>
                  <a:fillRect l="-1951" t="-5469" r="-650" b="-859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596_1#10793ddf1.blank?vop=1&amp;pid=b3b098dc6&amp;color=0,0,0&amp;vpa=297&amp;vtp=1&amp;bbb=1&amp;hb=1"/>
              <p:cNvSpPr/>
              <p:nvPr/>
            </p:nvSpPr>
            <p:spPr>
              <a:xfrm>
                <a:off x="832104" y="2171113"/>
                <a:ext cx="7498080" cy="736600"/>
              </a:xfrm>
              <a:prstGeom prst="rect">
                <a:avLst/>
              </a:prstGeom>
              <a:noFill/>
              <a:ln/>
            </p:spPr>
            <p:txBody>
              <a:bodyPr wrap="square" lIns="0" tIns="0" rIns="0" bIns="0" rtlCol="0" anchor="t"/>
              <a:lstStyle/>
              <a:p>
                <a:pPr latinLnBrk="1">
                  <a:lnSpc>
                    <a:spcPts val="29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有部分氨氮</a:t>
                </a:r>
              </a:p>
              <a:p>
                <a:pPr latinLnBrk="1">
                  <a:lnSpc>
                    <a:spcPts val="2900"/>
                  </a:lnSpc>
                </a:pPr>
                <a:r>
                  <a:rPr lang="en-US" altLang="zh-CN" b="0" i="0">
                    <a:solidFill>
                      <a:srgbClr val="FF0000"/>
                    </a:solidFill>
                    <a:latin typeface="微软雅黑" pitchFamily="34" charset="0"/>
                    <a:ea typeface="微软雅黑" pitchFamily="34" charset="-122"/>
                    <a:cs typeface="微软雅黑" pitchFamily="34" charset="-120"/>
                  </a:rPr>
                  <a:t>被氧化为</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oMath>
                </a14:m>
                <a:r>
                  <a:rPr lang="en-US" altLang="zh-CN" b="0" i="0" dirty="0">
                    <a:solidFill>
                      <a:srgbClr val="FF0000"/>
                    </a:solidFill>
                    <a:latin typeface="微软雅黑" pitchFamily="34" charset="0"/>
                    <a:ea typeface="微软雅黑" pitchFamily="34" charset="-122"/>
                    <a:cs typeface="微软雅黑" pitchFamily="34" charset="-120"/>
                  </a:rPr>
                  <a:t>等可溶性粒子留在废水中</a:t>
                </a:r>
                <a:endParaRPr lang="en-US" altLang="zh-CN" dirty="0">
                  <a:solidFill>
                    <a:srgbClr val="FF0000"/>
                  </a:solidFill>
                </a:endParaRPr>
              </a:p>
            </p:txBody>
          </p:sp>
        </mc:Choice>
        <mc:Fallback xmlns="">
          <p:sp>
            <p:nvSpPr>
              <p:cNvPr id="6" name="QB_5_AN.596_1#10793ddf1.blank?vop=1&amp;pid=b3b098dc6&amp;color=0,0,0&amp;vpa=297&amp;vtp=1&amp;bbb=1&amp;hb=1"/>
              <p:cNvSpPr>
                <a:spLocks noRot="1" noChangeAspect="1" noMove="1" noResize="1" noEditPoints="1" noAdjustHandles="1" noChangeArrowheads="1" noChangeShapeType="1" noTextEdit="1"/>
              </p:cNvSpPr>
              <p:nvPr/>
            </p:nvSpPr>
            <p:spPr>
              <a:xfrm>
                <a:off x="832104" y="2171113"/>
                <a:ext cx="7498080" cy="736600"/>
              </a:xfrm>
              <a:prstGeom prst="rect">
                <a:avLst/>
              </a:prstGeom>
              <a:blipFill>
                <a:blip r:embed="rId6"/>
                <a:stretch>
                  <a:fillRect l="-1951" t="-3306" b="-1487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48EF4-73E7-DC54-03B0-594FCB62C635}"/>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QB_5_BD.595_4#10793ddf1?htil=66&amp;vop=1&amp;pid=b3b098dc6&amp;color=0,0,0&amp;vtp=1&amp;bbb=1&amp;hb=1&amp;hs=1">
                <a:extLst>
                  <a:ext uri="{FF2B5EF4-FFF2-40B4-BE49-F238E27FC236}">
                    <a16:creationId xmlns:a16="http://schemas.microsoft.com/office/drawing/2014/main" id="{D3C15A04-3F47-AB39-3361-528F61D3D093}"/>
                  </a:ext>
                </a:extLst>
              </p:cNvPr>
              <p:cNvSpPr/>
              <p:nvPr/>
            </p:nvSpPr>
            <p:spPr>
              <a:xfrm>
                <a:off x="832103" y="2202990"/>
                <a:ext cx="10536017" cy="430880"/>
              </a:xfrm>
              <a:prstGeom prst="rect">
                <a:avLst/>
              </a:prstGeom>
              <a:noFill/>
              <a:ln/>
            </p:spPr>
            <p:txBody>
              <a:bodyPr wrap="none" lIns="0" tIns="0" rIns="0" bIns="0" rtlCol="0" anchor="t"/>
              <a:lstStyle/>
              <a:p>
                <a:pPr latinLnBrk="1">
                  <a:lnSpc>
                    <a:spcPts val="2900"/>
                  </a:lnSpc>
                </a:pPr>
                <a:r>
                  <a:rPr lang="en-US" altLang="zh-CN" b="0" i="0" dirty="0" err="1">
                    <a:solidFill>
                      <a:srgbClr val="000000"/>
                    </a:solidFill>
                    <a:latin typeface="微软雅黑" pitchFamily="34" charset="0"/>
                    <a:ea typeface="微软雅黑" pitchFamily="34" charset="-122"/>
                    <a:cs typeface="微软雅黑" pitchFamily="34" charset="-120"/>
                  </a:rPr>
                  <a:t>Ⅱ.已知</a:t>
                </a:r>
                <a14:m>
                  <m:oMath xmlns:m="http://schemas.openxmlformats.org/officeDocument/2006/math">
                    <m:sSup>
                      <m:s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000000"/>
                    </a:solidFill>
                    <a:latin typeface="微软雅黑" pitchFamily="34" charset="0"/>
                    <a:ea typeface="微软雅黑" pitchFamily="34" charset="-122"/>
                    <a:cs typeface="微软雅黑" pitchFamily="34" charset="-120"/>
                  </a:rPr>
                  <a:t>可催化</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将烟气中难溶的</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b="0" i="0" dirty="0">
                    <a:solidFill>
                      <a:srgbClr val="000000"/>
                    </a:solidFill>
                    <a:latin typeface="微软雅黑" pitchFamily="34" charset="0"/>
                    <a:ea typeface="微软雅黑" pitchFamily="34" charset="-122"/>
                    <a:cs typeface="微软雅黑" pitchFamily="34" charset="-120"/>
                  </a:rPr>
                  <a:t>氧化为可溶的</a:t>
                </a:r>
                <a14:m>
                  <m:oMath xmlns:m="http://schemas.openxmlformats.org/officeDocument/2006/math">
                    <m:sSubSup>
                      <m:sSub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err="1">
                    <a:solidFill>
                      <a:srgbClr val="000000"/>
                    </a:solidFill>
                    <a:latin typeface="微软雅黑" pitchFamily="34" charset="0"/>
                    <a:ea typeface="微软雅黑" pitchFamily="34" charset="-122"/>
                    <a:cs typeface="微软雅黑" pitchFamily="34" charset="-120"/>
                  </a:rPr>
                  <a:t>具体过程如</a:t>
                </a:r>
                <a:r>
                  <a:rPr lang="en-US" altLang="zh-CN" dirty="0">
                    <a:solidFill>
                      <a:srgbClr val="000000"/>
                    </a:solidFill>
                    <a:latin typeface="微软雅黑" pitchFamily="34" charset="0"/>
                    <a:ea typeface="微软雅黑" pitchFamily="34" charset="-122"/>
                    <a:cs typeface="微软雅黑" pitchFamily="34" charset="-120"/>
                  </a:rPr>
                  <a:t>下：在一定温度下，将</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溶</a:t>
                </a:r>
              </a:p>
              <a:p>
                <a:pPr latinLnBrk="1">
                  <a:lnSpc>
                    <a:spcPts val="2900"/>
                  </a:lnSpc>
                </a:pPr>
                <a:r>
                  <a:rPr lang="en-US" altLang="zh-CN" dirty="0" err="1">
                    <a:solidFill>
                      <a:srgbClr val="000000"/>
                    </a:solidFill>
                    <a:latin typeface="微软雅黑" pitchFamily="34" charset="0"/>
                    <a:ea typeface="微软雅黑" pitchFamily="34" charset="-122"/>
                    <a:cs typeface="微软雅黑" pitchFamily="34" charset="-120"/>
                  </a:rPr>
                  <a:t>液和盐酸雾化后与烟气按一定比例混合，以一定流速通过装有纳米零价铁的反应装置</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atinLnBrk="1">
                  <a:lnSpc>
                    <a:spcPts val="2900"/>
                  </a:lnSpc>
                </a:pPr>
                <a:endParaRPr lang="en-US" altLang="zh-CN" dirty="0">
                  <a:solidFill>
                    <a:srgbClr val="000000"/>
                  </a:solidFill>
                </a:endParaRPr>
              </a:p>
            </p:txBody>
          </p:sp>
        </mc:Choice>
        <mc:Fallback>
          <p:sp>
            <p:nvSpPr>
              <p:cNvPr id="5" name="QB_5_BD.595_4#10793ddf1?htil=66&amp;vop=1&amp;pid=b3b098dc6&amp;color=0,0,0&amp;vtp=1&amp;bbb=1&amp;hb=1&amp;hs=1">
                <a:extLst>
                  <a:ext uri="{FF2B5EF4-FFF2-40B4-BE49-F238E27FC236}">
                    <a16:creationId xmlns:a16="http://schemas.microsoft.com/office/drawing/2014/main" id="{D3C15A04-3F47-AB39-3361-528F61D3D093}"/>
                  </a:ext>
                </a:extLst>
              </p:cNvPr>
              <p:cNvSpPr>
                <a:spLocks noRot="1" noChangeAspect="1" noMove="1" noResize="1" noEditPoints="1" noAdjustHandles="1" noChangeArrowheads="1" noChangeShapeType="1" noTextEdit="1"/>
              </p:cNvSpPr>
              <p:nvPr/>
            </p:nvSpPr>
            <p:spPr>
              <a:xfrm>
                <a:off x="832103" y="2202990"/>
                <a:ext cx="10536017" cy="430880"/>
              </a:xfrm>
              <a:prstGeom prst="rect">
                <a:avLst/>
              </a:prstGeom>
              <a:blipFill>
                <a:blip r:embed="rId3"/>
                <a:stretch>
                  <a:fillRect l="-1330" t="-5634" r="-1388" b="-95775"/>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5_BD.597_1#ac4d3d8bf?vop=1&amp;pid=b3b098dc6&amp;color=0,0,0&amp;vtp=1&amp;bbb=1">
                <a:extLst>
                  <a:ext uri="{FF2B5EF4-FFF2-40B4-BE49-F238E27FC236}">
                    <a16:creationId xmlns:a16="http://schemas.microsoft.com/office/drawing/2014/main" id="{D8172012-F56F-1C23-C7E5-21D452DB94BE}"/>
                  </a:ext>
                </a:extLst>
              </p:cNvPr>
              <p:cNvSpPr/>
              <p:nvPr/>
            </p:nvSpPr>
            <p:spPr>
              <a:xfrm>
                <a:off x="832103" y="3148258"/>
                <a:ext cx="10533888" cy="8636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a:solidFill>
                      <a:srgbClr val="000000"/>
                    </a:solidFill>
                    <a:latin typeface="微软雅黑" pitchFamily="34" charset="0"/>
                    <a:ea typeface="微软雅黑" pitchFamily="34" charset="-122"/>
                    <a:cs typeface="微软雅黑" pitchFamily="34" charset="-120"/>
                  </a:rPr>
                  <a:t>）纳米零价铁的作用是</a:t>
                </a:r>
                <a:r>
                  <a:rPr lang="en-US" altLang="zh-CN" sz="1800" i="0">
                    <a:solidFill>
                      <a:srgbClr val="000000"/>
                    </a:solidFill>
                    <a:latin typeface="SimSun" pitchFamily="34" charset="0"/>
                    <a:ea typeface="SimSun" pitchFamily="34" charset="-122"/>
                    <a:cs typeface="SimSun" pitchFamily="34" charset="-120"/>
                  </a:rPr>
                  <a:t>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900"/>
                  </a:lnSpc>
                </a:pPr>
                <a:r>
                  <a:rPr lang="en-US" altLang="zh-CN" dirty="0">
                    <a:solidFill>
                      <a:srgbClr val="000000"/>
                    </a:solidFill>
                    <a:latin typeface="微软雅黑" pitchFamily="34" charset="0"/>
                    <a:ea typeface="微软雅黑" pitchFamily="34" charset="-122"/>
                    <a:cs typeface="微软雅黑" pitchFamily="34" charset="-120"/>
                  </a:rPr>
                  <a:t>（5）</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被氧化的离子方程式为</a:t>
                </a:r>
                <a:r>
                  <a:rPr lang="en-US" altLang="zh-CN">
                    <a:solidFill>
                      <a:srgbClr val="000000"/>
                    </a:solidFill>
                    <a:latin typeface="SimSun" pitchFamily="34" charset="0"/>
                    <a:ea typeface="SimSun" pitchFamily="34" charset="-122"/>
                    <a:cs typeface="SimSun" pitchFamily="34" charset="-120"/>
                  </a:rPr>
                  <a:t>_</a:t>
                </a:r>
                <a:r>
                  <a:rPr lang="en-US" altLang="zh-CN" sz="2400" u="sng" kern="0" spc="-99900">
                    <a:solidFill>
                      <a:srgbClr val="FF00FF"/>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7" name="QB_5_BD.597_1#ac4d3d8bf?vop=1&amp;pid=b3b098dc6&amp;color=0,0,0&amp;vtp=1&amp;bbb=1">
                <a:extLst>
                  <a:ext uri="{FF2B5EF4-FFF2-40B4-BE49-F238E27FC236}">
                    <a16:creationId xmlns:a16="http://schemas.microsoft.com/office/drawing/2014/main" id="{D8172012-F56F-1C23-C7E5-21D452DB94BE}"/>
                  </a:ext>
                </a:extLst>
              </p:cNvPr>
              <p:cNvSpPr>
                <a:spLocks noRot="1" noChangeAspect="1" noMove="1" noResize="1" noEditPoints="1" noAdjustHandles="1" noChangeArrowheads="1" noChangeShapeType="1" noTextEdit="1"/>
              </p:cNvSpPr>
              <p:nvPr/>
            </p:nvSpPr>
            <p:spPr>
              <a:xfrm>
                <a:off x="832103" y="3148258"/>
                <a:ext cx="10533888" cy="863600"/>
              </a:xfrm>
              <a:prstGeom prst="rect">
                <a:avLst/>
              </a:prstGeom>
              <a:blipFill>
                <a:blip r:embed="rId4"/>
                <a:stretch>
                  <a:fillRect l="-1331" t="-4930" b="-8451"/>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N.598_1#ac4d3d8bf.blank?vop=1&amp;pid=b3b098dc6&amp;color=0,0,0&amp;vpa=298&amp;vtp=1&amp;bbb=1">
                <a:extLst>
                  <a:ext uri="{FF2B5EF4-FFF2-40B4-BE49-F238E27FC236}">
                    <a16:creationId xmlns:a16="http://schemas.microsoft.com/office/drawing/2014/main" id="{E44FDD76-3908-D387-FCC1-65F20E26B685}"/>
                  </a:ext>
                </a:extLst>
              </p:cNvPr>
              <p:cNvSpPr/>
              <p:nvPr/>
            </p:nvSpPr>
            <p:spPr>
              <a:xfrm>
                <a:off x="3485609" y="3149600"/>
                <a:ext cx="4055999" cy="279400"/>
              </a:xfrm>
              <a:prstGeom prst="rect">
                <a:avLst/>
              </a:prstGeom>
              <a:noFill/>
              <a:ln/>
            </p:spPr>
            <p:txBody>
              <a:bodyPr wrap="none" lIns="0" tIns="0" rIns="0" bIns="0" rtlCol="0" anchor="t"/>
              <a:lstStyle/>
              <a:p>
                <a:pPr algn="ctr" latinLnBrk="1">
                  <a:lnSpc>
                    <a:spcPts val="2200"/>
                  </a:lnSpc>
                </a:pPr>
                <a:r>
                  <a:rPr lang="en-US" altLang="zh-CN" b="0" i="0">
                    <a:solidFill>
                      <a:srgbClr val="FF0000"/>
                    </a:solidFill>
                    <a:latin typeface="微软雅黑" pitchFamily="34" charset="0"/>
                    <a:ea typeface="微软雅黑" pitchFamily="34" charset="-122"/>
                    <a:cs typeface="微软雅黑" pitchFamily="34" charset="-120"/>
                  </a:rPr>
                  <a:t>与盐酸反应生成</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FF0000"/>
                    </a:solidFill>
                    <a:latin typeface="微软雅黑" pitchFamily="34" charset="0"/>
                    <a:ea typeface="微软雅黑" pitchFamily="34" charset="-122"/>
                    <a:cs typeface="微软雅黑" pitchFamily="34" charset="-120"/>
                  </a:rPr>
                  <a:t>来作反应的催化剂</a:t>
                </a:r>
                <a:endParaRPr lang="en-US" altLang="zh-CN" dirty="0">
                  <a:solidFill>
                    <a:srgbClr val="FF0000"/>
                  </a:solidFill>
                </a:endParaRPr>
              </a:p>
            </p:txBody>
          </p:sp>
        </mc:Choice>
        <mc:Fallback>
          <p:sp>
            <p:nvSpPr>
              <p:cNvPr id="8" name="QB_5_AN.598_1#ac4d3d8bf.blank?vop=1&amp;pid=b3b098dc6&amp;color=0,0,0&amp;vpa=298&amp;vtp=1&amp;bbb=1">
                <a:extLst>
                  <a:ext uri="{FF2B5EF4-FFF2-40B4-BE49-F238E27FC236}">
                    <a16:creationId xmlns:a16="http://schemas.microsoft.com/office/drawing/2014/main" id="{E44FDD76-3908-D387-FCC1-65F20E26B685}"/>
                  </a:ext>
                </a:extLst>
              </p:cNvPr>
              <p:cNvSpPr>
                <a:spLocks noRot="1" noChangeAspect="1" noMove="1" noResize="1" noEditPoints="1" noAdjustHandles="1" noChangeArrowheads="1" noChangeShapeType="1" noTextEdit="1"/>
              </p:cNvSpPr>
              <p:nvPr/>
            </p:nvSpPr>
            <p:spPr>
              <a:xfrm>
                <a:off x="3485609" y="3149600"/>
                <a:ext cx="4055999" cy="279400"/>
              </a:xfrm>
              <a:prstGeom prst="rect">
                <a:avLst/>
              </a:prstGeom>
              <a:blipFill>
                <a:blip r:embed="rId5"/>
                <a:stretch>
                  <a:fillRect l="-1805" t="-32609" r="-1654" b="-4347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5_AN.600_1#ac4d3d8bf.blank?vop=1&amp;pid=b3b098dc6&amp;color=0,0,0&amp;vpa=299&amp;vtp=1&amp;bbb=1&amp;rh=30.88">
                <a:extLst>
                  <a:ext uri="{FF2B5EF4-FFF2-40B4-BE49-F238E27FC236}">
                    <a16:creationId xmlns:a16="http://schemas.microsoft.com/office/drawing/2014/main" id="{40DB7547-CAA6-5980-2D10-1CC3B03E5AAA}"/>
                  </a:ext>
                </a:extLst>
              </p:cNvPr>
              <p:cNvSpPr/>
              <p:nvPr/>
            </p:nvSpPr>
            <p:spPr>
              <a:xfrm>
                <a:off x="4043615" y="3541839"/>
                <a:ext cx="3951796" cy="392176"/>
              </a:xfrm>
              <a:prstGeom prst="rect">
                <a:avLst/>
              </a:prstGeom>
              <a:noFill/>
              <a:ln/>
            </p:spPr>
            <p:txBody>
              <a:bodyPr wrap="none" lIns="0" tIns="0" rIns="0" bIns="0" rtlCol="0" anchor="t"/>
              <a:lstStyle/>
              <a:p>
                <a:pPr algn="ctr" latinLnBrk="1">
                  <a:lnSpc>
                    <a:spcPts val="35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baseline="-2000">
                                          <a:solidFill>
                                            <a:srgbClr val="FF0000"/>
                                          </a:solidFill>
                                          <a:latin typeface="Cambria Math" panose="02040503050406030204" pitchFamily="18" charset="0"/>
                                        </a:rPr>
                                        <m:t>Fe</m:t>
                                      </m:r>
                                    </m:e>
                                    <m:sup>
                                      <m:r>
                                        <a:rPr lang="en-US" altLang="zh-CN" b="0" baseline="-2000">
                                          <a:solidFill>
                                            <a:srgbClr val="FF0000"/>
                                          </a:solidFill>
                                          <a:latin typeface="Cambria Math" panose="02040503050406030204" pitchFamily="18" charset="0"/>
                                        </a:rPr>
                                        <m:t>2+</m:t>
                                      </m:r>
                                    </m:sup>
                                  </m:sSup>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0" name="QB_5_AN.600_1#ac4d3d8bf.blank?vop=1&amp;pid=b3b098dc6&amp;color=0,0,0&amp;vpa=299&amp;vtp=1&amp;bbb=1&amp;rh=30.88">
                <a:extLst>
                  <a:ext uri="{FF2B5EF4-FFF2-40B4-BE49-F238E27FC236}">
                    <a16:creationId xmlns:a16="http://schemas.microsoft.com/office/drawing/2014/main" id="{40DB7547-CAA6-5980-2D10-1CC3B03E5AAA}"/>
                  </a:ext>
                </a:extLst>
              </p:cNvPr>
              <p:cNvSpPr>
                <a:spLocks noRot="1" noChangeAspect="1" noMove="1" noResize="1" noEditPoints="1" noAdjustHandles="1" noChangeArrowheads="1" noChangeShapeType="1" noTextEdit="1"/>
              </p:cNvSpPr>
              <p:nvPr/>
            </p:nvSpPr>
            <p:spPr>
              <a:xfrm>
                <a:off x="4043615" y="3541839"/>
                <a:ext cx="3951796" cy="392176"/>
              </a:xfrm>
              <a:prstGeom prst="rect">
                <a:avLst/>
              </a:prstGeom>
              <a:blipFill>
                <a:blip r:embed="rId6"/>
                <a:stretch>
                  <a:fillRect t="-9375"/>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5_BD.601_1#d729517fe?vop=1&amp;pid=b3b098dc6&amp;color=0,0,0&amp;vtp=1&amp;bbb=1&amp;hb=1">
                <a:extLst>
                  <a:ext uri="{FF2B5EF4-FFF2-40B4-BE49-F238E27FC236}">
                    <a16:creationId xmlns:a16="http://schemas.microsoft.com/office/drawing/2014/main" id="{EFC8598D-AF56-CC94-1F79-3492C03ECC16}"/>
                  </a:ext>
                </a:extLst>
              </p:cNvPr>
              <p:cNvSpPr/>
              <p:nvPr/>
            </p:nvSpPr>
            <p:spPr>
              <a:xfrm>
                <a:off x="832103" y="4015613"/>
                <a:ext cx="10533888" cy="11049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（6）一组同学对铁和稀硝酸的反应进行探究。他们将</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按微粒数</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𝑥</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𝑦</m:t>
                    </m:r>
                  </m:oMath>
                </a14:m>
                <a:r>
                  <a:rPr lang="en-US" altLang="zh-CN" sz="1800" b="0" i="0" dirty="0">
                    <a:solidFill>
                      <a:srgbClr val="000000"/>
                    </a:solidFill>
                    <a:latin typeface="微软雅黑" pitchFamily="34" charset="0"/>
                    <a:ea typeface="微软雅黑" pitchFamily="34" charset="-122"/>
                    <a:cs typeface="微软雅黑" pitchFamily="34" charset="-120"/>
                  </a:rPr>
                  <a:t>进行实验</a:t>
                </a:r>
                <a:r>
                  <a:rPr lang="en-US" altLang="zh-CN" sz="1800" b="0" i="0">
                    <a:solidFill>
                      <a:srgbClr val="000000"/>
                    </a:solidFill>
                    <a:latin typeface="微软雅黑" pitchFamily="34" charset="0"/>
                    <a:ea typeface="微软雅黑" pitchFamily="34" charset="-122"/>
                    <a:cs typeface="微软雅黑" pitchFamily="34" charset="-120"/>
                  </a:rPr>
                  <a:t>，若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只被还</a:t>
                </a:r>
              </a:p>
              <a:p>
                <a:pPr latinLnBrk="1">
                  <a:lnSpc>
                    <a:spcPts val="2900"/>
                  </a:lnSpc>
                </a:pPr>
                <a:r>
                  <a:rPr lang="en-US" altLang="zh-CN" sz="1800" b="0" i="0">
                    <a:solidFill>
                      <a:srgbClr val="000000"/>
                    </a:solidFill>
                    <a:latin typeface="微软雅黑" pitchFamily="34" charset="0"/>
                    <a:ea typeface="微软雅黑" pitchFamily="34" charset="-122"/>
                    <a:cs typeface="微软雅黑" pitchFamily="34" charset="-120"/>
                  </a:rPr>
                  <a:t>原成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a:solidFill>
                      <a:srgbClr val="000000"/>
                    </a:solidFill>
                    <a:latin typeface="微软雅黑" pitchFamily="34" charset="0"/>
                    <a:ea typeface="微软雅黑" pitchFamily="34" charset="-122"/>
                    <a:cs typeface="微软雅黑" pitchFamily="34" charset="-120"/>
                  </a:rPr>
                  <a:t>，且反应结束后溶液中含有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a:solidFill>
                      <a:srgbClr val="000000"/>
                    </a:solidFill>
                    <a:latin typeface="微软雅黑" pitchFamily="34" charset="0"/>
                    <a:ea typeface="微软雅黑" pitchFamily="34" charset="-122"/>
                    <a:cs typeface="微软雅黑" pitchFamily="34" charset="-120"/>
                  </a:rPr>
                  <a:t>。若反应结束后的溶液中</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离子数之比为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，则</a:t>
                </a:r>
              </a:p>
              <a:p>
                <a:pPr latinLnBrk="1">
                  <a:lnSpc>
                    <a:spcPts val="29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𝑥</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𝑦</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i="0">
                    <a:solidFill>
                      <a:srgbClr val="000000"/>
                    </a:solidFill>
                    <a:latin typeface="SimSun" pitchFamily="34" charset="0"/>
                    <a:ea typeface="SimSun" pitchFamily="34" charset="-122"/>
                    <a:cs typeface="SimSun" pitchFamily="34" charset="-120"/>
                  </a:rPr>
                  <a:t>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11" name="QB_5_BD.601_1#d729517fe?vop=1&amp;pid=b3b098dc6&amp;color=0,0,0&amp;vtp=1&amp;bbb=1&amp;hb=1">
                <a:extLst>
                  <a:ext uri="{FF2B5EF4-FFF2-40B4-BE49-F238E27FC236}">
                    <a16:creationId xmlns:a16="http://schemas.microsoft.com/office/drawing/2014/main" id="{EFC8598D-AF56-CC94-1F79-3492C03ECC16}"/>
                  </a:ext>
                </a:extLst>
              </p:cNvPr>
              <p:cNvSpPr>
                <a:spLocks noRot="1" noChangeAspect="1" noMove="1" noResize="1" noEditPoints="1" noAdjustHandles="1" noChangeArrowheads="1" noChangeShapeType="1" noTextEdit="1"/>
              </p:cNvSpPr>
              <p:nvPr/>
            </p:nvSpPr>
            <p:spPr>
              <a:xfrm>
                <a:off x="832103" y="4015613"/>
                <a:ext cx="10533888" cy="1104900"/>
              </a:xfrm>
              <a:prstGeom prst="rect">
                <a:avLst/>
              </a:prstGeom>
              <a:blipFill>
                <a:blip r:embed="rId7"/>
                <a:stretch>
                  <a:fillRect l="-1331" t="-2210" r="-1389" b="-939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5_AN.602_1#d729517fe.blank?vop=1&amp;pid=b3b098dc6&amp;color=0,0,0&amp;vpa=300&amp;vtp=1&amp;bbb=1">
                <a:extLst>
                  <a:ext uri="{FF2B5EF4-FFF2-40B4-BE49-F238E27FC236}">
                    <a16:creationId xmlns:a16="http://schemas.microsoft.com/office/drawing/2014/main" id="{C55FC40D-2C6A-63E6-7A37-D2D088D0173B}"/>
                  </a:ext>
                </a:extLst>
              </p:cNvPr>
              <p:cNvSpPr/>
              <p:nvPr/>
            </p:nvSpPr>
            <p:spPr>
              <a:xfrm>
                <a:off x="1482724" y="4759388"/>
                <a:ext cx="59690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9:28</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2" name="QB_5_AN.602_1#d729517fe.blank?vop=1&amp;pid=b3b098dc6&amp;color=0,0,0&amp;vpa=300&amp;vtp=1&amp;bbb=1">
                <a:extLst>
                  <a:ext uri="{FF2B5EF4-FFF2-40B4-BE49-F238E27FC236}">
                    <a16:creationId xmlns:a16="http://schemas.microsoft.com/office/drawing/2014/main" id="{C55FC40D-2C6A-63E6-7A37-D2D088D0173B}"/>
                  </a:ext>
                </a:extLst>
              </p:cNvPr>
              <p:cNvSpPr>
                <a:spLocks noRot="1" noChangeAspect="1" noMove="1" noResize="1" noEditPoints="1" noAdjustHandles="1" noChangeArrowheads="1" noChangeShapeType="1" noTextEdit="1"/>
              </p:cNvSpPr>
              <p:nvPr/>
            </p:nvSpPr>
            <p:spPr>
              <a:xfrm>
                <a:off x="1482724" y="4759388"/>
                <a:ext cx="596900" cy="279400"/>
              </a:xfrm>
              <a:prstGeom prst="rect">
                <a:avLst/>
              </a:prstGeom>
              <a:blipFill>
                <a:blip r:embed="rId8"/>
                <a:stretch>
                  <a:fillRect l="-4082" r="-4082" b="-2174"/>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36237860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bg/>
                                          </p:spTgt>
                                        </p:tgtEl>
                                        <p:attrNameLst>
                                          <p:attrName>style.visibility</p:attrName>
                                        </p:attrNameLst>
                                      </p:cBhvr>
                                      <p:to>
                                        <p:strVal val="visible"/>
                                      </p:to>
                                    </p:set>
                                    <p:anim calcmode="lin" valueType="num">
                                      <p:cBhvr additive="base">
                                        <p:cTn id="1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0">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 calcmode="lin" valueType="num">
                                      <p:cBhvr additive="base">
                                        <p:cTn id="2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bg/>
                                          </p:spTgt>
                                        </p:tgtEl>
                                        <p:attrNameLst>
                                          <p:attrName>style.visibility</p:attrName>
                                        </p:attrNameLst>
                                      </p:cBhvr>
                                      <p:to>
                                        <p:strVal val="visible"/>
                                      </p:to>
                                    </p:set>
                                    <p:anim calcmode="lin" valueType="num">
                                      <p:cBhvr additive="base">
                                        <p:cTn id="2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2">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 calcmode="lin" valueType="num">
                                      <p:cBhvr additive="base">
                                        <p:cTn id="3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P spid="10" grpId="0" build="p" animBg="1"/>
      <p:bldP spid="12" grpId="0" build="p" animBg="1"/>
    </p:bldLst>
  </p:timing>
</p:sld>
</file>

<file path=ppt/slides/slide175.xml><?xml version="1.0" encoding="utf-8"?>
<p:sld xmlns:a="http://schemas.openxmlformats.org/drawingml/2006/main" xmlns:r="http://schemas.openxmlformats.org/officeDocument/2006/relationships" xmlns:p="http://schemas.openxmlformats.org/presentationml/2006/main">
  <p:cSld name="Slide 188&amp;si=18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603_1#4c1c3b6d9?sp=1&amp;vop=1&amp;pid=8016b9d92&amp;color=0,0,0&amp;vtp=1&amp;bt=1&amp;bbb=1&amp;h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某实验小组探究</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的反应，实验如下。</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资</a:t>
                </a:r>
                <a:r>
                  <a:rPr lang="en-US" altLang="zh-CN" sz="1800" b="0" i="0">
                    <a:solidFill>
                      <a:srgbClr val="000000"/>
                    </a:solidFill>
                    <a:latin typeface="微软雅黑" pitchFamily="34" charset="0"/>
                    <a:ea typeface="微软雅黑" pitchFamily="34" charset="-122"/>
                    <a:cs typeface="微软雅黑" pitchFamily="34" charset="-120"/>
                  </a:rPr>
                  <a:t>料</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ⅰ.</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为紫色固体，微溶于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KOH</m:t>
                    </m:r>
                  </m:oMath>
                </a14:m>
                <a:r>
                  <a:rPr lang="en-US" altLang="zh-CN" sz="1800" b="0" i="0" dirty="0">
                    <a:solidFill>
                      <a:srgbClr val="000000"/>
                    </a:solidFill>
                    <a:latin typeface="微软雅黑" pitchFamily="34" charset="0"/>
                    <a:ea typeface="微软雅黑" pitchFamily="34" charset="-122"/>
                    <a:cs typeface="微软雅黑" pitchFamily="34" charset="-120"/>
                  </a:rPr>
                  <a:t>溶液；具有强氧化性</a:t>
                </a:r>
                <a:r>
                  <a:rPr lang="en-US" altLang="zh-CN" sz="1800" b="0" i="0">
                    <a:solidFill>
                      <a:srgbClr val="000000"/>
                    </a:solidFill>
                    <a:latin typeface="微软雅黑" pitchFamily="34" charset="0"/>
                    <a:ea typeface="微软雅黑" pitchFamily="34" charset="-122"/>
                    <a:cs typeface="微软雅黑" pitchFamily="34" charset="-120"/>
                  </a:rPr>
                  <a:t>，在酸性或中性溶液中快速产生</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，在碱</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性溶液中较稳定</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ⅱ.</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b="0" i="0" dirty="0">
                    <a:solidFill>
                      <a:srgbClr val="000000"/>
                    </a:solidFill>
                    <a:latin typeface="微软雅黑" pitchFamily="34" charset="0"/>
                    <a:ea typeface="微软雅黑" pitchFamily="34" charset="-122"/>
                    <a:cs typeface="微软雅黑" pitchFamily="34" charset="-120"/>
                  </a:rPr>
                  <a:t>可以与</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000000"/>
                    </a:solidFill>
                    <a:latin typeface="微软雅黑" pitchFamily="34" charset="0"/>
                    <a:ea typeface="微软雅黑" pitchFamily="34" charset="-122"/>
                    <a:cs typeface="微软雅黑" pitchFamily="34" charset="-120"/>
                  </a:rPr>
                  <a:t>形成</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O_4_BD.603_1#4c1c3b6d9?sp=1&amp;vop=1&amp;pid=8016b9d92&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r="-752" b="-581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189" name="QO_4_BD.603_2#4c1c3b6d9?colgroup=3,53&amp;vop=1&amp;pid=8016b9d92&amp;color=0,0,0&amp;vtp=1&amp;bbb=1&amp;hb=1"/>
              <p:cNvGraphicFramePr>
                <a:graphicFrameLocks noGrp="1"/>
              </p:cNvGraphicFramePr>
              <p:nvPr>
                <p:extLst>
                  <p:ext uri="{D42A27DB-BD31-4B8C-83A1-F6EECF244321}">
                    <p14:modId xmlns:p14="http://schemas.microsoft.com/office/powerpoint/2010/main" val="62066076"/>
                  </p:ext>
                </p:extLst>
              </p:nvPr>
            </p:nvGraphicFramePr>
            <p:xfrm>
              <a:off x="832104" y="2867143"/>
              <a:ext cx="10533888" cy="2102421"/>
            </p:xfrm>
            <a:graphic>
              <a:graphicData uri="http://schemas.openxmlformats.org/drawingml/2006/table">
                <a:tbl>
                  <a:tblPr/>
                  <a:tblGrid>
                    <a:gridCol w="2169513">
                      <a:extLst>
                        <a:ext uri="{9D8B030D-6E8A-4147-A177-3AD203B41FA5}">
                          <a16:colId xmlns:a16="http://schemas.microsoft.com/office/drawing/2014/main" val="20000"/>
                        </a:ext>
                      </a:extLst>
                    </a:gridCol>
                    <a:gridCol w="8364375">
                      <a:extLst>
                        <a:ext uri="{9D8B030D-6E8A-4147-A177-3AD203B41FA5}">
                          <a16:colId xmlns:a16="http://schemas.microsoft.com/office/drawing/2014/main" val="20001"/>
                        </a:ext>
                      </a:extLst>
                    </a:gridCol>
                  </a:tblGrid>
                  <a:tr h="463601">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dirty="0" err="1">
                              <a:solidFill>
                                <a:srgbClr val="000000"/>
                              </a:solidFill>
                              <a:latin typeface="微软雅黑" pitchFamily="34" charset="0"/>
                              <a:ea typeface="微软雅黑" pitchFamily="34" charset="-122"/>
                              <a:cs typeface="微软雅黑" pitchFamily="34" charset="-120"/>
                            </a:rPr>
                            <a:t>操作及现象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638820">
                    <a:tc>
                      <a:txBody>
                        <a:bodyPr/>
                        <a:lstStyle/>
                        <a:p>
                          <a:pPr algn="ctr" latinLnBrk="1" hangingPunct="0">
                            <a:lnSpc>
                              <a:spcPts val="3800"/>
                            </a:lnSpc>
                          </a:pPr>
                          <a:r>
                            <a:rPr lang="en-US" altLang="zh-CN" sz="21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dirty="0" err="1">
                              <a:solidFill>
                                <a:srgbClr val="000000"/>
                              </a:solidFill>
                              <a:latin typeface="微软雅黑" pitchFamily="34" charset="0"/>
                              <a:ea typeface="微软雅黑" pitchFamily="34" charset="-122"/>
                              <a:cs typeface="微软雅黑" pitchFamily="34" charset="-120"/>
                            </a:rPr>
                            <a:t>实验一：向B中通入</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产生暗红褐色沉淀</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400" b="0" i="0" dirty="0">
                              <a:solidFill>
                                <a:srgbClr val="000000"/>
                              </a:solidFill>
                              <a:latin typeface="微软雅黑" pitchFamily="34" charset="0"/>
                              <a:ea typeface="微软雅黑" pitchFamily="34" charset="-122"/>
                              <a:cs typeface="微软雅黑" pitchFamily="34" charset="-120"/>
                            </a:rPr>
                            <a:t>和溶液</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400" b="0" i="0" dirty="0">
                              <a:solidFill>
                                <a:srgbClr val="000000"/>
                              </a:solidFill>
                              <a:latin typeface="微软雅黑" pitchFamily="34" charset="0"/>
                              <a:ea typeface="微软雅黑" pitchFamily="34" charset="-122"/>
                              <a:cs typeface="微软雅黑" pitchFamily="34" charset="-120"/>
                            </a:rPr>
                            <a:t>（略显红色）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err="1">
                              <a:solidFill>
                                <a:srgbClr val="000000"/>
                              </a:solidFill>
                              <a:latin typeface="微软雅黑" pitchFamily="34" charset="0"/>
                              <a:ea typeface="微软雅黑" pitchFamily="34" charset="-122"/>
                              <a:cs typeface="微软雅黑" pitchFamily="34" charset="-120"/>
                            </a:rPr>
                            <a:t>继续通入</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err="1">
                              <a:solidFill>
                                <a:srgbClr val="000000"/>
                              </a:solidFill>
                              <a:latin typeface="微软雅黑" pitchFamily="34" charset="0"/>
                              <a:ea typeface="微软雅黑" pitchFamily="34" charset="-122"/>
                              <a:cs typeface="微软雅黑" pitchFamily="34" charset="-120"/>
                            </a:rPr>
                            <a:t>一段时间后</a:t>
                          </a:r>
                          <a:r>
                            <a:rPr lang="en-US" altLang="zh-CN" sz="1400" b="0" i="0" spc="-100" dirty="0" err="1">
                              <a:solidFill>
                                <a:srgbClr val="000000"/>
                              </a:solidFill>
                              <a:latin typeface="微软雅黑" pitchFamily="34" charset="0"/>
                              <a:ea typeface="微软雅黑" pitchFamily="34" charset="-122"/>
                              <a:cs typeface="微软雅黑" pitchFamily="34" charset="-120"/>
                            </a:rPr>
                            <a:t>，</a:t>
                          </a:r>
                          <a:r>
                            <a:rPr lang="en-US" altLang="zh-CN" sz="1400" b="0" i="0" dirty="0" err="1">
                              <a:solidFill>
                                <a:srgbClr val="000000"/>
                              </a:solidFill>
                              <a:latin typeface="微软雅黑" pitchFamily="34" charset="0"/>
                              <a:ea typeface="微软雅黑" pitchFamily="34" charset="-122"/>
                              <a:cs typeface="微软雅黑" pitchFamily="34" charset="-120"/>
                            </a:rPr>
                            <a:t>溶液呈红色</a:t>
                          </a:r>
                          <a:r>
                            <a:rPr lang="en-US" altLang="zh-CN" sz="1400" b="0" i="0" spc="-100" dirty="0" err="1">
                              <a:solidFill>
                                <a:srgbClr val="000000"/>
                              </a:solidFill>
                              <a:latin typeface="微软雅黑" pitchFamily="34" charset="0"/>
                              <a:ea typeface="微软雅黑" pitchFamily="34" charset="-122"/>
                              <a:cs typeface="微软雅黑" pitchFamily="34" charset="-120"/>
                            </a:rPr>
                            <a:t>，</a:t>
                          </a:r>
                          <a:r>
                            <a:rPr lang="en-US" altLang="zh-CN" sz="1400" b="0" i="0" dirty="0" err="1">
                              <a:solidFill>
                                <a:srgbClr val="000000"/>
                              </a:solidFill>
                              <a:latin typeface="微软雅黑" pitchFamily="34" charset="0"/>
                              <a:ea typeface="微软雅黑" pitchFamily="34" charset="-122"/>
                              <a:cs typeface="微软雅黑" pitchFamily="34" charset="-120"/>
                            </a:rPr>
                            <a:t>继而变为橙色</a:t>
                          </a:r>
                          <a:r>
                            <a:rPr lang="en-US" altLang="zh-CN" sz="1400" b="0" i="0" spc="-100" dirty="0" err="1">
                              <a:solidFill>
                                <a:srgbClr val="000000"/>
                              </a:solidFill>
                              <a:latin typeface="微软雅黑" pitchFamily="34" charset="0"/>
                              <a:ea typeface="微软雅黑" pitchFamily="34" charset="-122"/>
                              <a:cs typeface="微软雅黑" pitchFamily="34" charset="-120"/>
                            </a:rPr>
                            <a:t>，</a:t>
                          </a:r>
                          <a:r>
                            <a:rPr lang="en-US" altLang="zh-CN" sz="1400" b="0" i="0" dirty="0" err="1">
                              <a:solidFill>
                                <a:srgbClr val="000000"/>
                              </a:solidFill>
                              <a:latin typeface="微软雅黑" pitchFamily="34" charset="0"/>
                              <a:ea typeface="微软雅黑" pitchFamily="34" charset="-122"/>
                              <a:cs typeface="微软雅黑" pitchFamily="34" charset="-120"/>
                            </a:rPr>
                            <a:t>最终沉淀消失</a:t>
                          </a:r>
                          <a:r>
                            <a:rPr lang="en-US" altLang="zh-CN" sz="1400" b="0" i="0" spc="-100" dirty="0" err="1">
                              <a:solidFill>
                                <a:srgbClr val="000000"/>
                              </a:solidFill>
                              <a:latin typeface="微软雅黑" pitchFamily="34" charset="0"/>
                              <a:ea typeface="微软雅黑" pitchFamily="34" charset="-122"/>
                              <a:cs typeface="微软雅黑" pitchFamily="34" charset="-120"/>
                            </a:rPr>
                            <a:t>，</a:t>
                          </a:r>
                          <a:r>
                            <a:rPr lang="en-US" altLang="zh-CN" sz="1400" b="0" i="0" dirty="0" err="1">
                              <a:solidFill>
                                <a:srgbClr val="000000"/>
                              </a:solidFill>
                              <a:latin typeface="微软雅黑" pitchFamily="34" charset="0"/>
                              <a:ea typeface="微软雅黑" pitchFamily="34" charset="-122"/>
                              <a:cs typeface="微软雅黑" pitchFamily="34" charset="-120"/>
                            </a:rPr>
                            <a:t>溶液几乎无色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p:graphicFrame>
            <p:nvGraphicFramePr>
              <p:cNvPr id="189" name="QO_4_BD.603_2#4c1c3b6d9?colgroup=3,53&amp;vop=1&amp;pid=8016b9d92&amp;color=0,0,0&amp;vtp=1&amp;bbb=1&amp;hb=1"/>
              <p:cNvGraphicFramePr>
                <a:graphicFrameLocks noGrp="1"/>
              </p:cNvGraphicFramePr>
              <p:nvPr>
                <p:extLst>
                  <p:ext uri="{D42A27DB-BD31-4B8C-83A1-F6EECF244321}">
                    <p14:modId xmlns:p14="http://schemas.microsoft.com/office/powerpoint/2010/main" val="62066076"/>
                  </p:ext>
                </p:extLst>
              </p:nvPr>
            </p:nvGraphicFramePr>
            <p:xfrm>
              <a:off x="832104" y="2867143"/>
              <a:ext cx="10533888" cy="2102421"/>
            </p:xfrm>
            <a:graphic>
              <a:graphicData uri="http://schemas.openxmlformats.org/drawingml/2006/table">
                <a:tbl>
                  <a:tblPr/>
                  <a:tblGrid>
                    <a:gridCol w="2169513">
                      <a:extLst>
                        <a:ext uri="{9D8B030D-6E8A-4147-A177-3AD203B41FA5}">
                          <a16:colId xmlns:a16="http://schemas.microsoft.com/office/drawing/2014/main" val="20000"/>
                        </a:ext>
                      </a:extLst>
                    </a:gridCol>
                    <a:gridCol w="8364375">
                      <a:extLst>
                        <a:ext uri="{9D8B030D-6E8A-4147-A177-3AD203B41FA5}">
                          <a16:colId xmlns:a16="http://schemas.microsoft.com/office/drawing/2014/main" val="20001"/>
                        </a:ext>
                      </a:extLst>
                    </a:gridCol>
                  </a:tblGrid>
                  <a:tr h="463601">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dirty="0" err="1">
                              <a:solidFill>
                                <a:srgbClr val="000000"/>
                              </a:solidFill>
                              <a:latin typeface="微软雅黑" pitchFamily="34" charset="0"/>
                              <a:ea typeface="微软雅黑" pitchFamily="34" charset="-122"/>
                              <a:cs typeface="微软雅黑" pitchFamily="34" charset="-120"/>
                            </a:rPr>
                            <a:t>操作及现象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638820">
                    <a:tc>
                      <a:txBody>
                        <a:bodyPr/>
                        <a:lstStyle/>
                        <a:p>
                          <a:pPr algn="ctr" latinLnBrk="1" hangingPunct="0">
                            <a:lnSpc>
                              <a:spcPts val="3800"/>
                            </a:lnSpc>
                          </a:pPr>
                          <a:r>
                            <a:rPr lang="en-US" altLang="zh-CN" sz="21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6001" t="-28519" r="-146" b="-370"/>
                          </a:stretch>
                        </a:blipFill>
                      </a:tcPr>
                    </a:tc>
                    <a:extLst>
                      <a:ext uri="{0D108BD9-81ED-4DB2-BD59-A6C34878D82A}">
                        <a16:rowId xmlns:a16="http://schemas.microsoft.com/office/drawing/2014/main" val="10001"/>
                      </a:ext>
                    </a:extLst>
                  </a:tr>
                </a:tbl>
              </a:graphicData>
            </a:graphic>
          </p:graphicFrame>
        </mc:Fallback>
      </mc:AlternateContent>
      <p:pic>
        <p:nvPicPr>
          <p:cNvPr id="4" name="QO_4_BD.603_3#4c1c3b6d9.table_image?tii=12&amp;vop=1&amp;pid=8016b9d92&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1051956" y="3436449"/>
            <a:ext cx="1532217" cy="1373711"/>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name="Slide 189&amp;si=18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604_1#31db1d633?vop=1&amp;pid=4c1c3b6d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1）A中产生</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的化学方程式为</a:t>
                </a:r>
                <a:r>
                  <a:rPr lang="en-US" altLang="zh-CN" sz="1800" i="0">
                    <a:solidFill>
                      <a:srgbClr val="000000"/>
                    </a:solidFill>
                    <a:latin typeface="SimSun" pitchFamily="34" charset="0"/>
                    <a:ea typeface="SimSun" pitchFamily="34" charset="-122"/>
                    <a:cs typeface="SimSun" pitchFamily="34" charset="-120"/>
                  </a:rPr>
                  <a:t>________________________________________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2" name="QB_5_BD.604_1#31db1d633?vop=1&amp;pid=4c1c3b6d9&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605_1#31db1d633.blank?vop=1&amp;pid=4c1c3b6d9&amp;color=0,0,0&amp;vpa=301&amp;vtp=1&amp;bbb=1&amp;rh=23.75"/>
              <p:cNvSpPr/>
              <p:nvPr/>
            </p:nvSpPr>
            <p:spPr>
              <a:xfrm>
                <a:off x="4292791" y="1081532"/>
                <a:ext cx="4462907"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5_AN.605_1#31db1d633.blank?vop=1&amp;pid=4c1c3b6d9&amp;color=0,0,0&amp;vpa=301&amp;vtp=1&amp;bbb=1&amp;rh=23.75"/>
              <p:cNvSpPr>
                <a:spLocks noRot="1" noChangeAspect="1" noMove="1" noResize="1" noEditPoints="1" noAdjustHandles="1" noChangeArrowheads="1" noChangeShapeType="1" noTextEdit="1"/>
              </p:cNvSpPr>
              <p:nvPr/>
            </p:nvSpPr>
            <p:spPr>
              <a:xfrm>
                <a:off x="4292791" y="1081532"/>
                <a:ext cx="4462907" cy="301625"/>
              </a:xfrm>
              <a:prstGeom prst="rect">
                <a:avLst/>
              </a:prstGeom>
              <a:blipFill>
                <a:blip r:embed="rId4"/>
                <a:stretch>
                  <a:fillRect l="-546" r="-546"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5_BD.606_1#803609494?sp=1&amp;vop=1&amp;pid=4c1c3b6d9&amp;color=0,0,0&amp;vtp=1&amp;bbb=1&amp;hb=1"/>
              <p:cNvSpPr/>
              <p:nvPr/>
            </p:nvSpPr>
            <p:spPr>
              <a:xfrm>
                <a:off x="832104" y="1529771"/>
                <a:ext cx="10533888" cy="46101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（2）暗红褐色沉淀</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可能含</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，检验方案如下：</a:t>
                </a:r>
                <a:endParaRPr lang="en-US" altLang="zh-CN" sz="1800" dirty="0">
                  <a:solidFill>
                    <a:srgbClr val="000000"/>
                  </a:solidFill>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实</a:t>
                </a:r>
                <a:r>
                  <a:rPr lang="en-US" altLang="zh-CN" sz="1800" b="0" i="0" dirty="0" err="1">
                    <a:solidFill>
                      <a:srgbClr val="000000"/>
                    </a:solidFill>
                    <a:latin typeface="微软雅黑" pitchFamily="34" charset="0"/>
                    <a:ea typeface="微软雅黑" pitchFamily="34" charset="-122"/>
                    <a:cs typeface="微软雅黑" pitchFamily="34" charset="-120"/>
                  </a:rPr>
                  <a:t>验二：向</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中加入足量盐酸，沉淀溶解。取少量溶液，滴加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溶液后变红。证明溶液中存在</a:t>
                </a:r>
                <a:r>
                  <a:rPr lang="en-US" altLang="zh-CN" sz="1800" i="0" dirty="0">
                    <a:solidFill>
                      <a:srgbClr val="000000"/>
                    </a:solidFill>
                    <a:latin typeface="SimSun" pitchFamily="34" charset="0"/>
                    <a:ea typeface="SimSun" pitchFamily="34" charset="-122"/>
                    <a:cs typeface="SimSun" pitchFamily="34" charset="-120"/>
                  </a:rPr>
                  <a:t>______</a:t>
                </a:r>
                <a:r>
                  <a:rPr lang="en-US" altLang="zh-CN" sz="1800" b="0" i="0" dirty="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另取少量溶液滴加</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err="1">
                    <a:solidFill>
                      <a:srgbClr val="000000"/>
                    </a:solidFill>
                    <a:latin typeface="微软雅黑" pitchFamily="34" charset="0"/>
                    <a:ea typeface="微软雅黑" pitchFamily="34" charset="-122"/>
                    <a:cs typeface="微软雅黑" pitchFamily="34" charset="-120"/>
                  </a:rPr>
                  <a:t>溶液，产生白色沉淀，但不能确认含有</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err="1">
                    <a:solidFill>
                      <a:srgbClr val="000000"/>
                    </a:solidFill>
                    <a:latin typeface="微软雅黑" pitchFamily="34" charset="0"/>
                    <a:ea typeface="微软雅黑" pitchFamily="34" charset="-122"/>
                    <a:cs typeface="微软雅黑" pitchFamily="34" charset="-120"/>
                  </a:rPr>
                  <a:t>原因是</a:t>
                </a:r>
                <a:r>
                  <a:rPr lang="en-US" altLang="zh-CN" sz="1800" i="0" dirty="0">
                    <a:solidFill>
                      <a:srgbClr val="000000"/>
                    </a:solidFill>
                    <a:latin typeface="SimSun" pitchFamily="34" charset="0"/>
                    <a:ea typeface="SimSun" pitchFamily="34" charset="-122"/>
                    <a:cs typeface="SimSun" pitchFamily="34" charset="-120"/>
                  </a:rPr>
                  <a:t>_________________________</a:t>
                </a:r>
              </a:p>
              <a:p>
                <a:pPr latinLnBrk="1">
                  <a:lnSpc>
                    <a:spcPts val="3300"/>
                  </a:lnSpc>
                </a:pPr>
                <a:r>
                  <a:rPr lang="en-US" altLang="zh-CN" sz="1800" i="0" dirty="0">
                    <a:solidFill>
                      <a:srgbClr val="000000"/>
                    </a:solidFill>
                    <a:latin typeface="SimSun" pitchFamily="34" charset="0"/>
                    <a:ea typeface="SimSun" pitchFamily="34" charset="-122"/>
                    <a:cs typeface="SimSun" pitchFamily="34" charset="-120"/>
                  </a:rPr>
                  <a:t>_____________</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实</a:t>
                </a:r>
                <a:r>
                  <a:rPr lang="en-US" altLang="zh-CN" sz="1800" b="0" i="0" dirty="0" err="1">
                    <a:solidFill>
                      <a:srgbClr val="000000"/>
                    </a:solidFill>
                    <a:latin typeface="微软雅黑" pitchFamily="34" charset="0"/>
                    <a:ea typeface="微软雅黑" pitchFamily="34" charset="-122"/>
                    <a:cs typeface="微软雅黑" pitchFamily="34" charset="-120"/>
                  </a:rPr>
                  <a:t>验三：向</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中加入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err="1">
                    <a:solidFill>
                      <a:srgbClr val="000000"/>
                    </a:solidFill>
                    <a:latin typeface="微软雅黑" pitchFamily="34" charset="0"/>
                    <a:ea typeface="微软雅黑" pitchFamily="34" charset="-122"/>
                    <a:cs typeface="微软雅黑" pitchFamily="34" charset="-120"/>
                  </a:rPr>
                  <a:t>溶液，沉淀溶解。继续滴加</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溶液，产生白色沉淀，过滤后，向沉淀中加</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入盐酸，白色沉淀溶解。确认</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中不含</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实</a:t>
                </a:r>
                <a:r>
                  <a:rPr lang="en-US" altLang="zh-CN" sz="1800" b="0" i="0" dirty="0" err="1">
                    <a:solidFill>
                      <a:srgbClr val="000000"/>
                    </a:solidFill>
                    <a:latin typeface="微软雅黑" pitchFamily="34" charset="0"/>
                    <a:ea typeface="微软雅黑" pitchFamily="34" charset="-122"/>
                    <a:cs typeface="微软雅黑" pitchFamily="34" charset="-120"/>
                  </a:rPr>
                  <a:t>验三中用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溶液溶解沉淀的目的是</a:t>
                </a:r>
                <a:r>
                  <a:rPr lang="en-US" altLang="zh-CN" sz="1800" i="0" dirty="0">
                    <a:solidFill>
                      <a:srgbClr val="000000"/>
                    </a:solidFill>
                    <a:latin typeface="SimSun" pitchFamily="34" charset="0"/>
                    <a:ea typeface="SimSun" pitchFamily="34" charset="-122"/>
                    <a:cs typeface="SimSun" pitchFamily="34" charset="-120"/>
                  </a:rPr>
                  <a:t>_______________________________________________________</a:t>
                </a:r>
              </a:p>
              <a:p>
                <a:pPr latinLnBrk="1">
                  <a:lnSpc>
                    <a:spcPts val="3300"/>
                  </a:lnSpc>
                </a:pPr>
                <a:r>
                  <a:rPr lang="en-US" altLang="zh-CN" sz="1800" i="0" dirty="0">
                    <a:solidFill>
                      <a:srgbClr val="000000"/>
                    </a:solidFill>
                    <a:latin typeface="SimSun" pitchFamily="34" charset="0"/>
                    <a:ea typeface="SimSun" pitchFamily="34" charset="-122"/>
                    <a:cs typeface="SimSun" pitchFamily="34" charset="-120"/>
                  </a:rPr>
                  <a:t>___________________________________</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实</a:t>
                </a:r>
                <a:r>
                  <a:rPr lang="en-US" altLang="zh-CN" sz="1800" b="0" i="0" dirty="0" err="1">
                    <a:solidFill>
                      <a:srgbClr val="000000"/>
                    </a:solidFill>
                    <a:latin typeface="微软雅黑" pitchFamily="34" charset="0"/>
                    <a:ea typeface="微软雅黑" pitchFamily="34" charset="-122"/>
                    <a:cs typeface="微软雅黑" pitchFamily="34" charset="-120"/>
                  </a:rPr>
                  <a:t>验四：向</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中加入足量盐酸，沉淀溶解。加入几滴碘水（含淀粉），</a:t>
                </a:r>
                <a:r>
                  <a:rPr lang="en-US" altLang="zh-CN" sz="1800" b="0" i="0" dirty="0" err="1">
                    <a:solidFill>
                      <a:srgbClr val="000000"/>
                    </a:solidFill>
                    <a:latin typeface="微软雅黑" pitchFamily="34" charset="0"/>
                    <a:ea typeface="微软雅黑" pitchFamily="34" charset="-122"/>
                    <a:cs typeface="微软雅黑" pitchFamily="34" charset="-120"/>
                  </a:rPr>
                  <a:t>蓝色立即褪去。静置，一段时间后</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蓝色复现，振荡，不褪色</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用离子方程式解释蓝色立即褪去的原因</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i="0" dirty="0">
                    <a:solidFill>
                      <a:srgbClr val="000000"/>
                    </a:solidFill>
                    <a:latin typeface="SimSun" pitchFamily="34" charset="0"/>
                    <a:ea typeface="SimSun" pitchFamily="34" charset="-122"/>
                    <a:cs typeface="SimSun" pitchFamily="34" charset="-120"/>
                  </a:rPr>
                  <a:t>___________________________________</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4" name="QB_5_BD.606_1#803609494?sp=1&amp;vop=1&amp;pid=4c1c3b6d9&amp;color=0,0,0&amp;vtp=1&amp;bbb=1&amp;hb=1"/>
              <p:cNvSpPr>
                <a:spLocks noRot="1" noChangeAspect="1" noMove="1" noResize="1" noEditPoints="1" noAdjustHandles="1" noChangeArrowheads="1" noChangeShapeType="1" noTextEdit="1"/>
              </p:cNvSpPr>
              <p:nvPr/>
            </p:nvSpPr>
            <p:spPr>
              <a:xfrm>
                <a:off x="832104" y="1529771"/>
                <a:ext cx="10533888" cy="4610100"/>
              </a:xfrm>
              <a:prstGeom prst="rect">
                <a:avLst/>
              </a:prstGeom>
              <a:blipFill>
                <a:blip r:embed="rId5"/>
                <a:stretch>
                  <a:fillRect l="-1389" r="-1389" b="-198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5_AN.607_1#803609494.blank?vop=1&amp;pid=4c1c3b6d9&amp;color=0,0,0&amp;vpa=302&amp;vtp=1&amp;bbb=1"/>
              <p:cNvSpPr/>
              <p:nvPr/>
            </p:nvSpPr>
            <p:spPr>
              <a:xfrm>
                <a:off x="10474578" y="1989264"/>
                <a:ext cx="577787"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5_AN.607_1#803609494.blank?vop=1&amp;pid=4c1c3b6d9&amp;color=0,0,0&amp;vpa=302&amp;vtp=1&amp;bbb=1"/>
              <p:cNvSpPr>
                <a:spLocks noRot="1" noChangeAspect="1" noMove="1" noResize="1" noEditPoints="1" noAdjustHandles="1" noChangeArrowheads="1" noChangeShapeType="1" noTextEdit="1"/>
              </p:cNvSpPr>
              <p:nvPr/>
            </p:nvSpPr>
            <p:spPr>
              <a:xfrm>
                <a:off x="10474578" y="1989264"/>
                <a:ext cx="577787" cy="292100"/>
              </a:xfrm>
              <a:prstGeom prst="rect">
                <a:avLst/>
              </a:prstGeom>
              <a:blipFill>
                <a:blip r:embed="rId6"/>
                <a:stretch>
                  <a:fillRect l="-4211" t="-2083" b="-41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608_1#803609494.blank?vop=1&amp;pid=4c1c3b6d9&amp;color=0,0,0&amp;vpa=303&amp;vtp=1&amp;bbb=1&amp;hb=1"/>
              <p:cNvSpPr/>
              <p:nvPr/>
            </p:nvSpPr>
            <p:spPr>
              <a:xfrm>
                <a:off x="832104" y="2329871"/>
                <a:ext cx="10531904" cy="838200"/>
              </a:xfrm>
              <a:prstGeom prst="rect">
                <a:avLst/>
              </a:prstGeom>
              <a:noFill/>
              <a:ln/>
            </p:spPr>
            <p:txBody>
              <a:bodyPr wrap="square" lIns="0" tIns="0" rIns="0" bIns="0" rtlCol="0" anchor="t"/>
              <a:lstStyle/>
              <a:p>
                <a:pPr latinLnBrk="1">
                  <a:lnSpc>
                    <a:spcPts val="3271"/>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b="0" i="0" dirty="0">
                    <a:solidFill>
                      <a:srgbClr val="FF0000"/>
                    </a:solidFill>
                    <a:latin typeface="微软雅黑" pitchFamily="34" charset="0"/>
                    <a:ea typeface="微软雅黑" pitchFamily="34" charset="-122"/>
                    <a:cs typeface="微软雅黑" pitchFamily="34" charset="-120"/>
                  </a:rPr>
                  <a:t>可能将</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oMath>
                </a14:m>
                <a:r>
                  <a:rPr lang="en-US" altLang="zh-CN" b="0" i="0">
                    <a:solidFill>
                      <a:srgbClr val="FF0000"/>
                    </a:solidFill>
                    <a:latin typeface="微软雅黑" pitchFamily="34" charset="0"/>
                    <a:ea typeface="微软雅黑" pitchFamily="34" charset="-122"/>
                    <a:cs typeface="微软雅黑" pitchFamily="34" charset="-120"/>
                  </a:rPr>
                  <a:t>价含硫物质</a:t>
                </a:r>
              </a:p>
              <a:p>
                <a:pPr latinLnBrk="1">
                  <a:lnSpc>
                    <a:spcPts val="3271"/>
                  </a:lnSpc>
                </a:pPr>
                <a:r>
                  <a:rPr lang="en-US" altLang="zh-CN" b="0" i="0">
                    <a:solidFill>
                      <a:srgbClr val="FF0000"/>
                    </a:solidFill>
                    <a:latin typeface="微软雅黑" pitchFamily="34" charset="0"/>
                    <a:ea typeface="微软雅黑" pitchFamily="34" charset="-122"/>
                    <a:cs typeface="微软雅黑" pitchFamily="34" charset="-120"/>
                  </a:rPr>
                  <a:t>氧化生成</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5_AN.608_1#803609494.blank?vop=1&amp;pid=4c1c3b6d9&amp;color=0,0,0&amp;vpa=303&amp;vtp=1&amp;bbb=1&amp;hb=1"/>
              <p:cNvSpPr>
                <a:spLocks noRot="1" noChangeAspect="1" noMove="1" noResize="1" noEditPoints="1" noAdjustHandles="1" noChangeArrowheads="1" noChangeShapeType="1" noTextEdit="1"/>
              </p:cNvSpPr>
              <p:nvPr/>
            </p:nvSpPr>
            <p:spPr>
              <a:xfrm>
                <a:off x="832104" y="2329871"/>
                <a:ext cx="10531904" cy="838200"/>
              </a:xfrm>
              <a:prstGeom prst="rect">
                <a:avLst/>
              </a:prstGeom>
              <a:blipFill>
                <a:blip r:embed="rId7"/>
                <a:stretch>
                  <a:fillRect l="-1390" r="-1042"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AN.609_1#803609494.blank?vop=1&amp;pid=4c1c3b6d9&amp;color=0,0,0&amp;vpa=304&amp;vtp=1&amp;bbb=1&amp;hb=1"/>
              <p:cNvSpPr/>
              <p:nvPr/>
            </p:nvSpPr>
            <p:spPr>
              <a:xfrm>
                <a:off x="832104" y="4006271"/>
                <a:ext cx="10531904" cy="838200"/>
              </a:xfrm>
              <a:prstGeom prst="rect">
                <a:avLst/>
              </a:prstGeom>
              <a:noFill/>
              <a:ln/>
            </p:spPr>
            <p:txBody>
              <a:bodyPr wrap="square" lIns="0" tIns="0" rIns="0" bIns="0" rtlCol="0" anchor="t"/>
              <a:lstStyle/>
              <a:p>
                <a:pPr latinLnBrk="1">
                  <a:lnSpc>
                    <a:spcPts val="3263"/>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FF0000"/>
                    </a:solidFill>
                    <a:latin typeface="微软雅黑" pitchFamily="34" charset="0"/>
                    <a:ea typeface="微软雅黑" pitchFamily="34" charset="-122"/>
                    <a:cs typeface="微软雅黑" pitchFamily="34" charset="-120"/>
                  </a:rPr>
                  <a:t>溶液溶解沉淀并形成</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b="0" i="0" dirty="0">
                    <a:solidFill>
                      <a:srgbClr val="FF0000"/>
                    </a:solidFill>
                    <a:latin typeface="微软雅黑" pitchFamily="34" charset="0"/>
                    <a:ea typeface="微软雅黑" pitchFamily="34" charset="-122"/>
                    <a:cs typeface="微软雅黑" pitchFamily="34" charset="-120"/>
                  </a:rPr>
                  <a:t>，使</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𝑐</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oMath>
                </a14:m>
                <a:r>
                  <a:rPr lang="en-US" altLang="zh-CN" b="0" i="0">
                    <a:solidFill>
                      <a:srgbClr val="FF0000"/>
                    </a:solidFill>
                    <a:latin typeface="微软雅黑" pitchFamily="34" charset="0"/>
                    <a:ea typeface="微软雅黑" pitchFamily="34" charset="-122"/>
                    <a:cs typeface="微软雅黑" pitchFamily="34" charset="-120"/>
                  </a:rPr>
                  <a:t>降低，</a:t>
                </a:r>
              </a:p>
              <a:p>
                <a:pPr latinLnBrk="1">
                  <a:lnSpc>
                    <a:spcPts val="3263"/>
                  </a:lnSpc>
                </a:pPr>
                <a:r>
                  <a:rPr lang="en-US" altLang="zh-CN" b="0" i="0">
                    <a:solidFill>
                      <a:srgbClr val="FF0000"/>
                    </a:solidFill>
                    <a:latin typeface="微软雅黑" pitchFamily="34" charset="0"/>
                    <a:ea typeface="微软雅黑" pitchFamily="34" charset="-122"/>
                    <a:cs typeface="微软雅黑" pitchFamily="34" charset="-120"/>
                  </a:rPr>
                  <a:t>氧化性减弱</a:t>
                </a:r>
                <a:r>
                  <a:rPr lang="en-US" altLang="zh-CN" b="0" i="0" dirty="0">
                    <a:solidFill>
                      <a:srgbClr val="FF0000"/>
                    </a:solidFill>
                    <a:latin typeface="微软雅黑" pitchFamily="34" charset="0"/>
                    <a:ea typeface="微软雅黑" pitchFamily="34" charset="-122"/>
                    <a:cs typeface="微软雅黑" pitchFamily="34" charset="-120"/>
                  </a:rPr>
                  <a:t>，不能将</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oMath>
                </a14:m>
                <a:r>
                  <a:rPr lang="en-US" altLang="zh-CN" b="0" i="0" dirty="0">
                    <a:solidFill>
                      <a:srgbClr val="FF0000"/>
                    </a:solidFill>
                    <a:latin typeface="微软雅黑" pitchFamily="34" charset="0"/>
                    <a:ea typeface="微软雅黑" pitchFamily="34" charset="-122"/>
                    <a:cs typeface="微软雅黑" pitchFamily="34" charset="-120"/>
                  </a:rPr>
                  <a:t>价含硫物质氧化</a:t>
                </a:r>
                <a:endParaRPr lang="en-US" altLang="zh-CN" sz="100" dirty="0">
                  <a:solidFill>
                    <a:srgbClr val="FF0000"/>
                  </a:solidFill>
                </a:endParaRPr>
              </a:p>
            </p:txBody>
          </p:sp>
        </mc:Choice>
        <mc:Fallback xmlns="">
          <p:sp>
            <p:nvSpPr>
              <p:cNvPr id="7" name="QB_5_AN.609_1#803609494.blank?vop=1&amp;pid=4c1c3b6d9&amp;color=0,0,0&amp;vpa=304&amp;vtp=1&amp;bbb=1&amp;hb=1"/>
              <p:cNvSpPr>
                <a:spLocks noRot="1" noChangeAspect="1" noMove="1" noResize="1" noEditPoints="1" noAdjustHandles="1" noChangeArrowheads="1" noChangeShapeType="1" noTextEdit="1"/>
              </p:cNvSpPr>
              <p:nvPr/>
            </p:nvSpPr>
            <p:spPr>
              <a:xfrm>
                <a:off x="832104" y="4006271"/>
                <a:ext cx="10531904" cy="838200"/>
              </a:xfrm>
              <a:prstGeom prst="rect">
                <a:avLst/>
              </a:prstGeom>
              <a:blipFill>
                <a:blip r:embed="rId8"/>
                <a:stretch>
                  <a:fillRect l="-1390" r="-984"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5_AN.610_1#803609494.blank?vop=1&amp;pid=4c1c3b6d9&amp;color=0,0,0&amp;vpa=305&amp;vtp=1&amp;bbb=1"/>
              <p:cNvSpPr/>
              <p:nvPr/>
            </p:nvSpPr>
            <p:spPr>
              <a:xfrm>
                <a:off x="4951666" y="5742051"/>
                <a:ext cx="4000310" cy="304800"/>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5_AN.610_1#803609494.blank?vop=1&amp;pid=4c1c3b6d9&amp;color=0,0,0&amp;vpa=305&amp;vtp=1&amp;bbb=1"/>
              <p:cNvSpPr>
                <a:spLocks noRot="1" noChangeAspect="1" noMove="1" noResize="1" noEditPoints="1" noAdjustHandles="1" noChangeArrowheads="1" noChangeShapeType="1" noTextEdit="1"/>
              </p:cNvSpPr>
              <p:nvPr/>
            </p:nvSpPr>
            <p:spPr>
              <a:xfrm>
                <a:off x="4951666" y="5742051"/>
                <a:ext cx="4000310" cy="304800"/>
              </a:xfrm>
              <a:prstGeom prst="rect">
                <a:avLst/>
              </a:prstGeom>
              <a:blipFill>
                <a:blip r:embed="rId9"/>
                <a:stretch>
                  <a:fillRect l="-609"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 calcmode="lin" valueType="num">
                                      <p:cBhvr additive="base">
                                        <p:cTn id="3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
                                            <p:bg/>
                                          </p:spTgt>
                                        </p:tgtEl>
                                        <p:attrNameLst>
                                          <p:attrName>style.visibility</p:attrName>
                                        </p:attrNameLst>
                                      </p:cBhvr>
                                      <p:to>
                                        <p:strVal val="visible"/>
                                      </p:to>
                                    </p:set>
                                    <p:anim calcmode="lin" valueType="num">
                                      <p:cBhvr additive="base">
                                        <p:cTn id="41" dur="500" fill="hold"/>
                                        <p:tgtEl>
                                          <p:spTgt spid="7">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7">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
                                            <p:txEl>
                                              <p:pRg st="0" end="0"/>
                                            </p:txEl>
                                          </p:spTgt>
                                        </p:tgtEl>
                                        <p:attrNameLst>
                                          <p:attrName>style.visibility</p:attrName>
                                        </p:attrNameLst>
                                      </p:cBhvr>
                                      <p:to>
                                        <p:strVal val="visible"/>
                                      </p:to>
                                    </p:set>
                                    <p:anim calcmode="lin" valueType="num">
                                      <p:cBhvr additive="base">
                                        <p:cTn id="4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
                                            <p:txEl>
                                              <p:pRg st="1" end="1"/>
                                            </p:txEl>
                                          </p:spTgt>
                                        </p:tgtEl>
                                        <p:attrNameLst>
                                          <p:attrName>style.visibility</p:attrName>
                                        </p:attrNameLst>
                                      </p:cBhvr>
                                      <p:to>
                                        <p:strVal val="visible"/>
                                      </p:to>
                                    </p:set>
                                    <p:anim calcmode="lin" valueType="num">
                                      <p:cBhvr additive="base">
                                        <p:cTn id="4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bg/>
                                          </p:spTgt>
                                        </p:tgtEl>
                                        <p:attrNameLst>
                                          <p:attrName>style.visibility</p:attrName>
                                        </p:attrNameLst>
                                      </p:cBhvr>
                                      <p:to>
                                        <p:strVal val="visible"/>
                                      </p:to>
                                    </p:set>
                                    <p:anim calcmode="lin" valueType="num">
                                      <p:cBhvr additive="base">
                                        <p:cTn id="55" dur="500" fill="hold"/>
                                        <p:tgtEl>
                                          <p:spTgt spid="8">
                                            <p:bg/>
                                          </p:spTgt>
                                        </p:tgtEl>
                                        <p:attrNameLst>
                                          <p:attrName>ppt_x</p:attrName>
                                        </p:attrNameLst>
                                      </p:cBhvr>
                                      <p:tavLst>
                                        <p:tav tm="0">
                                          <p:val>
                                            <p:strVal val="#ppt_x"/>
                                          </p:val>
                                        </p:tav>
                                        <p:tav tm="100000">
                                          <p:val>
                                            <p:strVal val="#ppt_x"/>
                                          </p:val>
                                        </p:tav>
                                      </p:tavLst>
                                    </p:anim>
                                    <p:anim calcmode="lin" valueType="num">
                                      <p:cBhvr additive="base">
                                        <p:cTn id="56" dur="500" fill="hold"/>
                                        <p:tgtEl>
                                          <p:spTgt spid="8">
                                            <p:bg/>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
                                            <p:txEl>
                                              <p:pRg st="0" end="0"/>
                                            </p:txEl>
                                          </p:spTgt>
                                        </p:tgtEl>
                                        <p:attrNameLst>
                                          <p:attrName>style.visibility</p:attrName>
                                        </p:attrNameLst>
                                      </p:cBhvr>
                                      <p:to>
                                        <p:strVal val="visible"/>
                                      </p:to>
                                    </p:set>
                                    <p:anim calcmode="lin" valueType="num">
                                      <p:cBhvr additive="base">
                                        <p:cTn id="5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6" grpId="0" build="p" animBg="1"/>
      <p:bldP spid="7" grpId="0" build="p" animBg="1"/>
      <p:bldP spid="8" grpId="0" build="p" animBg="1"/>
    </p:bldLst>
  </p:timing>
</p:sld>
</file>

<file path=ppt/slides/slide177.xml><?xml version="1.0" encoding="utf-8"?>
<p:sld xmlns:a="http://schemas.openxmlformats.org/drawingml/2006/main" xmlns:r="http://schemas.openxmlformats.org/officeDocument/2006/relationships" xmlns:p="http://schemas.openxmlformats.org/presentationml/2006/main">
  <p:cSld name="Slide 190&amp;si=190">
    <p:spTree>
      <p:nvGrpSpPr>
        <p:cNvPr id="1" name=""/>
        <p:cNvGrpSpPr/>
        <p:nvPr/>
      </p:nvGrpSpPr>
      <p:grpSpPr>
        <a:xfrm>
          <a:off x="0" y="0"/>
          <a:ext cx="0" cy="0"/>
          <a:chOff x="0" y="0"/>
          <a:chExt cx="0" cy="0"/>
        </a:xfrm>
      </p:grpSpPr>
      <p:sp>
        <p:nvSpPr>
          <p:cNvPr id="2" name="QC_3_BD.611_1#d6f942bd1?vop=1&amp;pid=7b5be1e9e&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氮及其化合物的转化具有重要应用。</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3_AN.612_1#d6f942bd1.bracket?vop=1&amp;pid=7b5be1e9e&amp;color=0,0,0&amp;vpa=306&amp;vtp=1"/>
          <p:cNvSpPr/>
          <p:nvPr/>
        </p:nvSpPr>
        <p:spPr>
          <a:xfrm>
            <a:off x="67431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3_BD.611_2#d6f942bd1.choices?vop=1&amp;pid=7b5be1e9e&amp;color=0,0,0&amp;vtp=1&amp;bbb=1"/>
              <p:cNvSpPr/>
              <p:nvPr/>
            </p:nvSpPr>
            <p:spPr>
              <a:xfrm>
                <a:off x="832104" y="1495425"/>
                <a:ext cx="10533888" cy="2324100"/>
              </a:xfrm>
              <a:prstGeom prst="rect">
                <a:avLst/>
              </a:prstGeom>
              <a:noFill/>
              <a:ln/>
            </p:spPr>
            <p:txBody>
              <a:bodyPr wrap="none" lIns="0" tIns="0" rIns="0" bIns="0" rtlCol="0" anchor="t"/>
              <a:lstStyle/>
              <a:p>
                <a:pPr algn="l" latinLnBrk="1">
                  <a:lnSpc>
                    <a:spcPts val="52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实验室探究稀硝酸与铜反应的气态产物：</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（稀）</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m:rPr>
                                  <m:sty m:val="p"/>
                                </m:rPr>
                                <a:rPr lang="en-US" altLang="zh-CN" sz="1800" b="0">
                                  <a:solidFill>
                                    <a:srgbClr val="000000"/>
                                  </a:solidFill>
                                  <a:latin typeface="Cambria Math" panose="02040503050406030204" pitchFamily="18" charset="0"/>
                                </a:rPr>
                                <m:t>Cu</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O</m:t>
                                  </m:r>
                                </m:e>
                                <m:sub>
                                  <m:r>
                                    <a:rPr lang="en-US" altLang="zh-CN" sz="1800" b="0">
                                      <a:solidFill>
                                        <a:srgbClr val="000000"/>
                                      </a:solidFill>
                                      <a:latin typeface="Cambria Math" panose="02040503050406030204" pitchFamily="18" charset="0"/>
                                    </a:rPr>
                                    <m:t>2</m:t>
                                  </m:r>
                                </m:sub>
                              </m:sSub>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58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工业制硝酸过程中的物质转化：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O</m:t>
                              </m:r>
                            </m:e>
                            <m:sub>
                              <m:r>
                                <a:rPr lang="en-US" altLang="zh-CN" sz="1800" b="0">
                                  <a:solidFill>
                                    <a:srgbClr val="000000"/>
                                  </a:solidFill>
                                  <a:latin typeface="Cambria Math" panose="02040503050406030204" pitchFamily="18" charset="0"/>
                                </a:rPr>
                                <m:t>2</m:t>
                              </m:r>
                            </m:sub>
                          </m:sSub>
                        </m:e>
                      </m:mr>
                      <m:mr>
                        <m:e>
                          <m:groupChr>
                            <m:groupChrPr>
                              <m:chr m:val="→"/>
                              <m:pos m:val="top"/>
                              <m:ctrlPr>
                                <a:rPr lang="en-US" altLang="zh-CN" sz="1800" b="0" i="1">
                                  <a:solidFill>
                                    <a:srgbClr val="000000"/>
                                  </a:solidFill>
                                  <a:latin typeface="Cambria Math" panose="02040503050406030204" pitchFamily="18" charset="0"/>
                                </a:rPr>
                              </m:ctrlPr>
                            </m:groupChrPr>
                            <m:e>
                              <m:r>
                                <a:rPr lang="en-US" altLang="zh-CN" sz="1800" b="0">
                                  <a:solidFill>
                                    <a:srgbClr val="000000"/>
                                  </a:solidFill>
                                  <a:latin typeface="Cambria Math" panose="02040503050406030204" pitchFamily="18" charset="0"/>
                                </a:rPr>
                                <m:t>放电或高温</m:t>
                              </m:r>
                            </m:e>
                          </m:groupCh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H</m:t>
                                  </m:r>
                                </m:e>
                                <m:sub>
                                  <m:r>
                                    <a:rPr lang="en-US" altLang="zh-CN" sz="1800" b="0">
                                      <a:solidFill>
                                        <a:srgbClr val="000000"/>
                                      </a:solidFill>
                                      <a:latin typeface="Cambria Math" panose="02040503050406030204" pitchFamily="18" charset="0"/>
                                    </a:rPr>
                                    <m:t>2</m:t>
                                  </m:r>
                                </m:sub>
                              </m:sSub>
                              <m:r>
                                <m:rPr>
                                  <m:sty m:val="p"/>
                                </m:rPr>
                                <a:rPr lang="en-US" altLang="zh-CN" sz="1800" b="0">
                                  <a:solidFill>
                                    <a:srgbClr val="000000"/>
                                  </a:solidFill>
                                  <a:latin typeface="Cambria Math" panose="02040503050406030204" pitchFamily="18" charset="0"/>
                                </a:rPr>
                                <m:t>O</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7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汽车尾气催化转化器中发生的主要反应：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催化剂</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实验室制备少量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a:solidFill>
                      <a:srgbClr val="000000"/>
                    </a:solidFill>
                    <a:latin typeface="微软雅黑" pitchFamily="34" charset="0"/>
                    <a:ea typeface="微软雅黑" pitchFamily="34" charset="-122"/>
                    <a:cs typeface="微软雅黑" pitchFamily="34" charset="-120"/>
                  </a:rPr>
                  <a:t>的原理：</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3_BD.611_2#d6f942bd1.choices?vop=1&amp;pid=7b5be1e9e&amp;color=0,0,0&amp;vtp=1&amp;bbb=1"/>
              <p:cNvSpPr>
                <a:spLocks noRot="1" noChangeAspect="1" noMove="1" noResize="1" noEditPoints="1" noAdjustHandles="1" noChangeArrowheads="1" noChangeShapeType="1" noTextEdit="1"/>
              </p:cNvSpPr>
              <p:nvPr/>
            </p:nvSpPr>
            <p:spPr>
              <a:xfrm>
                <a:off x="832104" y="1495425"/>
                <a:ext cx="10533888" cy="2324100"/>
              </a:xfrm>
              <a:prstGeom prst="rect">
                <a:avLst/>
              </a:prstGeom>
              <a:blipFill>
                <a:blip r:embed="rId3"/>
                <a:stretch>
                  <a:fillRect l="-1389" b="-314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8.xml><?xml version="1.0" encoding="utf-8"?>
<p:sld xmlns:a="http://schemas.openxmlformats.org/drawingml/2006/main" xmlns:r="http://schemas.openxmlformats.org/officeDocument/2006/relationships" xmlns:p="http://schemas.openxmlformats.org/presentationml/2006/main">
  <p:cSld name="Slide 191&amp;si=19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613_1#c5a93a504?sp=1&amp;vop=1&amp;pid=7b5be1e9e&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某工厂采用如下工艺制备</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，已知焙烧后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oMath>
                </a14:m>
                <a:r>
                  <a:rPr lang="en-US" altLang="zh-CN" sz="1800" b="0" i="0" dirty="0">
                    <a:solidFill>
                      <a:srgbClr val="000000"/>
                    </a:solidFill>
                    <a:latin typeface="微软雅黑" pitchFamily="34" charset="0"/>
                    <a:ea typeface="微软雅黑" pitchFamily="34" charset="-122"/>
                    <a:cs typeface="微软雅黑" pitchFamily="34" charset="-120"/>
                  </a:rPr>
                  <a:t>元素以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价形式存在，</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3_BD.613_1#c5a93a504?sp=1&amp;vop=1&amp;pid=7b5be1e9e&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3_AN.614_1#c5a93a504.bracket?vop=1&amp;pid=7b5be1e9e&amp;color=0,0,0&amp;vpa=307&amp;vtp=1"/>
          <p:cNvSpPr/>
          <p:nvPr/>
        </p:nvSpPr>
        <p:spPr>
          <a:xfrm>
            <a:off x="10149871"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3_BD.613_2#c5a93a504?htil=67&amp;vop=1&amp;pid=7b5be1e9e&amp;color=0,0,0&amp;tib=255,255,255&amp;vtp=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284079" y="1622425"/>
            <a:ext cx="3977640" cy="111556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3_BD.613_3#c5a93a504.choices?htil=67&amp;vop=1&amp;pid=7b5be1e9e&amp;color=0,0,0&amp;vtp=1&amp;bbb=1&amp;hs=1"/>
              <p:cNvSpPr/>
              <p:nvPr/>
            </p:nvSpPr>
            <p:spPr>
              <a:xfrm>
                <a:off x="832104" y="1529771"/>
                <a:ext cx="646480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“焙烧</a:t>
                </a:r>
                <a:r>
                  <a:rPr lang="en-US" altLang="zh-CN" sz="1800" b="0" i="0">
                    <a:solidFill>
                      <a:srgbClr val="000000"/>
                    </a:solidFill>
                    <a:latin typeface="微软雅黑" pitchFamily="34" charset="0"/>
                    <a:ea typeface="微软雅黑" pitchFamily="34" charset="-122"/>
                    <a:cs typeface="微软雅黑" pitchFamily="34" charset="-120"/>
                  </a:rPr>
                  <a:t>”中产生</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滤渣的主要成分为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滤液①中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oMath>
                </a14:m>
                <a:r>
                  <a:rPr lang="en-US" altLang="zh-CN" sz="1800" b="0" i="0" dirty="0">
                    <a:solidFill>
                      <a:srgbClr val="000000"/>
                    </a:solidFill>
                    <a:latin typeface="微软雅黑" pitchFamily="34" charset="0"/>
                    <a:ea typeface="微软雅黑" pitchFamily="34" charset="-122"/>
                    <a:cs typeface="微软雅黑" pitchFamily="34" charset="-120"/>
                  </a:rPr>
                  <a:t>元素的主要存在形式为</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淀粉水解液中的葡萄糖起还原作用</a:t>
                </a:r>
                <a:endParaRPr lang="en-US" altLang="zh-CN" sz="1800" dirty="0"/>
              </a:p>
            </p:txBody>
          </p:sp>
        </mc:Choice>
        <mc:Fallback xmlns="">
          <p:sp>
            <p:nvSpPr>
              <p:cNvPr id="5" name="QC_3_BD.613_3#c5a93a504.choices?htil=67&amp;vop=1&amp;pid=7b5be1e9e&amp;color=0,0,0&amp;vtp=1&amp;bbb=1&amp;hs=1"/>
              <p:cNvSpPr>
                <a:spLocks noRot="1" noChangeAspect="1" noMove="1" noResize="1" noEditPoints="1" noAdjustHandles="1" noChangeArrowheads="1" noChangeShapeType="1" noTextEdit="1"/>
              </p:cNvSpPr>
              <p:nvPr/>
            </p:nvSpPr>
            <p:spPr>
              <a:xfrm>
                <a:off x="832104" y="1529771"/>
                <a:ext cx="6464808" cy="1676400"/>
              </a:xfrm>
              <a:prstGeom prst="rect">
                <a:avLst/>
              </a:prstGeom>
              <a:blipFill>
                <a:blip r:embed="rId5"/>
                <a:stretch>
                  <a:fillRect l="-2264"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E9ACB-0B65-C5C5-C9E3-26D7E9544E20}"/>
            </a:ext>
          </a:extLst>
        </p:cNvPr>
        <p:cNvGrpSpPr/>
        <p:nvPr/>
      </p:nvGrpSpPr>
      <p:grpSpPr>
        <a:xfrm>
          <a:off x="0" y="0"/>
          <a:ext cx="0" cy="0"/>
          <a:chOff x="0" y="0"/>
          <a:chExt cx="0" cy="0"/>
        </a:xfrm>
      </p:grpSpPr>
      <p:pic>
        <p:nvPicPr>
          <p:cNvPr id="6" name="QC_3_BD.615_1#70d1374ca?htil=68&amp;vop=1&amp;pid=7b5be1e9e&amp;color=0,0,0&amp;tib=255,255,255&amp;vtp=1" descr="preencoded.png">
            <a:extLst>
              <a:ext uri="{FF2B5EF4-FFF2-40B4-BE49-F238E27FC236}">
                <a16:creationId xmlns:a16="http://schemas.microsoft.com/office/drawing/2014/main" id="{127ECAF6-F26C-36A6-E3F3-9125327D0EAD}"/>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433746" y="1516498"/>
            <a:ext cx="2459736" cy="16642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3_BD.615_2#70d1374ca?htil=68&amp;sp=1&amp;vop=1&amp;pid=7b5be1e9e&amp;color=0,0,0&amp;vtp=1&amp;bbb=1&amp;hs=1">
            <a:extLst>
              <a:ext uri="{FF2B5EF4-FFF2-40B4-BE49-F238E27FC236}">
                <a16:creationId xmlns:a16="http://schemas.microsoft.com/office/drawing/2014/main" id="{C4C18676-4C0C-0EB8-C130-D4AA2FADCA67}"/>
              </a:ext>
            </a:extLst>
          </p:cNvPr>
          <p:cNvSpPr/>
          <p:nvPr/>
        </p:nvSpPr>
        <p:spPr>
          <a:xfrm>
            <a:off x="832104" y="1370194"/>
            <a:ext cx="7991856"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实验室中利用如图装置验证铁与水蒸气反应。</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8" name="QC_3_AN.616_1#70d1374ca.bracket?vop=1&amp;pid=7b5be1e9e&amp;color=0,0,0&amp;vpa=308&amp;vtp=1">
            <a:extLst>
              <a:ext uri="{FF2B5EF4-FFF2-40B4-BE49-F238E27FC236}">
                <a16:creationId xmlns:a16="http://schemas.microsoft.com/office/drawing/2014/main" id="{1E10E2CD-F83A-EA83-BF45-3DE833AA5456}"/>
              </a:ext>
            </a:extLst>
          </p:cNvPr>
          <p:cNvSpPr/>
          <p:nvPr/>
        </p:nvSpPr>
        <p:spPr>
          <a:xfrm>
            <a:off x="7428960" y="1367019"/>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9" name="QC_3_BD.615_3#70d1374ca.choices?htil=68&amp;vop=1&amp;pid=7b5be1e9e&amp;color=0,0,0&amp;vtp=1&amp;bbb=1">
                <a:extLst>
                  <a:ext uri="{FF2B5EF4-FFF2-40B4-BE49-F238E27FC236}">
                    <a16:creationId xmlns:a16="http://schemas.microsoft.com/office/drawing/2014/main" id="{25D044DB-82C2-017C-0D44-96878CB787BC}"/>
                  </a:ext>
                </a:extLst>
              </p:cNvPr>
              <p:cNvSpPr/>
              <p:nvPr/>
            </p:nvSpPr>
            <p:spPr>
              <a:xfrm>
                <a:off x="832104" y="1789873"/>
                <a:ext cx="7991856" cy="17272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酒精灯移至湿棉花下方实验效果更佳</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用火柴点燃肥皂泡检验生成的氢气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使用硬质玻璃试管盛装还原铁粉</a:t>
                </a:r>
                <a:endParaRPr lang="en-US" altLang="zh-CN" sz="1800" dirty="0"/>
              </a:p>
            </p:txBody>
          </p:sp>
        </mc:Choice>
        <mc:Fallback>
          <p:sp>
            <p:nvSpPr>
              <p:cNvPr id="9" name="QC_3_BD.615_3#70d1374ca.choices?htil=68&amp;vop=1&amp;pid=7b5be1e9e&amp;color=0,0,0&amp;vtp=1&amp;bbb=1">
                <a:extLst>
                  <a:ext uri="{FF2B5EF4-FFF2-40B4-BE49-F238E27FC236}">
                    <a16:creationId xmlns:a16="http://schemas.microsoft.com/office/drawing/2014/main" id="{25D044DB-82C2-017C-0D44-96878CB787BC}"/>
                  </a:ext>
                </a:extLst>
              </p:cNvPr>
              <p:cNvSpPr>
                <a:spLocks noRot="1" noChangeAspect="1" noMove="1" noResize="1" noEditPoints="1" noAdjustHandles="1" noChangeArrowheads="1" noChangeShapeType="1" noTextEdit="1"/>
              </p:cNvSpPr>
              <p:nvPr/>
            </p:nvSpPr>
            <p:spPr>
              <a:xfrm>
                <a:off x="832104" y="1789873"/>
                <a:ext cx="7991856" cy="1727200"/>
              </a:xfrm>
              <a:prstGeom prst="rect">
                <a:avLst/>
              </a:prstGeom>
              <a:blipFill>
                <a:blip r:embed="rId4"/>
                <a:stretch>
                  <a:fillRect l="-1831" t="-1060" b="-5300"/>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38942891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45_1#1d4c22795?sp=1&amp;vop=1&amp;pid=8a2f1494d&amp;color=0,0,0&amp;vtp=1&amp;bt=1&amp;bbb=1"/>
              <p:cNvSpPr/>
              <p:nvPr/>
            </p:nvSpPr>
            <p:spPr>
              <a:xfrm>
                <a:off x="832104" y="1080000"/>
                <a:ext cx="10533888" cy="1892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（2）制取</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胶体的两个方案如下。</a:t>
                </a:r>
                <a:endParaRPr lang="en-US" altLang="zh-CN" sz="1800" dirty="0">
                  <a:solidFill>
                    <a:srgbClr val="000000"/>
                  </a:solidFill>
                </a:endParaRPr>
              </a:p>
              <a:p>
                <a:pPr latinLnBrk="1">
                  <a:lnSpc>
                    <a:spcPts val="5800"/>
                  </a:lnSpc>
                </a:pPr>
                <a:r>
                  <a:rPr lang="en-US" altLang="zh-CN" b="0" i="0">
                    <a:solidFill>
                      <a:srgbClr val="000000"/>
                    </a:solidFill>
                    <a:latin typeface="微软雅黑" pitchFamily="34" charset="0"/>
                    <a:ea typeface="微软雅黑" pitchFamily="34" charset="-122"/>
                    <a:cs typeface="微软雅黑" pitchFamily="34" charset="-120"/>
                  </a:rPr>
                  <a:t>方</a:t>
                </a:r>
                <a:r>
                  <a:rPr lang="en-US" altLang="zh-CN" sz="1800" b="0" i="0">
                    <a:solidFill>
                      <a:srgbClr val="000000"/>
                    </a:solidFill>
                    <a:latin typeface="微软雅黑" pitchFamily="34" charset="0"/>
                    <a:ea typeface="微软雅黑" pitchFamily="34" charset="-122"/>
                    <a:cs typeface="微软雅黑" pitchFamily="34" charset="-120"/>
                  </a:rPr>
                  <a:t>案一</a:t>
                </a:r>
                <a:r>
                  <a:rPr lang="en-US" altLang="zh-CN" sz="1800" b="0" i="0" dirty="0">
                    <a:solidFill>
                      <a:srgbClr val="000000"/>
                    </a:solidFill>
                    <a:latin typeface="微软雅黑" pitchFamily="34" charset="0"/>
                    <a:ea typeface="微软雅黑" pitchFamily="34" charset="-122"/>
                    <a:cs typeface="微软雅黑" pitchFamily="34" charset="-120"/>
                  </a:rPr>
                  <a:t>：蒸馏水煮沸</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a:rPr lang="en-US" altLang="zh-CN" sz="1800" b="0">
                                  <a:solidFill>
                                    <a:srgbClr val="000000"/>
                                  </a:solidFill>
                                  <a:latin typeface="Cambria Math" panose="02040503050406030204" pitchFamily="18" charset="0"/>
                                </a:rPr>
                                <m:t>几滴饱和</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FeCl</m:t>
                                  </m:r>
                                </m:e>
                                <m:sub>
                                  <m:r>
                                    <a:rPr lang="en-US" altLang="zh-CN" sz="1800" b="0">
                                      <a:solidFill>
                                        <a:srgbClr val="000000"/>
                                      </a:solidFill>
                                      <a:latin typeface="Cambria Math" panose="02040503050406030204" pitchFamily="18" charset="0"/>
                                    </a:rPr>
                                    <m:t>3</m:t>
                                  </m:r>
                                </m:sub>
                              </m:sSub>
                              <m:r>
                                <a:rPr lang="en-US" altLang="zh-CN" sz="1800" b="0">
                                  <a:solidFill>
                                    <a:srgbClr val="000000"/>
                                  </a:solidFill>
                                  <a:latin typeface="Cambria Math" panose="02040503050406030204" pitchFamily="18" charset="0"/>
                                </a:rPr>
                                <m:t>溶液</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a:t>
                </a:r>
                <a:endParaRPr lang="en-US" altLang="zh-CN" sz="1800" dirty="0">
                  <a:solidFill>
                    <a:srgbClr val="000000"/>
                  </a:solidFill>
                </a:endParaRPr>
              </a:p>
              <a:p>
                <a:pPr latinLnBrk="1">
                  <a:lnSpc>
                    <a:spcPts val="5800"/>
                  </a:lnSpc>
                </a:pPr>
                <a:r>
                  <a:rPr lang="en-US" altLang="zh-CN" b="0" i="0">
                    <a:solidFill>
                      <a:srgbClr val="000000"/>
                    </a:solidFill>
                    <a:latin typeface="微软雅黑" pitchFamily="34" charset="0"/>
                    <a:ea typeface="微软雅黑" pitchFamily="34" charset="-122"/>
                    <a:cs typeface="微软雅黑" pitchFamily="34" charset="-120"/>
                  </a:rPr>
                  <a:t>方</a:t>
                </a:r>
                <a:r>
                  <a:rPr lang="en-US" altLang="zh-CN" sz="1800" b="0" i="0">
                    <a:solidFill>
                      <a:srgbClr val="000000"/>
                    </a:solidFill>
                    <a:latin typeface="微软雅黑" pitchFamily="34" charset="0"/>
                    <a:ea typeface="微软雅黑" pitchFamily="34" charset="-122"/>
                    <a:cs typeface="微软雅黑" pitchFamily="34" charset="-120"/>
                  </a:rPr>
                  <a:t>案二</a:t>
                </a:r>
                <a:r>
                  <a:rPr lang="en-US" altLang="zh-CN" sz="1800" b="0" i="0" dirty="0">
                    <a:solidFill>
                      <a:srgbClr val="000000"/>
                    </a:solidFill>
                    <a:latin typeface="微软雅黑" pitchFamily="34" charset="0"/>
                    <a:ea typeface="微软雅黑" pitchFamily="34" charset="-122"/>
                    <a:cs typeface="微软雅黑" pitchFamily="34" charset="-120"/>
                  </a:rPr>
                  <a:t>：蒸馏水</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a:rPr lang="en-US" altLang="zh-CN" sz="1800" b="0">
                                  <a:solidFill>
                                    <a:srgbClr val="000000"/>
                                  </a:solidFill>
                                  <a:latin typeface="Cambria Math" panose="02040503050406030204" pitchFamily="18" charset="0"/>
                                </a:rPr>
                                <m:t>几滴饱和</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FeCl</m:t>
                                  </m:r>
                                </m:e>
                                <m:sub>
                                  <m:r>
                                    <a:rPr lang="en-US" altLang="zh-CN" sz="1800" b="0">
                                      <a:solidFill>
                                        <a:srgbClr val="000000"/>
                                      </a:solidFill>
                                      <a:latin typeface="Cambria Math" panose="02040503050406030204" pitchFamily="18" charset="0"/>
                                    </a:rPr>
                                    <m:t>3</m:t>
                                  </m:r>
                                </m:sub>
                              </m:sSub>
                              <m:r>
                                <a:rPr lang="en-US" altLang="zh-CN" sz="1800" b="0">
                                  <a:solidFill>
                                    <a:srgbClr val="000000"/>
                                  </a:solidFill>
                                  <a:latin typeface="Cambria Math" panose="02040503050406030204" pitchFamily="18" charset="0"/>
                                </a:rPr>
                                <m:t>溶液</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煮沸胶体</a:t>
                </a:r>
                <a:endParaRPr lang="en-US" altLang="zh-CN" sz="1800" dirty="0">
                  <a:solidFill>
                    <a:srgbClr val="000000"/>
                  </a:solidFill>
                </a:endParaRPr>
              </a:p>
            </p:txBody>
          </p:sp>
        </mc:Choice>
        <mc:Fallback xmlns="">
          <p:sp>
            <p:nvSpPr>
              <p:cNvPr id="2" name="QO_7_BD.45_1#1d4c22795?sp=1&amp;vop=1&amp;pid=8a2f1494d&amp;color=0,0,0&amp;vtp=1&amp;bt=1&amp;bbb=1"/>
              <p:cNvSpPr>
                <a:spLocks noRot="1" noChangeAspect="1" noMove="1" noResize="1" noEditPoints="1" noAdjustHandles="1" noChangeArrowheads="1" noChangeShapeType="1" noTextEdit="1"/>
              </p:cNvSpPr>
              <p:nvPr/>
            </p:nvSpPr>
            <p:spPr>
              <a:xfrm>
                <a:off x="832104" y="1080000"/>
                <a:ext cx="10533888" cy="1892300"/>
              </a:xfrm>
              <a:prstGeom prst="rect">
                <a:avLst/>
              </a:prstGeom>
              <a:blipFill>
                <a:blip r:embed="rId3"/>
                <a:stretch>
                  <a:fillRect l="-1389"/>
                </a:stretch>
              </a:blipFill>
              <a:ln/>
            </p:spPr>
            <p:txBody>
              <a:bodyPr/>
              <a:lstStyle/>
              <a:p>
                <a:r>
                  <a:rPr lang="zh-CN" altLang="en-US">
                    <a:noFill/>
                  </a:rPr>
                  <a:t> </a:t>
                </a:r>
              </a:p>
            </p:txBody>
          </p:sp>
        </mc:Fallback>
      </mc:AlternateContent>
      <p:sp>
        <p:nvSpPr>
          <p:cNvPr id="3" name="QB_8_BD.46_1#a63fa4972?sp=1&amp;vop=1&amp;pid=1d4c22795&amp;color=0,0,0&amp;vtp=1&amp;bbb=1&amp;hb=1"/>
          <p:cNvSpPr/>
          <p:nvPr/>
        </p:nvSpPr>
        <p:spPr>
          <a:xfrm>
            <a:off x="832104" y="2968744"/>
            <a:ext cx="10533888" cy="12573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①方案</a:t>
            </a:r>
            <a:r>
              <a:rPr lang="en-US" altLang="zh-CN" sz="1800" i="0">
                <a:solidFill>
                  <a:srgbClr val="000000"/>
                </a:solidFill>
                <a:latin typeface="SimSun" pitchFamily="34" charset="0"/>
                <a:ea typeface="SimSun" pitchFamily="34" charset="-122"/>
                <a:cs typeface="SimSun" pitchFamily="34" charset="-120"/>
              </a:rPr>
              <a:t>____</a:t>
            </a:r>
            <a:r>
              <a:rPr lang="en-US" altLang="zh-CN" sz="1800" b="0" i="0">
                <a:solidFill>
                  <a:srgbClr val="000000"/>
                </a:solidFill>
                <a:latin typeface="微软雅黑" pitchFamily="34" charset="0"/>
                <a:ea typeface="微软雅黑" pitchFamily="34" charset="-122"/>
                <a:cs typeface="微软雅黑" pitchFamily="34" charset="-120"/>
              </a:rPr>
              <a:t>能够制得胶体，胶体区别于溶液与悬浊液的本质特征为</a:t>
            </a:r>
            <a:r>
              <a:rPr lang="en-US" altLang="zh-CN" sz="1800" i="0">
                <a:solidFill>
                  <a:srgbClr val="000000"/>
                </a:solidFill>
                <a:latin typeface="SimSun" pitchFamily="34" charset="0"/>
                <a:ea typeface="SimSun" pitchFamily="34" charset="-122"/>
                <a:cs typeface="SimSun" pitchFamily="34" charset="-120"/>
              </a:rPr>
              <a:t>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检</a:t>
            </a:r>
            <a:r>
              <a:rPr lang="en-US" altLang="zh-CN" sz="1800" b="0" i="0">
                <a:solidFill>
                  <a:srgbClr val="000000"/>
                </a:solidFill>
                <a:latin typeface="微软雅黑" pitchFamily="34" charset="0"/>
                <a:ea typeface="微软雅黑" pitchFamily="34" charset="-122"/>
                <a:cs typeface="微软雅黑" pitchFamily="34" charset="-120"/>
              </a:rPr>
              <a:t>验该方案是否成功的方法为</a:t>
            </a:r>
            <a:r>
              <a:rPr lang="en-US" altLang="zh-CN" sz="1800" i="0">
                <a:solidFill>
                  <a:srgbClr val="000000"/>
                </a:solidFill>
                <a:latin typeface="SimSun" pitchFamily="34" charset="0"/>
                <a:ea typeface="SimSun" pitchFamily="34" charset="-122"/>
                <a:cs typeface="SimSun" pitchFamily="34" charset="-120"/>
              </a:rPr>
              <a:t>__________________________________________________________________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p:sp>
        <p:nvSpPr>
          <p:cNvPr id="4" name="QB_8_AN.47_1#a63fa4972.blank?vop=1&amp;pid=1d4c22795&amp;color=0,0,0&amp;vpa=24&amp;vtp=1"/>
          <p:cNvSpPr/>
          <p:nvPr/>
        </p:nvSpPr>
        <p:spPr>
          <a:xfrm>
            <a:off x="1523460" y="2938264"/>
            <a:ext cx="395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一</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5" name="QB_8_AN.48_1#a63fa4972.blank?vop=1&amp;pid=1d4c22795&amp;color=0,0,0&amp;vpa=25&amp;vtp=1&amp;bbb=1"/>
              <p:cNvSpPr/>
              <p:nvPr/>
            </p:nvSpPr>
            <p:spPr>
              <a:xfrm>
                <a:off x="7504367" y="2981190"/>
                <a:ext cx="3113088" cy="292100"/>
              </a:xfrm>
              <a:prstGeom prst="rect">
                <a:avLst/>
              </a:prstGeom>
              <a:noFill/>
              <a:ln/>
            </p:spPr>
            <p:txBody>
              <a:bodyPr wrap="none" lIns="0" tIns="0" rIns="0" bIns="0" rtlCol="0" anchor="t"/>
              <a:lstStyle/>
              <a:p>
                <a:pPr algn="ctr" latinLnBrk="1">
                  <a:lnSpc>
                    <a:spcPts val="2300"/>
                  </a:lnSpc>
                </a:pPr>
                <a:r>
                  <a:rPr lang="en-US" altLang="zh-CN" b="0" i="0" dirty="0">
                    <a:solidFill>
                      <a:srgbClr val="FF0000"/>
                    </a:solidFill>
                    <a:latin typeface="微软雅黑" pitchFamily="34" charset="0"/>
                    <a:ea typeface="微软雅黑" pitchFamily="34" charset="-122"/>
                    <a:cs typeface="微软雅黑" pitchFamily="34" charset="-120"/>
                  </a:rPr>
                  <a:t>分散质粒子直径为</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1∼100 </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nm</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5" name="QB_8_AN.48_1#a63fa4972.blank?vop=1&amp;pid=1d4c22795&amp;color=0,0,0&amp;vpa=25&amp;vtp=1&amp;bbb=1"/>
              <p:cNvSpPr>
                <a:spLocks noRot="1" noChangeAspect="1" noMove="1" noResize="1" noEditPoints="1" noAdjustHandles="1" noChangeArrowheads="1" noChangeShapeType="1" noTextEdit="1"/>
              </p:cNvSpPr>
              <p:nvPr/>
            </p:nvSpPr>
            <p:spPr>
              <a:xfrm>
                <a:off x="7504367" y="2981190"/>
                <a:ext cx="3113088" cy="292100"/>
              </a:xfrm>
              <a:prstGeom prst="rect">
                <a:avLst/>
              </a:prstGeom>
              <a:blipFill>
                <a:blip r:embed="rId4"/>
                <a:stretch>
                  <a:fillRect l="-2935" t="-27083" r="-391" b="-43750"/>
                </a:stretch>
              </a:blipFill>
              <a:ln/>
            </p:spPr>
            <p:txBody>
              <a:bodyPr/>
              <a:lstStyle/>
              <a:p>
                <a:r>
                  <a:rPr lang="zh-CN" altLang="en-US">
                    <a:noFill/>
                  </a:rPr>
                  <a:t> </a:t>
                </a:r>
              </a:p>
            </p:txBody>
          </p:sp>
        </mc:Fallback>
      </mc:AlternateContent>
      <p:sp>
        <p:nvSpPr>
          <p:cNvPr id="6" name="QB_8_AN.49_1#a63fa4972.blank?vop=1&amp;pid=1d4c22795&amp;color=0,0,0&amp;vpa=26&amp;vtp=1&amp;bbb=1&amp;hb=1"/>
          <p:cNvSpPr/>
          <p:nvPr/>
        </p:nvSpPr>
        <p:spPr>
          <a:xfrm>
            <a:off x="832104" y="3331964"/>
            <a:ext cx="10531904" cy="838200"/>
          </a:xfrm>
          <a:prstGeom prst="rect">
            <a:avLst/>
          </a:prstGeom>
          <a:noFill/>
          <a:ln/>
        </p:spPr>
        <p:txBody>
          <a:bodyPr wrap="square" lIns="0" tIns="0" rIns="0" bIns="0" rtlCol="0" anchor="t"/>
          <a:lstStyle/>
          <a:p>
            <a:pPr latinLnBrk="1">
              <a:lnSpc>
                <a:spcPts val="33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用红色激光笔照射该分散系</a:t>
            </a:r>
            <a:r>
              <a:rPr lang="en-US" altLang="zh-CN" b="0" i="0" dirty="0">
                <a:solidFill>
                  <a:srgbClr val="FF0000"/>
                </a:solidFill>
                <a:latin typeface="微软雅黑" pitchFamily="34" charset="0"/>
                <a:ea typeface="微软雅黑" pitchFamily="34" charset="-122"/>
                <a:cs typeface="微软雅黑" pitchFamily="34" charset="-120"/>
              </a:rPr>
              <a:t>，在与光束垂直的方向进行观察</a:t>
            </a:r>
            <a:r>
              <a:rPr lang="en-US" altLang="zh-CN" b="0" i="0">
                <a:solidFill>
                  <a:srgbClr val="FF0000"/>
                </a:solidFill>
                <a:latin typeface="微软雅黑" pitchFamily="34" charset="0"/>
                <a:ea typeface="微软雅黑" pitchFamily="34" charset="-122"/>
                <a:cs typeface="微软雅黑" pitchFamily="34" charset="-120"/>
              </a:rPr>
              <a:t>，如果有一条</a:t>
            </a:r>
          </a:p>
          <a:p>
            <a:pPr latinLnBrk="1">
              <a:lnSpc>
                <a:spcPts val="3300"/>
              </a:lnSpc>
            </a:pPr>
            <a:r>
              <a:rPr lang="en-US" altLang="zh-CN" b="0" i="0">
                <a:solidFill>
                  <a:srgbClr val="FF0000"/>
                </a:solidFill>
                <a:latin typeface="微软雅黑" pitchFamily="34" charset="0"/>
                <a:ea typeface="微软雅黑" pitchFamily="34" charset="-122"/>
                <a:cs typeface="微软雅黑" pitchFamily="34" charset="-120"/>
              </a:rPr>
              <a:t>光亮的</a:t>
            </a:r>
            <a:r>
              <a:rPr lang="en-US" altLang="zh-CN" b="0" i="0" dirty="0">
                <a:solidFill>
                  <a:srgbClr val="FF0000"/>
                </a:solidFill>
                <a:latin typeface="微软雅黑" pitchFamily="34" charset="0"/>
                <a:ea typeface="微软雅黑" pitchFamily="34" charset="-122"/>
                <a:cs typeface="微软雅黑" pitchFamily="34" charset="-120"/>
              </a:rPr>
              <a:t>“通路”出现，则证明该方案成功</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7" name="QB_8_BD.50_1#1ef63ff26?vop=1&amp;pid=1d4c22795&amp;color=0,0,0&amp;vtp=1&amp;bbb=1&amp;hb=1"/>
              <p:cNvSpPr/>
              <p:nvPr/>
            </p:nvSpPr>
            <p:spPr>
              <a:xfrm>
                <a:off x="832104" y="422229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②将</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胶体缓缓加入过量稀盐酸中，溶液由无色变为黄色</a:t>
                </a:r>
                <a:r>
                  <a:rPr lang="en-US" altLang="zh-CN" sz="1800" b="0" i="0">
                    <a:solidFill>
                      <a:srgbClr val="000000"/>
                    </a:solidFill>
                    <a:latin typeface="微软雅黑" pitchFamily="34" charset="0"/>
                    <a:ea typeface="微软雅黑" pitchFamily="34" charset="-122"/>
                    <a:cs typeface="微软雅黑" pitchFamily="34" charset="-120"/>
                  </a:rPr>
                  <a:t>，反应的离子方程式为</a:t>
                </a:r>
                <a:r>
                  <a:rPr lang="en-US" altLang="zh-CN" sz="1800" i="0">
                    <a:solidFill>
                      <a:srgbClr val="000000"/>
                    </a:solidFill>
                    <a:latin typeface="SimSun" pitchFamily="34" charset="0"/>
                    <a:ea typeface="SimSun" pitchFamily="34" charset="-122"/>
                    <a:cs typeface="SimSun" pitchFamily="34" charset="-120"/>
                  </a:rPr>
                  <a:t>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7" name="QB_8_BD.50_1#1ef63ff26?vop=1&amp;pid=1d4c22795&amp;color=0,0,0&amp;vtp=1&amp;bbb=1&amp;hb=1"/>
              <p:cNvSpPr>
                <a:spLocks noRot="1" noChangeAspect="1" noMove="1" noResize="1" noEditPoints="1" noAdjustHandles="1" noChangeArrowheads="1" noChangeShapeType="1" noTextEdit="1"/>
              </p:cNvSpPr>
              <p:nvPr/>
            </p:nvSpPr>
            <p:spPr>
              <a:xfrm>
                <a:off x="832104" y="4222290"/>
                <a:ext cx="10533888" cy="838200"/>
              </a:xfrm>
              <a:prstGeom prst="rect">
                <a:avLst/>
              </a:prstGeom>
              <a:blipFill>
                <a:blip r:embed="rId5"/>
                <a:stretch>
                  <a:fillRect l="-1389" r="-579" b="-1094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8_AN.51_1#1ef63ff26.blank?vop=1&amp;pid=1d4c22795&amp;color=0,0,0&amp;vpa=27&amp;vtp=1&amp;bbb=1&amp;rh=23.75&amp;hb=1"/>
              <p:cNvSpPr/>
              <p:nvPr/>
            </p:nvSpPr>
            <p:spPr>
              <a:xfrm>
                <a:off x="832104" y="4196890"/>
                <a:ext cx="10531904" cy="812800"/>
              </a:xfrm>
              <a:prstGeom prst="rect">
                <a:avLst/>
              </a:prstGeom>
              <a:noFill/>
              <a:ln/>
            </p:spPr>
            <p:txBody>
              <a:bodyPr wrap="square" lIns="0" tIns="0" rIns="0" bIns="0" rtlCol="0" anchor="t"/>
              <a:lstStyle/>
              <a:p>
                <a:pPr latinLnBrk="1">
                  <a:lnSpc>
                    <a:spcPts val="31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8_AN.51_1#1ef63ff26.blank?vop=1&amp;pid=1d4c22795&amp;color=0,0,0&amp;vpa=27&amp;vtp=1&amp;bbb=1&amp;rh=23.75&amp;hb=1"/>
              <p:cNvSpPr>
                <a:spLocks noRot="1" noChangeAspect="1" noMove="1" noResize="1" noEditPoints="1" noAdjustHandles="1" noChangeArrowheads="1" noChangeShapeType="1" noTextEdit="1"/>
              </p:cNvSpPr>
              <p:nvPr/>
            </p:nvSpPr>
            <p:spPr>
              <a:xfrm>
                <a:off x="832104" y="4196890"/>
                <a:ext cx="10531904" cy="812800"/>
              </a:xfrm>
              <a:prstGeom prst="rect">
                <a:avLst/>
              </a:prstGeom>
              <a:blipFill>
                <a:blip r:embed="rId6"/>
                <a:stretch>
                  <a:fillRect l="-811" b="-447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 calcmode="lin" valueType="num">
                                      <p:cBhvr additive="base">
                                        <p:cTn id="3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bg/>
                                          </p:spTgt>
                                        </p:tgtEl>
                                        <p:attrNameLst>
                                          <p:attrName>style.visibility</p:attrName>
                                        </p:attrNameLst>
                                      </p:cBhvr>
                                      <p:to>
                                        <p:strVal val="visible"/>
                                      </p:to>
                                    </p:set>
                                    <p:anim calcmode="lin" valueType="num">
                                      <p:cBhvr additive="base">
                                        <p:cTn id="4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8">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 calcmode="lin" valueType="num">
                                      <p:cBhvr additive="base">
                                        <p:cTn id="4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8" grpId="0" build="p" animBg="1"/>
    </p:bldLst>
  </p:timing>
</p:sld>
</file>

<file path=ppt/slides/slide180.xml><?xml version="1.0" encoding="utf-8"?>
<p:sld xmlns:a="http://schemas.openxmlformats.org/drawingml/2006/main" xmlns:r="http://schemas.openxmlformats.org/officeDocument/2006/relationships" xmlns:p="http://schemas.openxmlformats.org/presentationml/2006/main">
  <p:cSld name="Slide 192&amp;si=192">
    <p:spTree>
      <p:nvGrpSpPr>
        <p:cNvPr id="1" name=""/>
        <p:cNvGrpSpPr/>
        <p:nvPr/>
      </p:nvGrpSpPr>
      <p:grpSpPr>
        <a:xfrm>
          <a:off x="0" y="0"/>
          <a:ext cx="0" cy="0"/>
          <a:chOff x="0" y="0"/>
          <a:chExt cx="0" cy="0"/>
        </a:xfrm>
      </p:grpSpPr>
      <p:sp>
        <p:nvSpPr>
          <p:cNvPr id="2" name="QC_3_BD.617_1#30222d3f3?sp=1&amp;vop=1&amp;pid=7b5be1e9e&amp;color=0,0,0&amp;vtp=1&amp;bt=1&amp;bb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某学生按图示方法进行实验,观察到以下实验现象：</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微软雅黑" pitchFamily="34" charset="-122"/>
                <a:cs typeface="微软雅黑" pitchFamily="34" charset="-120"/>
              </a:rPr>
              <a:t>铜丝表面缓慢放出气泡,锥形瓶内气体呈红棕色;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②</a:t>
            </a:r>
            <a:r>
              <a:rPr lang="en-US" altLang="zh-CN" sz="1800" b="0" i="0" dirty="0">
                <a:solidFill>
                  <a:srgbClr val="000000"/>
                </a:solidFill>
                <a:latin typeface="微软雅黑" pitchFamily="34" charset="0"/>
                <a:ea typeface="微软雅黑" pitchFamily="34" charset="-122"/>
                <a:cs typeface="微软雅黑" pitchFamily="34" charset="-120"/>
              </a:rPr>
              <a:t>铜丝表面气泡释放速度逐渐加快,气体颜色逐渐变深;</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③</a:t>
            </a:r>
            <a:r>
              <a:rPr lang="en-US" altLang="zh-CN" sz="1800" b="0" i="0" dirty="0">
                <a:solidFill>
                  <a:srgbClr val="000000"/>
                </a:solidFill>
                <a:latin typeface="微软雅黑" pitchFamily="34" charset="0"/>
                <a:ea typeface="微软雅黑" pitchFamily="34" charset="-122"/>
                <a:cs typeface="微软雅黑" pitchFamily="34" charset="-120"/>
              </a:rPr>
              <a:t>一段时间后气体颜色逐渐变浅,至几乎无色;</a:t>
            </a:r>
            <a:endParaRPr lang="en-US" altLang="zh-CN" sz="1800" dirty="0"/>
          </a:p>
        </p:txBody>
      </p:sp>
      <p:sp>
        <p:nvSpPr>
          <p:cNvPr id="3" name="QC_3_BD.617_2#30222d3f3?vop=1&amp;pid=7b5be1e9e&amp;color=0,0,0&amp;vtp=1&amp;bbb=1"/>
          <p:cNvSpPr/>
          <p:nvPr/>
        </p:nvSpPr>
        <p:spPr>
          <a:xfrm>
            <a:off x="832104" y="276179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④锥形瓶中液面下降,长颈漏斗中液面上升,最终铜丝与液面脱离接触,反应停止。</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3_AN.618_1#30222d3f3.bracket?vop=1&amp;pid=7b5be1e9e&amp;color=0,0,0&amp;vpa=309&amp;vtp=1"/>
          <p:cNvSpPr/>
          <p:nvPr/>
        </p:nvSpPr>
        <p:spPr>
          <a:xfrm>
            <a:off x="2844260" y="318851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5" name="QC_3_BD.617_3#30222d3f3?htil=69&amp;vop=1&amp;pid=7b5be1e9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85583" y="1292896"/>
            <a:ext cx="1730601" cy="117349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3_BD.617_4#30222d3f3.choices?htil=69&amp;vop=1&amp;pid=7b5be1e9e&amp;color=0,0,0&amp;vtp=1&amp;bbb=1"/>
              <p:cNvSpPr/>
              <p:nvPr/>
            </p:nvSpPr>
            <p:spPr>
              <a:xfrm>
                <a:off x="832104" y="3625390"/>
                <a:ext cx="911656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开始阶段铜丝表面气泡释放速度缓慢</a:t>
                </a:r>
                <a:r>
                  <a:rPr lang="en-US" altLang="zh-CN" sz="1800" b="0" i="0">
                    <a:solidFill>
                      <a:srgbClr val="000000"/>
                    </a:solidFill>
                    <a:latin typeface="微软雅黑" pitchFamily="34" charset="0"/>
                    <a:ea typeface="微软雅黑" pitchFamily="34" charset="-122"/>
                    <a:cs typeface="微软雅黑" pitchFamily="34" charset="-120"/>
                  </a:rPr>
                  <a:t>,原因是铜丝在稀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中表面钝化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锥形瓶内出现了红棕色气体</a:t>
                </a:r>
                <a:r>
                  <a:rPr lang="en-US" altLang="zh-CN" sz="1800" b="0" i="0">
                    <a:solidFill>
                      <a:srgbClr val="000000"/>
                    </a:solidFill>
                    <a:latin typeface="微软雅黑" pitchFamily="34" charset="0"/>
                    <a:ea typeface="微软雅黑" pitchFamily="34" charset="-122"/>
                    <a:cs typeface="微软雅黑" pitchFamily="34" charset="-120"/>
                  </a:rPr>
                  <a:t>,表明铜和稀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反应生成了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红棕色逐渐变浅的主要原因是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铜丝与液面脱离接触,反应停止,原因是硝酸消耗完全</a:t>
                </a:r>
                <a:endParaRPr lang="en-US" altLang="zh-CN" sz="1800" dirty="0"/>
              </a:p>
            </p:txBody>
          </p:sp>
        </mc:Choice>
        <mc:Fallback xmlns="">
          <p:sp>
            <p:nvSpPr>
              <p:cNvPr id="6" name="QC_3_BD.617_4#30222d3f3.choices?htil=69&amp;vop=1&amp;pid=7b5be1e9e&amp;color=0,0,0&amp;vtp=1&amp;bbb=1"/>
              <p:cNvSpPr>
                <a:spLocks noRot="1" noChangeAspect="1" noMove="1" noResize="1" noEditPoints="1" noAdjustHandles="1" noChangeArrowheads="1" noChangeShapeType="1" noTextEdit="1"/>
              </p:cNvSpPr>
              <p:nvPr/>
            </p:nvSpPr>
            <p:spPr>
              <a:xfrm>
                <a:off x="832104" y="3625390"/>
                <a:ext cx="9116568" cy="1676400"/>
              </a:xfrm>
              <a:prstGeom prst="rect">
                <a:avLst/>
              </a:prstGeom>
              <a:blipFill>
                <a:blip r:embed="rId4"/>
                <a:stretch>
                  <a:fillRect l="-1605"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81.xml><?xml version="1.0" encoding="utf-8"?>
<p:sld xmlns:a="http://schemas.openxmlformats.org/drawingml/2006/main" xmlns:r="http://schemas.openxmlformats.org/officeDocument/2006/relationships" xmlns:p="http://schemas.openxmlformats.org/presentationml/2006/main">
  <p:cSld name="Slide 193&amp;si=19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619_1#615dcdf17?sp=1&amp;vop=1&amp;pid=7b5be1e9e&amp;color=0,0,0&amp;vtp=1&amp;bt=1&amp;bb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某小组对</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CN</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的性质进行探究：</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Ⅰ</a:t>
                </a:r>
                <a:r>
                  <a:rPr lang="en-US" altLang="zh-CN" sz="1800" b="0" i="0" dirty="0">
                    <a:solidFill>
                      <a:srgbClr val="000000"/>
                    </a:solidFill>
                    <a:latin typeface="微软雅黑" pitchFamily="34" charset="0"/>
                    <a:ea typeface="微软雅黑" pitchFamily="34" charset="-122"/>
                    <a:cs typeface="微软雅黑" pitchFamily="34" charset="-120"/>
                  </a:rPr>
                  <a:t>.向少量蒸馏水里滴加</a:t>
                </a:r>
                <a:r>
                  <a:rPr lang="en-US" altLang="zh-CN" sz="1800" b="0" i="0">
                    <a:solidFill>
                      <a:srgbClr val="000000"/>
                    </a:solidFill>
                    <a:latin typeface="微软雅黑" pitchFamily="34" charset="0"/>
                    <a:ea typeface="微软雅黑" pitchFamily="34" charset="-122"/>
                    <a:cs typeface="微软雅黑" pitchFamily="34" charset="-120"/>
                  </a:rPr>
                  <a:t>2滴</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溶液，再滴加2滴</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Ⅱ</a:t>
                </a:r>
                <a:r>
                  <a:rPr lang="en-US" altLang="zh-CN" sz="1800" b="0" i="0" dirty="0">
                    <a:solidFill>
                      <a:srgbClr val="000000"/>
                    </a:solidFill>
                    <a:latin typeface="微软雅黑" pitchFamily="34" charset="0"/>
                    <a:ea typeface="微软雅黑" pitchFamily="34" charset="-122"/>
                    <a:cs typeface="微软雅黑" pitchFamily="34" charset="-120"/>
                  </a:rPr>
                  <a:t>.向少量蒸馏水里滴加</a:t>
                </a:r>
                <a:r>
                  <a:rPr lang="en-US" altLang="zh-CN" sz="1800" b="0" i="0">
                    <a:solidFill>
                      <a:srgbClr val="000000"/>
                    </a:solidFill>
                    <a:latin typeface="微软雅黑" pitchFamily="34" charset="0"/>
                    <a:ea typeface="微软雅黑" pitchFamily="34" charset="-122"/>
                    <a:cs typeface="微软雅黑" pitchFamily="34" charset="-120"/>
                  </a:rPr>
                  <a:t>2滴</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CN</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溶液，再滴加2滴</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3_BD.619_1#615dcdf17?sp=1&amp;vop=1&amp;pid=7b5be1e9e&amp;color=0,0,0&amp;vtp=1&amp;bt=1&amp;bb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b="-5818"/>
                </a:stretch>
              </a:blipFill>
              <a:ln/>
            </p:spPr>
            <p:txBody>
              <a:bodyPr/>
              <a:lstStyle/>
              <a:p>
                <a:r>
                  <a:rPr lang="zh-CN" altLang="en-US">
                    <a:noFill/>
                  </a:rPr>
                  <a:t> </a:t>
                </a:r>
              </a:p>
            </p:txBody>
          </p:sp>
        </mc:Fallback>
      </mc:AlternateContent>
      <p:sp>
        <p:nvSpPr>
          <p:cNvPr id="3" name="QC_3_AN.620_1#615dcdf17.bracket?vop=1&amp;pid=7b5be1e9e&amp;color=0,0,0&amp;vpa=310&amp;vtp=1"/>
          <p:cNvSpPr/>
          <p:nvPr/>
        </p:nvSpPr>
        <p:spPr>
          <a:xfrm>
            <a:off x="2844260" y="23449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3_BD.619_2#615dcdf17.choices?vop=1&amp;pid=7b5be1e9e&amp;color=0,0,0&amp;vtp=1&amp;bbb=1"/>
              <p:cNvSpPr/>
              <p:nvPr/>
            </p:nvSpPr>
            <p:spPr>
              <a:xfrm>
                <a:off x="832104" y="27617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可作铜版刻蚀液</a:t>
                </a:r>
                <a:r>
                  <a:rPr lang="en-US" altLang="zh-CN" sz="1800" b="0" i="0">
                    <a:solidFill>
                      <a:srgbClr val="000000"/>
                    </a:solidFill>
                    <a:latin typeface="微软雅黑" pitchFamily="34" charset="0"/>
                    <a:ea typeface="微软雅黑" pitchFamily="34" charset="-122"/>
                    <a:cs typeface="微软雅黑" pitchFamily="34" charset="-120"/>
                  </a:rPr>
                  <a:t>，表现还原性</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实验Ⅱ中溶液呈红色</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800" b="0" i="0" dirty="0">
                    <a:solidFill>
                      <a:srgbClr val="000000"/>
                    </a:solidFill>
                    <a:latin typeface="微软雅黑" pitchFamily="34" charset="0"/>
                    <a:ea typeface="微软雅黑" pitchFamily="34" charset="-122"/>
                    <a:cs typeface="微软雅黑" pitchFamily="34" charset="-120"/>
                  </a:rPr>
                  <a:t>能区分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CN</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焰色试验不能区分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CN</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3_BD.619_2#615dcdf17.choices?vop=1&amp;pid=7b5be1e9e&amp;color=0,0,0&amp;vtp=1&amp;bbb=1"/>
              <p:cNvSpPr>
                <a:spLocks noRot="1" noChangeAspect="1" noMove="1" noResize="1" noEditPoints="1" noAdjustHandles="1" noChangeArrowheads="1" noChangeShapeType="1" noTextEdit="1"/>
              </p:cNvSpPr>
              <p:nvPr/>
            </p:nvSpPr>
            <p:spPr>
              <a:xfrm>
                <a:off x="832104" y="2761790"/>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2.xml><?xml version="1.0" encoding="utf-8"?>
<p:sld xmlns:a="http://schemas.openxmlformats.org/drawingml/2006/main" xmlns:r="http://schemas.openxmlformats.org/officeDocument/2006/relationships" xmlns:p="http://schemas.openxmlformats.org/presentationml/2006/main">
  <p:cSld name="Slide 194&amp;si=19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621_1#32fc3386d?sp=1&amp;vop=1&amp;pid=7b5be1e9e&amp;color=0,0,0&amp;vtp=1&amp;bt=1&amp;bbb=1&amp;hb=1"/>
              <p:cNvSpPr/>
              <p:nvPr/>
            </p:nvSpPr>
            <p:spPr>
              <a:xfrm>
                <a:off x="832104" y="1078992"/>
                <a:ext cx="10533888" cy="1003300"/>
              </a:xfrm>
              <a:prstGeom prst="rect">
                <a:avLst/>
              </a:prstGeom>
              <a:noFill/>
              <a:ln/>
            </p:spPr>
            <p:txBody>
              <a:bodyPr wrap="none" lIns="0" tIns="0" rIns="0" bIns="0" rtlCol="0" anchor="t"/>
              <a:lstStyle/>
              <a:p>
                <a:pPr algn="l" latinLnBrk="1">
                  <a:lnSpc>
                    <a:spcPts val="4600"/>
                  </a:lnSpc>
                </a:pPr>
                <a:r>
                  <a:rPr lang="en-US" altLang="zh-CN" sz="1800" b="0" i="0" dirty="0">
                    <a:solidFill>
                      <a:srgbClr val="000000"/>
                    </a:solidFill>
                    <a:latin typeface="微软雅黑" pitchFamily="34" charset="0"/>
                    <a:ea typeface="微软雅黑" pitchFamily="34" charset="-122"/>
                    <a:cs typeface="微软雅黑" pitchFamily="34" charset="-120"/>
                  </a:rPr>
                  <a:t>贵州重晶石矿</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主要成分</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储量占全国</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num>
                      <m:den>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den>
                    </m:f>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以上。某研究小组对重晶石矿进行“富矿精开”研究</a:t>
                </a:r>
                <a:r>
                  <a:rPr lang="en-US" altLang="zh-CN" sz="1800" b="0" i="0">
                    <a:solidFill>
                      <a:srgbClr val="000000"/>
                    </a:solidFill>
                    <a:latin typeface="微软雅黑" pitchFamily="34" charset="0"/>
                    <a:ea typeface="微软雅黑" pitchFamily="34" charset="-122"/>
                    <a:cs typeface="微软雅黑" pitchFamily="34" charset="-120"/>
                  </a:rPr>
                  <a:t>，开发了</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制备高纯纳米钛酸钡</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BaTiO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工艺。部分流程如下：</a:t>
                </a:r>
                <a:endParaRPr lang="en-US" altLang="zh-CN" dirty="0"/>
              </a:p>
            </p:txBody>
          </p:sp>
        </mc:Choice>
        <mc:Fallback xmlns="">
          <p:sp>
            <p:nvSpPr>
              <p:cNvPr id="2" name="QC_3_BD.621_1#32fc3386d?sp=1&amp;vop=1&amp;pid=7b5be1e9e&amp;color=0,0,0&amp;vtp=1&amp;bt=1&amp;bbb=1&amp;hb=1"/>
              <p:cNvSpPr>
                <a:spLocks noRot="1" noChangeAspect="1" noMove="1" noResize="1" noEditPoints="1" noAdjustHandles="1" noChangeArrowheads="1" noChangeShapeType="1" noTextEdit="1"/>
              </p:cNvSpPr>
              <p:nvPr/>
            </p:nvSpPr>
            <p:spPr>
              <a:xfrm>
                <a:off x="832104" y="1078992"/>
                <a:ext cx="10533888" cy="1003300"/>
              </a:xfrm>
              <a:prstGeom prst="rect">
                <a:avLst/>
              </a:prstGeom>
              <a:blipFill>
                <a:blip r:embed="rId3"/>
                <a:stretch>
                  <a:fillRect l="-1389" r="-1273" b="-8485"/>
                </a:stretch>
              </a:blipFill>
              <a:ln/>
            </p:spPr>
            <p:txBody>
              <a:bodyPr/>
              <a:lstStyle/>
              <a:p>
                <a:r>
                  <a:rPr lang="zh-CN" altLang="en-US">
                    <a:noFill/>
                  </a:rPr>
                  <a:t> </a:t>
                </a:r>
              </a:p>
            </p:txBody>
          </p:sp>
        </mc:Fallback>
      </mc:AlternateContent>
      <p:sp>
        <p:nvSpPr>
          <p:cNvPr id="3" name="QC_3_BD.621_2#32fc3386d?vop=1&amp;pid=7b5be1e9e&amp;color=0,0,0&amp;vtp=1&amp;bbb=1"/>
          <p:cNvSpPr/>
          <p:nvPr/>
        </p:nvSpPr>
        <p:spPr>
          <a:xfrm>
            <a:off x="832104" y="2082800"/>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3_AN.622_1#32fc3386d.bracket?vop=1&amp;pid=7b5be1e9e&amp;color=0,0,0&amp;vpa=311&amp;vtp=1"/>
          <p:cNvSpPr/>
          <p:nvPr/>
        </p:nvSpPr>
        <p:spPr>
          <a:xfrm>
            <a:off x="2856960" y="2079625"/>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5" name="QC_3_BD.621_3#32fc3386d?htil=70&amp;vop=1&amp;pid=7b5be1e9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27023" y="2625725"/>
            <a:ext cx="4050792" cy="13258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3_BD.621_4#32fc3386d.choices?htil=70&amp;vop=1&amp;pid=7b5be1e9e&amp;color=0,0,0&amp;vtp=1&amp;bbb=1"/>
              <p:cNvSpPr/>
              <p:nvPr/>
            </p:nvSpPr>
            <p:spPr>
              <a:xfrm>
                <a:off x="832104" y="2533071"/>
                <a:ext cx="6391656"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r>
                  <a:rPr lang="en-US" altLang="zh-CN" sz="1800" b="0" i="0">
                    <a:solidFill>
                      <a:srgbClr val="000000"/>
                    </a:solidFill>
                    <a:latin typeface="微软雅黑" pitchFamily="34" charset="0"/>
                    <a:ea typeface="微软雅黑" pitchFamily="34" charset="-122"/>
                    <a:cs typeface="微软雅黑" pitchFamily="34" charset="-120"/>
                  </a:rPr>
                  <a:t>”主要成分是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，“溶液1</a:t>
                </a:r>
                <a:r>
                  <a:rPr lang="en-US" altLang="zh-CN" sz="1800" b="0" i="0">
                    <a:solidFill>
                      <a:srgbClr val="000000"/>
                    </a:solidFill>
                    <a:latin typeface="微软雅黑" pitchFamily="34" charset="0"/>
                    <a:ea typeface="微软雅黑" pitchFamily="34" charset="-122"/>
                    <a:cs typeface="微软雅黑" pitchFamily="34" charset="-120"/>
                  </a:rPr>
                  <a:t>”的主要溶质是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“系列操作”可为蒸发浓缩、冷却结晶、过滤、洗涤、干燥</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“合成反应</a:t>
                </a:r>
                <a:r>
                  <a:rPr lang="en-US" altLang="zh-CN" sz="1800" b="0" i="0">
                    <a:solidFill>
                      <a:srgbClr val="000000"/>
                    </a:solidFill>
                    <a:latin typeface="微软雅黑" pitchFamily="34" charset="0"/>
                    <a:ea typeface="微软雅黑" pitchFamily="34" charset="-122"/>
                    <a:cs typeface="微软雅黑" pitchFamily="34" charset="-120"/>
                  </a:rPr>
                  <a:t>”中生成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BaTiO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的反应是氧化还原反应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“洗涤</a:t>
                </a:r>
                <a:r>
                  <a:rPr lang="en-US" altLang="zh-CN" sz="1800" b="0" i="0">
                    <a:solidFill>
                      <a:srgbClr val="000000"/>
                    </a:solidFill>
                    <a:latin typeface="微软雅黑" pitchFamily="34" charset="0"/>
                    <a:ea typeface="微软雅黑" pitchFamily="34" charset="-122"/>
                    <a:cs typeface="微软雅黑" pitchFamily="34" charset="-120"/>
                  </a:rPr>
                  <a:t>”时可用稀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去除残留的碱，以提高纯度</a:t>
                </a:r>
                <a:endParaRPr lang="en-US" altLang="zh-CN" sz="1800" dirty="0"/>
              </a:p>
            </p:txBody>
          </p:sp>
        </mc:Choice>
        <mc:Fallback xmlns="">
          <p:sp>
            <p:nvSpPr>
              <p:cNvPr id="6" name="QC_3_BD.621_4#32fc3386d.choices?htil=70&amp;vop=1&amp;pid=7b5be1e9e&amp;color=0,0,0&amp;vtp=1&amp;bbb=1"/>
              <p:cNvSpPr>
                <a:spLocks noRot="1" noChangeAspect="1" noMove="1" noResize="1" noEditPoints="1" noAdjustHandles="1" noChangeArrowheads="1" noChangeShapeType="1" noTextEdit="1"/>
              </p:cNvSpPr>
              <p:nvPr/>
            </p:nvSpPr>
            <p:spPr>
              <a:xfrm>
                <a:off x="832104" y="2533071"/>
                <a:ext cx="6391656" cy="1676400"/>
              </a:xfrm>
              <a:prstGeom prst="rect">
                <a:avLst/>
              </a:prstGeom>
              <a:blipFill>
                <a:blip r:embed="rId5"/>
                <a:stretch>
                  <a:fillRect l="-2290" r="-382"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52_1#c9042a8d2?vop=1&amp;pid=98e7589ae&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一定质量的铁的氧化物与</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的盐酸恰好完全反应</a:t>
                </a:r>
                <a:r>
                  <a:rPr lang="en-US" altLang="zh-CN" sz="1800" b="0" i="0">
                    <a:solidFill>
                      <a:srgbClr val="000000"/>
                    </a:solidFill>
                    <a:latin typeface="微软雅黑" pitchFamily="34" charset="0"/>
                    <a:ea typeface="微软雅黑" pitchFamily="34" charset="-122"/>
                    <a:cs typeface="微软雅黑" pitchFamily="34" charset="-120"/>
                  </a:rPr>
                  <a:t>，所得溶液中的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恰好能被标准状况下</a:t>
                </a: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672 </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mL</m:t>
                    </m:r>
                    <m:r>
                      <a:rPr lang="en-US" altLang="zh-CN"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氧化，</a:t>
                </a:r>
                <a:r>
                  <a:rPr lang="en-US" altLang="zh-CN" b="0" i="0">
                    <a:solidFill>
                      <a:srgbClr val="000000"/>
                    </a:solidFill>
                    <a:latin typeface="微软雅黑" pitchFamily="34" charset="0"/>
                    <a:ea typeface="微软雅黑" pitchFamily="34" charset="-122"/>
                    <a:cs typeface="微软雅黑" pitchFamily="34" charset="-120"/>
                  </a:rPr>
                  <a:t>则该固体中铁原子和氧原子的个数之比为(</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52_1#c9042a8d2?vop=1&amp;pid=98e7589ae&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347" b="-10870"/>
                </a:stretch>
              </a:blipFill>
              <a:ln/>
            </p:spPr>
            <p:txBody>
              <a:bodyPr/>
              <a:lstStyle/>
              <a:p>
                <a:r>
                  <a:rPr lang="zh-CN" altLang="en-US">
                    <a:noFill/>
                  </a:rPr>
                  <a:t> </a:t>
                </a:r>
              </a:p>
            </p:txBody>
          </p:sp>
        </mc:Fallback>
      </mc:AlternateContent>
      <p:sp>
        <p:nvSpPr>
          <p:cNvPr id="3" name="QC_5_AN.53_1#c9042a8d2.bracket?vop=1&amp;pid=98e7589ae&amp;color=0,0,0&amp;vpa=28&amp;vtp=1"/>
          <p:cNvSpPr/>
          <p:nvPr/>
        </p:nvSpPr>
        <p:spPr>
          <a:xfrm>
            <a:off x="6920896" y="15067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5_BD.52_2#c9042a8d2.choices?vop=1&amp;pid=98e7589ae&amp;color=0,0,0&amp;vtp=1&amp;bbb=1"/>
              <p:cNvSpPr/>
              <p:nvPr/>
            </p:nvSpPr>
            <p:spPr>
              <a:xfrm>
                <a:off x="832104" y="1948990"/>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96972" algn="l"/>
                    <a:tab pos="5368544" algn="l"/>
                    <a:tab pos="805281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7:9</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5:6</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3:4</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52_2#c9042a8d2.choices?vop=1&amp;pid=98e7589ae&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a:blip r:embed="rId4"/>
                <a:stretch>
                  <a:fillRect l="-1389" b="-1688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_1#215f9094a?vop=1&amp;pid=b60ad8fb6&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下列关于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的叙述中不正确的是(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_1#215f9094a?vop=1&amp;pid=b60ad8fb6&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2_1#215f9094a.bracket?vop=1&amp;pid=b60ad8fb6&amp;color=0,0,0&amp;vpa=1&amp;vtp=1"/>
          <p:cNvSpPr/>
          <p:nvPr/>
        </p:nvSpPr>
        <p:spPr>
          <a:xfrm>
            <a:off x="5276183"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_2#215f9094a.choices?vop=1&amp;pid=b60ad8fb6&amp;color=0,0,0&amp;vtp=1&amp;bbb=1"/>
              <p:cNvSpPr/>
              <p:nvPr/>
            </p:nvSpPr>
            <p:spPr>
              <a:xfrm>
                <a:off x="832104" y="149542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二者溶液的相互转化均可通过化合反应实现</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将足量铁粉加入氯水中</a:t>
                </a:r>
                <a:r>
                  <a:rPr lang="en-US" altLang="zh-CN" sz="1800" b="0" i="0">
                    <a:solidFill>
                      <a:srgbClr val="000000"/>
                    </a:solidFill>
                    <a:latin typeface="微软雅黑" pitchFamily="34" charset="0"/>
                    <a:ea typeface="微软雅黑" pitchFamily="34" charset="-122"/>
                    <a:cs typeface="微软雅黑" pitchFamily="34" charset="-120"/>
                  </a:rPr>
                  <a:t>，能得到</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酸性高锰酸钾溶液可作为鉴别二者溶液的试剂</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分别向盛有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溶液的试管中加入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溶液，最终可得到相同物质</a:t>
                </a:r>
                <a:endParaRPr lang="en-US" altLang="zh-CN" sz="1800" dirty="0"/>
              </a:p>
            </p:txBody>
          </p:sp>
        </mc:Choice>
        <mc:Fallback xmlns="">
          <p:sp>
            <p:nvSpPr>
              <p:cNvPr id="4" name="QC_6_BD.1_2#215f9094a.choices?vop=1&amp;pid=b60ad8fb6&amp;color=0,0,0&amp;vtp=1&amp;bbb=1"/>
              <p:cNvSpPr>
                <a:spLocks noRot="1" noChangeAspect="1" noMove="1" noResize="1" noEditPoints="1" noAdjustHandles="1" noChangeArrowheads="1" noChangeShapeType="1" noTextEdit="1"/>
              </p:cNvSpPr>
              <p:nvPr/>
            </p:nvSpPr>
            <p:spPr>
              <a:xfrm>
                <a:off x="832104" y="1495425"/>
                <a:ext cx="10533888" cy="1676400"/>
              </a:xfrm>
              <a:prstGeom prst="rect">
                <a:avLst/>
              </a:prstGeom>
              <a:blipFill>
                <a:blip r:embed="rId4"/>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54_1#a33b4968c?sp=1&amp;vop=1&amp;pid=98e7589ae&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从某含有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的工业废液中回收铜并制备氯化铁晶体的流程如下：</a:t>
                </a:r>
                <a:endParaRPr lang="en-US" altLang="zh-CN" sz="1800" dirty="0"/>
              </a:p>
            </p:txBody>
          </p:sp>
        </mc:Choice>
        <mc:Fallback xmlns="">
          <p:sp>
            <p:nvSpPr>
              <p:cNvPr id="2" name="QC_5_BD.54_1#a33b4968c?sp=1&amp;vop=1&amp;pid=98e7589ae&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sp>
        <p:nvSpPr>
          <p:cNvPr id="3" name="QC_5_BD.54_2#a33b4968c?vop=1&amp;pid=98e7589ae&amp;color=0,0,0&amp;vtp=1&amp;bbb=1"/>
          <p:cNvSpPr/>
          <p:nvPr/>
        </p:nvSpPr>
        <p:spPr>
          <a:xfrm>
            <a:off x="832104" y="1495544"/>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5_AN.55_1#a33b4968c.bracket?vop=1&amp;pid=98e7589ae&amp;color=0,0,0&amp;vpa=29&amp;vtp=1"/>
          <p:cNvSpPr/>
          <p:nvPr/>
        </p:nvSpPr>
        <p:spPr>
          <a:xfrm>
            <a:off x="2844260" y="1492369"/>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5" name="QC_5_BD.54_3#a33b4968c?htil=4&amp;vop=1&amp;pid=98e7589ae&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378599" y="2038469"/>
            <a:ext cx="4581144" cy="12161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5_BD.54_4#a33b4968c.choices?htil=4&amp;vop=1&amp;pid=98e7589ae&amp;color=0,0,0&amp;vtp=1&amp;bbb=1"/>
              <p:cNvSpPr/>
              <p:nvPr/>
            </p:nvSpPr>
            <p:spPr>
              <a:xfrm>
                <a:off x="832104" y="1945815"/>
                <a:ext cx="587044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试剂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是铁、试剂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是稀硫酸</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操作Ⅰ、操作Ⅱ、操作Ⅲ相同</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试剂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dirty="0">
                    <a:solidFill>
                      <a:srgbClr val="000000"/>
                    </a:solidFill>
                    <a:latin typeface="微软雅黑" pitchFamily="34" charset="0"/>
                    <a:ea typeface="微软雅黑" pitchFamily="34" charset="-122"/>
                    <a:cs typeface="微软雅黑" pitchFamily="34" charset="-120"/>
                  </a:rPr>
                  <a:t>可以是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溶液或氯气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用酸性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溶液可检验溶液</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800" b="0" i="0" dirty="0">
                    <a:solidFill>
                      <a:srgbClr val="000000"/>
                    </a:solidFill>
                    <a:latin typeface="微软雅黑" pitchFamily="34" charset="0"/>
                    <a:ea typeface="微软雅黑" pitchFamily="34" charset="-122"/>
                    <a:cs typeface="微软雅黑" pitchFamily="34" charset="-120"/>
                  </a:rPr>
                  <a:t>中是否还有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6" name="QC_5_BD.54_4#a33b4968c.choices?htil=4&amp;vop=1&amp;pid=98e7589ae&amp;color=0,0,0&amp;vtp=1&amp;bbb=1"/>
              <p:cNvSpPr>
                <a:spLocks noRot="1" noChangeAspect="1" noMove="1" noResize="1" noEditPoints="1" noAdjustHandles="1" noChangeArrowheads="1" noChangeShapeType="1" noTextEdit="1"/>
              </p:cNvSpPr>
              <p:nvPr/>
            </p:nvSpPr>
            <p:spPr>
              <a:xfrm>
                <a:off x="832104" y="1945815"/>
                <a:ext cx="5870448" cy="1676400"/>
              </a:xfrm>
              <a:prstGeom prst="rect">
                <a:avLst/>
              </a:prstGeom>
              <a:blipFill>
                <a:blip r:embed="rId5"/>
                <a:stretch>
                  <a:fillRect l="-2492"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56_1#9efa8e0f3?sp=1&amp;vop=1&amp;pid=98e7589ae&amp;color=0,0,0&amp;vtp=1&amp;bt=1&amp;bb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实验探究是化学的魅力所在，某实验小组设计了下面实验，回答下列问题：</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对</a:t>
                </a:r>
                <a:r>
                  <a:rPr lang="en-US" altLang="zh-CN" sz="1800" b="0" i="0">
                    <a:solidFill>
                      <a:srgbClr val="000000"/>
                    </a:solidFill>
                    <a:latin typeface="微软雅黑" pitchFamily="34" charset="0"/>
                    <a:ea typeface="微软雅黑" pitchFamily="34" charset="-122"/>
                    <a:cs typeface="微软雅黑" pitchFamily="34" charset="-120"/>
                  </a:rPr>
                  <a:t>市售的某补铁药片</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有效成分为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是否变质进行检测，请帮助完成实验报告。</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步</a:t>
                </a:r>
                <a:r>
                  <a:rPr lang="en-US" altLang="zh-CN" sz="1800" b="0" i="0">
                    <a:solidFill>
                      <a:srgbClr val="000000"/>
                    </a:solidFill>
                    <a:latin typeface="微软雅黑" pitchFamily="34" charset="0"/>
                    <a:ea typeface="微软雅黑" pitchFamily="34" charset="-122"/>
                    <a:cs typeface="微软雅黑" pitchFamily="34" charset="-120"/>
                  </a:rPr>
                  <a:t>骤</a:t>
                </a:r>
                <a:r>
                  <a:rPr lang="en-US" altLang="zh-CN" sz="1800" b="0" i="0" dirty="0">
                    <a:solidFill>
                      <a:srgbClr val="000000"/>
                    </a:solidFill>
                    <a:latin typeface="微软雅黑" pitchFamily="34" charset="0"/>
                    <a:ea typeface="微软雅黑" pitchFamily="34" charset="-122"/>
                    <a:cs typeface="微软雅黑" pitchFamily="34" charset="-120"/>
                  </a:rPr>
                  <a:t>1：取该补铁药片于试管中，加入适量蒸馏水，药片部分溶解，过滤。</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步</a:t>
                </a:r>
                <a:r>
                  <a:rPr lang="en-US" altLang="zh-CN" sz="1800" b="0" i="0">
                    <a:solidFill>
                      <a:srgbClr val="000000"/>
                    </a:solidFill>
                    <a:latin typeface="微软雅黑" pitchFamily="34" charset="0"/>
                    <a:ea typeface="微软雅黑" pitchFamily="34" charset="-122"/>
                    <a:cs typeface="微软雅黑" pitchFamily="34" charset="-120"/>
                  </a:rPr>
                  <a:t>骤</a:t>
                </a:r>
                <a:r>
                  <a:rPr lang="en-US" altLang="zh-CN" sz="1800" b="0" i="0" dirty="0">
                    <a:solidFill>
                      <a:srgbClr val="000000"/>
                    </a:solidFill>
                    <a:latin typeface="微软雅黑" pitchFamily="34" charset="0"/>
                    <a:ea typeface="微软雅黑" pitchFamily="34" charset="-122"/>
                    <a:cs typeface="微软雅黑" pitchFamily="34" charset="-120"/>
                  </a:rPr>
                  <a:t>2：取少量步骤1所得滤液于试管中，滴加</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，说明该补铁药片已变质。</a:t>
                </a:r>
                <a:endParaRPr lang="en-US" altLang="zh-CN" sz="1800" dirty="0">
                  <a:solidFill>
                    <a:srgbClr val="000000"/>
                  </a:solidFill>
                </a:endParaRPr>
              </a:p>
            </p:txBody>
          </p:sp>
        </mc:Choice>
        <mc:Fallback xmlns="">
          <p:sp>
            <p:nvSpPr>
              <p:cNvPr id="2" name="QO_5_BD.56_1#9efa8e0f3?sp=1&amp;vop=1&amp;pid=98e7589ae&amp;color=0,0,0&amp;vtp=1&amp;bt=1&amp;bb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b="-5818"/>
                </a:stretch>
              </a:blipFill>
              <a:ln/>
            </p:spPr>
            <p:txBody>
              <a:bodyPr/>
              <a:lstStyle/>
              <a:p>
                <a:r>
                  <a:rPr lang="zh-CN" altLang="en-US">
                    <a:noFill/>
                  </a:rPr>
                  <a:t> </a:t>
                </a:r>
              </a:p>
            </p:txBody>
          </p:sp>
        </mc:Fallback>
      </mc:AlternateContent>
      <p:sp>
        <p:nvSpPr>
          <p:cNvPr id="3" name="QB_6_BD.57_1#34e46c61b?vop=1&amp;pid=9efa8e0f3&amp;color=0,0,0&amp;vtp=1&amp;bbb=1"/>
          <p:cNvSpPr/>
          <p:nvPr/>
        </p:nvSpPr>
        <p:spPr>
          <a:xfrm>
            <a:off x="832104" y="2727444"/>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（1）补充步骤2</a:t>
            </a:r>
            <a:r>
              <a:rPr lang="en-US" altLang="zh-CN" sz="1800" b="0" i="0">
                <a:solidFill>
                  <a:srgbClr val="000000"/>
                </a:solidFill>
                <a:latin typeface="微软雅黑" pitchFamily="34" charset="0"/>
                <a:ea typeface="微软雅黑" pitchFamily="34" charset="-122"/>
                <a:cs typeface="微软雅黑" pitchFamily="34" charset="-120"/>
              </a:rPr>
              <a:t>中的操作和现象：</a:t>
            </a:r>
            <a:r>
              <a:rPr lang="en-US" altLang="zh-CN" sz="1800" i="0">
                <a:solidFill>
                  <a:srgbClr val="000000"/>
                </a:solidFill>
                <a:latin typeface="SimSun" pitchFamily="34" charset="0"/>
                <a:ea typeface="SimSun" pitchFamily="34" charset="-122"/>
                <a:cs typeface="SimSun" pitchFamily="34" charset="-120"/>
              </a:rPr>
              <a:t>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4" name="QB_6_AN.58_1#34e46c61b.blank?vop=1&amp;pid=9efa8e0f3&amp;color=0,0,0&amp;vpa=30&amp;vtp=1&amp;bbb=1"/>
              <p:cNvSpPr/>
              <p:nvPr/>
            </p:nvSpPr>
            <p:spPr>
              <a:xfrm>
                <a:off x="4266660" y="2751955"/>
                <a:ext cx="2765425"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KSCN</m:t>
                    </m:r>
                  </m:oMath>
                </a14:m>
                <a:r>
                  <a:rPr lang="en-US" altLang="zh-CN" b="0" i="0" dirty="0">
                    <a:solidFill>
                      <a:srgbClr val="FF0000"/>
                    </a:solidFill>
                    <a:latin typeface="微软雅黑" pitchFamily="34" charset="0"/>
                    <a:ea typeface="微软雅黑" pitchFamily="34" charset="-122"/>
                    <a:cs typeface="微软雅黑" pitchFamily="34" charset="-120"/>
                  </a:rPr>
                  <a:t>溶液，溶液变为红色</a:t>
                </a:r>
                <a:endParaRPr lang="en-US" altLang="zh-CN" sz="100" dirty="0">
                  <a:solidFill>
                    <a:srgbClr val="FF0000"/>
                  </a:solidFill>
                </a:endParaRPr>
              </a:p>
            </p:txBody>
          </p:sp>
        </mc:Choice>
        <mc:Fallback xmlns="">
          <p:sp>
            <p:nvSpPr>
              <p:cNvPr id="4" name="QB_6_AN.58_1#34e46c61b.blank?vop=1&amp;pid=9efa8e0f3&amp;color=0,0,0&amp;vpa=30&amp;vtp=1&amp;bbb=1"/>
              <p:cNvSpPr>
                <a:spLocks noRot="1" noChangeAspect="1" noMove="1" noResize="1" noEditPoints="1" noAdjustHandles="1" noChangeArrowheads="1" noChangeShapeType="1" noTextEdit="1"/>
              </p:cNvSpPr>
              <p:nvPr/>
            </p:nvSpPr>
            <p:spPr>
              <a:xfrm>
                <a:off x="4266660" y="2751955"/>
                <a:ext cx="2765425" cy="279400"/>
              </a:xfrm>
              <a:prstGeom prst="rect">
                <a:avLst/>
              </a:prstGeom>
              <a:blipFill>
                <a:blip r:embed="rId4"/>
                <a:stretch>
                  <a:fillRect l="-441" t="-32609" r="-2203" b="-4565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BD.59_1#c52dcbbea?vop=1&amp;pid=9efa8e0f3&amp;color=0,0,0&amp;vtp=1&amp;bbb=1&amp;hb=1"/>
              <p:cNvSpPr/>
              <p:nvPr/>
            </p:nvSpPr>
            <p:spPr>
              <a:xfrm>
                <a:off x="832104" y="3177715"/>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制成药片时</a:t>
                </a:r>
                <a:r>
                  <a:rPr lang="en-US" altLang="zh-CN" sz="1800" b="0" i="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外面包有一层特殊的糖衣</a:t>
                </a:r>
                <a:r>
                  <a:rPr lang="en-US" altLang="zh-CN" sz="1800" b="0" i="0">
                    <a:solidFill>
                      <a:srgbClr val="000000"/>
                    </a:solidFill>
                    <a:latin typeface="微软雅黑" pitchFamily="34" charset="0"/>
                    <a:ea typeface="微软雅黑" pitchFamily="34" charset="-122"/>
                    <a:cs typeface="微软雅黑" pitchFamily="34" charset="-120"/>
                  </a:rPr>
                  <a:t>，推测糖衣的作用是</a:t>
                </a:r>
                <a:r>
                  <a:rPr lang="en-US" altLang="zh-CN" sz="1800" i="0">
                    <a:solidFill>
                      <a:srgbClr val="000000"/>
                    </a:solidFill>
                    <a:latin typeface="SimSun" pitchFamily="34" charset="0"/>
                    <a:ea typeface="SimSun" pitchFamily="34" charset="-122"/>
                    <a:cs typeface="SimSun" pitchFamily="34" charset="-120"/>
                  </a:rPr>
                  <a:t>____________________</a:t>
                </a:r>
              </a:p>
              <a:p>
                <a:pPr latinLnBrk="1">
                  <a:lnSpc>
                    <a:spcPts val="3300"/>
                  </a:lnSpc>
                </a:pPr>
                <a:r>
                  <a:rPr lang="en-US" altLang="zh-CN" sz="1800" i="0">
                    <a:solidFill>
                      <a:srgbClr val="000000"/>
                    </a:solidFill>
                    <a:latin typeface="SimSun" pitchFamily="34" charset="0"/>
                    <a:ea typeface="SimSun" pitchFamily="34" charset="-122"/>
                    <a:cs typeface="SimSun" pitchFamily="34" charset="-120"/>
                  </a:rPr>
                  <a:t>____________</a:t>
                </a:r>
                <a:r>
                  <a:rPr lang="en-US" altLang="zh-CN" sz="1800" b="0" i="0">
                    <a:solidFill>
                      <a:srgbClr val="000000"/>
                    </a:solidFill>
                    <a:latin typeface="微软雅黑" pitchFamily="34" charset="0"/>
                    <a:ea typeface="微软雅黑" pitchFamily="34" charset="-122"/>
                    <a:cs typeface="微软雅黑" pitchFamily="34" charset="-120"/>
                  </a:rPr>
                  <a:t>。同服含有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的补铁药片与维生素C，可以达到更好的补铁效果</a:t>
                </a:r>
                <a:r>
                  <a:rPr lang="en-US" altLang="zh-CN" sz="1800" b="0" i="0">
                    <a:solidFill>
                      <a:srgbClr val="000000"/>
                    </a:solidFill>
                    <a:latin typeface="微软雅黑" pitchFamily="34" charset="0"/>
                    <a:ea typeface="微软雅黑" pitchFamily="34" charset="-122"/>
                    <a:cs typeface="微软雅黑" pitchFamily="34" charset="-120"/>
                  </a:rPr>
                  <a:t>，这个过程中体现维生</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素C的</a:t>
                </a:r>
                <a:r>
                  <a:rPr lang="en-US" altLang="zh-CN" i="0">
                    <a:solidFill>
                      <a:srgbClr val="000000"/>
                    </a:solidFill>
                    <a:latin typeface="SimSun" pitchFamily="34" charset="0"/>
                    <a:ea typeface="SimSun" pitchFamily="34" charset="-122"/>
                    <a:cs typeface="SimSun" pitchFamily="34" charset="-120"/>
                  </a:rPr>
                  <a:t>________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填“氧化性”或“还原性”）。</a:t>
                </a:r>
                <a:endParaRPr lang="en-US" altLang="zh-CN" dirty="0">
                  <a:solidFill>
                    <a:srgbClr val="000000"/>
                  </a:solidFill>
                </a:endParaRPr>
              </a:p>
            </p:txBody>
          </p:sp>
        </mc:Choice>
        <mc:Fallback xmlns="">
          <p:sp>
            <p:nvSpPr>
              <p:cNvPr id="5" name="QB_6_BD.59_1#c52dcbbea?vop=1&amp;pid=9efa8e0f3&amp;color=0,0,0&amp;vtp=1&amp;bbb=1&amp;hb=1"/>
              <p:cNvSpPr>
                <a:spLocks noRot="1" noChangeAspect="1" noMove="1" noResize="1" noEditPoints="1" noAdjustHandles="1" noChangeArrowheads="1" noChangeShapeType="1" noTextEdit="1"/>
              </p:cNvSpPr>
              <p:nvPr/>
            </p:nvSpPr>
            <p:spPr>
              <a:xfrm>
                <a:off x="832104" y="3177715"/>
                <a:ext cx="10533888" cy="1257300"/>
              </a:xfrm>
              <a:prstGeom prst="rect">
                <a:avLst/>
              </a:prstGeom>
              <a:blipFill>
                <a:blip r:embed="rId5"/>
                <a:stretch>
                  <a:fillRect l="-1389" r="-1042" b="-724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60_1#c52dcbbea.blank?vop=1&amp;pid=9efa8e0f3&amp;color=0,0,0&amp;vpa=31&amp;vtp=1&amp;bbb=1&amp;hb=1"/>
              <p:cNvSpPr/>
              <p:nvPr/>
            </p:nvSpPr>
            <p:spPr>
              <a:xfrm>
                <a:off x="832104" y="3147235"/>
                <a:ext cx="10531904" cy="838200"/>
              </a:xfrm>
              <a:prstGeom prst="rect">
                <a:avLst/>
              </a:prstGeom>
              <a:noFill/>
              <a:ln/>
            </p:spPr>
            <p:txBody>
              <a:bodyPr wrap="square" lIns="0" tIns="0" rIns="0" bIns="0" rtlCol="0" anchor="t"/>
              <a:lstStyle/>
              <a:p>
                <a:pPr latinLnBrk="1">
                  <a:lnSpc>
                    <a:spcPts val="33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隔绝空气，防止</a:t>
                </a:r>
              </a:p>
              <a:p>
                <a:pPr latinLnBrk="1">
                  <a:lnSpc>
                    <a:spcPts val="3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FF0000"/>
                    </a:solidFill>
                    <a:latin typeface="微软雅黑" pitchFamily="34" charset="0"/>
                    <a:ea typeface="微软雅黑" pitchFamily="34" charset="-122"/>
                    <a:cs typeface="微软雅黑" pitchFamily="34" charset="-120"/>
                  </a:rPr>
                  <a:t>被氧化</a:t>
                </a:r>
                <a:endParaRPr lang="en-US" altLang="zh-CN" dirty="0">
                  <a:solidFill>
                    <a:srgbClr val="FF0000"/>
                  </a:solidFill>
                </a:endParaRPr>
              </a:p>
            </p:txBody>
          </p:sp>
        </mc:Choice>
        <mc:Fallback xmlns="">
          <p:sp>
            <p:nvSpPr>
              <p:cNvPr id="6" name="QB_6_AN.60_1#c52dcbbea.blank?vop=1&amp;pid=9efa8e0f3&amp;color=0,0,0&amp;vpa=31&amp;vtp=1&amp;bbb=1&amp;hb=1"/>
              <p:cNvSpPr>
                <a:spLocks noRot="1" noChangeAspect="1" noMove="1" noResize="1" noEditPoints="1" noAdjustHandles="1" noChangeArrowheads="1" noChangeShapeType="1" noTextEdit="1"/>
              </p:cNvSpPr>
              <p:nvPr/>
            </p:nvSpPr>
            <p:spPr>
              <a:xfrm>
                <a:off x="832104" y="3147235"/>
                <a:ext cx="10531904" cy="838200"/>
              </a:xfrm>
              <a:prstGeom prst="rect">
                <a:avLst/>
              </a:prstGeom>
              <a:blipFill>
                <a:blip r:embed="rId6"/>
                <a:stretch>
                  <a:fillRect l="-811" b="-10870"/>
                </a:stretch>
              </a:blipFill>
              <a:ln/>
            </p:spPr>
            <p:txBody>
              <a:bodyPr/>
              <a:lstStyle/>
              <a:p>
                <a:r>
                  <a:rPr lang="zh-CN" altLang="en-US">
                    <a:noFill/>
                  </a:rPr>
                  <a:t> </a:t>
                </a:r>
              </a:p>
            </p:txBody>
          </p:sp>
        </mc:Fallback>
      </mc:AlternateContent>
      <p:sp>
        <p:nvSpPr>
          <p:cNvPr id="7" name="QB_6_AN.61_1#c52dcbbea.blank?vop=1&amp;pid=9efa8e0f3&amp;color=0,0,0&amp;vpa=32&amp;vtp=1&amp;bbb=1"/>
          <p:cNvSpPr/>
          <p:nvPr/>
        </p:nvSpPr>
        <p:spPr>
          <a:xfrm>
            <a:off x="1447260" y="3985435"/>
            <a:ext cx="8524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还原性</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8" name="QB_6_BD.62_1#1dd724a1c?vop=1&amp;pid=9efa8e0f3&amp;color=0,0,0&amp;vtp=1&amp;bbb=1&amp;hb=1"/>
              <p:cNvSpPr/>
              <p:nvPr/>
            </p:nvSpPr>
            <p:spPr>
              <a:xfrm>
                <a:off x="832104" y="4447715"/>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（3）请简要描述浊液中的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被浊液中的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氧化的现象：</a:t>
                </a:r>
                <a:r>
                  <a:rPr lang="en-US" altLang="zh-CN" sz="1800" i="0">
                    <a:solidFill>
                      <a:srgbClr val="000000"/>
                    </a:solidFill>
                    <a:latin typeface="SimSun" pitchFamily="34" charset="0"/>
                    <a:ea typeface="SimSun" pitchFamily="34" charset="-122"/>
                    <a:cs typeface="SimSun" pitchFamily="34" charset="-120"/>
                  </a:rPr>
                  <a:t>_____________________________________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8" name="QB_6_BD.62_1#1dd724a1c?vop=1&amp;pid=9efa8e0f3&amp;color=0,0,0&amp;vtp=1&amp;bbb=1&amp;hb=1"/>
              <p:cNvSpPr>
                <a:spLocks noRot="1" noChangeAspect="1" noMove="1" noResize="1" noEditPoints="1" noAdjustHandles="1" noChangeArrowheads="1" noChangeShapeType="1" noTextEdit="1"/>
              </p:cNvSpPr>
              <p:nvPr/>
            </p:nvSpPr>
            <p:spPr>
              <a:xfrm>
                <a:off x="832104" y="4447715"/>
                <a:ext cx="10533888" cy="838200"/>
              </a:xfrm>
              <a:prstGeom prst="rect">
                <a:avLst/>
              </a:prstGeom>
              <a:blipFill>
                <a:blip r:embed="rId7"/>
                <a:stretch>
                  <a:fillRect l="-1389" r="-1042" b="-10949"/>
                </a:stretch>
              </a:blipFill>
              <a:ln/>
            </p:spPr>
            <p:txBody>
              <a:bodyPr/>
              <a:lstStyle/>
              <a:p>
                <a:r>
                  <a:rPr lang="zh-CN" altLang="en-US">
                    <a:noFill/>
                  </a:rPr>
                  <a:t> </a:t>
                </a:r>
              </a:p>
            </p:txBody>
          </p:sp>
        </mc:Fallback>
      </mc:AlternateContent>
      <p:sp>
        <p:nvSpPr>
          <p:cNvPr id="9" name="QB_6_AN.63_1#1dd724a1c.blank?vop=1&amp;pid=9efa8e0f3&amp;color=0,0,0&amp;vpa=33&amp;vtp=1&amp;bbb=1&amp;hb=1"/>
          <p:cNvSpPr/>
          <p:nvPr/>
        </p:nvSpPr>
        <p:spPr>
          <a:xfrm>
            <a:off x="832104" y="4417235"/>
            <a:ext cx="10531904" cy="822960"/>
          </a:xfrm>
          <a:prstGeom prst="rect">
            <a:avLst/>
          </a:prstGeom>
          <a:noFill/>
          <a:ln/>
        </p:spPr>
        <p:txBody>
          <a:bodyPr wrap="square" lIns="0" tIns="0" rIns="0" bIns="0" rtlCol="0" anchor="t"/>
          <a:lstStyle/>
          <a:p>
            <a:pPr latinLnBrk="1">
              <a:lnSpc>
                <a:spcPct val="1500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白色沉淀迅速变为灰绿色</a:t>
            </a:r>
            <a:r>
              <a:rPr lang="en-US" altLang="zh-CN" b="0" i="0" dirty="0">
                <a:solidFill>
                  <a:srgbClr val="FF0000"/>
                </a:solidFill>
                <a:latin typeface="微软雅黑" pitchFamily="34" charset="0"/>
                <a:ea typeface="微软雅黑" pitchFamily="34" charset="-122"/>
                <a:cs typeface="微软雅黑" pitchFamily="34" charset="-120"/>
              </a:rPr>
              <a:t>，最后变为红褐色</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 calcmode="lin" valueType="num">
                                      <p:cBhvr additive="base">
                                        <p:cTn id="31" dur="500" fill="hold"/>
                                        <p:tgtEl>
                                          <p:spTgt spid="7">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7">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anim calcmode="lin" valueType="num">
                                      <p:cBhvr additive="base">
                                        <p:cTn id="3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bg/>
                                          </p:spTgt>
                                        </p:tgtEl>
                                        <p:attrNameLst>
                                          <p:attrName>style.visibility</p:attrName>
                                        </p:attrNameLst>
                                      </p:cBhvr>
                                      <p:to>
                                        <p:strVal val="visible"/>
                                      </p:to>
                                    </p:set>
                                    <p:anim calcmode="lin" valueType="num">
                                      <p:cBhvr additive="base">
                                        <p:cTn id="41" dur="500" fill="hold"/>
                                        <p:tgtEl>
                                          <p:spTgt spid="9">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9">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 calcmode="lin" valueType="num">
                                      <p:cBhvr additive="base">
                                        <p:cTn id="4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P spid="9"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pic>
        <p:nvPicPr>
          <p:cNvPr id="2" name="QO_5_BD.64_1#1e443947f?iti=1&amp;htil=5&amp;vop=1&amp;pid=98e7589ae&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01652" y="1171440"/>
            <a:ext cx="2633472" cy="81381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5_BD.64_2#1e443947f?iti=1&amp;htil=5&amp;vop=1&amp;pid=98e7589ae&amp;color=0,0,0&amp;vtp=1"/>
          <p:cNvSpPr/>
          <p:nvPr/>
        </p:nvSpPr>
        <p:spPr>
          <a:xfrm>
            <a:off x="9877895" y="2112256"/>
            <a:ext cx="280987" cy="318326"/>
          </a:xfrm>
          <a:prstGeom prst="rect">
            <a:avLst/>
          </a:prstGeom>
          <a:noFill/>
          <a:ln/>
        </p:spPr>
        <p:txBody>
          <a:bodyPr wrap="square" lIns="0" tIns="0" rIns="0" bIns="0" rtlCol="0" anchor="t"/>
          <a:lstStyle/>
          <a:p>
            <a:pPr algn="ctr" latinLnBrk="1">
              <a:lnSpc>
                <a:spcPct val="126000"/>
              </a:lnSpc>
            </a:pPr>
            <a:r>
              <a:rPr lang="en-US" altLang="zh-CN" sz="1800" b="0" i="0" dirty="0">
                <a:solidFill>
                  <a:srgbClr val="000000"/>
                </a:solidFill>
                <a:latin typeface="微软雅黑" pitchFamily="34" charset="0"/>
                <a:ea typeface="微软雅黑" pitchFamily="34" charset="-122"/>
                <a:cs typeface="微软雅黑" pitchFamily="34" charset="-120"/>
              </a:rPr>
              <a:t>甲</a:t>
            </a:r>
            <a:endParaRPr lang="en-US" altLang="zh-CN" sz="1800" dirty="0">
              <a:solidFill>
                <a:srgbClr val="000000"/>
              </a:solidFill>
            </a:endParaRPr>
          </a:p>
        </p:txBody>
      </p:sp>
      <p:sp>
        <p:nvSpPr>
          <p:cNvPr id="4" name="QO_5_BD.64_3#1e443947f?htil=5&amp;sp=1&amp;vop=1&amp;pid=98e7589ae&amp;color=0,0,0&amp;vtp=1&amp;bt=1&amp;bbb=1&amp;hb=1&amp;hs=1"/>
          <p:cNvSpPr/>
          <p:nvPr/>
        </p:nvSpPr>
        <p:spPr>
          <a:xfrm>
            <a:off x="832104" y="1080000"/>
            <a:ext cx="7818120" cy="7112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新情境打印墨盒的墨粉中含有铁的氧化物、碳粉和有机物等</a:t>
            </a:r>
            <a:r>
              <a:rPr lang="en-US" altLang="zh-CN" sz="1800" b="0" i="0">
                <a:solidFill>
                  <a:srgbClr val="000000"/>
                </a:solidFill>
                <a:latin typeface="微软雅黑" pitchFamily="34" charset="0"/>
                <a:ea typeface="微软雅黑" pitchFamily="34" charset="-122"/>
                <a:cs typeface="微软雅黑" pitchFamily="34" charset="-120"/>
              </a:rPr>
              <a:t>。某兴趣小组设计</a:t>
            </a:r>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实验以检验废弃墨粉中的铁元素</a:t>
            </a:r>
            <a:r>
              <a:rPr lang="en-US" altLang="zh-CN" b="0" i="0" dirty="0">
                <a:solidFill>
                  <a:srgbClr val="000000"/>
                </a:solidFill>
                <a:latin typeface="微软雅黑" pitchFamily="34" charset="0"/>
                <a:ea typeface="微软雅黑" pitchFamily="34" charset="-122"/>
                <a:cs typeface="微软雅黑" pitchFamily="34" charset="-120"/>
              </a:rPr>
              <a:t>，实验流程如图甲：</a:t>
            </a:r>
            <a:endParaRPr lang="en-US" altLang="zh-CN" dirty="0">
              <a:solidFill>
                <a:srgbClr val="000000"/>
              </a:solidFill>
            </a:endParaRPr>
          </a:p>
        </p:txBody>
      </p:sp>
      <p:sp>
        <p:nvSpPr>
          <p:cNvPr id="5" name="QB_6_BD.65_1#b6d24a0b6?htil=5&amp;vop=1&amp;pid=1e443947f&amp;color=0,0,0&amp;vtp=1&amp;bbb=1&amp;hb=1&amp;hs=1"/>
          <p:cNvSpPr/>
          <p:nvPr/>
        </p:nvSpPr>
        <p:spPr>
          <a:xfrm>
            <a:off x="832104" y="1774945"/>
            <a:ext cx="7818120" cy="7112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（1）墨粉里的铁的氧化物中有部分黑色粉末可以被磁铁吸引</a:t>
            </a:r>
            <a:r>
              <a:rPr lang="en-US" altLang="zh-CN" sz="1800" b="0" i="0">
                <a:solidFill>
                  <a:srgbClr val="000000"/>
                </a:solidFill>
                <a:latin typeface="微软雅黑" pitchFamily="34" charset="0"/>
                <a:ea typeface="微软雅黑" pitchFamily="34" charset="-122"/>
                <a:cs typeface="微软雅黑" pitchFamily="34" charset="-120"/>
              </a:rPr>
              <a:t>，说明墨粉中铁</a:t>
            </a:r>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的氧化物中含有</a:t>
            </a:r>
            <a:r>
              <a:rPr lang="en-US" altLang="zh-CN" i="0">
                <a:solidFill>
                  <a:srgbClr val="000000"/>
                </a:solidFill>
                <a:latin typeface="SimSun" pitchFamily="34" charset="0"/>
                <a:ea typeface="SimSun" pitchFamily="34" charset="-122"/>
                <a:cs typeface="SimSun" pitchFamily="34" charset="-120"/>
              </a:rPr>
              <a:t>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填化学式</a:t>
            </a:r>
            <a:r>
              <a:rPr lang="en-US" altLang="zh-CN" b="0" i="0">
                <a:solidFill>
                  <a:srgbClr val="000000"/>
                </a:solidFill>
                <a:latin typeface="微软雅黑" pitchFamily="34" charset="0"/>
                <a:ea typeface="微软雅黑" pitchFamily="34" charset="-122"/>
                <a:cs typeface="微软雅黑" pitchFamily="34" charset="-120"/>
              </a:rPr>
              <a:t>），酸浸的目的是</a:t>
            </a:r>
            <a:r>
              <a:rPr lang="en-US" altLang="zh-CN" i="0">
                <a:solidFill>
                  <a:srgbClr val="000000"/>
                </a:solidFill>
                <a:latin typeface="SimSun" pitchFamily="34" charset="0"/>
                <a:ea typeface="SimSun" pitchFamily="34" charset="-122"/>
                <a:cs typeface="SimSun" pitchFamily="34" charset="-120"/>
              </a:rPr>
              <a:t>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6" name="QB_6_AN.66_1#b6d24a0b6.blank?vop=1&amp;pid=1e443947f&amp;color=0,0,0&amp;vpa=34&amp;vtp=1&amp;bbb=1"/>
              <p:cNvSpPr/>
              <p:nvPr/>
            </p:nvSpPr>
            <p:spPr>
              <a:xfrm>
                <a:off x="2475166" y="2133655"/>
                <a:ext cx="712661"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66_1#b6d24a0b6.blank?vop=1&amp;pid=1e443947f&amp;color=0,0,0&amp;vpa=34&amp;vtp=1&amp;bbb=1"/>
              <p:cNvSpPr>
                <a:spLocks noRot="1" noChangeAspect="1" noMove="1" noResize="1" noEditPoints="1" noAdjustHandles="1" noChangeArrowheads="1" noChangeShapeType="1" noTextEdit="1"/>
              </p:cNvSpPr>
              <p:nvPr/>
            </p:nvSpPr>
            <p:spPr>
              <a:xfrm>
                <a:off x="2475166" y="2133655"/>
                <a:ext cx="712661" cy="279400"/>
              </a:xfrm>
              <a:prstGeom prst="rect">
                <a:avLst/>
              </a:prstGeom>
              <a:blipFill>
                <a:blip r:embed="rId4"/>
                <a:stretch>
                  <a:fillRect l="-3419" b="-13043"/>
                </a:stretch>
              </a:blipFill>
              <a:ln/>
            </p:spPr>
            <p:txBody>
              <a:bodyPr/>
              <a:lstStyle/>
              <a:p>
                <a:r>
                  <a:rPr lang="zh-CN" altLang="en-US">
                    <a:noFill/>
                  </a:rPr>
                  <a:t> </a:t>
                </a:r>
              </a:p>
            </p:txBody>
          </p:sp>
        </mc:Fallback>
      </mc:AlternateContent>
      <p:sp>
        <p:nvSpPr>
          <p:cNvPr id="7" name="QB_6_AN.67_1#b6d24a0b6.blank?vop=1&amp;pid=1e443947f&amp;color=0,0,0&amp;vpa=35&amp;vtp=1&amp;bbb=1"/>
          <p:cNvSpPr/>
          <p:nvPr/>
        </p:nvSpPr>
        <p:spPr>
          <a:xfrm>
            <a:off x="6209760" y="2102415"/>
            <a:ext cx="1766888" cy="355600"/>
          </a:xfrm>
          <a:prstGeom prst="rect">
            <a:avLst/>
          </a:prstGeom>
          <a:noFill/>
          <a:ln/>
        </p:spPr>
        <p:txBody>
          <a:bodyPr wrap="none" lIns="0" tIns="0" rIns="0" bIns="0" rtlCol="0" anchor="t"/>
          <a:lstStyle/>
          <a:p>
            <a:pPr algn="ctr" latinLnBrk="1">
              <a:lnSpc>
                <a:spcPts val="2800"/>
              </a:lnSpc>
            </a:pPr>
            <a:r>
              <a:rPr lang="en-US" altLang="zh-CN" b="0" i="0" dirty="0">
                <a:solidFill>
                  <a:srgbClr val="FF0000"/>
                </a:solidFill>
                <a:latin typeface="微软雅黑" pitchFamily="34" charset="0"/>
                <a:ea typeface="微软雅黑" pitchFamily="34" charset="-122"/>
                <a:cs typeface="微软雅黑" pitchFamily="34" charset="-120"/>
              </a:rPr>
              <a:t>溶解铁的氧化物</a:t>
            </a:r>
            <a:endParaRPr lang="en-US" altLang="zh-CN" dirty="0">
              <a:solidFill>
                <a:srgbClr val="FF0000"/>
              </a:solidFill>
            </a:endParaRPr>
          </a:p>
        </p:txBody>
      </p:sp>
      <p:sp>
        <p:nvSpPr>
          <p:cNvPr id="8" name="QB_6_BD.68_1#e2b450052?vop=1&amp;pid=1e443947f&amp;color=0,0,0&amp;vtp=1&amp;bbb=1&amp;hs=1"/>
          <p:cNvSpPr/>
          <p:nvPr/>
        </p:nvSpPr>
        <p:spPr>
          <a:xfrm>
            <a:off x="832104" y="2473445"/>
            <a:ext cx="10533888" cy="381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（2）将酸浸后的混合物过滤</a:t>
            </a:r>
            <a:r>
              <a:rPr lang="en-US" altLang="zh-CN" sz="1800" b="0" i="0">
                <a:solidFill>
                  <a:srgbClr val="000000"/>
                </a:solidFill>
                <a:latin typeface="微软雅黑" pitchFamily="34" charset="0"/>
                <a:ea typeface="微软雅黑" pitchFamily="34" charset="-122"/>
                <a:cs typeface="微软雅黑" pitchFamily="34" charset="-120"/>
              </a:rPr>
              <a:t>，所需的玻璃仪器除烧杯外还有</a:t>
            </a:r>
            <a:r>
              <a:rPr lang="en-US" altLang="zh-CN" sz="1800" i="0">
                <a:solidFill>
                  <a:srgbClr val="000000"/>
                </a:solidFill>
                <a:latin typeface="SimSun" pitchFamily="34" charset="0"/>
                <a:ea typeface="SimSun" pitchFamily="34" charset="-122"/>
                <a:cs typeface="SimSun" pitchFamily="34" charset="-120"/>
              </a:rPr>
              <a:t>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9" name="QB_6_AN.69_1#e2b450052.blank?vop=1&amp;pid=1e443947f&amp;color=0,0,0&amp;vpa=36&amp;vtp=1&amp;bbb=1"/>
          <p:cNvSpPr/>
          <p:nvPr/>
        </p:nvSpPr>
        <p:spPr>
          <a:xfrm>
            <a:off x="6914610" y="2431344"/>
            <a:ext cx="15382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漏斗、玻璃棒</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0" name="QB_6_BD.70_1#d5db7fd63?vop=1&amp;pid=1e443947f&amp;color=0,0,0&amp;vtp=1&amp;bbb=1&amp;hb=1"/>
              <p:cNvSpPr/>
              <p:nvPr/>
            </p:nvSpPr>
            <p:spPr>
              <a:xfrm>
                <a:off x="832104" y="2859389"/>
                <a:ext cx="10533888" cy="10668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（3）取少许滤液于试管中，滴入几滴</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溶液，溶液显红色</a:t>
                </a:r>
                <a:r>
                  <a:rPr lang="en-US" altLang="zh-CN" sz="1800" b="0" i="0">
                    <a:solidFill>
                      <a:srgbClr val="000000"/>
                    </a:solidFill>
                    <a:latin typeface="微软雅黑" pitchFamily="34" charset="0"/>
                    <a:ea typeface="微软雅黑" pitchFamily="34" charset="-122"/>
                    <a:cs typeface="微软雅黑" pitchFamily="34" charset="-120"/>
                  </a:rPr>
                  <a:t>，说明滤液中含有</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（填离子符号）；</a:t>
                </a:r>
              </a:p>
              <a:p>
                <a:pPr latinLnBrk="1">
                  <a:lnSpc>
                    <a:spcPts val="2800"/>
                  </a:lnSpc>
                </a:pPr>
                <a:r>
                  <a:rPr lang="en-US" altLang="zh-CN" sz="1800" b="0" i="0">
                    <a:solidFill>
                      <a:srgbClr val="000000"/>
                    </a:solidFill>
                    <a:latin typeface="微软雅黑" pitchFamily="34" charset="0"/>
                    <a:ea typeface="微软雅黑" pitchFamily="34" charset="-122"/>
                    <a:cs typeface="微软雅黑" pitchFamily="34" charset="-120"/>
                  </a:rPr>
                  <a:t>另取滤液进行检验，该滤液能使酸性</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溶液的紫色褪去</a:t>
                </a:r>
                <a:r>
                  <a:rPr lang="en-US" altLang="zh-CN" sz="1800" b="0" i="0">
                    <a:solidFill>
                      <a:srgbClr val="000000"/>
                    </a:solidFill>
                    <a:latin typeface="微软雅黑" pitchFamily="34" charset="0"/>
                    <a:ea typeface="微软雅黑" pitchFamily="34" charset="-122"/>
                    <a:cs typeface="微软雅黑" pitchFamily="34" charset="-120"/>
                  </a:rPr>
                  <a:t>，说明滤液中存在具有</a:t>
                </a:r>
                <a:r>
                  <a:rPr lang="en-US" altLang="zh-CN" sz="1800" i="0">
                    <a:solidFill>
                      <a:srgbClr val="000000"/>
                    </a:solidFill>
                    <a:latin typeface="SimSun" pitchFamily="34" charset="0"/>
                    <a:ea typeface="SimSun" pitchFamily="34" charset="-122"/>
                    <a:cs typeface="SimSun" pitchFamily="34" charset="-120"/>
                  </a:rPr>
                  <a:t>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a:t>
                </a:r>
                <a:r>
                  <a:rPr lang="en-US" altLang="zh-CN" sz="1800" b="0" i="0">
                    <a:solidFill>
                      <a:srgbClr val="000000"/>
                    </a:solidFill>
                    <a:latin typeface="微软雅黑" pitchFamily="34" charset="0"/>
                    <a:ea typeface="微软雅黑" pitchFamily="34" charset="-122"/>
                    <a:cs typeface="微软雅黑" pitchFamily="34" charset="-120"/>
                  </a:rPr>
                  <a:t>“氧化</a:t>
                </a:r>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性</a:t>
                </a:r>
                <a:r>
                  <a:rPr lang="en-US" altLang="zh-CN" b="0" i="0" dirty="0">
                    <a:solidFill>
                      <a:srgbClr val="000000"/>
                    </a:solidFill>
                    <a:latin typeface="微软雅黑" pitchFamily="34" charset="0"/>
                    <a:ea typeface="微软雅黑" pitchFamily="34" charset="-122"/>
                    <a:cs typeface="微软雅黑" pitchFamily="34" charset="-120"/>
                  </a:rPr>
                  <a:t>”或“还原性”）的粒子。</a:t>
                </a:r>
                <a:endParaRPr lang="en-US" altLang="zh-CN" dirty="0">
                  <a:solidFill>
                    <a:srgbClr val="000000"/>
                  </a:solidFill>
                </a:endParaRPr>
              </a:p>
            </p:txBody>
          </p:sp>
        </mc:Choice>
        <mc:Fallback xmlns="">
          <p:sp>
            <p:nvSpPr>
              <p:cNvPr id="10" name="QB_6_BD.70_1#d5db7fd63?vop=1&amp;pid=1e443947f&amp;color=0,0,0&amp;vtp=1&amp;bbb=1&amp;hb=1"/>
              <p:cNvSpPr>
                <a:spLocks noRot="1" noChangeAspect="1" noMove="1" noResize="1" noEditPoints="1" noAdjustHandles="1" noChangeArrowheads="1" noChangeShapeType="1" noTextEdit="1"/>
              </p:cNvSpPr>
              <p:nvPr/>
            </p:nvSpPr>
            <p:spPr>
              <a:xfrm>
                <a:off x="832104" y="2859389"/>
                <a:ext cx="10533888" cy="1066800"/>
              </a:xfrm>
              <a:prstGeom prst="rect">
                <a:avLst/>
              </a:prstGeom>
              <a:blipFill>
                <a:blip r:embed="rId5"/>
                <a:stretch>
                  <a:fillRect l="-1389" t="-4571" r="-1215" b="-1028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6_AN.71_1#d5db7fd63.blank?vop=1&amp;pid=1e443947f&amp;color=0,0,0&amp;vpa=37&amp;vtp=1&amp;bbb=1"/>
              <p:cNvSpPr/>
              <p:nvPr/>
            </p:nvSpPr>
            <p:spPr>
              <a:xfrm>
                <a:off x="8877553" y="2854887"/>
                <a:ext cx="577787"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1" name="QB_6_AN.71_1#d5db7fd63.blank?vop=1&amp;pid=1e443947f&amp;color=0,0,0&amp;vpa=37&amp;vtp=1&amp;bbb=1"/>
              <p:cNvSpPr>
                <a:spLocks noRot="1" noChangeAspect="1" noMove="1" noResize="1" noEditPoints="1" noAdjustHandles="1" noChangeArrowheads="1" noChangeShapeType="1" noTextEdit="1"/>
              </p:cNvSpPr>
              <p:nvPr/>
            </p:nvSpPr>
            <p:spPr>
              <a:xfrm>
                <a:off x="8877553" y="2854887"/>
                <a:ext cx="577787" cy="292100"/>
              </a:xfrm>
              <a:prstGeom prst="rect">
                <a:avLst/>
              </a:prstGeom>
              <a:blipFill>
                <a:blip r:embed="rId6"/>
                <a:stretch>
                  <a:fillRect l="-4211" t="-2083" b="-4167"/>
                </a:stretch>
              </a:blipFill>
              <a:ln/>
            </p:spPr>
            <p:txBody>
              <a:bodyPr/>
              <a:lstStyle/>
              <a:p>
                <a:r>
                  <a:rPr lang="zh-CN" altLang="en-US">
                    <a:noFill/>
                  </a:rPr>
                  <a:t> </a:t>
                </a:r>
              </a:p>
            </p:txBody>
          </p:sp>
        </mc:Fallback>
      </mc:AlternateContent>
      <p:sp>
        <p:nvSpPr>
          <p:cNvPr id="12" name="QB_6_AN.72_1#d5db7fd63.blank?vop=1&amp;pid=1e443947f&amp;color=0,0,0&amp;vpa=38&amp;vtp=1&amp;bbb=1"/>
          <p:cNvSpPr/>
          <p:nvPr/>
        </p:nvSpPr>
        <p:spPr>
          <a:xfrm>
            <a:off x="9094184" y="3186859"/>
            <a:ext cx="852488" cy="355600"/>
          </a:xfrm>
          <a:prstGeom prst="rect">
            <a:avLst/>
          </a:prstGeom>
          <a:noFill/>
          <a:ln/>
        </p:spPr>
        <p:txBody>
          <a:bodyPr wrap="none" lIns="0" tIns="0" rIns="0" bIns="0" rtlCol="0" anchor="t"/>
          <a:lstStyle/>
          <a:p>
            <a:pPr algn="ctr" latinLnBrk="1">
              <a:lnSpc>
                <a:spcPts val="2800"/>
              </a:lnSpc>
            </a:pPr>
            <a:r>
              <a:rPr lang="en-US" altLang="zh-CN" b="0" i="0" dirty="0">
                <a:solidFill>
                  <a:srgbClr val="FF0000"/>
                </a:solidFill>
                <a:latin typeface="微软雅黑" pitchFamily="34" charset="0"/>
                <a:ea typeface="微软雅黑" pitchFamily="34" charset="-122"/>
                <a:cs typeface="微软雅黑" pitchFamily="34" charset="-120"/>
              </a:rPr>
              <a:t>还原性</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3" name="QB_6_BD.73_1#1905610dc?sp=1&amp;vop=1&amp;pid=1e443947f&amp;color=0,0,0&amp;vtp=1&amp;bbb=1&amp;hb=1"/>
              <p:cNvSpPr/>
              <p:nvPr/>
            </p:nvSpPr>
            <p:spPr>
              <a:xfrm>
                <a:off x="832104" y="3938889"/>
                <a:ext cx="10533888" cy="7112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a:solidFill>
                      <a:srgbClr val="000000"/>
                    </a:solidFill>
                    <a:latin typeface="微软雅黑" pitchFamily="34" charset="0"/>
                    <a:ea typeface="微软雅黑" pitchFamily="34" charset="-122"/>
                    <a:cs typeface="微软雅黑" pitchFamily="34" charset="-120"/>
                  </a:rPr>
                  <a:t>）为进一步探究</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的氧化性或还原性，该兴趣小组设计并进行如下实验，记录现象</a:t>
                </a:r>
                <a:r>
                  <a:rPr lang="en-US" altLang="zh-CN" sz="1800" b="0" i="0">
                    <a:solidFill>
                      <a:srgbClr val="000000"/>
                    </a:solidFill>
                    <a:latin typeface="微软雅黑" pitchFamily="34" charset="0"/>
                    <a:ea typeface="微软雅黑" pitchFamily="34" charset="-122"/>
                    <a:cs typeface="微软雅黑" pitchFamily="34" charset="-120"/>
                  </a:rPr>
                  <a:t>，完成实</a:t>
                </a:r>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验报告</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3" name="QB_6_BD.73_1#1905610dc?sp=1&amp;vop=1&amp;pid=1e443947f&amp;color=0,0,0&amp;vtp=1&amp;bbb=1&amp;hb=1"/>
              <p:cNvSpPr>
                <a:spLocks noRot="1" noChangeAspect="1" noMove="1" noResize="1" noEditPoints="1" noAdjustHandles="1" noChangeArrowheads="1" noChangeShapeType="1" noTextEdit="1"/>
              </p:cNvSpPr>
              <p:nvPr/>
            </p:nvSpPr>
            <p:spPr>
              <a:xfrm>
                <a:off x="832104" y="3938889"/>
                <a:ext cx="10533888" cy="711200"/>
              </a:xfrm>
              <a:prstGeom prst="rect">
                <a:avLst/>
              </a:prstGeom>
              <a:blipFill>
                <a:blip r:embed="rId7"/>
                <a:stretch>
                  <a:fillRect l="-1389" t="-4274" r="-521" b="-1538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6" name="QB_6_BD.73_2#1905610dc?colgroup=8,20,27&amp;vop=1&amp;pid=1e443947f&amp;color=0,0,0&amp;vtp=1&amp;bbb=1"/>
              <p:cNvGraphicFramePr>
                <a:graphicFrameLocks noGrp="1"/>
              </p:cNvGraphicFramePr>
              <p:nvPr>
                <p:extLst>
                  <p:ext uri="{D42A27DB-BD31-4B8C-83A1-F6EECF244321}">
                    <p14:modId xmlns:p14="http://schemas.microsoft.com/office/powerpoint/2010/main" val="474694015"/>
                  </p:ext>
                </p:extLst>
              </p:nvPr>
            </p:nvGraphicFramePr>
            <p:xfrm>
              <a:off x="832104" y="4768142"/>
              <a:ext cx="10524744" cy="1271462"/>
            </p:xfrm>
            <a:graphic>
              <a:graphicData uri="http://schemas.openxmlformats.org/drawingml/2006/table">
                <a:tbl>
                  <a:tblPr/>
                  <a:tblGrid>
                    <a:gridCol w="1655064">
                      <a:extLst>
                        <a:ext uri="{9D8B030D-6E8A-4147-A177-3AD203B41FA5}">
                          <a16:colId xmlns:a16="http://schemas.microsoft.com/office/drawing/2014/main" val="20000"/>
                        </a:ext>
                      </a:extLst>
                    </a:gridCol>
                    <a:gridCol w="3822192">
                      <a:extLst>
                        <a:ext uri="{9D8B030D-6E8A-4147-A177-3AD203B41FA5}">
                          <a16:colId xmlns:a16="http://schemas.microsoft.com/office/drawing/2014/main" val="20001"/>
                        </a:ext>
                      </a:extLst>
                    </a:gridCol>
                    <a:gridCol w="5047488">
                      <a:extLst>
                        <a:ext uri="{9D8B030D-6E8A-4147-A177-3AD203B41FA5}">
                          <a16:colId xmlns:a16="http://schemas.microsoft.com/office/drawing/2014/main" val="20002"/>
                        </a:ext>
                      </a:extLst>
                    </a:gridCol>
                  </a:tblGrid>
                  <a:tr h="311087">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溶液中滴加新制氯水</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溶液中加入足量铜粉</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1087">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溶液由浅绿色变为棕黄色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铜粉逐渐溶解</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溶液由棕黄色变为蓝色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38646">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离子方程式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smtClean="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Cu</m:t>
                              </m:r>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smtClean="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0642">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具有还原性</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i="0">
                              <a:solidFill>
                                <a:srgbClr val="000000"/>
                              </a:solidFill>
                              <a:latin typeface="SimSun" pitchFamily="34" charset="0"/>
                              <a:ea typeface="SimSun" pitchFamily="34" charset="-122"/>
                              <a:cs typeface="SimSun" pitchFamily="34" charset="-120"/>
                            </a:rPr>
                            <a:t>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26" name="QB_6_BD.73_2#1905610dc?colgroup=8,20,27&amp;vop=1&amp;pid=1e443947f&amp;color=0,0,0&amp;vtp=1&amp;bbb=1"/>
              <p:cNvGraphicFramePr>
                <a:graphicFrameLocks noGrp="1"/>
              </p:cNvGraphicFramePr>
              <p:nvPr>
                <p:extLst>
                  <p:ext uri="{D42A27DB-BD31-4B8C-83A1-F6EECF244321}">
                    <p14:modId xmlns:p14="http://schemas.microsoft.com/office/powerpoint/2010/main" val="474694015"/>
                  </p:ext>
                </p:extLst>
              </p:nvPr>
            </p:nvGraphicFramePr>
            <p:xfrm>
              <a:off x="832104" y="4768142"/>
              <a:ext cx="10524744" cy="1271462"/>
            </p:xfrm>
            <a:graphic>
              <a:graphicData uri="http://schemas.openxmlformats.org/drawingml/2006/table">
                <a:tbl>
                  <a:tblPr/>
                  <a:tblGrid>
                    <a:gridCol w="1655064">
                      <a:extLst>
                        <a:ext uri="{9D8B030D-6E8A-4147-A177-3AD203B41FA5}">
                          <a16:colId xmlns:a16="http://schemas.microsoft.com/office/drawing/2014/main" val="20000"/>
                        </a:ext>
                      </a:extLst>
                    </a:gridCol>
                    <a:gridCol w="3822192">
                      <a:extLst>
                        <a:ext uri="{9D8B030D-6E8A-4147-A177-3AD203B41FA5}">
                          <a16:colId xmlns:a16="http://schemas.microsoft.com/office/drawing/2014/main" val="20001"/>
                        </a:ext>
                      </a:extLst>
                    </a:gridCol>
                    <a:gridCol w="5047488">
                      <a:extLst>
                        <a:ext uri="{9D8B030D-6E8A-4147-A177-3AD203B41FA5}">
                          <a16:colId xmlns:a16="http://schemas.microsoft.com/office/drawing/2014/main" val="20002"/>
                        </a:ext>
                      </a:extLst>
                    </a:gridCol>
                  </a:tblGrid>
                  <a:tr h="311087">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8"/>
                          <a:stretch>
                            <a:fillRect l="-43541" t="-1961" r="-132376" b="-33137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8"/>
                          <a:stretch>
                            <a:fillRect l="-108696" t="-1961" r="-242" b="-331373"/>
                          </a:stretch>
                        </a:blipFill>
                      </a:tcPr>
                    </a:tc>
                    <a:extLst>
                      <a:ext uri="{0D108BD9-81ED-4DB2-BD59-A6C34878D82A}">
                        <a16:rowId xmlns:a16="http://schemas.microsoft.com/office/drawing/2014/main" val="10000"/>
                      </a:ext>
                    </a:extLst>
                  </a:tr>
                  <a:tr h="311087">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溶液由浅绿色变为棕黄色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铜粉逐渐溶解</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溶液由棕黄色变为蓝色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38646">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离子方程式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8"/>
                          <a:stretch>
                            <a:fillRect l="-43541" t="-183929" r="-132376" b="-110714"/>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8"/>
                          <a:stretch>
                            <a:fillRect l="-108696" t="-183929" r="-242" b="-110714"/>
                          </a:stretch>
                        </a:blipFill>
                      </a:tcPr>
                    </a:tc>
                    <a:extLst>
                      <a:ext uri="{0D108BD9-81ED-4DB2-BD59-A6C34878D82A}">
                        <a16:rowId xmlns:a16="http://schemas.microsoft.com/office/drawing/2014/main" val="10002"/>
                      </a:ext>
                    </a:extLst>
                  </a:tr>
                  <a:tr h="310642">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8"/>
                          <a:stretch>
                            <a:fillRect l="-43541" t="-311765" r="-132376" b="-21569"/>
                          </a:stretch>
                        </a:blipFill>
                      </a:tcPr>
                    </a:tc>
                    <a:tc>
                      <a:txBody>
                        <a:bodyPr/>
                        <a:lstStyle/>
                        <a:p>
                          <a:pPr algn="ctr" latinLnBrk="1" hangingPunct="0">
                            <a:lnSpc>
                              <a:spcPts val="2000"/>
                            </a:lnSpc>
                          </a:pPr>
                          <a:r>
                            <a:rPr lang="en-US" altLang="zh-CN" sz="1400" i="0" smtClean="0">
                              <a:solidFill>
                                <a:srgbClr val="000000"/>
                              </a:solidFill>
                              <a:latin typeface="SimSun" pitchFamily="34" charset="0"/>
                              <a:ea typeface="SimSun" pitchFamily="34" charset="-122"/>
                              <a:cs typeface="SimSun" pitchFamily="34" charset="-120"/>
                            </a:rPr>
                            <a:t>________________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mc:AlternateContent xmlns:mc="http://schemas.openxmlformats.org/markup-compatibility/2006" xmlns:a14="http://schemas.microsoft.com/office/drawing/2010/main">
        <mc:Choice Requires="a14">
          <p:sp>
            <p:nvSpPr>
              <p:cNvPr id="15" name="QB_6_AN.74_1#1905610dc.blank?vop=1&amp;pid=1e443947f&amp;color=0,0,0&amp;vpa=39&amp;vtp=1&amp;bbb=1"/>
              <p:cNvSpPr/>
              <p:nvPr/>
            </p:nvSpPr>
            <p:spPr>
              <a:xfrm>
                <a:off x="8133811" y="5737407"/>
                <a:ext cx="1375791" cy="215900"/>
              </a:xfrm>
              <a:prstGeom prst="rect">
                <a:avLst/>
              </a:prstGeom>
              <a:noFill/>
              <a:ln/>
            </p:spPr>
            <p:txBody>
              <a:bodyPr wrap="none" lIns="0" tIns="0" rIns="0" bIns="0" rtlCol="0" anchor="t"/>
              <a:lstStyle/>
              <a:p>
                <a:pPr algn="ctr" latinLnBrk="1">
                  <a:lnSpc>
                    <a:spcPts val="1700"/>
                  </a:lnSpc>
                </a:pPr>
                <a14:m>
                  <m:oMath xmlns:m="http://schemas.openxmlformats.org/officeDocument/2006/math">
                    <m:sSup>
                      <m:sSupPr>
                        <m:ctrlPr>
                          <a:rPr lang="en-US" altLang="zh-CN" sz="1400"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sz="1400"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sz="1400" b="0" i="0" dirty="0">
                    <a:solidFill>
                      <a:srgbClr val="FF0000"/>
                    </a:solidFill>
                    <a:latin typeface="微软雅黑" pitchFamily="34" charset="0"/>
                    <a:ea typeface="微软雅黑" pitchFamily="34" charset="-122"/>
                    <a:cs typeface="微软雅黑" pitchFamily="34" charset="-120"/>
                  </a:rPr>
                  <a:t>具有氧化性</a:t>
                </a:r>
                <a:endParaRPr lang="en-US" altLang="zh-CN" sz="100" dirty="0">
                  <a:solidFill>
                    <a:srgbClr val="FF0000"/>
                  </a:solidFill>
                </a:endParaRPr>
              </a:p>
            </p:txBody>
          </p:sp>
        </mc:Choice>
        <mc:Fallback xmlns="">
          <p:sp>
            <p:nvSpPr>
              <p:cNvPr id="15" name="QB_6_AN.74_1#1905610dc.blank?vop=1&amp;pid=1e443947f&amp;color=0,0,0&amp;vpa=39&amp;vtp=1&amp;bbb=1"/>
              <p:cNvSpPr>
                <a:spLocks noRot="1" noChangeAspect="1" noMove="1" noResize="1" noEditPoints="1" noAdjustHandles="1" noChangeArrowheads="1" noChangeShapeType="1" noTextEdit="1"/>
              </p:cNvSpPr>
              <p:nvPr/>
            </p:nvSpPr>
            <p:spPr>
              <a:xfrm>
                <a:off x="8133811" y="5737407"/>
                <a:ext cx="1375791" cy="215900"/>
              </a:xfrm>
              <a:prstGeom prst="rect">
                <a:avLst/>
              </a:prstGeom>
              <a:blipFill>
                <a:blip r:embed="rId9"/>
                <a:stretch>
                  <a:fillRect t="-27778" r="-3097" b="-4444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5">
                                            <p:bg/>
                                          </p:spTgt>
                                        </p:tgtEl>
                                        <p:attrNameLst>
                                          <p:attrName>style.visibility</p:attrName>
                                        </p:attrNameLst>
                                      </p:cBhvr>
                                      <p:to>
                                        <p:strVal val="visible"/>
                                      </p:to>
                                    </p:set>
                                    <p:anim calcmode="lin" valueType="num">
                                      <p:cBhvr additive="base">
                                        <p:cTn id="5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5">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5">
                                            <p:txEl>
                                              <p:pRg st="0" end="0"/>
                                            </p:txEl>
                                          </p:spTgt>
                                        </p:tgtEl>
                                        <p:attrNameLst>
                                          <p:attrName>style.visibility</p:attrName>
                                        </p:attrNameLst>
                                      </p:cBhvr>
                                      <p:to>
                                        <p:strVal val="visible"/>
                                      </p:to>
                                    </p:set>
                                    <p:anim calcmode="lin" valueType="num">
                                      <p:cBhvr additive="base">
                                        <p:cTn id="6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9" grpId="0" build="p" animBg="1"/>
      <p:bldP spid="11" grpId="0" build="p" animBg="1"/>
      <p:bldP spid="12" grpId="0" build="p" animBg="1"/>
      <p:bldP spid="15"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75_1#4f6b9eb10?sp=1&amp;vop=1&amp;pid=1e443947f&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（5）以物质类别为横坐标、化合价为纵坐标绘制的图像叫“价—类”二维图。如图乙是铁的“价—</a:t>
                </a:r>
                <a:r>
                  <a:rPr lang="en-US" altLang="zh-CN" sz="1800" b="0" i="0">
                    <a:solidFill>
                      <a:srgbClr val="000000"/>
                    </a:solidFill>
                    <a:latin typeface="微软雅黑" pitchFamily="34" charset="0"/>
                    <a:ea typeface="微软雅黑" pitchFamily="34" charset="-122"/>
                    <a:cs typeface="微软雅黑" pitchFamily="34" charset="-120"/>
                  </a:rPr>
                  <a:t>类”</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二维图</a:t>
                </a:r>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Y</m:t>
                    </m:r>
                  </m:oMath>
                </a14:m>
                <a:r>
                  <a:rPr lang="en-US" altLang="zh-CN" sz="1800" b="0" i="0">
                    <a:solidFill>
                      <a:srgbClr val="000000"/>
                    </a:solidFill>
                    <a:latin typeface="微软雅黑" pitchFamily="34" charset="0"/>
                    <a:ea typeface="微软雅黑" pitchFamily="34" charset="-122"/>
                    <a:cs typeface="微软雅黑" pitchFamily="34" charset="-120"/>
                  </a:rPr>
                  <a:t>物质为</a:t>
                </a:r>
                <a:r>
                  <a:rPr lang="en-US" altLang="zh-CN" sz="1800" i="0">
                    <a:solidFill>
                      <a:srgbClr val="000000"/>
                    </a:solidFill>
                    <a:latin typeface="SimSun" pitchFamily="34" charset="0"/>
                    <a:ea typeface="SimSun" pitchFamily="34" charset="-122"/>
                    <a:cs typeface="SimSun" pitchFamily="34" charset="-120"/>
                  </a:rPr>
                  <a:t>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填化学式），写出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在潮湿的空气中转化为图乙中同类别物质的化学方程式：</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B_6_BD.75_1#4f6b9eb10?sp=1&amp;vop=1&amp;pid=1e443947f&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2662"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6_AN.76_1#4f6b9eb10.blank?vop=1&amp;pid=1e443947f&amp;color=0,0,0&amp;vpa=40&amp;vtp=1&amp;bbb=1"/>
              <p:cNvSpPr/>
              <p:nvPr/>
            </p:nvSpPr>
            <p:spPr>
              <a:xfrm>
                <a:off x="2579942" y="1546026"/>
                <a:ext cx="1004824"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6_AN.76_1#4f6b9eb10.blank?vop=1&amp;pid=1e443947f&amp;color=0,0,0&amp;vpa=40&amp;vtp=1&amp;bbb=1"/>
              <p:cNvSpPr>
                <a:spLocks noRot="1" noChangeAspect="1" noMove="1" noResize="1" noEditPoints="1" noAdjustHandles="1" noChangeArrowheads="1" noChangeShapeType="1" noTextEdit="1"/>
              </p:cNvSpPr>
              <p:nvPr/>
            </p:nvSpPr>
            <p:spPr>
              <a:xfrm>
                <a:off x="2579942" y="1546026"/>
                <a:ext cx="1004824" cy="279400"/>
              </a:xfrm>
              <a:prstGeom prst="rect">
                <a:avLst/>
              </a:prstGeom>
              <a:blipFill>
                <a:blip r:embed="rId4"/>
                <a:stretch>
                  <a:fillRect l="-2424" t="-6667" b="-3333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AN.78_1#4f6b9eb10.blank?vop=1&amp;pid=1e443947f&amp;color=0,0,0&amp;vpa=41&amp;vtp=1&amp;bbb=1&amp;rh=23.75"/>
              <p:cNvSpPr/>
              <p:nvPr/>
            </p:nvSpPr>
            <p:spPr>
              <a:xfrm>
                <a:off x="862266" y="1924677"/>
                <a:ext cx="3838321"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4</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6_AN.78_1#4f6b9eb10.blank?vop=1&amp;pid=1e443947f&amp;color=0,0,0&amp;vpa=41&amp;vtp=1&amp;bbb=1&amp;rh=23.75"/>
              <p:cNvSpPr>
                <a:spLocks noRot="1" noChangeAspect="1" noMove="1" noResize="1" noEditPoints="1" noAdjustHandles="1" noChangeArrowheads="1" noChangeShapeType="1" noTextEdit="1"/>
              </p:cNvSpPr>
              <p:nvPr/>
            </p:nvSpPr>
            <p:spPr>
              <a:xfrm>
                <a:off x="862266" y="1924677"/>
                <a:ext cx="3838321" cy="301625"/>
              </a:xfrm>
              <a:prstGeom prst="rect">
                <a:avLst/>
              </a:prstGeom>
              <a:blipFill>
                <a:blip r:embed="rId5"/>
                <a:stretch>
                  <a:fillRect l="-635" b="-30612"/>
                </a:stretch>
              </a:blipFill>
              <a:ln/>
            </p:spPr>
            <p:txBody>
              <a:bodyPr/>
              <a:lstStyle/>
              <a:p>
                <a:r>
                  <a:rPr lang="zh-CN" altLang="en-US">
                    <a:noFill/>
                  </a:rPr>
                  <a:t> </a:t>
                </a:r>
              </a:p>
            </p:txBody>
          </p:sp>
        </mc:Fallback>
      </mc:AlternateContent>
      <p:pic>
        <p:nvPicPr>
          <p:cNvPr id="5" name="QB_6_BD.77_1#4f6b9eb10?iti=2&amp;vop=1&amp;pid=1e443947f&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681728" y="2448044"/>
            <a:ext cx="2825496" cy="17647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6" name="QB_6_BD.77_2#4f6b9eb10?iti=2&amp;vop=1&amp;pid=1e443947f&amp;color=0,0,0&amp;vtp=1"/>
          <p:cNvSpPr/>
          <p:nvPr/>
        </p:nvSpPr>
        <p:spPr>
          <a:xfrm>
            <a:off x="5953983" y="4339836"/>
            <a:ext cx="280987" cy="767080"/>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乙</a:t>
            </a:r>
            <a:endParaRPr lang="en-US" altLang="zh-CN" sz="1800"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BD.79_1#3f6f0a2e2?vop=1&amp;pid=487a828ed&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下列关于铁及其化合物的说法不正确的是(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80_1#3f6f0a2e2.bracket?vop=1&amp;pid=487a828ed&amp;color=0,0,0&amp;vpa=42&amp;vtp=1"/>
          <p:cNvSpPr/>
          <p:nvPr/>
        </p:nvSpPr>
        <p:spPr>
          <a:xfrm>
            <a:off x="51429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5_BD.79_2#3f6f0a2e2.choices?vop=1&amp;pid=487a828ed&amp;color=0,0,0&amp;vtp=1&amp;bbb=1"/>
              <p:cNvSpPr/>
              <p:nvPr/>
            </p:nvSpPr>
            <p:spPr>
              <a:xfrm>
                <a:off x="832104" y="1529771"/>
                <a:ext cx="10533888" cy="17399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铁丝在氯气中燃烧，产生棕褐色的烟，加水溶解后，溶液呈棕黄色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oMath>
                </a14:m>
                <a:r>
                  <a:rPr lang="en-US" altLang="zh-CN" sz="1800" b="0" i="0" dirty="0">
                    <a:solidFill>
                      <a:srgbClr val="000000"/>
                    </a:solidFill>
                    <a:latin typeface="微软雅黑" pitchFamily="34" charset="0"/>
                    <a:ea typeface="微软雅黑" pitchFamily="34" charset="-122"/>
                    <a:cs typeface="微软雅黑" pitchFamily="34" charset="-120"/>
                  </a:rPr>
                  <a:t>是一种黑色粉末</a:t>
                </a:r>
                <a:r>
                  <a:rPr lang="en-US" altLang="zh-CN" sz="1800" b="0" i="0">
                    <a:solidFill>
                      <a:srgbClr val="000000"/>
                    </a:solidFill>
                    <a:latin typeface="微软雅黑" pitchFamily="34" charset="0"/>
                    <a:ea typeface="微软雅黑" pitchFamily="34" charset="-122"/>
                    <a:cs typeface="微软雅黑" pitchFamily="34" charset="-120"/>
                  </a:rPr>
                  <a:t>，在氧气中受热可迅速被氧化为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8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氧化亚铁晶体中</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num>
                      <m:den>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den>
                    </m:f>
                    <m:r>
                      <a:rPr lang="en-US" altLang="zh-CN" sz="1800" b="0" i="0" dirty="0">
                        <a:solidFill>
                          <a:srgbClr val="000000"/>
                        </a:solidFill>
                        <a:latin typeface="Cambria Math" panose="02040503050406030204" pitchFamily="18" charset="0"/>
                        <a:ea typeface="微软雅黑" pitchFamily="34" charset="-122"/>
                        <a:cs typeface="微软雅黑" pitchFamily="34" charset="-120"/>
                      </a:rPr>
                      <m:t>&lt;1</m:t>
                    </m:r>
                  </m:oMath>
                </a14:m>
                <a:r>
                  <a:rPr lang="en-US" altLang="zh-CN" sz="1800" b="0" i="0" dirty="0">
                    <a:solidFill>
                      <a:srgbClr val="000000"/>
                    </a:solidFill>
                    <a:latin typeface="微软雅黑" pitchFamily="34" charset="0"/>
                    <a:ea typeface="微软雅黑" pitchFamily="34" charset="-122"/>
                    <a:cs typeface="微软雅黑" pitchFamily="34" charset="-120"/>
                  </a:rPr>
                  <a:t>，可能是因为其晶体中混有</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oMath>
                </a14:m>
                <a:r>
                  <a:rPr lang="en-US" altLang="zh-CN" sz="1800" b="0" i="0" dirty="0">
                    <a:solidFill>
                      <a:srgbClr val="000000"/>
                    </a:solidFill>
                    <a:latin typeface="微软雅黑" pitchFamily="34" charset="0"/>
                    <a:ea typeface="微软雅黑" pitchFamily="34" charset="-122"/>
                    <a:cs typeface="微软雅黑" pitchFamily="34" charset="-120"/>
                  </a:rPr>
                  <a:t>价的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实验室配制</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溶液时</a:t>
                </a:r>
                <a:r>
                  <a:rPr lang="en-US" altLang="zh-CN" sz="1800" b="0" i="0">
                    <a:solidFill>
                      <a:srgbClr val="000000"/>
                    </a:solidFill>
                    <a:latin typeface="微软雅黑" pitchFamily="34" charset="0"/>
                    <a:ea typeface="微软雅黑" pitchFamily="34" charset="-122"/>
                    <a:cs typeface="微软雅黑" pitchFamily="34" charset="-120"/>
                  </a:rPr>
                  <a:t>，常加入适量铁粉以防</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被氧化</a:t>
                </a:r>
                <a:endParaRPr lang="en-US" altLang="zh-CN" sz="1800" dirty="0"/>
              </a:p>
            </p:txBody>
          </p:sp>
        </mc:Choice>
        <mc:Fallback xmlns="">
          <p:sp>
            <p:nvSpPr>
              <p:cNvPr id="4" name="QC_5_BD.79_2#3f6f0a2e2.choices?vop=1&amp;pid=487a828ed&amp;color=0,0,0&amp;vtp=1&amp;bbb=1"/>
              <p:cNvSpPr>
                <a:spLocks noRot="1" noChangeAspect="1" noMove="1" noResize="1" noEditPoints="1" noAdjustHandles="1" noChangeArrowheads="1" noChangeShapeType="1" noTextEdit="1"/>
              </p:cNvSpPr>
              <p:nvPr/>
            </p:nvSpPr>
            <p:spPr>
              <a:xfrm>
                <a:off x="832104" y="1529771"/>
                <a:ext cx="10533888" cy="1739900"/>
              </a:xfrm>
              <a:prstGeom prst="rect">
                <a:avLst/>
              </a:prstGeom>
              <a:blipFill>
                <a:blip r:embed="rId3"/>
                <a:stretch>
                  <a:fillRect l="-1389" b="-526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81_1#da26e91ea?sp=1&amp;vop=1&amp;pid=487a828ed&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为能较长时间看到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沉淀，有如图两种实验方案，</a:t>
                </a:r>
                <a:r>
                  <a:rPr lang="en-US" altLang="zh-CN" sz="1800" b="0" i="0">
                    <a:solidFill>
                      <a:srgbClr val="000000"/>
                    </a:solidFill>
                    <a:latin typeface="微软雅黑" pitchFamily="34" charset="0"/>
                    <a:ea typeface="微软雅黑" pitchFamily="34" charset="-122"/>
                    <a:cs typeface="微软雅黑" pitchFamily="34" charset="-120"/>
                  </a:rPr>
                  <a:t>下列分析中正确的是(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5_BD.81_1#da26e91ea?sp=1&amp;vop=1&amp;pid=487a828ed&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5_AN.82_1#da26e91ea.bracket?vop=1&amp;pid=487a828ed&amp;color=0,0,0&amp;vpa=43&amp;vtp=1"/>
          <p:cNvSpPr/>
          <p:nvPr/>
        </p:nvSpPr>
        <p:spPr>
          <a:xfrm>
            <a:off x="8710009"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5_BD.81_3#da26e91ea?htil=1&amp;vop=1&amp;pid=487a828e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108960" y="1622425"/>
            <a:ext cx="704088" cy="17190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5_BD.81_4#da26e91ea?htil=1&amp;vop=1&amp;pid=487a828ed&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348472" y="1851025"/>
            <a:ext cx="768096" cy="1481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5_BD.81_5#da26e91ea.choices?vop=1&amp;pid=487a828ed&amp;color=0,0,0&amp;vtp=1&amp;bbb=1"/>
              <p:cNvSpPr/>
              <p:nvPr/>
            </p:nvSpPr>
            <p:spPr>
              <a:xfrm>
                <a:off x="832104" y="347662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②中胶头滴管伸入试管中，违反实验操作规范</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②中胶头滴管伸入试管中，是为了避免</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溶液被空气污染</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②中试管里的少量花生油用于隔绝空气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①比②能更长时间看到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沉淀</a:t>
                </a:r>
                <a:endParaRPr lang="en-US" altLang="zh-CN" sz="1800" dirty="0"/>
              </a:p>
            </p:txBody>
          </p:sp>
        </mc:Choice>
        <mc:Fallback xmlns="">
          <p:sp>
            <p:nvSpPr>
              <p:cNvPr id="6" name="QC_5_BD.81_5#da26e91ea.choices?vop=1&amp;pid=487a828ed&amp;color=0,0,0&amp;vtp=1&amp;bbb=1"/>
              <p:cNvSpPr>
                <a:spLocks noRot="1" noChangeAspect="1" noMove="1" noResize="1" noEditPoints="1" noAdjustHandles="1" noChangeArrowheads="1" noChangeShapeType="1" noTextEdit="1"/>
              </p:cNvSpPr>
              <p:nvPr/>
            </p:nvSpPr>
            <p:spPr>
              <a:xfrm>
                <a:off x="832104" y="3476625"/>
                <a:ext cx="10533888" cy="1676400"/>
              </a:xfrm>
              <a:prstGeom prst="rect">
                <a:avLst/>
              </a:prstGeom>
              <a:blipFill>
                <a:blip r:embed="rId6"/>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pic>
        <p:nvPicPr>
          <p:cNvPr id="2" name="QC_5_BD.83_1#1e40d3866?htil=7&amp;vop=1&amp;pid=487a828e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17985" y="1171440"/>
            <a:ext cx="2962656" cy="20574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83_2#1e40d3866?htil=7&amp;sp=1&amp;vop=1&amp;pid=487a828ed&amp;color=0,0,0&amp;vtp=1&amp;bt=1&amp;bbb=1&amp;hb=1"/>
          <p:cNvSpPr/>
          <p:nvPr/>
        </p:nvSpPr>
        <p:spPr>
          <a:xfrm>
            <a:off x="832104" y="1080000"/>
            <a:ext cx="7488936"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易错题</a:t>
            </a:r>
            <a:r>
              <a:rPr lang="en-US" altLang="zh-CN" sz="1800" b="0" i="0" dirty="0">
                <a:solidFill>
                  <a:srgbClr val="000000"/>
                </a:solidFill>
                <a:latin typeface="微软雅黑" pitchFamily="34" charset="0"/>
                <a:ea typeface="微软雅黑" pitchFamily="34" charset="-122"/>
                <a:cs typeface="微软雅黑" pitchFamily="34" charset="-120"/>
              </a:rPr>
              <a:t>如图为铁元素及其相关物质的“价—类”二维图</a:t>
            </a:r>
            <a:r>
              <a:rPr lang="en-US" altLang="zh-CN" sz="1800" b="0" i="0">
                <a:solidFill>
                  <a:srgbClr val="000000"/>
                </a:solidFill>
                <a:latin typeface="微软雅黑" pitchFamily="34" charset="0"/>
                <a:ea typeface="微软雅黑" pitchFamily="34" charset="-122"/>
                <a:cs typeface="微软雅黑" pitchFamily="34" charset="-120"/>
              </a:rPr>
              <a:t>。下列有关说法不</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4" name="QC_5_AN.84_1#1e40d3866.bracket?vop=1&amp;pid=487a828ed&amp;color=0,0,0&amp;vpa=44&amp;vtp=1"/>
          <p:cNvSpPr/>
          <p:nvPr/>
        </p:nvSpPr>
        <p:spPr>
          <a:xfrm>
            <a:off x="19298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5" name="QC_5_BD.83_3#1e40d3866.choices?htil=7&amp;vop=1&amp;pid=487a828ed&amp;color=0,0,0&amp;vtp=1&amp;bbb=1"/>
              <p:cNvSpPr/>
              <p:nvPr/>
            </p:nvSpPr>
            <p:spPr>
              <a:xfrm>
                <a:off x="832104" y="1948990"/>
                <a:ext cx="7488936"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物质A与不同的氧化剂反应，可能得到不同价态的含铁化合物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通过化合反应和置换反应都能生成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物质B能与水反应生成物质C</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从元素价态来看，</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既具有氧化性，也具有还原性</a:t>
                </a:r>
                <a:endParaRPr lang="en-US" altLang="zh-CN" sz="1800" dirty="0"/>
              </a:p>
            </p:txBody>
          </p:sp>
        </mc:Choice>
        <mc:Fallback xmlns="">
          <p:sp>
            <p:nvSpPr>
              <p:cNvPr id="5" name="QC_5_BD.83_3#1e40d3866.choices?htil=7&amp;vop=1&amp;pid=487a828ed&amp;color=0,0,0&amp;vtp=1&amp;bbb=1"/>
              <p:cNvSpPr>
                <a:spLocks noRot="1" noChangeAspect="1" noMove="1" noResize="1" noEditPoints="1" noAdjustHandles="1" noChangeArrowheads="1" noChangeShapeType="1" noTextEdit="1"/>
              </p:cNvSpPr>
              <p:nvPr/>
            </p:nvSpPr>
            <p:spPr>
              <a:xfrm>
                <a:off x="832104" y="1948990"/>
                <a:ext cx="7488936" cy="1676400"/>
              </a:xfrm>
              <a:prstGeom prst="rect">
                <a:avLst/>
              </a:prstGeom>
              <a:blipFill>
                <a:blip r:embed="rId4"/>
                <a:stretch>
                  <a:fillRect l="-1954"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85_1#2f37f6518?sp=1&amp;vop=1&amp;pid=487a828ed&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纳米材料一直是人们研究的重要课题。实验室采用气相还原法制备纳米级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，其流程如图所示</a:t>
                </a:r>
                <a:r>
                  <a:rPr lang="en-US" altLang="zh-CN" sz="1800" b="0" i="0">
                    <a:solidFill>
                      <a:srgbClr val="000000"/>
                    </a:solidFill>
                    <a:latin typeface="微软雅黑" pitchFamily="34" charset="0"/>
                    <a:ea typeface="微软雅黑" pitchFamily="34" charset="-122"/>
                    <a:cs typeface="微软雅黑" pitchFamily="34" charset="-120"/>
                  </a:rPr>
                  <a:t>，下列有关</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85_1#2f37f6518?sp=1&amp;vop=1&amp;pid=487a828e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389" b="-10870"/>
                </a:stretch>
              </a:blipFill>
              <a:ln/>
            </p:spPr>
            <p:txBody>
              <a:bodyPr/>
              <a:lstStyle/>
              <a:p>
                <a:r>
                  <a:rPr lang="zh-CN" altLang="en-US">
                    <a:noFill/>
                  </a:rPr>
                  <a:t> </a:t>
                </a:r>
              </a:p>
            </p:txBody>
          </p:sp>
        </mc:Fallback>
      </mc:AlternateContent>
      <p:sp>
        <p:nvSpPr>
          <p:cNvPr id="3" name="QC_5_AN.86_1#2f37f6518.bracket?vop=1&amp;pid=487a828ed&amp;color=0,0,0&amp;vpa=45&amp;vtp=1"/>
          <p:cNvSpPr/>
          <p:nvPr/>
        </p:nvSpPr>
        <p:spPr>
          <a:xfrm>
            <a:off x="2628360" y="15067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5_BD.85_2#2f37f6518?htil=8&amp;vop=1&amp;pid=487a828e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100592" y="2041644"/>
            <a:ext cx="3044952" cy="7223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85_3#2f37f6518.choices?htil=8&amp;vop=1&amp;pid=487a828ed&amp;color=0,0,0&amp;vtp=1&amp;bbb=1"/>
              <p:cNvSpPr/>
              <p:nvPr/>
            </p:nvSpPr>
            <p:spPr>
              <a:xfrm>
                <a:off x="832104" y="1948990"/>
                <a:ext cx="7397496"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高温制备纳米级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dirty="0">
                    <a:solidFill>
                      <a:srgbClr val="000000"/>
                    </a:solidFill>
                    <a:latin typeface="微软雅黑" pitchFamily="34" charset="0"/>
                    <a:ea typeface="微软雅黑" pitchFamily="34" charset="-122"/>
                    <a:cs typeface="微软雅黑" pitchFamily="34" charset="-120"/>
                  </a:rPr>
                  <a:t>的过程中通入的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可以防止爆炸，也可作保护气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纳米级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dirty="0">
                    <a:solidFill>
                      <a:srgbClr val="000000"/>
                    </a:solidFill>
                    <a:latin typeface="微软雅黑" pitchFamily="34" charset="0"/>
                    <a:ea typeface="微软雅黑" pitchFamily="34" charset="-122"/>
                    <a:cs typeface="微软雅黑" pitchFamily="34" charset="-120"/>
                  </a:rPr>
                  <a:t>与盐酸反应的离子方程式为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固体加热脱水的过程属于化学变化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纳米级</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比普通铁粉更易与氧气反应</a:t>
                </a:r>
                <a:endParaRPr lang="en-US" altLang="zh-CN" sz="1800" dirty="0"/>
              </a:p>
            </p:txBody>
          </p:sp>
        </mc:Choice>
        <mc:Fallback xmlns="">
          <p:sp>
            <p:nvSpPr>
              <p:cNvPr id="5" name="QC_5_BD.85_3#2f37f6518.choices?htil=8&amp;vop=1&amp;pid=487a828ed&amp;color=0,0,0&amp;vtp=1&amp;bbb=1"/>
              <p:cNvSpPr>
                <a:spLocks noRot="1" noChangeAspect="1" noMove="1" noResize="1" noEditPoints="1" noAdjustHandles="1" noChangeArrowheads="1" noChangeShapeType="1" noTextEdit="1"/>
              </p:cNvSpPr>
              <p:nvPr/>
            </p:nvSpPr>
            <p:spPr>
              <a:xfrm>
                <a:off x="832104" y="1948990"/>
                <a:ext cx="7397496" cy="1676400"/>
              </a:xfrm>
              <a:prstGeom prst="rect">
                <a:avLst/>
              </a:prstGeom>
              <a:blipFill>
                <a:blip r:embed="rId5"/>
                <a:stretch>
                  <a:fillRect l="-197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87_1#a8a360acf?sp=1&amp;vop=1&amp;pid=eeb3c2e9f&amp;color=0,0,0&amp;vtp=1&amp;bt=1&amp;bbb=1"/>
              <p:cNvSpPr/>
              <p:nvPr/>
            </p:nvSpPr>
            <p:spPr>
              <a:xfrm>
                <a:off x="832104" y="1080000"/>
                <a:ext cx="10533888" cy="431800"/>
              </a:xfrm>
              <a:prstGeom prst="rect">
                <a:avLst/>
              </a:prstGeom>
              <a:noFill/>
              <a:ln/>
            </p:spPr>
            <p:txBody>
              <a:bodyPr wrap="none" lIns="0" tIns="0" rIns="0" bIns="0" rtlCol="0" anchor="t"/>
              <a:lstStyle/>
              <a:p>
                <a:pPr algn="l" latinLnBrk="1">
                  <a:lnSpc>
                    <a:spcPts val="3400"/>
                  </a:lnSpc>
                </a:pPr>
                <a:r>
                  <a:rPr lang="en-US" altLang="zh-CN" sz="1800" b="0" i="0">
                    <a:solidFill>
                      <a:srgbClr val="000000"/>
                    </a:solidFill>
                    <a:latin typeface="微软雅黑" pitchFamily="34" charset="0"/>
                    <a:ea typeface="微软雅黑" pitchFamily="34" charset="-122"/>
                    <a:cs typeface="微软雅黑" pitchFamily="34" charset="-120"/>
                  </a:rPr>
                  <a:t>为了验证</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的性质，进行如表实验。</a:t>
                </a:r>
                <a:endParaRPr lang="en-US" altLang="zh-CN" sz="1800" dirty="0"/>
              </a:p>
            </p:txBody>
          </p:sp>
        </mc:Choice>
        <mc:Fallback xmlns="">
          <p:sp>
            <p:nvSpPr>
              <p:cNvPr id="2" name="QC_5_BD.87_1#a8a360acf?sp=1&amp;vop=1&amp;pid=eeb3c2e9f&amp;color=0,0,0&amp;vtp=1&amp;bt=1&amp;bbb=1"/>
              <p:cNvSpPr>
                <a:spLocks noRot="1" noChangeAspect="1" noMove="1" noResize="1" noEditPoints="1" noAdjustHandles="1" noChangeArrowheads="1" noChangeShapeType="1" noTextEdit="1"/>
              </p:cNvSpPr>
              <p:nvPr/>
            </p:nvSpPr>
            <p:spPr>
              <a:xfrm>
                <a:off x="832104" y="1080000"/>
                <a:ext cx="10533888" cy="431800"/>
              </a:xfrm>
              <a:prstGeom prst="rect">
                <a:avLst/>
              </a:prstGeom>
              <a:blipFill>
                <a:blip r:embed="rId3"/>
                <a:stretch>
                  <a:fillRect l="-1389" b="-2112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32" name="QC_5_BD.87_2#a8a360acf?colgroup=5,10,5,12,19&amp;vop=1&amp;pid=eeb3c2e9f&amp;color=0,0,0&amp;vtp=1&amp;bbb=1&amp;hb=1"/>
              <p:cNvGraphicFramePr>
                <a:graphicFrameLocks noGrp="1"/>
              </p:cNvGraphicFramePr>
              <p:nvPr>
                <p:extLst>
                  <p:ext uri="{D42A27DB-BD31-4B8C-83A1-F6EECF244321}">
                    <p14:modId xmlns:p14="http://schemas.microsoft.com/office/powerpoint/2010/main" val="182843225"/>
                  </p:ext>
                </p:extLst>
              </p:nvPr>
            </p:nvGraphicFramePr>
            <p:xfrm>
              <a:off x="832104" y="1590539"/>
              <a:ext cx="10543606" cy="2285684"/>
            </p:xfrm>
            <a:graphic>
              <a:graphicData uri="http://schemas.openxmlformats.org/drawingml/2006/table">
                <a:tbl>
                  <a:tblPr/>
                  <a:tblGrid>
                    <a:gridCol w="1122222">
                      <a:extLst>
                        <a:ext uri="{9D8B030D-6E8A-4147-A177-3AD203B41FA5}">
                          <a16:colId xmlns:a16="http://schemas.microsoft.com/office/drawing/2014/main" val="20000"/>
                        </a:ext>
                      </a:extLst>
                    </a:gridCol>
                    <a:gridCol w="2021780">
                      <a:extLst>
                        <a:ext uri="{9D8B030D-6E8A-4147-A177-3AD203B41FA5}">
                          <a16:colId xmlns:a16="http://schemas.microsoft.com/office/drawing/2014/main" val="20001"/>
                        </a:ext>
                      </a:extLst>
                    </a:gridCol>
                    <a:gridCol w="97400">
                      <a:extLst>
                        <a:ext uri="{9D8B030D-6E8A-4147-A177-3AD203B41FA5}">
                          <a16:colId xmlns:a16="http://schemas.microsoft.com/office/drawing/2014/main" val="20002"/>
                        </a:ext>
                      </a:extLst>
                    </a:gridCol>
                    <a:gridCol w="1113315">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gridCol w="2404761">
                      <a:extLst>
                        <a:ext uri="{9D8B030D-6E8A-4147-A177-3AD203B41FA5}">
                          <a16:colId xmlns:a16="http://schemas.microsoft.com/office/drawing/2014/main" val="20005"/>
                        </a:ext>
                      </a:extLst>
                    </a:gridCol>
                    <a:gridCol w="97400">
                      <a:extLst>
                        <a:ext uri="{9D8B030D-6E8A-4147-A177-3AD203B41FA5}">
                          <a16:colId xmlns:a16="http://schemas.microsoft.com/office/drawing/2014/main" val="20006"/>
                        </a:ext>
                      </a:extLst>
                    </a:gridCol>
                    <a:gridCol w="3589328">
                      <a:extLst>
                        <a:ext uri="{9D8B030D-6E8A-4147-A177-3AD203B41FA5}">
                          <a16:colId xmlns:a16="http://schemas.microsoft.com/office/drawing/2014/main" val="20007"/>
                        </a:ext>
                      </a:extLst>
                    </a:gridCol>
                  </a:tblGrid>
                  <a:tr h="333058">
                    <a:tc>
                      <a:txBody>
                        <a:bodyPr/>
                        <a:lstStyle/>
                        <a:p>
                          <a:pPr algn="ctr" latinLnBrk="1" hangingPunct="0">
                            <a:lnSpc>
                              <a:spcPts val="2300"/>
                            </a:lnSpc>
                          </a:pPr>
                          <a:r>
                            <a:rPr lang="en-US" altLang="zh-CN" sz="1400" b="1" i="0">
                              <a:solidFill>
                                <a:srgbClr val="000000"/>
                              </a:solidFill>
                              <a:latin typeface="微软雅黑" pitchFamily="34" charset="0"/>
                              <a:ea typeface="微软雅黑" pitchFamily="34" charset="-122"/>
                              <a:cs typeface="微软雅黑" pitchFamily="34" charset="-120"/>
                            </a:rPr>
                            <a:t>实验序号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1" i="0">
                              <a:solidFill>
                                <a:srgbClr val="000000"/>
                              </a:solidFill>
                              <a:latin typeface="微软雅黑" pitchFamily="34" charset="0"/>
                              <a:ea typeface="微软雅黑" pitchFamily="34" charset="-122"/>
                              <a:cs typeface="微软雅黑" pitchFamily="34" charset="-120"/>
                            </a:rPr>
                            <a:t>验证性质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latinLnBrk="1" hangingPunct="0">
                            <a:lnSpc>
                              <a:spcPts val="2300"/>
                            </a:lnSpc>
                          </a:pPr>
                          <a:r>
                            <a:rPr lang="en-US" altLang="zh-CN" sz="1400" b="1" i="0">
                              <a:solidFill>
                                <a:srgbClr val="000000"/>
                              </a:solidFill>
                              <a:latin typeface="微软雅黑" pitchFamily="34" charset="0"/>
                              <a:ea typeface="微软雅黑" pitchFamily="34" charset="-122"/>
                              <a:cs typeface="微软雅黑" pitchFamily="34" charset="-120"/>
                            </a:rPr>
                            <a:t>实验装置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latinLnBrk="1" hangingPunct="0">
                            <a:lnSpc>
                              <a:spcPts val="2300"/>
                            </a:lnSpc>
                          </a:pPr>
                          <a:r>
                            <a:rPr lang="en-US" altLang="zh-CN" sz="1400" b="1" i="0" dirty="0">
                              <a:solidFill>
                                <a:srgbClr val="000000"/>
                              </a:solidFill>
                              <a:latin typeface="微软雅黑" pitchFamily="34" charset="0"/>
                              <a:ea typeface="微软雅黑" pitchFamily="34" charset="-122"/>
                              <a:cs typeface="微软雅黑" pitchFamily="34" charset="-120"/>
                            </a:rPr>
                            <a:t>试剂</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23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6677">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能与某些盐反应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rowSpan="4" gridSpan="2">
                      <a:txBody>
                        <a:bodyPr/>
                        <a:lstStyle/>
                        <a:p>
                          <a:pPr algn="ctr" latinLnBrk="1" hangingPunct="0">
                            <a:lnSpc>
                              <a:spcPts val="7300"/>
                            </a:lnSpc>
                          </a:pPr>
                          <a:r>
                            <a:rPr lang="en-US" altLang="zh-CN" sz="41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4" hMerge="1">
                      <a:txBody>
                        <a:bodyPr/>
                        <a:lstStyle/>
                        <a:p>
                          <a:endParaRPr lang="zh-CN"/>
                        </a:p>
                      </a:txBody>
                      <a:tcPr/>
                    </a:tc>
                    <a:tc gridSpan="2">
                      <a:txBody>
                        <a:bodyPr/>
                        <a:lstStyle/>
                        <a:p>
                          <a:pPr algn="ctr" latinLnBrk="1" hangingPunct="0">
                            <a:lnSpc>
                              <a:spcPts val="23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l"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产生白色沉淀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39636">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能与碱反应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vMerge="1">
                      <a:txBody>
                        <a:bodyPr/>
                        <a:lstStyle/>
                        <a:p>
                          <a:endParaRPr lang="zh-CN"/>
                        </a:p>
                      </a:txBody>
                      <a:tcPr/>
                    </a:tc>
                    <a:tc hMerge="1" vMerge="1">
                      <a:txBody>
                        <a:bodyPr/>
                        <a:lstStyle/>
                        <a:p>
                          <a:endParaRPr lang="zh-CN"/>
                        </a:p>
                      </a:txBody>
                      <a:tcPr/>
                    </a:tc>
                    <a:tc gridSpan="2">
                      <a:txBody>
                        <a:bodyPr/>
                        <a:lstStyle/>
                        <a:p>
                          <a:pPr algn="ctr" latinLnBrk="1" hangingPunct="0">
                            <a:lnSpc>
                              <a:spcPts val="23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l" latinLnBrk="1" hangingPunct="0">
                            <a:lnSpc>
                              <a:spcPts val="2400"/>
                            </a:lnSpc>
                          </a:pPr>
                          <a:r>
                            <a:rPr lang="en-US" altLang="zh-CN" sz="1400" b="0" i="0" dirty="0">
                              <a:solidFill>
                                <a:srgbClr val="000000"/>
                              </a:solidFill>
                              <a:latin typeface="微软雅黑" pitchFamily="34" charset="0"/>
                              <a:ea typeface="微软雅黑" pitchFamily="34" charset="-122"/>
                              <a:cs typeface="微软雅黑" pitchFamily="34" charset="-120"/>
                            </a:rPr>
                            <a:t>产生的白色絮状沉淀迅速变为灰绿色</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一段</a:t>
                          </a:r>
                        </a:p>
                        <a:p>
                          <a:pPr marL="0" lvl="0" indent="0" algn="l" latinLnBrk="1" hangingPunct="0">
                            <a:lnSpc>
                              <a:spcPts val="2300"/>
                            </a:lnSpc>
                          </a:pPr>
                          <a:r>
                            <a:rPr lang="en-US" altLang="zh-CN" sz="1400" b="0" i="0">
                              <a:solidFill>
                                <a:srgbClr val="000000"/>
                              </a:solidFill>
                              <a:latin typeface="微软雅黑" pitchFamily="34" charset="0"/>
                              <a:ea typeface="微软雅黑" pitchFamily="34" charset="-122"/>
                              <a:cs typeface="微软雅黑" pitchFamily="34" charset="-120"/>
                            </a:rPr>
                            <a:t>时间后变成红褐色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36677">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具有氧化性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vMerge="1">
                      <a:txBody>
                        <a:bodyPr/>
                        <a:lstStyle/>
                        <a:p>
                          <a:endParaRPr lang="zh-CN"/>
                        </a:p>
                      </a:txBody>
                      <a:tcPr/>
                    </a:tc>
                    <a:tc hMerge="1" vMerge="1">
                      <a:txBody>
                        <a:bodyPr/>
                        <a:lstStyle/>
                        <a:p>
                          <a:endParaRPr lang="zh-CN"/>
                        </a:p>
                      </a:txBody>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锌粒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l"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锌粒表面变黑</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溶液浅绿色褪去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39636">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具有还原性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vMerge="1">
                      <a:txBody>
                        <a:bodyPr/>
                        <a:lstStyle/>
                        <a:p>
                          <a:endParaRPr lang="zh-CN"/>
                        </a:p>
                      </a:txBody>
                      <a:tcPr/>
                    </a:tc>
                    <a:tc hMerge="1" vMerge="1">
                      <a:txBody>
                        <a:bodyPr/>
                        <a:lstStyle/>
                        <a:p>
                          <a:endParaRPr lang="zh-CN"/>
                        </a:p>
                      </a:txBody>
                      <a:tcPr/>
                    </a:tc>
                    <a:tc gridSpan="2">
                      <a:txBody>
                        <a:bodyPr/>
                        <a:lstStyle/>
                        <a:p>
                          <a:pPr algn="ctr" latinLnBrk="1" hangingPunct="0">
                            <a:lnSpc>
                              <a:spcPts val="23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氯水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indent="0" algn="l" latinLnBrk="1" hangingPunct="0">
                            <a:lnSpc>
                              <a:spcPts val="2400"/>
                            </a:lnSpc>
                          </a:pPr>
                          <a:r>
                            <a:rPr lang="en-US" altLang="zh-CN" sz="1400" b="0" i="0" dirty="0">
                              <a:solidFill>
                                <a:srgbClr val="000000"/>
                              </a:solidFill>
                              <a:latin typeface="微软雅黑" pitchFamily="34" charset="0"/>
                              <a:ea typeface="微软雅黑" pitchFamily="34" charset="-122"/>
                              <a:cs typeface="微软雅黑" pitchFamily="34" charset="-120"/>
                            </a:rPr>
                            <a:t>滴加</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溶液无明显现象</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再滴加氯水</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溶</a:t>
                          </a:r>
                        </a:p>
                        <a:p>
                          <a:pPr marL="0" lvl="0" indent="0" algn="l" latinLnBrk="1" hangingPunct="0">
                            <a:lnSpc>
                              <a:spcPts val="2300"/>
                            </a:lnSpc>
                          </a:pPr>
                          <a:r>
                            <a:rPr lang="en-US" altLang="zh-CN" sz="1400" b="0" i="0">
                              <a:solidFill>
                                <a:srgbClr val="000000"/>
                              </a:solidFill>
                              <a:latin typeface="微软雅黑" pitchFamily="34" charset="0"/>
                              <a:ea typeface="微软雅黑" pitchFamily="34" charset="-122"/>
                              <a:cs typeface="微软雅黑" pitchFamily="34" charset="-120"/>
                            </a:rPr>
                            <a:t>液变为红色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32" name="QC_5_BD.87_2#a8a360acf?colgroup=5,10,5,12,19&amp;vop=1&amp;pid=eeb3c2e9f&amp;color=0,0,0&amp;vtp=1&amp;bbb=1&amp;hb=1"/>
              <p:cNvGraphicFramePr>
                <a:graphicFrameLocks noGrp="1"/>
              </p:cNvGraphicFramePr>
              <p:nvPr>
                <p:extLst>
                  <p:ext uri="{D42A27DB-BD31-4B8C-83A1-F6EECF244321}">
                    <p14:modId xmlns:p14="http://schemas.microsoft.com/office/powerpoint/2010/main" val="182843225"/>
                  </p:ext>
                </p:extLst>
              </p:nvPr>
            </p:nvGraphicFramePr>
            <p:xfrm>
              <a:off x="832104" y="1590539"/>
              <a:ext cx="10543606" cy="2285684"/>
            </p:xfrm>
            <a:graphic>
              <a:graphicData uri="http://schemas.openxmlformats.org/drawingml/2006/table">
                <a:tbl>
                  <a:tblPr/>
                  <a:tblGrid>
                    <a:gridCol w="1122222">
                      <a:extLst>
                        <a:ext uri="{9D8B030D-6E8A-4147-A177-3AD203B41FA5}">
                          <a16:colId xmlns:a16="http://schemas.microsoft.com/office/drawing/2014/main" val="20000"/>
                        </a:ext>
                      </a:extLst>
                    </a:gridCol>
                    <a:gridCol w="2021780">
                      <a:extLst>
                        <a:ext uri="{9D8B030D-6E8A-4147-A177-3AD203B41FA5}">
                          <a16:colId xmlns:a16="http://schemas.microsoft.com/office/drawing/2014/main" val="20001"/>
                        </a:ext>
                      </a:extLst>
                    </a:gridCol>
                    <a:gridCol w="97400">
                      <a:extLst>
                        <a:ext uri="{9D8B030D-6E8A-4147-A177-3AD203B41FA5}">
                          <a16:colId xmlns:a16="http://schemas.microsoft.com/office/drawing/2014/main" val="20002"/>
                        </a:ext>
                      </a:extLst>
                    </a:gridCol>
                    <a:gridCol w="1113315">
                      <a:extLst>
                        <a:ext uri="{9D8B030D-6E8A-4147-A177-3AD203B41FA5}">
                          <a16:colId xmlns:a16="http://schemas.microsoft.com/office/drawing/2014/main" val="20003"/>
                        </a:ext>
                      </a:extLst>
                    </a:gridCol>
                    <a:gridCol w="97400">
                      <a:extLst>
                        <a:ext uri="{9D8B030D-6E8A-4147-A177-3AD203B41FA5}">
                          <a16:colId xmlns:a16="http://schemas.microsoft.com/office/drawing/2014/main" val="20004"/>
                        </a:ext>
                      </a:extLst>
                    </a:gridCol>
                    <a:gridCol w="2404761">
                      <a:extLst>
                        <a:ext uri="{9D8B030D-6E8A-4147-A177-3AD203B41FA5}">
                          <a16:colId xmlns:a16="http://schemas.microsoft.com/office/drawing/2014/main" val="20005"/>
                        </a:ext>
                      </a:extLst>
                    </a:gridCol>
                    <a:gridCol w="97400">
                      <a:extLst>
                        <a:ext uri="{9D8B030D-6E8A-4147-A177-3AD203B41FA5}">
                          <a16:colId xmlns:a16="http://schemas.microsoft.com/office/drawing/2014/main" val="20006"/>
                        </a:ext>
                      </a:extLst>
                    </a:gridCol>
                    <a:gridCol w="3589328">
                      <a:extLst>
                        <a:ext uri="{9D8B030D-6E8A-4147-A177-3AD203B41FA5}">
                          <a16:colId xmlns:a16="http://schemas.microsoft.com/office/drawing/2014/main" val="20007"/>
                        </a:ext>
                      </a:extLst>
                    </a:gridCol>
                  </a:tblGrid>
                  <a:tr h="333058">
                    <a:tc>
                      <a:txBody>
                        <a:bodyPr/>
                        <a:lstStyle/>
                        <a:p>
                          <a:pPr algn="ctr" latinLnBrk="1" hangingPunct="0">
                            <a:lnSpc>
                              <a:spcPts val="2300"/>
                            </a:lnSpc>
                          </a:pPr>
                          <a:r>
                            <a:rPr lang="en-US" altLang="zh-CN" sz="1400" b="1" i="0" smtClean="0">
                              <a:solidFill>
                                <a:srgbClr val="000000"/>
                              </a:solidFill>
                              <a:latin typeface="微软雅黑" pitchFamily="34" charset="0"/>
                              <a:ea typeface="微软雅黑" pitchFamily="34" charset="-122"/>
                              <a:cs typeface="微软雅黑" pitchFamily="34" charset="-120"/>
                            </a:rPr>
                            <a:t>实验序号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1" i="0" smtClean="0">
                              <a:solidFill>
                                <a:srgbClr val="000000"/>
                              </a:solidFill>
                              <a:latin typeface="微软雅黑" pitchFamily="34" charset="0"/>
                              <a:ea typeface="微软雅黑" pitchFamily="34" charset="-122"/>
                              <a:cs typeface="微软雅黑" pitchFamily="34" charset="-120"/>
                            </a:rPr>
                            <a:t>验证性质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latinLnBrk="1" hangingPunct="0">
                            <a:lnSpc>
                              <a:spcPts val="2300"/>
                            </a:lnSpc>
                          </a:pPr>
                          <a:r>
                            <a:rPr lang="en-US" altLang="zh-CN" sz="1400" b="1" i="0" smtClean="0">
                              <a:solidFill>
                                <a:srgbClr val="000000"/>
                              </a:solidFill>
                              <a:latin typeface="微软雅黑" pitchFamily="34" charset="0"/>
                              <a:ea typeface="微软雅黑" pitchFamily="34" charset="-122"/>
                              <a:cs typeface="微软雅黑" pitchFamily="34" charset="-120"/>
                            </a:rPr>
                            <a:t>实验装置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78102" r="-143552" b="-605455"/>
                          </a:stretch>
                        </a:blipFill>
                      </a:tcPr>
                    </a:tc>
                    <a:tc hMerge="1">
                      <a:txBody>
                        <a:bodyPr/>
                        <a:lstStyle/>
                        <a:p>
                          <a:endParaRPr lang="zh-CN"/>
                        </a:p>
                      </a:txBody>
                      <a:tcPr/>
                    </a:tc>
                    <a:tc>
                      <a:txBody>
                        <a:bodyPr/>
                        <a:lstStyle/>
                        <a:p>
                          <a:pPr algn="ctr" latinLnBrk="1" hangingPunct="0">
                            <a:lnSpc>
                              <a:spcPts val="2300"/>
                            </a:lnSpc>
                          </a:pPr>
                          <a:r>
                            <a:rPr lang="en-US" altLang="zh-CN" sz="1400" b="1" i="0" smtClean="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6677">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能与某些盐反应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rowSpan="4" gridSpan="2">
                      <a:txBody>
                        <a:bodyPr/>
                        <a:lstStyle/>
                        <a:p>
                          <a:pPr algn="ctr" latinLnBrk="1" hangingPunct="0">
                            <a:lnSpc>
                              <a:spcPts val="7300"/>
                            </a:lnSpc>
                          </a:pPr>
                          <a:r>
                            <a:rPr lang="en-US" altLang="zh-CN" sz="410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4" hMerge="1">
                      <a:txBody>
                        <a:bodyPr/>
                        <a:lstStyle/>
                        <a:p>
                          <a:endParaRPr lang="zh-CN"/>
                        </a:p>
                      </a:txBody>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78102" t="-100000" r="-143552" b="-505455"/>
                          </a:stretch>
                        </a:blipFill>
                      </a:tcPr>
                    </a:tc>
                    <a:tc hMerge="1">
                      <a:txBody>
                        <a:bodyPr/>
                        <a:lstStyle/>
                        <a:p>
                          <a:endParaRPr lang="zh-CN"/>
                        </a:p>
                      </a:txBody>
                      <a:tcPr/>
                    </a:tc>
                    <a:tc>
                      <a:txBody>
                        <a:bodyPr/>
                        <a:lstStyle/>
                        <a:p>
                          <a:pPr algn="l"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产生白色沉淀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39636">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能与碱反应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vMerge="1">
                      <a:txBody>
                        <a:bodyPr/>
                        <a:lstStyle/>
                        <a:p>
                          <a:endParaRPr lang="zh-CN"/>
                        </a:p>
                      </a:txBody>
                      <a:tcPr/>
                    </a:tc>
                    <a:tc hMerge="1" vMerge="1">
                      <a:txBody>
                        <a:bodyPr/>
                        <a:lstStyle/>
                        <a:p>
                          <a:endParaRPr lang="zh-CN"/>
                        </a:p>
                      </a:txBody>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78102" t="-104762" r="-143552" b="-164762"/>
                          </a:stretch>
                        </a:blipFill>
                      </a:tcPr>
                    </a:tc>
                    <a:tc hMerge="1">
                      <a:txBody>
                        <a:bodyPr/>
                        <a:lstStyle/>
                        <a:p>
                          <a:endParaRPr lang="zh-CN"/>
                        </a:p>
                      </a:txBody>
                      <a:tcPr/>
                    </a:tc>
                    <a:tc>
                      <a:txBody>
                        <a:bodyPr/>
                        <a:lstStyle/>
                        <a:p>
                          <a:pPr marL="0" indent="0" algn="l" latinLnBrk="1" hangingPunct="0">
                            <a:lnSpc>
                              <a:spcPts val="2400"/>
                            </a:lnSpc>
                          </a:pPr>
                          <a:r>
                            <a:rPr lang="en-US" altLang="zh-CN" sz="1400" b="0" i="0" dirty="0">
                              <a:solidFill>
                                <a:srgbClr val="000000"/>
                              </a:solidFill>
                              <a:latin typeface="微软雅黑" pitchFamily="34" charset="0"/>
                              <a:ea typeface="微软雅黑" pitchFamily="34" charset="-122"/>
                              <a:cs typeface="微软雅黑" pitchFamily="34" charset="-120"/>
                            </a:rPr>
                            <a:t>产生的白色絮状沉淀迅速变为灰绿色</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smtClean="0">
                              <a:solidFill>
                                <a:srgbClr val="000000"/>
                              </a:solidFill>
                              <a:latin typeface="微软雅黑" pitchFamily="34" charset="0"/>
                              <a:ea typeface="微软雅黑" pitchFamily="34" charset="-122"/>
                              <a:cs typeface="微软雅黑" pitchFamily="34" charset="-120"/>
                            </a:rPr>
                            <a:t>一段</a:t>
                          </a:r>
                        </a:p>
                        <a:p>
                          <a:pPr marL="0" lvl="0" indent="0" algn="l" latinLnBrk="1" hangingPunct="0">
                            <a:lnSpc>
                              <a:spcPts val="2300"/>
                            </a:lnSpc>
                          </a:pPr>
                          <a:r>
                            <a:rPr lang="en-US" altLang="zh-CN" sz="1400" b="0" i="0" smtClean="0">
                              <a:solidFill>
                                <a:srgbClr val="000000"/>
                              </a:solidFill>
                              <a:latin typeface="微软雅黑" pitchFamily="34" charset="0"/>
                              <a:ea typeface="微软雅黑" pitchFamily="34" charset="-122"/>
                              <a:cs typeface="微软雅黑" pitchFamily="34" charset="-120"/>
                            </a:rPr>
                            <a:t>时间后变成红褐色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36677">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具有氧化性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vMerge="1">
                      <a:txBody>
                        <a:bodyPr/>
                        <a:lstStyle/>
                        <a:p>
                          <a:endParaRPr lang="zh-CN"/>
                        </a:p>
                      </a:txBody>
                      <a:tcPr/>
                    </a:tc>
                    <a:tc hMerge="1" vMerge="1">
                      <a:txBody>
                        <a:bodyPr/>
                        <a:lstStyle/>
                        <a:p>
                          <a:endParaRPr lang="zh-CN"/>
                        </a:p>
                      </a:txBody>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锌粒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l"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锌粒表面变黑</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溶液浅绿色褪去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39636">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具有还原性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vMerge="1">
                      <a:txBody>
                        <a:bodyPr/>
                        <a:lstStyle/>
                        <a:p>
                          <a:endParaRPr lang="zh-CN"/>
                        </a:p>
                      </a:txBody>
                      <a:tcPr/>
                    </a:tc>
                    <a:tc hMerge="1" vMerge="1">
                      <a:txBody>
                        <a:bodyPr/>
                        <a:lstStyle/>
                        <a:p>
                          <a:endParaRPr lang="zh-CN"/>
                        </a:p>
                      </a:txBody>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78102" t="-258095" r="-143552" b="-11429"/>
                          </a:stretch>
                        </a:blipFill>
                      </a:tcPr>
                    </a:tc>
                    <a:tc hMerge="1">
                      <a:txBody>
                        <a:bodyPr/>
                        <a:lstStyle/>
                        <a:p>
                          <a:endParaRPr lang="zh-CN"/>
                        </a:p>
                      </a:txBody>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94058" t="-258095" r="-170" b="-11429"/>
                          </a:stretch>
                        </a:blipFill>
                      </a:tcPr>
                    </a:tc>
                    <a:extLst>
                      <a:ext uri="{0D108BD9-81ED-4DB2-BD59-A6C34878D82A}">
                        <a16:rowId xmlns:a16="http://schemas.microsoft.com/office/drawing/2014/main" val="10004"/>
                      </a:ext>
                    </a:extLst>
                  </a:tr>
                </a:tbl>
              </a:graphicData>
            </a:graphic>
          </p:graphicFrame>
        </mc:Fallback>
      </mc:AlternateContent>
      <p:pic>
        <p:nvPicPr>
          <p:cNvPr id="4" name="QC_5_BD.87_3#a8a360acf.table_image?tii=1&amp;vop=1&amp;pid=eeb3c2e9f&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209140" y="2267691"/>
            <a:ext cx="939329" cy="1043699"/>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87_4#a8a360acf?vop=1&amp;pid=eeb3c2e9f&amp;color=0,0,0&amp;vtp=1&amp;bbb=1"/>
          <p:cNvSpPr/>
          <p:nvPr/>
        </p:nvSpPr>
        <p:spPr>
          <a:xfrm>
            <a:off x="832104" y="4003539"/>
            <a:ext cx="10533888" cy="444500"/>
          </a:xfrm>
          <a:prstGeom prst="rect">
            <a:avLst/>
          </a:prstGeom>
          <a:noFill/>
          <a:ln/>
        </p:spPr>
        <p:txBody>
          <a:bodyPr wrap="none" lIns="0" tIns="0" rIns="0" bIns="0" rtlCol="0" anchor="t"/>
          <a:lstStyle/>
          <a:p>
            <a:pPr algn="l" latinLnBrk="1">
              <a:lnSpc>
                <a:spcPts val="3500"/>
              </a:lnSpc>
            </a:pPr>
            <a:r>
              <a:rPr lang="en-US" altLang="zh-CN" sz="1800" b="0" i="0">
                <a:solidFill>
                  <a:srgbClr val="000000"/>
                </a:solidFill>
                <a:latin typeface="微软雅黑" pitchFamily="34" charset="0"/>
                <a:ea typeface="微软雅黑" pitchFamily="34" charset="-122"/>
                <a:cs typeface="微软雅黑" pitchFamily="34" charset="-120"/>
              </a:rPr>
              <a:t>下列关于该实验的说法不正确的是(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6" name="QC_5_AN.88_1#a8a360acf.bracket?vop=1&amp;pid=eeb3c2e9f&amp;color=0,0,0&amp;vpa=46&amp;vtp=1"/>
          <p:cNvSpPr/>
          <p:nvPr/>
        </p:nvSpPr>
        <p:spPr>
          <a:xfrm>
            <a:off x="4444460" y="4003285"/>
            <a:ext cx="327025" cy="444500"/>
          </a:xfrm>
          <a:prstGeom prst="rect">
            <a:avLst/>
          </a:prstGeom>
          <a:noFill/>
          <a:ln/>
        </p:spPr>
        <p:txBody>
          <a:bodyPr wrap="none" lIns="0" tIns="0" rIns="0" bIns="0" rtlCol="0" anchor="t"/>
          <a:lstStyle/>
          <a:p>
            <a:pPr algn="ctr" latinLnBrk="1">
              <a:lnSpc>
                <a:spcPts val="35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7" name="QC_5_BD.87_5#a8a360acf.choices?vop=1&amp;pid=eeb3c2e9f&amp;color=0,0,0&amp;vtp=1&amp;bbb=1"/>
              <p:cNvSpPr/>
              <p:nvPr/>
            </p:nvSpPr>
            <p:spPr>
              <a:xfrm>
                <a:off x="832104" y="4396985"/>
                <a:ext cx="10533888" cy="15748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a:t>
                </a:r>
                <a:r>
                  <a:rPr lang="en-US" altLang="zh-CN" sz="1800" b="0" i="0">
                    <a:solidFill>
                      <a:srgbClr val="000000"/>
                    </a:solidFill>
                    <a:latin typeface="微软雅黑" pitchFamily="34" charset="0"/>
                    <a:ea typeface="微软雅黑" pitchFamily="34" charset="-122"/>
                    <a:cs typeface="微软雅黑" pitchFamily="34" charset="-120"/>
                  </a:rPr>
                  <a:t>中产生白色沉淀的原因：</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②中沉淀变成红褐色的原因：</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③中用镁条（已打磨）替换锌粒</a:t>
                </a:r>
                <a:r>
                  <a:rPr lang="en-US" altLang="zh-CN" sz="1800" b="0" i="0">
                    <a:solidFill>
                      <a:srgbClr val="000000"/>
                    </a:solidFill>
                    <a:latin typeface="微软雅黑" pitchFamily="34" charset="0"/>
                    <a:ea typeface="微软雅黑" pitchFamily="34" charset="-122"/>
                    <a:cs typeface="微软雅黑" pitchFamily="34" charset="-120"/>
                  </a:rPr>
                  <a:t>，也可以证明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具有氧化性</a:t>
                </a:r>
                <a:endParaRPr lang="en-US" altLang="zh-CN" sz="1800" dirty="0"/>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④中调换试剂的加入顺序</a:t>
                </a:r>
                <a:r>
                  <a:rPr lang="en-US" altLang="zh-CN" sz="1800" b="0" i="0">
                    <a:solidFill>
                      <a:srgbClr val="000000"/>
                    </a:solidFill>
                    <a:latin typeface="微软雅黑" pitchFamily="34" charset="0"/>
                    <a:ea typeface="微软雅黑" pitchFamily="34" charset="-122"/>
                    <a:cs typeface="微软雅黑" pitchFamily="34" charset="-120"/>
                  </a:rPr>
                  <a:t>，也可以证明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具有还原性</a:t>
                </a:r>
                <a:endParaRPr lang="en-US" altLang="zh-CN" sz="1800" dirty="0"/>
              </a:p>
            </p:txBody>
          </p:sp>
        </mc:Choice>
        <mc:Fallback xmlns="">
          <p:sp>
            <p:nvSpPr>
              <p:cNvPr id="7" name="QC_5_BD.87_5#a8a360acf.choices?vop=1&amp;pid=eeb3c2e9f&amp;color=0,0,0&amp;vtp=1&amp;bbb=1"/>
              <p:cNvSpPr>
                <a:spLocks noRot="1" noChangeAspect="1" noMove="1" noResize="1" noEditPoints="1" noAdjustHandles="1" noChangeArrowheads="1" noChangeShapeType="1" noTextEdit="1"/>
              </p:cNvSpPr>
              <p:nvPr/>
            </p:nvSpPr>
            <p:spPr>
              <a:xfrm>
                <a:off x="832104" y="4396985"/>
                <a:ext cx="10533888" cy="1574800"/>
              </a:xfrm>
              <a:prstGeom prst="rect">
                <a:avLst/>
              </a:prstGeom>
              <a:blipFill>
                <a:blip r:embed="rId6"/>
                <a:stretch>
                  <a:fillRect l="-1389" t="-386" b="-617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89_1#338b0172d?sp=1&amp;vop=1&amp;pid=eeb3c2e9f&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氯气是常用的化工原料，可用作消毒剂</a:t>
                </a:r>
                <a:r>
                  <a:rPr lang="en-US" altLang="zh-CN" sz="1800" b="0" i="0">
                    <a:solidFill>
                      <a:srgbClr val="000000"/>
                    </a:solidFill>
                    <a:latin typeface="微软雅黑" pitchFamily="34" charset="0"/>
                    <a:ea typeface="微软雅黑" pitchFamily="34" charset="-122"/>
                    <a:cs typeface="微软雅黑" pitchFamily="34" charset="-120"/>
                  </a:rPr>
                  <a:t>；实验室用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和浓盐酸反应可制取氯气。氯气有毒</a:t>
                </a:r>
                <a:r>
                  <a:rPr lang="en-US" altLang="zh-CN" sz="1800" b="0" i="0">
                    <a:solidFill>
                      <a:srgbClr val="000000"/>
                    </a:solidFill>
                    <a:latin typeface="微软雅黑" pitchFamily="34" charset="0"/>
                    <a:ea typeface="微软雅黑" pitchFamily="34" charset="-122"/>
                    <a:cs typeface="微软雅黑" pitchFamily="34" charset="-120"/>
                  </a:rPr>
                  <a:t>，泄漏时需</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要妥善处理。自来水厂的一种预防和处理</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泄漏的方法如图所示。</a:t>
                </a:r>
                <a:r>
                  <a:rPr lang="en-US" altLang="zh-CN" b="0" i="0">
                    <a:solidFill>
                      <a:srgbClr val="000000"/>
                    </a:solidFill>
                    <a:latin typeface="微软雅黑" pitchFamily="34" charset="0"/>
                    <a:ea typeface="微软雅黑" pitchFamily="34" charset="-122"/>
                    <a:cs typeface="微软雅黑" pitchFamily="34" charset="-120"/>
                  </a:rPr>
                  <a:t>下列有关说法不正确的是(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89_1#338b0172d?sp=1&amp;vop=1&amp;pid=eeb3c2e9f&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231" b="-10870"/>
                </a:stretch>
              </a:blipFill>
              <a:ln/>
            </p:spPr>
            <p:txBody>
              <a:bodyPr/>
              <a:lstStyle/>
              <a:p>
                <a:r>
                  <a:rPr lang="zh-CN" altLang="en-US">
                    <a:noFill/>
                  </a:rPr>
                  <a:t> </a:t>
                </a:r>
              </a:p>
            </p:txBody>
          </p:sp>
        </mc:Fallback>
      </mc:AlternateContent>
      <p:sp>
        <p:nvSpPr>
          <p:cNvPr id="3" name="QC_5_AN.90_1#338b0172d.bracket?vop=1&amp;pid=eeb3c2e9f&amp;color=0,0,0&amp;vpa=47&amp;vtp=1&amp;bbb=1"/>
          <p:cNvSpPr/>
          <p:nvPr/>
        </p:nvSpPr>
        <p:spPr>
          <a:xfrm>
            <a:off x="10202260" y="1506720"/>
            <a:ext cx="4921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CD</a:t>
            </a:r>
            <a:endParaRPr lang="en-US" altLang="zh-CN" dirty="0"/>
          </a:p>
        </p:txBody>
      </p:sp>
      <p:pic>
        <p:nvPicPr>
          <p:cNvPr id="4" name="QC_5_BD.89_2#338b0172d?htil=9&amp;vop=1&amp;pid=eeb3c2e9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31811" y="2041644"/>
            <a:ext cx="3474720" cy="1481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89_3#338b0172d.choices?htil=9&amp;vop=1&amp;pid=eeb3c2e9f&amp;color=0,0,0&amp;vtp=1&amp;bbb=1"/>
              <p:cNvSpPr/>
              <p:nvPr/>
            </p:nvSpPr>
            <p:spPr>
              <a:xfrm>
                <a:off x="832104" y="1948990"/>
                <a:ext cx="696772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和水反应的离子方程式为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铁屑的作用是将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还原为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铁屑耗尽时溶液中可能大量存在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吸收泄漏的氯气的离子方程式为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5_BD.89_3#338b0172d.choices?htil=9&amp;vop=1&amp;pid=eeb3c2e9f&amp;color=0,0,0&amp;vtp=1&amp;bbb=1"/>
              <p:cNvSpPr>
                <a:spLocks noRot="1" noChangeAspect="1" noMove="1" noResize="1" noEditPoints="1" noAdjustHandles="1" noChangeArrowheads="1" noChangeShapeType="1" noTextEdit="1"/>
              </p:cNvSpPr>
              <p:nvPr/>
            </p:nvSpPr>
            <p:spPr>
              <a:xfrm>
                <a:off x="832104" y="1948990"/>
                <a:ext cx="6967728" cy="1676400"/>
              </a:xfrm>
              <a:prstGeom prst="rect">
                <a:avLst/>
              </a:prstGeom>
              <a:blipFill>
                <a:blip r:embed="rId5"/>
                <a:stretch>
                  <a:fillRect l="-2100"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B_6_BD.3_1#046f8d2a2?sp=1&amp;vop=1&amp;pid=b60ad8fb6&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为了探究铁及其化合物的氧化性和还原性，某同学设计如下实验方案，</a:t>
            </a:r>
            <a:r>
              <a:rPr lang="en-US" altLang="zh-CN" sz="1800" b="0" i="0">
                <a:solidFill>
                  <a:srgbClr val="000000"/>
                </a:solidFill>
                <a:latin typeface="微软雅黑" pitchFamily="34" charset="0"/>
                <a:ea typeface="微软雅黑" pitchFamily="34" charset="-122"/>
                <a:cs typeface="微软雅黑" pitchFamily="34" charset="-120"/>
              </a:rPr>
              <a:t>其中完全正确的是(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5" name="QB_6_BD.3_2#046f8d2a2?colgroup=2,14,13,14,9&amp;vop=1&amp;pid=b60ad8fb6&amp;color=0,0,0&amp;vtp=1&amp;bbb=1"/>
              <p:cNvGraphicFramePr>
                <a:graphicFrameLocks noGrp="1"/>
              </p:cNvGraphicFramePr>
              <p:nvPr>
                <p:extLst>
                  <p:ext uri="{D42A27DB-BD31-4B8C-83A1-F6EECF244321}">
                    <p14:modId xmlns:p14="http://schemas.microsoft.com/office/powerpoint/2010/main" val="3780940961"/>
                  </p:ext>
                </p:extLst>
              </p:nvPr>
            </p:nvGraphicFramePr>
            <p:xfrm>
              <a:off x="832104" y="1622425"/>
              <a:ext cx="10524744" cy="1814576"/>
            </p:xfrm>
            <a:graphic>
              <a:graphicData uri="http://schemas.openxmlformats.org/drawingml/2006/table">
                <a:tbl>
                  <a:tblPr/>
                  <a:tblGrid>
                    <a:gridCol w="585216">
                      <a:extLst>
                        <a:ext uri="{9D8B030D-6E8A-4147-A177-3AD203B41FA5}">
                          <a16:colId xmlns:a16="http://schemas.microsoft.com/office/drawing/2014/main" val="20000"/>
                        </a:ext>
                      </a:extLst>
                    </a:gridCol>
                    <a:gridCol w="2724912">
                      <a:extLst>
                        <a:ext uri="{9D8B030D-6E8A-4147-A177-3AD203B41FA5}">
                          <a16:colId xmlns:a16="http://schemas.microsoft.com/office/drawing/2014/main" val="20001"/>
                        </a:ext>
                      </a:extLst>
                    </a:gridCol>
                    <a:gridCol w="2615184">
                      <a:extLst>
                        <a:ext uri="{9D8B030D-6E8A-4147-A177-3AD203B41FA5}">
                          <a16:colId xmlns:a16="http://schemas.microsoft.com/office/drawing/2014/main" val="20002"/>
                        </a:ext>
                      </a:extLst>
                    </a:gridCol>
                    <a:gridCol w="2779776">
                      <a:extLst>
                        <a:ext uri="{9D8B030D-6E8A-4147-A177-3AD203B41FA5}">
                          <a16:colId xmlns:a16="http://schemas.microsoft.com/office/drawing/2014/main" val="20003"/>
                        </a:ext>
                      </a:extLst>
                    </a:gridCol>
                    <a:gridCol w="1819656">
                      <a:extLst>
                        <a:ext uri="{9D8B030D-6E8A-4147-A177-3AD203B41FA5}">
                          <a16:colId xmlns:a16="http://schemas.microsoft.com/office/drawing/2014/main" val="20004"/>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离子反应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溶液中滴加新制氯水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浅绿色溶液变成棕黄色溶液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3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4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具有氧化性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溶液中加入锌片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浅绿色溶液变成无色溶液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3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Zn</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Zn</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具有氧化性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溶液中加入铁粉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棕黄色溶液变成浅绿色溶液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3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铁单质具有还原性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溶液中加入铜粉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蓝色溶液变成棕黄色溶液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3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4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具有氧化性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5" name="QB_6_BD.3_2#046f8d2a2?colgroup=2,14,13,14,9&amp;vop=1&amp;pid=b60ad8fb6&amp;color=0,0,0&amp;vtp=1&amp;bbb=1"/>
              <p:cNvGraphicFramePr>
                <a:graphicFrameLocks noGrp="1"/>
              </p:cNvGraphicFramePr>
              <p:nvPr>
                <p:extLst>
                  <p:ext uri="{D42A27DB-BD31-4B8C-83A1-F6EECF244321}">
                    <p14:modId xmlns:p14="http://schemas.microsoft.com/office/powerpoint/2010/main" val="3780940961"/>
                  </p:ext>
                </p:extLst>
              </p:nvPr>
            </p:nvGraphicFramePr>
            <p:xfrm>
              <a:off x="832104" y="1622425"/>
              <a:ext cx="10524744" cy="1814576"/>
            </p:xfrm>
            <a:graphic>
              <a:graphicData uri="http://schemas.openxmlformats.org/drawingml/2006/table">
                <a:tbl>
                  <a:tblPr/>
                  <a:tblGrid>
                    <a:gridCol w="585216">
                      <a:extLst>
                        <a:ext uri="{9D8B030D-6E8A-4147-A177-3AD203B41FA5}">
                          <a16:colId xmlns:a16="http://schemas.microsoft.com/office/drawing/2014/main" val="20000"/>
                        </a:ext>
                      </a:extLst>
                    </a:gridCol>
                    <a:gridCol w="2724912">
                      <a:extLst>
                        <a:ext uri="{9D8B030D-6E8A-4147-A177-3AD203B41FA5}">
                          <a16:colId xmlns:a16="http://schemas.microsoft.com/office/drawing/2014/main" val="20001"/>
                        </a:ext>
                      </a:extLst>
                    </a:gridCol>
                    <a:gridCol w="2615184">
                      <a:extLst>
                        <a:ext uri="{9D8B030D-6E8A-4147-A177-3AD203B41FA5}">
                          <a16:colId xmlns:a16="http://schemas.microsoft.com/office/drawing/2014/main" val="20002"/>
                        </a:ext>
                      </a:extLst>
                    </a:gridCol>
                    <a:gridCol w="2779776">
                      <a:extLst>
                        <a:ext uri="{9D8B030D-6E8A-4147-A177-3AD203B41FA5}">
                          <a16:colId xmlns:a16="http://schemas.microsoft.com/office/drawing/2014/main" val="20003"/>
                        </a:ext>
                      </a:extLst>
                    </a:gridCol>
                    <a:gridCol w="1819656">
                      <a:extLst>
                        <a:ext uri="{9D8B030D-6E8A-4147-A177-3AD203B41FA5}">
                          <a16:colId xmlns:a16="http://schemas.microsoft.com/office/drawing/2014/main" val="20004"/>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离子反应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1700" t="-95000" r="-265324" b="-313333"/>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浅绿色溶液变成棕黄色溶液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13377" t="-95000" r="-66009" b="-31333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77926" t="-95000" r="-669" b="-313333"/>
                          </a:stretch>
                        </a:blipFill>
                      </a:tcPr>
                    </a:tc>
                    <a:extLst>
                      <a:ext uri="{0D108BD9-81ED-4DB2-BD59-A6C34878D82A}">
                        <a16:rowId xmlns:a16="http://schemas.microsoft.com/office/drawing/2014/main" val="10001"/>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1700" t="-191803" r="-265324" b="-208197"/>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浅绿色溶液变成无色溶液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13377" t="-191803" r="-66009" b="-20819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77926" t="-191803" r="-669" b="-208197"/>
                          </a:stretch>
                        </a:blipFill>
                      </a:tcPr>
                    </a:tc>
                    <a:extLst>
                      <a:ext uri="{0D108BD9-81ED-4DB2-BD59-A6C34878D82A}">
                        <a16:rowId xmlns:a16="http://schemas.microsoft.com/office/drawing/2014/main" val="10002"/>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1700" t="-296667" r="-265324" b="-111667"/>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棕黄色溶液变成浅绿色溶液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13377" t="-296667" r="-66009" b="-111667"/>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铁单质具有还原性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1700" t="-390164" r="-265324" b="-9836"/>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蓝色溶液变成棕黄色溶液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13377" t="-390164" r="-66009" b="-983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77926" t="-390164" r="-669" b="-9836"/>
                          </a:stretch>
                        </a:blipFill>
                      </a:tcPr>
                    </a:tc>
                    <a:extLst>
                      <a:ext uri="{0D108BD9-81ED-4DB2-BD59-A6C34878D82A}">
                        <a16:rowId xmlns:a16="http://schemas.microsoft.com/office/drawing/2014/main" val="10004"/>
                      </a:ext>
                    </a:extLst>
                  </a:tr>
                </a:tbl>
              </a:graphicData>
            </a:graphic>
          </p:graphicFrame>
        </mc:Fallback>
      </mc:AlternateContent>
      <p:sp>
        <p:nvSpPr>
          <p:cNvPr id="4" name="QB_6_AN.4_1#046f8d2a2.bracket?vop=1&amp;pid=b60ad8fb6&amp;color=0,0,0&amp;vpa=2&amp;vtp=1"/>
          <p:cNvSpPr/>
          <p:nvPr/>
        </p:nvSpPr>
        <p:spPr>
          <a:xfrm>
            <a:off x="10730960" y="1075817"/>
            <a:ext cx="309563"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B</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O_5_BD.91_1#415aca331?vop=1&amp;pid=4e851cf3b&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研究铁及其化合物的性质与转化关系是中学化学重要的学习内容。</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3" name="QB_6_BD.92_1#c70225078?vop=1&amp;pid=415aca331&amp;color=0,0,0&amp;vtp=1&amp;bbb=1&amp;hb=1"/>
              <p:cNvSpPr/>
              <p:nvPr/>
            </p:nvSpPr>
            <p:spPr>
              <a:xfrm>
                <a:off x="832104" y="152989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（1）人体血液中如果缺乏亚铁离子，就会造成缺铁性贫血。市场出售的某种麦片中含有微量</a:t>
                </a:r>
                <a:r>
                  <a:rPr lang="en-US" altLang="zh-CN" sz="1800" b="0" i="0">
                    <a:solidFill>
                      <a:srgbClr val="000000"/>
                    </a:solidFill>
                    <a:latin typeface="微软雅黑" pitchFamily="34" charset="0"/>
                    <a:ea typeface="微软雅黑" pitchFamily="34" charset="-122"/>
                    <a:cs typeface="微软雅黑" pitchFamily="34" charset="-120"/>
                  </a:rPr>
                  <a:t>、颗粒细小</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的还原铁粉</a:t>
                </a:r>
                <a:r>
                  <a:rPr lang="en-US" altLang="zh-CN" sz="1800" b="0" i="0" dirty="0">
                    <a:solidFill>
                      <a:srgbClr val="000000"/>
                    </a:solidFill>
                    <a:latin typeface="微软雅黑" pitchFamily="34" charset="0"/>
                    <a:ea typeface="微软雅黑" pitchFamily="34" charset="-122"/>
                    <a:cs typeface="微软雅黑" pitchFamily="34" charset="-120"/>
                  </a:rPr>
                  <a:t>，这些铁粉在胃酸（主要成分是</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）作用下转化成亚铁盐。</a:t>
                </a:r>
                <a:r>
                  <a:rPr lang="en-US" altLang="zh-CN" sz="1800" b="0" i="0">
                    <a:solidFill>
                      <a:srgbClr val="000000"/>
                    </a:solidFill>
                    <a:latin typeface="微软雅黑" pitchFamily="34" charset="0"/>
                    <a:ea typeface="微软雅黑" pitchFamily="34" charset="-122"/>
                    <a:cs typeface="微软雅黑" pitchFamily="34" charset="-120"/>
                  </a:rPr>
                  <a:t>写出该反应的化学方程式：</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B_6_BD.92_1#c70225078?vop=1&amp;pid=415aca331&amp;color=0,0,0&amp;vtp=1&amp;bbb=1&amp;hb=1"/>
              <p:cNvSpPr>
                <a:spLocks noRot="1" noChangeAspect="1" noMove="1" noResize="1" noEditPoints="1" noAdjustHandles="1" noChangeArrowheads="1" noChangeShapeType="1" noTextEdit="1"/>
              </p:cNvSpPr>
              <p:nvPr/>
            </p:nvSpPr>
            <p:spPr>
              <a:xfrm>
                <a:off x="832104" y="1529890"/>
                <a:ext cx="10533888" cy="1257300"/>
              </a:xfrm>
              <a:prstGeom prst="rect">
                <a:avLst/>
              </a:prstGeom>
              <a:blipFill>
                <a:blip r:embed="rId3"/>
                <a:stretch>
                  <a:fillRect l="-1389" r="-405"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AN.93_1#c70225078.blank?vop=1&amp;pid=415aca331&amp;color=0,0,0&amp;vpa=48&amp;vtp=1&amp;bbb=1&amp;rh=23.75"/>
              <p:cNvSpPr/>
              <p:nvPr/>
            </p:nvSpPr>
            <p:spPr>
              <a:xfrm>
                <a:off x="951166" y="2384163"/>
                <a:ext cx="2736723"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r>
                          <a:rPr lang="en-US" altLang="zh-CN" b="0" i="0" dirty="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6_AN.93_1#c70225078.blank?vop=1&amp;pid=415aca331&amp;color=0,0,0&amp;vpa=48&amp;vtp=1&amp;bbb=1&amp;rh=23.75"/>
              <p:cNvSpPr>
                <a:spLocks noRot="1" noChangeAspect="1" noMove="1" noResize="1" noEditPoints="1" noAdjustHandles="1" noChangeArrowheads="1" noChangeShapeType="1" noTextEdit="1"/>
              </p:cNvSpPr>
              <p:nvPr/>
            </p:nvSpPr>
            <p:spPr>
              <a:xfrm>
                <a:off x="951166" y="2384163"/>
                <a:ext cx="2736723" cy="301625"/>
              </a:xfrm>
              <a:prstGeom prst="rect">
                <a:avLst/>
              </a:prstGeom>
              <a:blipFill>
                <a:blip r:embed="rId4"/>
                <a:stretch>
                  <a:fillRect l="-891" r="-891"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BD.94_1#be6399a38?vop=1&amp;pid=415aca331&amp;color=0,0,0&amp;vtp=1&amp;bbb=1&amp;hb=1"/>
              <p:cNvSpPr/>
              <p:nvPr/>
            </p:nvSpPr>
            <p:spPr>
              <a:xfrm>
                <a:off x="832104" y="279989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（2）高铁酸钠</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是一种新型绿色消毒剂，主要用于处理饮用水，工业上常用向</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混</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合溶液中滴加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溶液的方法制备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，反应中氧化剂与还原剂的物质的量之比为</a:t>
                </a:r>
                <a:r>
                  <a:rPr lang="en-US" altLang="zh-CN" sz="1800" i="0">
                    <a:solidFill>
                      <a:srgbClr val="000000"/>
                    </a:solidFill>
                    <a:latin typeface="SimSun" pitchFamily="34" charset="0"/>
                    <a:ea typeface="SimSun" pitchFamily="34" charset="-122"/>
                    <a:cs typeface="SimSun" pitchFamily="34" charset="-120"/>
                  </a:rPr>
                  <a:t>_____</a:t>
                </a:r>
                <a:r>
                  <a:rPr lang="en-US" altLang="zh-CN" sz="1800" b="0" i="0">
                    <a:solidFill>
                      <a:srgbClr val="000000"/>
                    </a:solidFill>
                    <a:latin typeface="微软雅黑" pitchFamily="34" charset="0"/>
                    <a:ea typeface="微软雅黑" pitchFamily="34" charset="-122"/>
                    <a:cs typeface="微软雅黑" pitchFamily="34" charset="-120"/>
                  </a:rPr>
                  <a:t>，制备</a:t>
                </a:r>
              </a:p>
              <a:p>
                <a:pPr latinLnBrk="1">
                  <a:lnSpc>
                    <a:spcPts val="33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转移的电子数目为</a:t>
                </a:r>
                <a:r>
                  <a:rPr lang="en-US" altLang="zh-CN" i="0">
                    <a:solidFill>
                      <a:srgbClr val="000000"/>
                    </a:solidFill>
                    <a:latin typeface="SimSun" pitchFamily="34" charset="0"/>
                    <a:ea typeface="SimSun" pitchFamily="34" charset="-122"/>
                    <a:cs typeface="SimSun" pitchFamily="34" charset="-120"/>
                  </a:rPr>
                  <a:t>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5" name="QB_6_BD.94_1#be6399a38?vop=1&amp;pid=415aca331&amp;color=0,0,0&amp;vtp=1&amp;bbb=1&amp;hb=1"/>
              <p:cNvSpPr>
                <a:spLocks noRot="1" noChangeAspect="1" noMove="1" noResize="1" noEditPoints="1" noAdjustHandles="1" noChangeArrowheads="1" noChangeShapeType="1" noTextEdit="1"/>
              </p:cNvSpPr>
              <p:nvPr/>
            </p:nvSpPr>
            <p:spPr>
              <a:xfrm>
                <a:off x="832104" y="2799890"/>
                <a:ext cx="10533888" cy="1257300"/>
              </a:xfrm>
              <a:prstGeom prst="rect">
                <a:avLst/>
              </a:prstGeom>
              <a:blipFill>
                <a:blip r:embed="rId5"/>
                <a:stretch>
                  <a:fillRect l="-1389" b="-724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95_1#be6399a38.blank?vop=1&amp;pid=415aca331&amp;color=0,0,0&amp;vpa=49&amp;vtp=1&amp;bbb=1"/>
              <p:cNvSpPr/>
              <p:nvPr/>
            </p:nvSpPr>
            <p:spPr>
              <a:xfrm>
                <a:off x="10010457" y="3274242"/>
                <a:ext cx="46990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95_1#be6399a38.blank?vop=1&amp;pid=415aca331&amp;color=0,0,0&amp;vpa=49&amp;vtp=1&amp;bbb=1"/>
              <p:cNvSpPr>
                <a:spLocks noRot="1" noChangeAspect="1" noMove="1" noResize="1" noEditPoints="1" noAdjustHandles="1" noChangeArrowheads="1" noChangeShapeType="1" noTextEdit="1"/>
              </p:cNvSpPr>
              <p:nvPr/>
            </p:nvSpPr>
            <p:spPr>
              <a:xfrm>
                <a:off x="10010457" y="3274242"/>
                <a:ext cx="469900" cy="279400"/>
              </a:xfrm>
              <a:prstGeom prst="rect">
                <a:avLst/>
              </a:prstGeom>
              <a:blipFill>
                <a:blip r:embed="rId6"/>
                <a:stretch>
                  <a:fillRect l="-5195" r="-5195" b="-434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AN.96_1#be6399a38.blank?vop=1&amp;pid=415aca331&amp;color=0,0,0&amp;vpa=50&amp;vtp=1&amp;bbb=1"/>
              <p:cNvSpPr/>
              <p:nvPr/>
            </p:nvSpPr>
            <p:spPr>
              <a:xfrm>
                <a:off x="4134453" y="3680198"/>
                <a:ext cx="4301998"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𝑁</m:t>
                        </m:r>
                      </m:e>
                      <m: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A</m:t>
                        </m:r>
                      </m:sub>
                    </m:sSub>
                  </m:oMath>
                </a14:m>
                <a:r>
                  <a:rPr lang="en-US" altLang="zh-CN" b="0" i="0" dirty="0">
                    <a:solidFill>
                      <a:srgbClr val="FF0000"/>
                    </a:solidFill>
                    <a:latin typeface="微软雅黑" pitchFamily="34" charset="0"/>
                    <a:ea typeface="微软雅黑" pitchFamily="34" charset="-122"/>
                    <a:cs typeface="微软雅黑" pitchFamily="34" charset="-120"/>
                  </a:rPr>
                  <a:t>（或</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3×6.02×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a:rPr lang="en-US" altLang="zh-CN" b="0" i="0" dirty="0">
                            <a:solidFill>
                              <a:srgbClr val="FF0000"/>
                            </a:solidFill>
                            <a:latin typeface="Cambria Math" panose="02040503050406030204" pitchFamily="18" charset="0"/>
                            <a:ea typeface="微软雅黑" pitchFamily="34" charset="-122"/>
                            <a:cs typeface="微软雅黑" pitchFamily="34" charset="-120"/>
                          </a:rPr>
                          <m:t>10</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23</m:t>
                        </m:r>
                      </m:sup>
                    </m:sSup>
                  </m:oMath>
                </a14:m>
                <a:r>
                  <a:rPr lang="en-US" altLang="zh-CN" b="0" i="0" dirty="0">
                    <a:solidFill>
                      <a:srgbClr val="FF0000"/>
                    </a:solidFill>
                    <a:latin typeface="微软雅黑" pitchFamily="34" charset="0"/>
                    <a:ea typeface="微软雅黑" pitchFamily="34" charset="-122"/>
                    <a:cs typeface="微软雅黑" pitchFamily="34" charset="-120"/>
                  </a:rPr>
                  <a:t>或</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1.806×</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a:rPr lang="en-US" altLang="zh-CN" b="0" i="0" dirty="0">
                            <a:solidFill>
                              <a:srgbClr val="FF0000"/>
                            </a:solidFill>
                            <a:latin typeface="Cambria Math" panose="02040503050406030204" pitchFamily="18" charset="0"/>
                            <a:ea typeface="微软雅黑" pitchFamily="34" charset="-122"/>
                            <a:cs typeface="微软雅黑" pitchFamily="34" charset="-120"/>
                          </a:rPr>
                          <m:t>10</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24</m:t>
                        </m:r>
                      </m:sup>
                    </m:sSup>
                  </m:oMath>
                </a14:m>
                <a:r>
                  <a:rPr lang="en-US" altLang="zh-CN" b="0" i="0" dirty="0">
                    <a:solidFill>
                      <a:srgbClr val="FF0000"/>
                    </a:solidFill>
                    <a:latin typeface="微软雅黑" pitchFamily="34" charset="0"/>
                    <a:ea typeface="微软雅黑" pitchFamily="34" charset="-122"/>
                    <a:cs typeface="微软雅黑" pitchFamily="34" charset="-120"/>
                  </a:rPr>
                  <a:t>）</a:t>
                </a:r>
                <a:endParaRPr lang="en-US" altLang="zh-CN" sz="100" dirty="0">
                  <a:solidFill>
                    <a:srgbClr val="FF0000"/>
                  </a:solidFill>
                </a:endParaRPr>
              </a:p>
            </p:txBody>
          </p:sp>
        </mc:Choice>
        <mc:Fallback xmlns="">
          <p:sp>
            <p:nvSpPr>
              <p:cNvPr id="7" name="QB_6_AN.96_1#be6399a38.blank?vop=1&amp;pid=415aca331&amp;color=0,0,0&amp;vpa=50&amp;vtp=1&amp;bbb=1"/>
              <p:cNvSpPr>
                <a:spLocks noRot="1" noChangeAspect="1" noMove="1" noResize="1" noEditPoints="1" noAdjustHandles="1" noChangeArrowheads="1" noChangeShapeType="1" noTextEdit="1"/>
              </p:cNvSpPr>
              <p:nvPr/>
            </p:nvSpPr>
            <p:spPr>
              <a:xfrm>
                <a:off x="4134453" y="3680198"/>
                <a:ext cx="4301998" cy="279400"/>
              </a:xfrm>
              <a:prstGeom prst="rect">
                <a:avLst/>
              </a:prstGeom>
              <a:blipFill>
                <a:blip r:embed="rId7"/>
                <a:stretch>
                  <a:fillRect l="-142" t="-32609" r="-1558" b="-4347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97_1#271825356?sp=1&amp;vop=1&amp;pid=415aca331&amp;color=0,0,0&amp;vtp=1&amp;bt=1&amp;bbb=1"/>
              <p:cNvSpPr/>
              <p:nvPr/>
            </p:nvSpPr>
            <p:spPr>
              <a:xfrm>
                <a:off x="832104" y="1080000"/>
                <a:ext cx="10533888" cy="762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（3</a:t>
                </a:r>
                <a:r>
                  <a:rPr lang="en-US" altLang="zh-CN" sz="1800" b="0" i="0">
                    <a:solidFill>
                      <a:srgbClr val="000000"/>
                    </a:solidFill>
                    <a:latin typeface="微软雅黑" pitchFamily="34" charset="0"/>
                    <a:ea typeface="微软雅黑" pitchFamily="34" charset="-122"/>
                    <a:cs typeface="微软雅黑" pitchFamily="34" charset="-120"/>
                  </a:rPr>
                  <a:t>）某兴趣小组通过下列实验探究</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的性质。</a:t>
                </a:r>
                <a:endParaRPr lang="en-US" altLang="zh-CN" sz="1800" dirty="0">
                  <a:solidFill>
                    <a:srgbClr val="000000"/>
                  </a:solidFill>
                </a:endParaRPr>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已</a:t>
                </a:r>
                <a:r>
                  <a:rPr lang="en-US" altLang="zh-CN" sz="1800" b="0" i="0">
                    <a:solidFill>
                      <a:srgbClr val="000000"/>
                    </a:solidFill>
                    <a:latin typeface="微软雅黑" pitchFamily="34" charset="0"/>
                    <a:ea typeface="微软雅黑" pitchFamily="34" charset="-122"/>
                    <a:cs typeface="微软雅黑" pitchFamily="34" charset="-120"/>
                  </a:rPr>
                  <a:t>知：</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可与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CN</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溶液反应生成蓝色沉淀。</a:t>
                </a:r>
                <a:endParaRPr lang="en-US" altLang="zh-CN" sz="1800" dirty="0">
                  <a:solidFill>
                    <a:srgbClr val="000000"/>
                  </a:solidFill>
                </a:endParaRPr>
              </a:p>
            </p:txBody>
          </p:sp>
        </mc:Choice>
        <mc:Fallback xmlns="">
          <p:sp>
            <p:nvSpPr>
              <p:cNvPr id="2" name="QO_6_BD.97_1#271825356?sp=1&amp;vop=1&amp;pid=415aca331&amp;color=0,0,0&amp;vtp=1&amp;bt=1&amp;bbb=1"/>
              <p:cNvSpPr>
                <a:spLocks noRot="1" noChangeAspect="1" noMove="1" noResize="1" noEditPoints="1" noAdjustHandles="1" noChangeArrowheads="1" noChangeShapeType="1" noTextEdit="1"/>
              </p:cNvSpPr>
              <p:nvPr/>
            </p:nvSpPr>
            <p:spPr>
              <a:xfrm>
                <a:off x="832104" y="1080000"/>
                <a:ext cx="10533888" cy="762000"/>
              </a:xfrm>
              <a:prstGeom prst="rect">
                <a:avLst/>
              </a:prstGeom>
              <a:blipFill>
                <a:blip r:embed="rId3"/>
                <a:stretch>
                  <a:fillRect l="-1389" t="-1600" b="-136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35" name="QO_6_BD.97_2#271825356?colgroup=2,32,5,14&amp;vop=1&amp;pid=415aca331&amp;color=0,0,0&amp;vtp=1&amp;bbb=1&amp;hb=1"/>
              <p:cNvGraphicFramePr>
                <a:graphicFrameLocks noGrp="1"/>
              </p:cNvGraphicFramePr>
              <p:nvPr>
                <p:extLst>
                  <p:ext uri="{D42A27DB-BD31-4B8C-83A1-F6EECF244321}">
                    <p14:modId xmlns:p14="http://schemas.microsoft.com/office/powerpoint/2010/main" val="2248968296"/>
                  </p:ext>
                </p:extLst>
              </p:nvPr>
            </p:nvGraphicFramePr>
            <p:xfrm>
              <a:off x="832105" y="1965444"/>
              <a:ext cx="10536017" cy="1274700"/>
            </p:xfrm>
            <a:graphic>
              <a:graphicData uri="http://schemas.openxmlformats.org/drawingml/2006/table">
                <a:tbl>
                  <a:tblPr/>
                  <a:tblGrid>
                    <a:gridCol w="630516">
                      <a:extLst>
                        <a:ext uri="{9D8B030D-6E8A-4147-A177-3AD203B41FA5}">
                          <a16:colId xmlns:a16="http://schemas.microsoft.com/office/drawing/2014/main" val="20000"/>
                        </a:ext>
                      </a:extLst>
                    </a:gridCol>
                    <a:gridCol w="6104128">
                      <a:extLst>
                        <a:ext uri="{9D8B030D-6E8A-4147-A177-3AD203B41FA5}">
                          <a16:colId xmlns:a16="http://schemas.microsoft.com/office/drawing/2014/main" val="20001"/>
                        </a:ext>
                      </a:extLst>
                    </a:gridCol>
                    <a:gridCol w="1059998">
                      <a:extLst>
                        <a:ext uri="{9D8B030D-6E8A-4147-A177-3AD203B41FA5}">
                          <a16:colId xmlns:a16="http://schemas.microsoft.com/office/drawing/2014/main" val="20002"/>
                        </a:ext>
                      </a:extLst>
                    </a:gridCol>
                    <a:gridCol w="2741375">
                      <a:extLst>
                        <a:ext uri="{9D8B030D-6E8A-4147-A177-3AD203B41FA5}">
                          <a16:colId xmlns:a16="http://schemas.microsoft.com/office/drawing/2014/main" val="20003"/>
                        </a:ext>
                      </a:extLst>
                    </a:gridCol>
                  </a:tblGrid>
                  <a:tr h="325057">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200"/>
                            </a:lnSpc>
                          </a:pPr>
                          <a:r>
                            <a:rPr lang="en-US" altLang="zh-CN" sz="14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2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200"/>
                            </a:lnSpc>
                          </a:pPr>
                          <a:r>
                            <a:rPr lang="en-US" altLang="zh-CN" sz="14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28676">
                    <a:tc>
                      <a:txBody>
                        <a:bodyPr/>
                        <a:lstStyle/>
                        <a:p>
                          <a:pPr algn="ctr" latinLnBrk="1" hangingPunct="0">
                            <a:lnSpc>
                              <a:spcPts val="2100"/>
                            </a:lnSpc>
                          </a:pPr>
                          <a:r>
                            <a:rPr lang="en-US" altLang="zh-CN" sz="1400" b="0" i="0" dirty="0">
                              <a:solidFill>
                                <a:srgbClr val="000000"/>
                              </a:solidFill>
                              <a:latin typeface="微软雅黑" pitchFamily="34" charset="0"/>
                              <a:ea typeface="微软雅黑" pitchFamily="34" charset="-122"/>
                              <a:cs typeface="微软雅黑" pitchFamily="34" charset="-120"/>
                            </a:rPr>
                            <a:t>甲组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1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mL</m:t>
                              </m:r>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溶液中加入几滴氯水</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再加入1滴</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itchFamily="34" charset="0"/>
                              <a:ea typeface="微软雅黑" pitchFamily="34" charset="-122"/>
                              <a:cs typeface="微软雅黑" pitchFamily="34" charset="-120"/>
                            </a:rPr>
                            <a:t>溶液变红</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dirty="0">
                              <a:solidFill>
                                <a:srgbClr val="000000"/>
                              </a:solidFill>
                              <a:latin typeface="微软雅黑" pitchFamily="34" charset="0"/>
                              <a:ea typeface="微软雅黑" pitchFamily="34" charset="-122"/>
                              <a:cs typeface="微软雅黑" pitchFamily="34" charset="-120"/>
                            </a:rPr>
                            <a:t>可将</a:t>
                          </a:r>
                          <a14:m>
                            <m:oMath xmlns:m="http://schemas.openxmlformats.org/officeDocument/2006/math">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400" b="0" i="0" dirty="0">
                              <a:solidFill>
                                <a:srgbClr val="000000"/>
                              </a:solidFill>
                              <a:latin typeface="微软雅黑" pitchFamily="34" charset="0"/>
                              <a:ea typeface="微软雅黑" pitchFamily="34" charset="-122"/>
                              <a:cs typeface="微软雅黑" pitchFamily="34" charset="-120"/>
                            </a:rPr>
                            <a:t>氧化为</a:t>
                          </a:r>
                          <a14:m>
                            <m:oMath xmlns:m="http://schemas.openxmlformats.org/officeDocument/2006/math">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20967">
                    <a:tc>
                      <a:txBody>
                        <a:bodyPr/>
                        <a:lstStyle/>
                        <a:p>
                          <a:pPr algn="ctr" latinLnBrk="1" hangingPunct="0">
                            <a:lnSpc>
                              <a:spcPts val="2100"/>
                            </a:lnSpc>
                          </a:pPr>
                          <a:r>
                            <a:rPr lang="en-US" altLang="zh-CN" sz="1400" b="0" i="0" dirty="0">
                              <a:solidFill>
                                <a:srgbClr val="000000"/>
                              </a:solidFill>
                              <a:latin typeface="微软雅黑" pitchFamily="34" charset="0"/>
                              <a:ea typeface="微软雅黑" pitchFamily="34" charset="-122"/>
                              <a:cs typeface="微软雅黑" pitchFamily="34" charset="-120"/>
                            </a:rPr>
                            <a:t>乙组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400"/>
                            </a:lnSpc>
                          </a:pPr>
                          <a:r>
                            <a:rPr lang="en-US" altLang="zh-CN" sz="1400" b="0" i="0" dirty="0">
                              <a:solidFill>
                                <a:srgbClr val="000000"/>
                              </a:solidFill>
                              <a:latin typeface="微软雅黑" pitchFamily="34" charset="0"/>
                              <a:ea typeface="微软雅黑" pitchFamily="34" charset="-122"/>
                              <a:cs typeface="微软雅黑" pitchFamily="34" charset="-120"/>
                            </a:rPr>
                            <a:t>取一定量</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溶液于试管中</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加入维生素C片</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振荡溶解得到溶液</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取</a:t>
                          </a:r>
                        </a:p>
                        <a:p>
                          <a:pPr marL="0" lvl="0" indent="0" algn="l" latinLnBrk="1" hangingPunct="0">
                            <a:lnSpc>
                              <a:spcPts val="2100"/>
                            </a:lnSpc>
                          </a:pPr>
                          <a:r>
                            <a:rPr lang="en-US" altLang="zh-CN" sz="1400" b="0" i="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400" b="0" i="0" dirty="0">
                              <a:solidFill>
                                <a:srgbClr val="000000"/>
                              </a:solidFill>
                              <a:latin typeface="微软雅黑" pitchFamily="34" charset="0"/>
                              <a:ea typeface="微软雅黑" pitchFamily="34" charset="-122"/>
                              <a:cs typeface="微软雅黑" pitchFamily="34" charset="-120"/>
                            </a:rPr>
                            <a:t>少许</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滴加酸性</a:t>
                          </a: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r>
                            <a:rPr lang="en-US" altLang="zh-CN" sz="1400" b="0" i="0" dirty="0">
                              <a:solidFill>
                                <a:srgbClr val="000000"/>
                              </a:solidFill>
                              <a:latin typeface="微软雅黑" pitchFamily="34" charset="0"/>
                              <a:ea typeface="微软雅黑" pitchFamily="34" charset="-122"/>
                              <a:cs typeface="微软雅黑" pitchFamily="34" charset="-120"/>
                            </a:rPr>
                            <a:t>紫色褪去</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维生素</a:t>
                          </a:r>
                          <a:r>
                            <a:rPr lang="en-US" altLang="zh-CN" sz="1400" b="0" i="0">
                              <a:solidFill>
                                <a:srgbClr val="000000"/>
                              </a:solidFill>
                              <a:latin typeface="微软雅黑" pitchFamily="34" charset="0"/>
                              <a:ea typeface="微软雅黑" pitchFamily="34" charset="-122"/>
                              <a:cs typeface="微软雅黑" pitchFamily="34" charset="-120"/>
                            </a:rPr>
                            <a:t>C可将</a:t>
                          </a:r>
                          <a14:m>
                            <m:oMath xmlns:m="http://schemas.openxmlformats.org/officeDocument/2006/math">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400" b="0" i="0" dirty="0">
                              <a:solidFill>
                                <a:srgbClr val="000000"/>
                              </a:solidFill>
                              <a:latin typeface="微软雅黑" pitchFamily="34" charset="0"/>
                              <a:ea typeface="微软雅黑" pitchFamily="34" charset="-122"/>
                              <a:cs typeface="微软雅黑" pitchFamily="34" charset="-120"/>
                            </a:rPr>
                            <a:t>还原为</a:t>
                          </a:r>
                          <a14:m>
                            <m:oMath xmlns:m="http://schemas.openxmlformats.org/officeDocument/2006/math">
                              <m:sSup>
                                <m:sSup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35" name="QO_6_BD.97_2#271825356?colgroup=2,32,5,14&amp;vop=1&amp;pid=415aca331&amp;color=0,0,0&amp;vtp=1&amp;bbb=1&amp;hb=1"/>
              <p:cNvGraphicFramePr>
                <a:graphicFrameLocks noGrp="1"/>
              </p:cNvGraphicFramePr>
              <p:nvPr>
                <p:extLst>
                  <p:ext uri="{D42A27DB-BD31-4B8C-83A1-F6EECF244321}">
                    <p14:modId xmlns:p14="http://schemas.microsoft.com/office/powerpoint/2010/main" val="2248968296"/>
                  </p:ext>
                </p:extLst>
              </p:nvPr>
            </p:nvGraphicFramePr>
            <p:xfrm>
              <a:off x="832105" y="1965444"/>
              <a:ext cx="10536017" cy="1274700"/>
            </p:xfrm>
            <a:graphic>
              <a:graphicData uri="http://schemas.openxmlformats.org/drawingml/2006/table">
                <a:tbl>
                  <a:tblPr/>
                  <a:tblGrid>
                    <a:gridCol w="630516">
                      <a:extLst>
                        <a:ext uri="{9D8B030D-6E8A-4147-A177-3AD203B41FA5}">
                          <a16:colId xmlns:a16="http://schemas.microsoft.com/office/drawing/2014/main" val="20000"/>
                        </a:ext>
                      </a:extLst>
                    </a:gridCol>
                    <a:gridCol w="6104128">
                      <a:extLst>
                        <a:ext uri="{9D8B030D-6E8A-4147-A177-3AD203B41FA5}">
                          <a16:colId xmlns:a16="http://schemas.microsoft.com/office/drawing/2014/main" val="20001"/>
                        </a:ext>
                      </a:extLst>
                    </a:gridCol>
                    <a:gridCol w="1059998">
                      <a:extLst>
                        <a:ext uri="{9D8B030D-6E8A-4147-A177-3AD203B41FA5}">
                          <a16:colId xmlns:a16="http://schemas.microsoft.com/office/drawing/2014/main" val="20002"/>
                        </a:ext>
                      </a:extLst>
                    </a:gridCol>
                    <a:gridCol w="2741375">
                      <a:extLst>
                        <a:ext uri="{9D8B030D-6E8A-4147-A177-3AD203B41FA5}">
                          <a16:colId xmlns:a16="http://schemas.microsoft.com/office/drawing/2014/main" val="20003"/>
                        </a:ext>
                      </a:extLst>
                    </a:gridCol>
                  </a:tblGrid>
                  <a:tr h="325057">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200"/>
                            </a:lnSpc>
                          </a:pPr>
                          <a:r>
                            <a:rPr lang="en-US" altLang="zh-CN" sz="1400" b="1" i="0" smtClean="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28676">
                    <a:tc>
                      <a:txBody>
                        <a:bodyPr/>
                        <a:lstStyle/>
                        <a:p>
                          <a:pPr algn="ctr" latinLnBrk="1" hangingPunct="0">
                            <a:lnSpc>
                              <a:spcPts val="2100"/>
                            </a:lnSpc>
                          </a:pPr>
                          <a:r>
                            <a:rPr lang="en-US" altLang="zh-CN" sz="1400" b="0" i="0" dirty="0">
                              <a:solidFill>
                                <a:srgbClr val="000000"/>
                              </a:solidFill>
                              <a:latin typeface="微软雅黑" pitchFamily="34" charset="0"/>
                              <a:ea typeface="微软雅黑" pitchFamily="34" charset="-122"/>
                              <a:cs typeface="微软雅黑" pitchFamily="34" charset="-120"/>
                            </a:rPr>
                            <a:t>甲组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0379" t="-101852" r="-62475" b="-209259"/>
                          </a:stretch>
                        </a:blipFill>
                      </a:tcPr>
                    </a:tc>
                    <a:tc>
                      <a:txBody>
                        <a:bodyPr/>
                        <a:lstStyle/>
                        <a:p>
                          <a:pPr algn="ctr" latinLnBrk="1" hangingPunct="0">
                            <a:lnSpc>
                              <a:spcPts val="2100"/>
                            </a:lnSpc>
                          </a:pPr>
                          <a:r>
                            <a:rPr lang="en-US" altLang="zh-CN" sz="1400" b="0" i="0" dirty="0">
                              <a:solidFill>
                                <a:srgbClr val="000000"/>
                              </a:solidFill>
                              <a:latin typeface="微软雅黑" pitchFamily="34" charset="0"/>
                              <a:ea typeface="微软雅黑" pitchFamily="34" charset="-122"/>
                              <a:cs typeface="微软雅黑" pitchFamily="34" charset="-120"/>
                            </a:rPr>
                            <a:t>溶液变红</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84444" t="-101852" r="-444" b="-209259"/>
                          </a:stretch>
                        </a:blipFill>
                      </a:tcPr>
                    </a:tc>
                    <a:extLst>
                      <a:ext uri="{0D108BD9-81ED-4DB2-BD59-A6C34878D82A}">
                        <a16:rowId xmlns:a16="http://schemas.microsoft.com/office/drawing/2014/main" val="10001"/>
                      </a:ext>
                    </a:extLst>
                  </a:tr>
                  <a:tr h="620967">
                    <a:tc>
                      <a:txBody>
                        <a:bodyPr/>
                        <a:lstStyle/>
                        <a:p>
                          <a:pPr algn="ctr" latinLnBrk="1" hangingPunct="0">
                            <a:lnSpc>
                              <a:spcPts val="2100"/>
                            </a:lnSpc>
                          </a:pPr>
                          <a:r>
                            <a:rPr lang="en-US" altLang="zh-CN" sz="1400" b="0" i="0" dirty="0">
                              <a:solidFill>
                                <a:srgbClr val="000000"/>
                              </a:solidFill>
                              <a:latin typeface="微软雅黑" pitchFamily="34" charset="0"/>
                              <a:ea typeface="微软雅黑" pitchFamily="34" charset="-122"/>
                              <a:cs typeface="微软雅黑" pitchFamily="34" charset="-120"/>
                            </a:rPr>
                            <a:t>乙组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0379" t="-106863" r="-62475" b="-10784"/>
                          </a:stretch>
                        </a:blipFill>
                      </a:tcPr>
                    </a:tc>
                    <a:tc>
                      <a:txBody>
                        <a:bodyPr/>
                        <a:lstStyle/>
                        <a:p>
                          <a:pPr algn="ctr" latinLnBrk="1" hangingPunct="0">
                            <a:lnSpc>
                              <a:spcPts val="2100"/>
                            </a:lnSpc>
                          </a:pPr>
                          <a:r>
                            <a:rPr lang="en-US" altLang="zh-CN" sz="1400" b="0" i="0" dirty="0">
                              <a:solidFill>
                                <a:srgbClr val="000000"/>
                              </a:solidFill>
                              <a:latin typeface="微软雅黑" pitchFamily="34" charset="0"/>
                              <a:ea typeface="微软雅黑" pitchFamily="34" charset="-122"/>
                              <a:cs typeface="微软雅黑" pitchFamily="34" charset="-120"/>
                            </a:rPr>
                            <a:t>紫色褪去</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84444" t="-106863" r="-444" b="-10784"/>
                          </a:stretch>
                        </a:blipFill>
                      </a:tcPr>
                    </a:tc>
                    <a:extLst>
                      <a:ext uri="{0D108BD9-81ED-4DB2-BD59-A6C34878D82A}">
                        <a16:rowId xmlns:a16="http://schemas.microsoft.com/office/drawing/2014/main" val="10002"/>
                      </a:ext>
                    </a:extLst>
                  </a:tr>
                </a:tbl>
              </a:graphicData>
            </a:graphic>
          </p:graphicFrame>
        </mc:Fallback>
      </mc:AlternateContent>
      <mc:AlternateContent xmlns:mc="http://schemas.openxmlformats.org/markup-compatibility/2006" xmlns:a14="http://schemas.microsoft.com/office/drawing/2010/main">
        <mc:Choice Requires="a14">
          <p:sp>
            <p:nvSpPr>
              <p:cNvPr id="4" name="QB_7_BD.98_1#e9f330c93?vop=1&amp;pid=271825356&amp;color=0,0,0&amp;vtp=1&amp;bbb=1&amp;hb=1"/>
              <p:cNvSpPr/>
              <p:nvPr/>
            </p:nvSpPr>
            <p:spPr>
              <a:xfrm>
                <a:off x="832104" y="3375144"/>
                <a:ext cx="10533888" cy="1524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①</a:t>
                </a:r>
                <a:r>
                  <a:rPr lang="en-US" altLang="zh-CN" sz="1800" b="0" i="0">
                    <a:solidFill>
                      <a:srgbClr val="000000"/>
                    </a:solidFill>
                    <a:latin typeface="微软雅黑" pitchFamily="34" charset="0"/>
                    <a:ea typeface="微软雅黑" pitchFamily="34" charset="-122"/>
                    <a:cs typeface="微软雅黑" pitchFamily="34" charset="-120"/>
                  </a:rPr>
                  <a:t>甲组同学得出结论“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可将</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氧化为</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”，其反应的离子方程式为</a:t>
                </a:r>
                <a:r>
                  <a:rPr lang="en-US" altLang="zh-CN" sz="1800" i="0">
                    <a:solidFill>
                      <a:srgbClr val="000000"/>
                    </a:solidFill>
                    <a:latin typeface="SimSun" pitchFamily="34" charset="0"/>
                    <a:ea typeface="SimSun" pitchFamily="34" charset="-122"/>
                    <a:cs typeface="SimSun" pitchFamily="34" charset="-120"/>
                  </a:rPr>
                  <a:t>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同</a:t>
                </a:r>
                <a:r>
                  <a:rPr lang="en-US" altLang="zh-CN" sz="1800" b="0" i="0">
                    <a:solidFill>
                      <a:srgbClr val="000000"/>
                    </a:solidFill>
                    <a:latin typeface="微软雅黑" pitchFamily="34" charset="0"/>
                    <a:ea typeface="微软雅黑" pitchFamily="34" charset="-122"/>
                    <a:cs typeface="微软雅黑" pitchFamily="34" charset="-120"/>
                  </a:rPr>
                  <a:t>学们认为甲组实验不够严谨</a:t>
                </a:r>
                <a:r>
                  <a:rPr lang="en-US" altLang="zh-CN" sz="1800" b="0" i="0" dirty="0">
                    <a:solidFill>
                      <a:srgbClr val="000000"/>
                    </a:solidFill>
                    <a:latin typeface="微软雅黑" pitchFamily="34" charset="0"/>
                    <a:ea typeface="微软雅黑" pitchFamily="34" charset="-122"/>
                    <a:cs typeface="微软雅黑" pitchFamily="34" charset="-120"/>
                  </a:rPr>
                  <a:t>，于是改进了实验：用煮沸再冷却后的水配制溶液，向</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溶液中先</a:t>
                </a:r>
              </a:p>
              <a:p>
                <a:pPr latinLnBrk="1">
                  <a:lnSpc>
                    <a:spcPts val="3000"/>
                  </a:lnSpc>
                </a:pPr>
                <a:r>
                  <a:rPr lang="en-US" altLang="zh-CN" sz="1800" b="0" i="0">
                    <a:solidFill>
                      <a:srgbClr val="000000"/>
                    </a:solidFill>
                    <a:latin typeface="微软雅黑" pitchFamily="34" charset="0"/>
                    <a:ea typeface="微软雅黑" pitchFamily="34" charset="-122"/>
                    <a:cs typeface="微软雅黑" pitchFamily="34" charset="-120"/>
                  </a:rPr>
                  <a:t>加入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0.5 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800" b="0" i="0" dirty="0">
                    <a:solidFill>
                      <a:srgbClr val="000000"/>
                    </a:solidFill>
                    <a:latin typeface="微软雅黑" pitchFamily="34" charset="0"/>
                    <a:ea typeface="微软雅黑" pitchFamily="34" charset="-122"/>
                    <a:cs typeface="微软雅黑" pitchFamily="34" charset="-120"/>
                  </a:rPr>
                  <a:t>煤油</a:t>
                </a:r>
                <a:r>
                  <a:rPr lang="en-US" altLang="zh-CN" sz="1800" b="0" i="0">
                    <a:solidFill>
                      <a:srgbClr val="000000"/>
                    </a:solidFill>
                    <a:latin typeface="微软雅黑" pitchFamily="34" charset="0"/>
                    <a:ea typeface="微软雅黑" pitchFamily="34" charset="-122"/>
                    <a:cs typeface="微软雅黑" pitchFamily="34" charset="-120"/>
                  </a:rPr>
                  <a:t>，再于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溶液液面下依次加入几滴氯水和1滴</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溶液，溶液变红，</a:t>
                </a:r>
                <a:r>
                  <a:rPr lang="en-US" altLang="zh-CN" sz="1800" b="0" i="0">
                    <a:solidFill>
                      <a:srgbClr val="000000"/>
                    </a:solidFill>
                    <a:latin typeface="微软雅黑" pitchFamily="34" charset="0"/>
                    <a:ea typeface="微软雅黑" pitchFamily="34" charset="-122"/>
                    <a:cs typeface="微软雅黑" pitchFamily="34" charset="-120"/>
                  </a:rPr>
                  <a:t>证明了结论正确，</a:t>
                </a:r>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煮沸的作用是</a:t>
                </a:r>
                <a:r>
                  <a:rPr lang="en-US" altLang="zh-CN" i="0">
                    <a:solidFill>
                      <a:srgbClr val="000000"/>
                    </a:solidFill>
                    <a:latin typeface="SimSun" pitchFamily="34" charset="0"/>
                    <a:ea typeface="SimSun" pitchFamily="34" charset="-122"/>
                    <a:cs typeface="SimSun" pitchFamily="34" charset="-120"/>
                  </a:rPr>
                  <a:t>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4" name="QB_7_BD.98_1#e9f330c93?vop=1&amp;pid=271825356&amp;color=0,0,0&amp;vtp=1&amp;bbb=1&amp;hb=1"/>
              <p:cNvSpPr>
                <a:spLocks noRot="1" noChangeAspect="1" noMove="1" noResize="1" noEditPoints="1" noAdjustHandles="1" noChangeArrowheads="1" noChangeShapeType="1" noTextEdit="1"/>
              </p:cNvSpPr>
              <p:nvPr/>
            </p:nvSpPr>
            <p:spPr>
              <a:xfrm>
                <a:off x="832104" y="3375144"/>
                <a:ext cx="10533888" cy="1524000"/>
              </a:xfrm>
              <a:prstGeom prst="rect">
                <a:avLst/>
              </a:prstGeom>
              <a:blipFill>
                <a:blip r:embed="rId5"/>
                <a:stretch>
                  <a:fillRect l="-1389" t="-2000" r="-3183" b="-64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99_1#e9f330c93.blank?vop=1&amp;pid=271825356&amp;color=0,0,0&amp;vpa=51&amp;vtp=1&amp;bbb=1&amp;rh=23.75"/>
              <p:cNvSpPr/>
              <p:nvPr/>
            </p:nvSpPr>
            <p:spPr>
              <a:xfrm>
                <a:off x="8277289" y="3355078"/>
                <a:ext cx="2984246"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7_AN.99_1#e9f330c93.blank?vop=1&amp;pid=271825356&amp;color=0,0,0&amp;vpa=51&amp;vtp=1&amp;bbb=1&amp;rh=23.75"/>
              <p:cNvSpPr>
                <a:spLocks noRot="1" noChangeAspect="1" noMove="1" noResize="1" noEditPoints="1" noAdjustHandles="1" noChangeArrowheads="1" noChangeShapeType="1" noTextEdit="1"/>
              </p:cNvSpPr>
              <p:nvPr/>
            </p:nvSpPr>
            <p:spPr>
              <a:xfrm>
                <a:off x="8277289" y="3355078"/>
                <a:ext cx="2984246" cy="301625"/>
              </a:xfrm>
              <a:prstGeom prst="rect">
                <a:avLst/>
              </a:prstGeom>
              <a:blipFill>
                <a:blip r:embed="rId6"/>
                <a:stretch>
                  <a:fillRect l="-1022" b="-22000"/>
                </a:stretch>
              </a:blipFill>
              <a:ln/>
            </p:spPr>
            <p:txBody>
              <a:bodyPr/>
              <a:lstStyle/>
              <a:p>
                <a:r>
                  <a:rPr lang="zh-CN" altLang="en-US">
                    <a:noFill/>
                  </a:rPr>
                  <a:t> </a:t>
                </a:r>
              </a:p>
            </p:txBody>
          </p:sp>
        </mc:Fallback>
      </mc:AlternateContent>
      <p:sp>
        <p:nvSpPr>
          <p:cNvPr id="6" name="QB_7_AN.100_1#e9f330c93.blank?vop=1&amp;pid=271825356&amp;color=0,0,0&amp;vpa=52&amp;vtp=1&amp;bbb=1"/>
          <p:cNvSpPr/>
          <p:nvPr/>
        </p:nvSpPr>
        <p:spPr>
          <a:xfrm>
            <a:off x="2209260" y="4485251"/>
            <a:ext cx="22240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排除水中溶解的氧气</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7" name="QB_7_BD.101_1#47a6bb886?vop=1&amp;pid=271825356&amp;color=0,0,0&amp;vtp=1&amp;bbb=1&amp;hb=1"/>
              <p:cNvSpPr/>
              <p:nvPr/>
            </p:nvSpPr>
            <p:spPr>
              <a:xfrm>
                <a:off x="832104" y="4920790"/>
                <a:ext cx="10533888" cy="1143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②其他组同学认为乙组的实验同样不够严谨</a:t>
                </a:r>
                <a:r>
                  <a:rPr lang="en-US" altLang="zh-CN" sz="1800" b="0" i="0">
                    <a:solidFill>
                      <a:srgbClr val="000000"/>
                    </a:solidFill>
                    <a:latin typeface="微软雅黑" pitchFamily="34" charset="0"/>
                    <a:ea typeface="微软雅黑" pitchFamily="34" charset="-122"/>
                    <a:cs typeface="微软雅黑" pitchFamily="34" charset="-120"/>
                  </a:rPr>
                  <a:t>，有可能是</a:t>
                </a:r>
                <a:r>
                  <a:rPr lang="en-US" altLang="zh-CN" sz="1800" i="0">
                    <a:solidFill>
                      <a:srgbClr val="000000"/>
                    </a:solidFill>
                    <a:latin typeface="SimSun" pitchFamily="34" charset="0"/>
                    <a:ea typeface="SimSun" pitchFamily="34" charset="-122"/>
                    <a:cs typeface="SimSun" pitchFamily="34" charset="-120"/>
                  </a:rPr>
                  <a:t>___________________________</a:t>
                </a:r>
                <a:r>
                  <a:rPr lang="en-US" altLang="zh-CN" sz="1800" b="0" i="0">
                    <a:solidFill>
                      <a:srgbClr val="000000"/>
                    </a:solidFill>
                    <a:latin typeface="微软雅黑" pitchFamily="34" charset="0"/>
                    <a:ea typeface="微软雅黑" pitchFamily="34" charset="-122"/>
                    <a:cs typeface="微软雅黑" pitchFamily="34" charset="-120"/>
                  </a:rPr>
                  <a:t>使溶液紫色褪去。</a:t>
                </a:r>
              </a:p>
              <a:p>
                <a:pPr latinLnBrk="1">
                  <a:lnSpc>
                    <a:spcPts val="3000"/>
                  </a:lnSpc>
                </a:pPr>
                <a:r>
                  <a:rPr lang="en-US" altLang="zh-CN" sz="1800" b="0" i="0">
                    <a:solidFill>
                      <a:srgbClr val="000000"/>
                    </a:solidFill>
                    <a:latin typeface="微软雅黑" pitchFamily="34" charset="0"/>
                    <a:ea typeface="微软雅黑" pitchFamily="34" charset="-122"/>
                    <a:cs typeface="微软雅黑" pitchFamily="34" charset="-120"/>
                  </a:rPr>
                  <a:t>请设计并补充实验证明该组实验结论</a:t>
                </a:r>
                <a:r>
                  <a:rPr lang="en-US" altLang="zh-CN" sz="1800" b="0" i="0" dirty="0">
                    <a:solidFill>
                      <a:srgbClr val="000000"/>
                    </a:solidFill>
                    <a:latin typeface="微软雅黑" pitchFamily="34" charset="0"/>
                    <a:ea typeface="微软雅黑" pitchFamily="34" charset="-122"/>
                    <a:cs typeface="微软雅黑" pitchFamily="34" charset="-120"/>
                  </a:rPr>
                  <a:t>：取溶液</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少许</a:t>
                </a:r>
                <a:r>
                  <a:rPr lang="en-US" altLang="zh-CN" sz="1800" b="0" i="0">
                    <a:solidFill>
                      <a:srgbClr val="000000"/>
                    </a:solidFill>
                    <a:latin typeface="微软雅黑" pitchFamily="34" charset="0"/>
                    <a:ea typeface="微软雅黑" pitchFamily="34" charset="-122"/>
                    <a:cs typeface="微软雅黑" pitchFamily="34" charset="-120"/>
                  </a:rPr>
                  <a:t>，滴加</a:t>
                </a:r>
                <a:r>
                  <a:rPr lang="en-US" altLang="zh-CN" sz="1800" i="0">
                    <a:solidFill>
                      <a:srgbClr val="000000"/>
                    </a:solidFill>
                    <a:latin typeface="SimSun" pitchFamily="34" charset="0"/>
                    <a:ea typeface="SimSun" pitchFamily="34" charset="-122"/>
                    <a:cs typeface="SimSun" pitchFamily="34" charset="-120"/>
                  </a:rPr>
                  <a:t>________________________________</a:t>
                </a:r>
                <a:r>
                  <a:rPr lang="en-US" altLang="zh-CN" sz="1800" b="0" i="0">
                    <a:solidFill>
                      <a:srgbClr val="000000"/>
                    </a:solidFill>
                    <a:latin typeface="微软雅黑" pitchFamily="34" charset="0"/>
                    <a:ea typeface="微软雅黑" pitchFamily="34" charset="-122"/>
                    <a:cs typeface="微软雅黑" pitchFamily="34" charset="-120"/>
                  </a:rPr>
                  <a:t>，若出现</a:t>
                </a:r>
              </a:p>
              <a:p>
                <a:pPr latinLnBrk="1">
                  <a:lnSpc>
                    <a:spcPts val="3000"/>
                  </a:lnSpc>
                </a:pPr>
                <a:r>
                  <a:rPr lang="en-US" altLang="zh-CN" i="0">
                    <a:solidFill>
                      <a:srgbClr val="000000"/>
                    </a:solidFill>
                    <a:latin typeface="SimSun" pitchFamily="34" charset="0"/>
                    <a:ea typeface="SimSun" pitchFamily="34" charset="-122"/>
                    <a:cs typeface="SimSun" pitchFamily="34" charset="-120"/>
                  </a:rPr>
                  <a:t>______________________________________________________________________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则结论正确。</a:t>
                </a:r>
                <a:endParaRPr lang="en-US" altLang="zh-CN" dirty="0">
                  <a:solidFill>
                    <a:srgbClr val="000000"/>
                  </a:solidFill>
                </a:endParaRPr>
              </a:p>
            </p:txBody>
          </p:sp>
        </mc:Choice>
        <mc:Fallback xmlns="">
          <p:sp>
            <p:nvSpPr>
              <p:cNvPr id="7" name="QB_7_BD.101_1#47a6bb886?vop=1&amp;pid=271825356&amp;color=0,0,0&amp;vtp=1&amp;bbb=1&amp;hb=1"/>
              <p:cNvSpPr>
                <a:spLocks noRot="1" noChangeAspect="1" noMove="1" noResize="1" noEditPoints="1" noAdjustHandles="1" noChangeArrowheads="1" noChangeShapeType="1" noTextEdit="1"/>
              </p:cNvSpPr>
              <p:nvPr/>
            </p:nvSpPr>
            <p:spPr>
              <a:xfrm>
                <a:off x="832104" y="4920790"/>
                <a:ext cx="10533888" cy="1143000"/>
              </a:xfrm>
              <a:prstGeom prst="rect">
                <a:avLst/>
              </a:prstGeom>
              <a:blipFill>
                <a:blip r:embed="rId7"/>
                <a:stretch>
                  <a:fillRect l="-1389" t="-2660" r="-231" b="-9043"/>
                </a:stretch>
              </a:blipFill>
              <a:ln/>
            </p:spPr>
            <p:txBody>
              <a:bodyPr/>
              <a:lstStyle/>
              <a:p>
                <a:r>
                  <a:rPr lang="zh-CN" altLang="en-US">
                    <a:noFill/>
                  </a:rPr>
                  <a:t> </a:t>
                </a:r>
              </a:p>
            </p:txBody>
          </p:sp>
        </mc:Fallback>
      </mc:AlternateContent>
      <p:sp>
        <p:nvSpPr>
          <p:cNvPr id="8" name="QB_7_AN.102_1#47a6bb886.blank?vop=1&amp;pid=271825356&amp;color=0,0,0&amp;vpa=53&amp;vtp=1&amp;bbb=1"/>
          <p:cNvSpPr/>
          <p:nvPr/>
        </p:nvSpPr>
        <p:spPr>
          <a:xfrm>
            <a:off x="6311360" y="4887897"/>
            <a:ext cx="3062288" cy="381000"/>
          </a:xfrm>
          <a:prstGeom prst="rect">
            <a:avLst/>
          </a:prstGeom>
          <a:noFill/>
          <a:ln/>
        </p:spPr>
        <p:txBody>
          <a:bodyPr wrap="none" lIns="0" tIns="0" rIns="0" bIns="0" rtlCol="0" anchor="t"/>
          <a:lstStyle/>
          <a:p>
            <a:pPr algn="ctr" latinLnBrk="1">
              <a:lnSpc>
                <a:spcPts val="3000"/>
              </a:lnSpc>
            </a:pPr>
            <a:r>
              <a:rPr lang="en-US" altLang="zh-CN" b="0" i="0" dirty="0">
                <a:solidFill>
                  <a:srgbClr val="FF0000"/>
                </a:solidFill>
                <a:latin typeface="微软雅黑" pitchFamily="34" charset="0"/>
                <a:ea typeface="微软雅黑" pitchFamily="34" charset="-122"/>
                <a:cs typeface="微软雅黑" pitchFamily="34" charset="-120"/>
              </a:rPr>
              <a:t>过量维生素C与高锰酸钾反应</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9" name="QB_7_AN.103_1#47a6bb886.blank?vop=1&amp;pid=271825356&amp;color=0,0,0&amp;vpa=54&amp;vtp=1&amp;bbb=1"/>
              <p:cNvSpPr/>
              <p:nvPr/>
            </p:nvSpPr>
            <p:spPr>
              <a:xfrm>
                <a:off x="6676485" y="5322562"/>
                <a:ext cx="3572764"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CN</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6</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FF0000"/>
                    </a:solidFill>
                    <a:latin typeface="微软雅黑" pitchFamily="34" charset="0"/>
                    <a:ea typeface="微软雅黑" pitchFamily="34" charset="-122"/>
                    <a:cs typeface="微软雅黑" pitchFamily="34" charset="-120"/>
                  </a:rPr>
                  <a:t>溶液（或</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NaOH</m:t>
                    </m:r>
                  </m:oMath>
                </a14:m>
                <a:r>
                  <a:rPr lang="en-US" altLang="zh-CN" b="0" i="0" dirty="0">
                    <a:solidFill>
                      <a:srgbClr val="FF0000"/>
                    </a:solidFill>
                    <a:latin typeface="微软雅黑" pitchFamily="34" charset="0"/>
                    <a:ea typeface="微软雅黑" pitchFamily="34" charset="-122"/>
                    <a:cs typeface="微软雅黑" pitchFamily="34" charset="-120"/>
                  </a:rPr>
                  <a:t>溶液）</a:t>
                </a:r>
                <a:endParaRPr lang="en-US" altLang="zh-CN" sz="100" dirty="0">
                  <a:solidFill>
                    <a:srgbClr val="FF0000"/>
                  </a:solidFill>
                </a:endParaRPr>
              </a:p>
            </p:txBody>
          </p:sp>
        </mc:Choice>
        <mc:Fallback xmlns="">
          <p:sp>
            <p:nvSpPr>
              <p:cNvPr id="9" name="QB_7_AN.103_1#47a6bb886.blank?vop=1&amp;pid=271825356&amp;color=0,0,0&amp;vpa=54&amp;vtp=1&amp;bbb=1"/>
              <p:cNvSpPr>
                <a:spLocks noRot="1" noChangeAspect="1" noMove="1" noResize="1" noEditPoints="1" noAdjustHandles="1" noChangeArrowheads="1" noChangeShapeType="1" noTextEdit="1"/>
              </p:cNvSpPr>
              <p:nvPr/>
            </p:nvSpPr>
            <p:spPr>
              <a:xfrm>
                <a:off x="6676485" y="5322562"/>
                <a:ext cx="3572764" cy="279400"/>
              </a:xfrm>
              <a:prstGeom prst="rect">
                <a:avLst/>
              </a:prstGeom>
              <a:blipFill>
                <a:blip r:embed="rId8"/>
                <a:stretch>
                  <a:fillRect l="-171" t="-32609" r="-1877" b="-45652"/>
                </a:stretch>
              </a:blipFill>
              <a:ln/>
            </p:spPr>
            <p:txBody>
              <a:bodyPr/>
              <a:lstStyle/>
              <a:p>
                <a:r>
                  <a:rPr lang="zh-CN" altLang="en-US">
                    <a:noFill/>
                  </a:rPr>
                  <a:t> </a:t>
                </a:r>
              </a:p>
            </p:txBody>
          </p:sp>
        </mc:Fallback>
      </mc:AlternateContent>
      <p:sp>
        <p:nvSpPr>
          <p:cNvPr id="10" name="QB_7_AN.104_1#47a6bb886.blank?vop=1&amp;pid=271825356&amp;color=0,0,0&amp;vpa=55&amp;vtp=1&amp;bbb=1"/>
          <p:cNvSpPr/>
          <p:nvPr/>
        </p:nvSpPr>
        <p:spPr>
          <a:xfrm>
            <a:off x="837660" y="5649897"/>
            <a:ext cx="7939088" cy="381000"/>
          </a:xfrm>
          <a:prstGeom prst="rect">
            <a:avLst/>
          </a:prstGeom>
          <a:noFill/>
          <a:ln/>
        </p:spPr>
        <p:txBody>
          <a:bodyPr wrap="none" lIns="0" tIns="0" rIns="0" bIns="0" rtlCol="0" anchor="t"/>
          <a:lstStyle/>
          <a:p>
            <a:pPr algn="ctr" latinLnBrk="1">
              <a:lnSpc>
                <a:spcPts val="3000"/>
              </a:lnSpc>
            </a:pPr>
            <a:r>
              <a:rPr lang="en-US" altLang="zh-CN" b="0" i="0">
                <a:solidFill>
                  <a:srgbClr val="FF0000"/>
                </a:solidFill>
                <a:latin typeface="微软雅黑" pitchFamily="34" charset="0"/>
                <a:ea typeface="微软雅黑" pitchFamily="34" charset="-122"/>
                <a:cs typeface="微软雅黑" pitchFamily="34" charset="-120"/>
              </a:rPr>
              <a:t>蓝色沉淀</a:t>
            </a:r>
            <a:r>
              <a:rPr lang="en-US" altLang="zh-CN" b="0" i="0" dirty="0">
                <a:solidFill>
                  <a:srgbClr val="FF0000"/>
                </a:solidFill>
                <a:latin typeface="微软雅黑" pitchFamily="34" charset="0"/>
                <a:ea typeface="微软雅黑" pitchFamily="34" charset="-122"/>
                <a:cs typeface="微软雅黑" pitchFamily="34" charset="-120"/>
              </a:rPr>
              <a:t>（或生成的白色絮状沉淀迅速变为灰绿色，最终变为红褐色的现象）</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bg/>
                                          </p:spTgt>
                                        </p:tgtEl>
                                        <p:attrNameLst>
                                          <p:attrName>style.visibility</p:attrName>
                                        </p:attrNameLst>
                                      </p:cBhvr>
                                      <p:to>
                                        <p:strVal val="visible"/>
                                      </p:to>
                                    </p:set>
                                    <p:anim calcmode="lin" valueType="num">
                                      <p:cBhvr additive="base">
                                        <p:cTn id="3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9">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 calcmode="lin" valueType="num">
                                      <p:cBhvr additive="base">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 calcmode="lin" valueType="num">
                                      <p:cBhvr additive="base">
                                        <p:cTn id="4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0">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xEl>
                                              <p:pRg st="0" end="0"/>
                                            </p:txEl>
                                          </p:spTgt>
                                        </p:tgtEl>
                                        <p:attrNameLst>
                                          <p:attrName>style.visibility</p:attrName>
                                        </p:attrNameLst>
                                      </p:cBhvr>
                                      <p:to>
                                        <p:strVal val="visible"/>
                                      </p:to>
                                    </p:set>
                                    <p:anim calcmode="lin" valueType="num">
                                      <p:cBhvr additive="base">
                                        <p:cTn id="5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P spid="10"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105_1#982e23b35?sp=1&amp;vop=1&amp;pid=4e851cf3b&amp;color=0,0,0&amp;vtp=1&amp;bt=1&amp;bbb=1&amp;hb=1"/>
              <p:cNvSpPr/>
              <p:nvPr/>
            </p:nvSpPr>
            <p:spPr>
              <a:xfrm>
                <a:off x="832104" y="1080000"/>
                <a:ext cx="10533888" cy="787400"/>
              </a:xfrm>
              <a:prstGeom prst="rect">
                <a:avLst/>
              </a:prstGeom>
              <a:noFill/>
              <a:ln/>
            </p:spPr>
            <p:txBody>
              <a:bodyPr wrap="none" lIns="0" tIns="0" rIns="0" bIns="0" rtlCol="0" anchor="t"/>
              <a:lstStyle/>
              <a:p>
                <a:pPr algn="l" latinLnBrk="1">
                  <a:lnSpc>
                    <a:spcPts val="31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模拟工业上用黄铜灰渣（含有</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Zn</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ZnO</m:t>
                    </m:r>
                  </m:oMath>
                </a14:m>
                <a:r>
                  <a:rPr lang="en-US" altLang="zh-CN" sz="1800" b="0" i="0" dirty="0">
                    <a:solidFill>
                      <a:srgbClr val="000000"/>
                    </a:solidFill>
                    <a:latin typeface="微软雅黑" pitchFamily="34" charset="0"/>
                    <a:ea typeface="微软雅黑" pitchFamily="34" charset="-122"/>
                    <a:cs typeface="微软雅黑" pitchFamily="34" charset="-120"/>
                  </a:rPr>
                  <a:t>及少量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）生产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a:t>
                </a:r>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的流程如图所示</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O_5_BD.105_1#982e23b35?sp=1&amp;vop=1&amp;pid=4e851cf3b&amp;color=0,0,0&amp;vtp=1&amp;bt=1&amp;bbb=1&amp;hb=1"/>
              <p:cNvSpPr>
                <a:spLocks noRot="1" noChangeAspect="1" noMove="1" noResize="1" noEditPoints="1" noAdjustHandles="1" noChangeArrowheads="1" noChangeShapeType="1" noTextEdit="1"/>
              </p:cNvSpPr>
              <p:nvPr/>
            </p:nvSpPr>
            <p:spPr>
              <a:xfrm>
                <a:off x="832104" y="1080000"/>
                <a:ext cx="10533888" cy="787400"/>
              </a:xfrm>
              <a:prstGeom prst="rect">
                <a:avLst/>
              </a:prstGeom>
              <a:blipFill>
                <a:blip r:embed="rId3"/>
                <a:stretch>
                  <a:fillRect l="-1389" t="-775" r="-984" b="-13178"/>
                </a:stretch>
              </a:blipFill>
              <a:ln/>
            </p:spPr>
            <p:txBody>
              <a:bodyPr/>
              <a:lstStyle/>
              <a:p>
                <a:r>
                  <a:rPr lang="zh-CN" altLang="en-US">
                    <a:noFill/>
                  </a:rPr>
                  <a:t> </a:t>
                </a:r>
              </a:p>
            </p:txBody>
          </p:sp>
        </mc:Fallback>
      </mc:AlternateContent>
      <p:pic>
        <p:nvPicPr>
          <p:cNvPr id="3" name="QO_5_BD.105_2#982e23b35?vop=1&amp;pid=4e851cf3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07030" y="1853483"/>
            <a:ext cx="4777939" cy="126113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B_6_BD.106_1#33a6323d7?vop=1&amp;pid=982e23b35&amp;color=0,0,0&amp;vtp=1&amp;bbb=1"/>
              <p:cNvSpPr/>
              <p:nvPr/>
            </p:nvSpPr>
            <p:spPr>
              <a:xfrm>
                <a:off x="832104" y="3248144"/>
                <a:ext cx="10533888" cy="27559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（1）写出“浸取</a:t>
                </a:r>
                <a:r>
                  <a:rPr lang="en-US" altLang="zh-CN" sz="1800" b="0" i="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反应的离子方程式：</a:t>
                </a:r>
                <a:r>
                  <a:rPr lang="en-US" altLang="zh-CN" sz="1800" i="0">
                    <a:solidFill>
                      <a:srgbClr val="000000"/>
                    </a:solidFill>
                    <a:latin typeface="SimSun" pitchFamily="34" charset="0"/>
                    <a:ea typeface="SimSun" pitchFamily="34" charset="-122"/>
                    <a:cs typeface="SimSun" pitchFamily="34" charset="-120"/>
                  </a:rPr>
                  <a:t>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100"/>
                  </a:lnSpc>
                </a:pPr>
                <a:r>
                  <a:rPr lang="en-US" altLang="zh-CN" dirty="0">
                    <a:solidFill>
                      <a:srgbClr val="000000"/>
                    </a:solidFill>
                    <a:latin typeface="微软雅黑" pitchFamily="34" charset="0"/>
                    <a:ea typeface="微软雅黑" pitchFamily="34" charset="-122"/>
                    <a:cs typeface="微软雅黑" pitchFamily="34" charset="-120"/>
                  </a:rPr>
                  <a:t>（2）判断过滤</a:t>
                </a:r>
                <a:r>
                  <a:rPr lang="en-US" altLang="zh-CN">
                    <a:solidFill>
                      <a:srgbClr val="000000"/>
                    </a:solidFill>
                    <a:latin typeface="微软雅黑" pitchFamily="34" charset="0"/>
                    <a:ea typeface="微软雅黑" pitchFamily="34" charset="-122"/>
                    <a:cs typeface="微软雅黑" pitchFamily="34" charset="-120"/>
                  </a:rPr>
                  <a:t>Ⅰ后所得滤液中是否含</a:t>
                </a:r>
                <a14:m>
                  <m:oMath xmlns:m="http://schemas.openxmlformats.org/officeDocument/2006/math">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e>
                      <m:sup>
                        <m:r>
                          <a:rPr lang="en-US" altLang="zh-CN"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并说明理由：</a:t>
                </a:r>
                <a:r>
                  <a:rPr lang="en-US" altLang="zh-CN">
                    <a:solidFill>
                      <a:srgbClr val="000000"/>
                    </a:solidFill>
                    <a:latin typeface="SimSun" pitchFamily="34" charset="0"/>
                    <a:ea typeface="SimSun" pitchFamily="34" charset="-122"/>
                    <a:cs typeface="SimSun" pitchFamily="34" charset="-120"/>
                  </a:rPr>
                  <a:t>________________________________________</a:t>
                </a:r>
              </a:p>
              <a:p>
                <a:pPr lvl="0" latinLnBrk="1">
                  <a:lnSpc>
                    <a:spcPts val="3100"/>
                  </a:lnSpc>
                </a:pPr>
                <a:r>
                  <a:rPr lang="en-US" altLang="zh-CN">
                    <a:solidFill>
                      <a:srgbClr val="000000"/>
                    </a:solidFill>
                    <a:latin typeface="SimSun" pitchFamily="34" charset="0"/>
                    <a:ea typeface="SimSun" pitchFamily="34" charset="-122"/>
                    <a:cs typeface="SimSun" pitchFamily="34" charset="-120"/>
                  </a:rPr>
                  <a:t>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100"/>
                  </a:lnSpc>
                </a:pPr>
                <a:r>
                  <a:rPr lang="en-US" altLang="zh-CN">
                    <a:solidFill>
                      <a:srgbClr val="000000"/>
                    </a:solidFill>
                    <a:latin typeface="微软雅黑" pitchFamily="34" charset="0"/>
                    <a:ea typeface="微软雅黑" pitchFamily="34" charset="-122"/>
                    <a:cs typeface="微软雅黑" pitchFamily="34" charset="-120"/>
                  </a:rPr>
                  <a:t>（3）检验滤液Ⅱ中由铁元素形成的阳离子的方法及现象是</a:t>
                </a:r>
                <a:r>
                  <a:rPr lang="en-US" altLang="zh-CN">
                    <a:solidFill>
                      <a:srgbClr val="000000"/>
                    </a:solidFill>
                    <a:latin typeface="SimSun" pitchFamily="34" charset="0"/>
                    <a:ea typeface="SimSun" pitchFamily="34" charset="-122"/>
                    <a:cs typeface="SimSun" pitchFamily="34" charset="-120"/>
                  </a:rPr>
                  <a:t>________________________________________</a:t>
                </a:r>
              </a:p>
              <a:p>
                <a:pPr lvl="0" latinLnBrk="1">
                  <a:lnSpc>
                    <a:spcPts val="3100"/>
                  </a:lnSpc>
                </a:pPr>
                <a:r>
                  <a:rPr lang="en-US" altLang="zh-CN">
                    <a:solidFill>
                      <a:srgbClr val="000000"/>
                    </a:solidFill>
                    <a:latin typeface="SimSun" pitchFamily="34" charset="0"/>
                    <a:ea typeface="SimSun" pitchFamily="34" charset="-122"/>
                    <a:cs typeface="SimSun" pitchFamily="34" charset="-120"/>
                  </a:rPr>
                  <a:t>___________________________________________________________________________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3100"/>
                  </a:lnSpc>
                </a:pPr>
                <a:r>
                  <a:rPr lang="en-US" altLang="zh-CN" dirty="0">
                    <a:solidFill>
                      <a:srgbClr val="000000"/>
                    </a:solidFill>
                    <a:latin typeface="微软雅黑" pitchFamily="34" charset="0"/>
                    <a:ea typeface="微软雅黑" pitchFamily="34" charset="-122"/>
                    <a:cs typeface="微软雅黑" pitchFamily="34" charset="-120"/>
                  </a:rPr>
                  <a:t>（4）反应Ⅱ所用稀硝酸可由质量分数为</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63%</m:t>
                    </m:r>
                  </m:oMath>
                </a14:m>
                <a:r>
                  <a:rPr lang="en-US" altLang="zh-CN" dirty="0">
                    <a:solidFill>
                      <a:srgbClr val="000000"/>
                    </a:solidFill>
                    <a:latin typeface="微软雅黑" pitchFamily="34" charset="0"/>
                    <a:ea typeface="微软雅黑" pitchFamily="34" charset="-122"/>
                    <a:cs typeface="微软雅黑" pitchFamily="34" charset="-120"/>
                  </a:rPr>
                  <a:t>、密度为</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1.4 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g</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cm</m:t>
                        </m:r>
                      </m:e>
                      <m:sup>
                        <m:r>
                          <a:rPr lang="en-US" altLang="zh-CN"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的浓硝酸稀释获得</a:t>
                </a:r>
                <a:r>
                  <a:rPr lang="en-US" altLang="zh-CN">
                    <a:solidFill>
                      <a:srgbClr val="000000"/>
                    </a:solidFill>
                    <a:latin typeface="微软雅黑" pitchFamily="34" charset="0"/>
                    <a:ea typeface="微软雅黑" pitchFamily="34" charset="-122"/>
                    <a:cs typeface="微软雅黑" pitchFamily="34" charset="-120"/>
                  </a:rPr>
                  <a:t>。若要获得</a:t>
                </a:r>
              </a:p>
              <a:p>
                <a:pPr lvl="0" latinLnBrk="1">
                  <a:lnSpc>
                    <a:spcPts val="3100"/>
                  </a:lnSpc>
                </a:pP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mL</m:t>
                    </m:r>
                    <m:r>
                      <a:rPr lang="en-US" altLang="zh-CN" dirty="0" smtClean="0">
                        <a:solidFill>
                          <a:srgbClr val="000000"/>
                        </a:solidFill>
                        <a:latin typeface="Cambria Math" panose="02040503050406030204" pitchFamily="18" charset="0"/>
                        <a:ea typeface="微软雅黑" pitchFamily="34" charset="-122"/>
                        <a:cs typeface="微软雅黑" pitchFamily="34" charset="-120"/>
                      </a:rPr>
                      <m:t> 1.4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L</m:t>
                        </m:r>
                      </m:e>
                      <m:sup>
                        <m:r>
                          <a:rPr lang="en-US" altLang="zh-CN"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dirty="0">
                    <a:solidFill>
                      <a:srgbClr val="000000"/>
                    </a:solidFill>
                    <a:latin typeface="微软雅黑" pitchFamily="34" charset="0"/>
                    <a:ea typeface="微软雅黑" pitchFamily="34" charset="-122"/>
                    <a:cs typeface="微软雅黑" pitchFamily="34" charset="-120"/>
                  </a:rPr>
                  <a:t>的稀硝酸</a:t>
                </a:r>
                <a:r>
                  <a:rPr lang="en-US" altLang="zh-CN">
                    <a:solidFill>
                      <a:srgbClr val="000000"/>
                    </a:solidFill>
                    <a:latin typeface="微软雅黑" pitchFamily="34" charset="0"/>
                    <a:ea typeface="微软雅黑" pitchFamily="34" charset="-122"/>
                    <a:cs typeface="微软雅黑" pitchFamily="34" charset="-120"/>
                  </a:rPr>
                  <a:t>，需要用量筒量取浓硝酸的体积为</a:t>
                </a:r>
                <a:r>
                  <a:rPr lang="en-US" altLang="zh-CN">
                    <a:solidFill>
                      <a:srgbClr val="000000"/>
                    </a:solidFill>
                    <a:latin typeface="SimSun" pitchFamily="34" charset="0"/>
                    <a:ea typeface="SimSun" pitchFamily="34" charset="-122"/>
                    <a:cs typeface="SimSun" pitchFamily="34" charset="-120"/>
                  </a:rPr>
                  <a:t>______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4" name="QB_6_BD.106_1#33a6323d7?vop=1&amp;pid=982e23b35&amp;color=0,0,0&amp;vtp=1&amp;bbb=1"/>
              <p:cNvSpPr>
                <a:spLocks noRot="1" noChangeAspect="1" noMove="1" noResize="1" noEditPoints="1" noAdjustHandles="1" noChangeArrowheads="1" noChangeShapeType="1" noTextEdit="1"/>
              </p:cNvSpPr>
              <p:nvPr/>
            </p:nvSpPr>
            <p:spPr>
              <a:xfrm>
                <a:off x="832104" y="3248144"/>
                <a:ext cx="10533888" cy="2755900"/>
              </a:xfrm>
              <a:prstGeom prst="rect">
                <a:avLst/>
              </a:prstGeom>
              <a:blipFill>
                <a:blip r:embed="rId5"/>
                <a:stretch>
                  <a:fillRect l="-1389" t="-885" r="-463" b="-354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AN.107_1#33a6323d7.blank?vop=1&amp;pid=982e23b35&amp;color=0,0,0&amp;vpa=56&amp;vtp=1&amp;bbb=1&amp;rh=23.75"/>
              <p:cNvSpPr/>
              <p:nvPr/>
            </p:nvSpPr>
            <p:spPr>
              <a:xfrm>
                <a:off x="5705602" y="3246048"/>
                <a:ext cx="3942271"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+8</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6_AN.107_1#33a6323d7.blank?vop=1&amp;pid=982e23b35&amp;color=0,0,0&amp;vpa=56&amp;vtp=1&amp;bbb=1&amp;rh=23.75"/>
              <p:cNvSpPr>
                <a:spLocks noRot="1" noChangeAspect="1" noMove="1" noResize="1" noEditPoints="1" noAdjustHandles="1" noChangeArrowheads="1" noChangeShapeType="1" noTextEdit="1"/>
              </p:cNvSpPr>
              <p:nvPr/>
            </p:nvSpPr>
            <p:spPr>
              <a:xfrm>
                <a:off x="5705602" y="3246048"/>
                <a:ext cx="3942271" cy="301625"/>
              </a:xfrm>
              <a:prstGeom prst="rect">
                <a:avLst/>
              </a:prstGeom>
              <a:blipFill>
                <a:blip r:embed="rId6"/>
                <a:stretch>
                  <a:fillRect l="-464" r="-618"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AN.109_1#33a6323d7.blank?vop=1&amp;pid=982e23b35&amp;color=0,0,0&amp;vpa=57&amp;vtp=1&amp;bbb=1&amp;hb=1"/>
              <p:cNvSpPr/>
              <p:nvPr/>
            </p:nvSpPr>
            <p:spPr>
              <a:xfrm>
                <a:off x="832104" y="3603744"/>
                <a:ext cx="10531904" cy="787400"/>
              </a:xfrm>
              <a:prstGeom prst="rect">
                <a:avLst/>
              </a:prstGeom>
              <a:noFill/>
              <a:ln/>
            </p:spPr>
            <p:txBody>
              <a:bodyPr wrap="square" lIns="0" tIns="0" rIns="0" bIns="0" rtlCol="0" anchor="t"/>
              <a:lstStyle/>
              <a:p>
                <a:pPr latinLnBrk="1">
                  <a:lnSpc>
                    <a:spcPts val="3066"/>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不含</a:t>
                </a:r>
                <a:r>
                  <a:rPr lang="en-US" altLang="zh-CN" b="0" i="0" dirty="0">
                    <a:solidFill>
                      <a:srgbClr val="FF0000"/>
                    </a:solidFill>
                    <a:latin typeface="微软雅黑" pitchFamily="34" charset="0"/>
                    <a:ea typeface="微软雅黑" pitchFamily="34" charset="-122"/>
                    <a:cs typeface="微软雅黑" pitchFamily="34" charset="-120"/>
                  </a:rPr>
                  <a:t>，因为</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Cu</m:t>
                    </m:r>
                  </m:oMath>
                </a14:m>
                <a:r>
                  <a:rPr lang="en-US" altLang="zh-CN" b="0" i="0" dirty="0">
                    <a:solidFill>
                      <a:srgbClr val="FF0000"/>
                    </a:solidFill>
                    <a:latin typeface="微软雅黑" pitchFamily="34" charset="0"/>
                    <a:ea typeface="微软雅黑" pitchFamily="34" charset="-122"/>
                    <a:cs typeface="微软雅黑" pitchFamily="34" charset="-120"/>
                  </a:rPr>
                  <a:t>剩余</a:t>
                </a:r>
                <a:r>
                  <a:rPr lang="en-US" altLang="zh-CN" b="0" i="0">
                    <a:solidFill>
                      <a:srgbClr val="FF0000"/>
                    </a:solidFill>
                    <a:latin typeface="微软雅黑" pitchFamily="34" charset="0"/>
                    <a:ea typeface="微软雅黑" pitchFamily="34" charset="-122"/>
                    <a:cs typeface="微软雅黑" pitchFamily="34" charset="-120"/>
                  </a:rPr>
                  <a:t>，若含</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b="0" i="0" dirty="0">
                    <a:solidFill>
                      <a:srgbClr val="FF0000"/>
                    </a:solidFill>
                    <a:latin typeface="微软雅黑" pitchFamily="34" charset="0"/>
                    <a:ea typeface="微软雅黑" pitchFamily="34" charset="-122"/>
                    <a:cs typeface="微软雅黑" pitchFamily="34" charset="-120"/>
                  </a:rPr>
                  <a:t>，则</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Cu</m:t>
                    </m:r>
                  </m:oMath>
                </a14:m>
                <a:r>
                  <a:rPr lang="en-US" altLang="zh-CN" b="0" i="0">
                    <a:solidFill>
                      <a:srgbClr val="FF0000"/>
                    </a:solidFill>
                    <a:latin typeface="微软雅黑" pitchFamily="34" charset="0"/>
                    <a:ea typeface="微软雅黑" pitchFamily="34" charset="-122"/>
                    <a:cs typeface="微软雅黑" pitchFamily="34" charset="-120"/>
                  </a:rPr>
                  <a:t>会将</a:t>
                </a:r>
              </a:p>
              <a:p>
                <a:pPr latinLnBrk="1">
                  <a:lnSpc>
                    <a:spcPts val="3066"/>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b="0" i="0" dirty="0">
                    <a:solidFill>
                      <a:srgbClr val="FF0000"/>
                    </a:solidFill>
                    <a:latin typeface="微软雅黑" pitchFamily="34" charset="0"/>
                    <a:ea typeface="微软雅黑" pitchFamily="34" charset="-122"/>
                    <a:cs typeface="微软雅黑" pitchFamily="34" charset="-120"/>
                  </a:rPr>
                  <a:t>还原为</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7" name="QB_6_AN.109_1#33a6323d7.blank?vop=1&amp;pid=982e23b35&amp;color=0,0,0&amp;vpa=57&amp;vtp=1&amp;bbb=1&amp;hb=1"/>
              <p:cNvSpPr>
                <a:spLocks noRot="1" noChangeAspect="1" noMove="1" noResize="1" noEditPoints="1" noAdjustHandles="1" noChangeArrowheads="1" noChangeShapeType="1" noTextEdit="1"/>
              </p:cNvSpPr>
              <p:nvPr/>
            </p:nvSpPr>
            <p:spPr>
              <a:xfrm>
                <a:off x="832104" y="3603744"/>
                <a:ext cx="10531904" cy="787400"/>
              </a:xfrm>
              <a:prstGeom prst="rect">
                <a:avLst/>
              </a:prstGeom>
              <a:blipFill>
                <a:blip r:embed="rId7"/>
                <a:stretch>
                  <a:fillRect l="-811" t="-775" b="-1317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6_AN.111_1#33a6323d7.blank?vop=1&amp;pid=982e23b35&amp;color=0,0,0&amp;vpa=58&amp;vtp=1&amp;bbb=1&amp;hb=1"/>
              <p:cNvSpPr/>
              <p:nvPr/>
            </p:nvSpPr>
            <p:spPr>
              <a:xfrm>
                <a:off x="832104" y="4391144"/>
                <a:ext cx="10531904" cy="762000"/>
              </a:xfrm>
              <a:prstGeom prst="rect">
                <a:avLst/>
              </a:prstGeom>
              <a:noFill/>
              <a:ln/>
            </p:spPr>
            <p:txBody>
              <a:bodyPr wrap="square" lIns="0" tIns="0" rIns="0" bIns="0" rtlCol="0" anchor="t"/>
              <a:lstStyle/>
              <a:p>
                <a:pPr latinLnBrk="1">
                  <a:lnSpc>
                    <a:spcPts val="2966"/>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取少量滤液</a:t>
                </a:r>
                <a:r>
                  <a:rPr lang="en-US" altLang="zh-CN" b="0" i="0" dirty="0">
                    <a:solidFill>
                      <a:srgbClr val="FF0000"/>
                    </a:solidFill>
                    <a:latin typeface="微软雅黑" pitchFamily="34" charset="0"/>
                    <a:ea typeface="微软雅黑" pitchFamily="34" charset="-122"/>
                    <a:cs typeface="微软雅黑" pitchFamily="34" charset="-120"/>
                  </a:rPr>
                  <a:t>Ⅱ，滴加</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KSCN</m:t>
                    </m:r>
                  </m:oMath>
                </a14:m>
                <a:r>
                  <a:rPr lang="en-US" altLang="zh-CN" b="0" i="0" dirty="0">
                    <a:solidFill>
                      <a:srgbClr val="FF0000"/>
                    </a:solidFill>
                    <a:latin typeface="微软雅黑" pitchFamily="34" charset="0"/>
                    <a:ea typeface="微软雅黑" pitchFamily="34" charset="-122"/>
                    <a:cs typeface="微软雅黑" pitchFamily="34" charset="-120"/>
                  </a:rPr>
                  <a:t>溶液，</a:t>
                </a:r>
                <a:r>
                  <a:rPr lang="en-US" altLang="zh-CN" b="0" i="0">
                    <a:solidFill>
                      <a:srgbClr val="FF0000"/>
                    </a:solidFill>
                    <a:latin typeface="微软雅黑" pitchFamily="34" charset="0"/>
                    <a:ea typeface="微软雅黑" pitchFamily="34" charset="-122"/>
                    <a:cs typeface="微软雅黑" pitchFamily="34" charset="-120"/>
                  </a:rPr>
                  <a:t>无明显现象，</a:t>
                </a:r>
              </a:p>
              <a:p>
                <a:pPr latinLnBrk="1">
                  <a:lnSpc>
                    <a:spcPts val="2966"/>
                  </a:lnSpc>
                </a:pPr>
                <a:r>
                  <a:rPr lang="en-US" altLang="zh-CN" b="0" i="0">
                    <a:solidFill>
                      <a:srgbClr val="FF0000"/>
                    </a:solidFill>
                    <a:latin typeface="微软雅黑" pitchFamily="34" charset="0"/>
                    <a:ea typeface="微软雅黑" pitchFamily="34" charset="-122"/>
                    <a:cs typeface="微软雅黑" pitchFamily="34" charset="-120"/>
                  </a:rPr>
                  <a:t>再滴加氯水</a:t>
                </a:r>
                <a:r>
                  <a:rPr lang="en-US" altLang="zh-CN" b="0" i="0" dirty="0">
                    <a:solidFill>
                      <a:srgbClr val="FF0000"/>
                    </a:solidFill>
                    <a:latin typeface="微软雅黑" pitchFamily="34" charset="0"/>
                    <a:ea typeface="微软雅黑" pitchFamily="34" charset="-122"/>
                    <a:cs typeface="微软雅黑" pitchFamily="34" charset="-120"/>
                  </a:rPr>
                  <a:t>，溶液显红色{或取少量滤液Ⅱ</a:t>
                </a:r>
                <a:r>
                  <a:rPr lang="en-US" altLang="zh-CN" b="0" i="0">
                    <a:solidFill>
                      <a:srgbClr val="FF0000"/>
                    </a:solidFill>
                    <a:latin typeface="微软雅黑" pitchFamily="34" charset="0"/>
                    <a:ea typeface="微软雅黑" pitchFamily="34" charset="-122"/>
                    <a:cs typeface="微软雅黑" pitchFamily="34" charset="-120"/>
                  </a:rPr>
                  <a:t>，滴加</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CN</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6</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FF0000"/>
                    </a:solidFill>
                    <a:latin typeface="微软雅黑" pitchFamily="34" charset="0"/>
                    <a:ea typeface="微软雅黑" pitchFamily="34" charset="-122"/>
                    <a:cs typeface="微软雅黑" pitchFamily="34" charset="-120"/>
                  </a:rPr>
                  <a:t>溶液，产生蓝色沉淀}</a:t>
                </a:r>
                <a:endParaRPr lang="en-US" altLang="zh-CN" dirty="0">
                  <a:solidFill>
                    <a:srgbClr val="FF0000"/>
                  </a:solidFill>
                </a:endParaRPr>
              </a:p>
            </p:txBody>
          </p:sp>
        </mc:Choice>
        <mc:Fallback xmlns="">
          <p:sp>
            <p:nvSpPr>
              <p:cNvPr id="9" name="QB_6_AN.111_1#33a6323d7.blank?vop=1&amp;pid=982e23b35&amp;color=0,0,0&amp;vpa=58&amp;vtp=1&amp;bbb=1&amp;hb=1"/>
              <p:cNvSpPr>
                <a:spLocks noRot="1" noChangeAspect="1" noMove="1" noResize="1" noEditPoints="1" noAdjustHandles="1" noChangeArrowheads="1" noChangeShapeType="1" noTextEdit="1"/>
              </p:cNvSpPr>
              <p:nvPr/>
            </p:nvSpPr>
            <p:spPr>
              <a:xfrm>
                <a:off x="832104" y="4391144"/>
                <a:ext cx="10531904" cy="762000"/>
              </a:xfrm>
              <a:prstGeom prst="rect">
                <a:avLst/>
              </a:prstGeom>
              <a:blipFill>
                <a:blip r:embed="rId8"/>
                <a:stretch>
                  <a:fillRect l="-1390" t="-1600" r="-3532" b="-13600"/>
                </a:stretch>
              </a:blipFill>
              <a:ln/>
            </p:spPr>
            <p:txBody>
              <a:bodyPr/>
              <a:lstStyle/>
              <a:p>
                <a:r>
                  <a:rPr lang="zh-CN" altLang="en-US">
                    <a:noFill/>
                  </a:rPr>
                  <a:t> </a:t>
                </a:r>
              </a:p>
            </p:txBody>
          </p:sp>
        </mc:Fallback>
      </mc:AlternateContent>
      <p:sp>
        <p:nvSpPr>
          <p:cNvPr id="11" name="QB_6_AN.113_1#33a6323d7.blank?vop=1&amp;pid=982e23b35&amp;color=0,0,0&amp;vpa=59&amp;vtp=1&amp;bbb=1"/>
          <p:cNvSpPr/>
          <p:nvPr/>
        </p:nvSpPr>
        <p:spPr>
          <a:xfrm>
            <a:off x="7212044" y="5579165"/>
            <a:ext cx="622300" cy="393700"/>
          </a:xfrm>
          <a:prstGeom prst="rect">
            <a:avLst/>
          </a:prstGeom>
          <a:noFill/>
          <a:ln/>
        </p:spPr>
        <p:txBody>
          <a:bodyPr wrap="none" lIns="0" tIns="0" rIns="0" bIns="0" rtlCol="0" anchor="t"/>
          <a:lstStyle/>
          <a:p>
            <a:pPr algn="ctr" latinLnBrk="1">
              <a:lnSpc>
                <a:spcPts val="3100"/>
              </a:lnSpc>
            </a:pPr>
            <a:r>
              <a:rPr lang="en-US" altLang="zh-CN" b="0" i="0" dirty="0">
                <a:solidFill>
                  <a:srgbClr val="FF0000"/>
                </a:solidFill>
                <a:latin typeface="微软雅黑" pitchFamily="34" charset="0"/>
                <a:ea typeface="微软雅黑" pitchFamily="34" charset="-122"/>
                <a:cs typeface="微软雅黑" pitchFamily="34" charset="-120"/>
              </a:rPr>
              <a:t>10.0</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 calcmode="lin" valueType="num">
                                      <p:cBhvr additive="base">
                                        <p:cTn id="31"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9">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 calcmode="lin" valueType="num">
                                      <p:cBhvr additive="base">
                                        <p:cTn id="3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0" end="0"/>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xEl>
                                              <p:pRg st="1" end="1"/>
                                            </p:txEl>
                                          </p:spTgt>
                                        </p:tgtEl>
                                        <p:attrNameLst>
                                          <p:attrName>style.visibility</p:attrName>
                                        </p:attrNameLst>
                                      </p:cBhvr>
                                      <p:to>
                                        <p:strVal val="visible"/>
                                      </p:to>
                                    </p:set>
                                    <p:anim calcmode="lin" valueType="num">
                                      <p:cBhvr additive="base">
                                        <p:cTn id="39"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1">
                                            <p:bg/>
                                          </p:spTgt>
                                        </p:tgtEl>
                                        <p:attrNameLst>
                                          <p:attrName>style.visibility</p:attrName>
                                        </p:attrNameLst>
                                      </p:cBhvr>
                                      <p:to>
                                        <p:strVal val="visible"/>
                                      </p:to>
                                    </p:set>
                                    <p:anim calcmode="lin" valueType="num">
                                      <p:cBhvr additive="base">
                                        <p:cTn id="45"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6" dur="500" fill="hold"/>
                                        <p:tgtEl>
                                          <p:spTgt spid="11">
                                            <p:bg/>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xEl>
                                              <p:pRg st="0" end="0"/>
                                            </p:txEl>
                                          </p:spTgt>
                                        </p:tgtEl>
                                        <p:attrNameLst>
                                          <p:attrName>style.visibility</p:attrName>
                                        </p:attrNameLst>
                                      </p:cBhvr>
                                      <p:to>
                                        <p:strVal val="visible"/>
                                      </p:to>
                                    </p:set>
                                    <p:anim calcmode="lin" valueType="num">
                                      <p:cBhvr additive="base">
                                        <p:cTn id="4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P spid="11"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114_1#a89c48b5e?vop=1&amp;pid=982e23b35&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a:t>
                </a:r>
                <a:r>
                  <a:rPr lang="en-US" altLang="zh-CN" sz="1800" b="0" i="0">
                    <a:solidFill>
                      <a:srgbClr val="000000"/>
                    </a:solidFill>
                    <a:latin typeface="微软雅黑" pitchFamily="34" charset="0"/>
                    <a:ea typeface="微软雅黑" pitchFamily="34" charset="-122"/>
                    <a:cs typeface="微软雅黑" pitchFamily="34" charset="-120"/>
                  </a:rPr>
                  <a:t>）工业废电路板中的铜常用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溶液来溶解处理回收。现将一块电路板浸泡在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溶液中，</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使铜全部溶解得到浸泡液</a:t>
                </a:r>
                <a:r>
                  <a:rPr lang="en-US" altLang="zh-CN" sz="1800" b="0" i="0" dirty="0">
                    <a:solidFill>
                      <a:srgbClr val="000000"/>
                    </a:solidFill>
                    <a:latin typeface="微软雅黑" pitchFamily="34" charset="0"/>
                    <a:ea typeface="微软雅黑" pitchFamily="34" charset="-122"/>
                    <a:cs typeface="微软雅黑" pitchFamily="34" charset="-120"/>
                  </a:rPr>
                  <a:t>（电路板上其他物质均不发生反应），测得电路板质量减少了</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6.4 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，在浸泡液中</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加足量的铁粉并使之充分反应</a:t>
                </a:r>
                <a:r>
                  <a:rPr lang="en-US" altLang="zh-CN" b="0" i="0" dirty="0">
                    <a:solidFill>
                      <a:srgbClr val="000000"/>
                    </a:solidFill>
                    <a:latin typeface="微软雅黑" pitchFamily="34" charset="0"/>
                    <a:ea typeface="微软雅黑" pitchFamily="34" charset="-122"/>
                    <a:cs typeface="微软雅黑" pitchFamily="34" charset="-120"/>
                  </a:rPr>
                  <a:t>，过滤并干燥固体，固体质量比加入的铁粉质量减少了</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4.8 </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O_6_BD.114_1#a89c48b5e?vop=1&amp;pid=982e23b35&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1389"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BD.115_1#b8176b866?vop=1&amp;pid=a89c48b5e&amp;color=0,0,0&amp;vtp=1&amp;bbb=1"/>
              <p:cNvSpPr/>
              <p:nvPr/>
            </p:nvSpPr>
            <p:spPr>
              <a:xfrm>
                <a:off x="832104" y="2321044"/>
                <a:ext cx="10533888" cy="12573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①浸泡液中的溶质是</a:t>
                </a:r>
                <a:r>
                  <a:rPr lang="en-US" altLang="zh-CN" sz="1800" i="0">
                    <a:solidFill>
                      <a:srgbClr val="000000"/>
                    </a:solidFill>
                    <a:latin typeface="SimSun" pitchFamily="34" charset="0"/>
                    <a:ea typeface="SimSun" pitchFamily="34" charset="-122"/>
                    <a:cs typeface="SimSun" pitchFamily="34" charset="-120"/>
                  </a:rPr>
                  <a:t>____________________</a:t>
                </a:r>
                <a:r>
                  <a:rPr lang="en-US" altLang="zh-CN" sz="1800" b="0" i="0">
                    <a:solidFill>
                      <a:srgbClr val="000000"/>
                    </a:solidFill>
                    <a:latin typeface="微软雅黑" pitchFamily="34" charset="0"/>
                    <a:ea typeface="微软雅黑" pitchFamily="34" charset="-122"/>
                    <a:cs typeface="微软雅黑" pitchFamily="34" charset="-120"/>
                  </a:rPr>
                  <a:t>（填化学式）。</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②参与反应的铁粉的质量是</a:t>
                </a:r>
                <a:r>
                  <a:rPr lang="en-US" altLang="zh-CN">
                    <a:solidFill>
                      <a:srgbClr val="000000"/>
                    </a:solidFill>
                    <a:latin typeface="SimSun" pitchFamily="34" charset="0"/>
                    <a:ea typeface="SimSun" pitchFamily="34" charset="-122"/>
                    <a:cs typeface="SimSun" pitchFamily="34" charset="-120"/>
                  </a:rPr>
                  <a:t>______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③假设溶液的体积不变，最后所得溶液中</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𝑐</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e>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L</m:t>
                        </m:r>
                      </m:e>
                      <m:sup>
                        <m:r>
                          <a:rPr lang="en-US" altLang="zh-CN"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3" name="QB_7_BD.115_1#b8176b866?vop=1&amp;pid=a89c48b5e&amp;color=0,0,0&amp;vtp=1&amp;bbb=1"/>
              <p:cNvSpPr>
                <a:spLocks noRot="1" noChangeAspect="1" noMove="1" noResize="1" noEditPoints="1" noAdjustHandles="1" noChangeArrowheads="1" noChangeShapeType="1" noTextEdit="1"/>
              </p:cNvSpPr>
              <p:nvPr/>
            </p:nvSpPr>
            <p:spPr>
              <a:xfrm>
                <a:off x="832104" y="2321044"/>
                <a:ext cx="10533888" cy="1257300"/>
              </a:xfrm>
              <a:prstGeom prst="rect">
                <a:avLst/>
              </a:prstGeom>
              <a:blipFill>
                <a:blip r:embed="rId4"/>
                <a:stretch>
                  <a:fillRect l="-1389"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116_1#b8176b866.blank?vop=1&amp;pid=a89c48b5e&amp;color=0,0,0&amp;vpa=60&amp;vtp=1&amp;bbb=1"/>
              <p:cNvSpPr/>
              <p:nvPr/>
            </p:nvSpPr>
            <p:spPr>
              <a:xfrm>
                <a:off x="2945067" y="2361938"/>
                <a:ext cx="2187385"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116_1#b8176b866.blank?vop=1&amp;pid=a89c48b5e&amp;color=0,0,0&amp;vpa=60&amp;vtp=1&amp;bbb=1"/>
              <p:cNvSpPr>
                <a:spLocks noRot="1" noChangeAspect="1" noMove="1" noResize="1" noEditPoints="1" noAdjustHandles="1" noChangeArrowheads="1" noChangeShapeType="1" noTextEdit="1"/>
              </p:cNvSpPr>
              <p:nvPr/>
            </p:nvSpPr>
            <p:spPr>
              <a:xfrm>
                <a:off x="2945067" y="2361938"/>
                <a:ext cx="2187385" cy="292100"/>
              </a:xfrm>
              <a:prstGeom prst="rect">
                <a:avLst/>
              </a:prstGeom>
              <a:blipFill>
                <a:blip r:embed="rId5"/>
                <a:stretch>
                  <a:fillRect l="-1393" t="-27083" b="-43750"/>
                </a:stretch>
              </a:blipFill>
              <a:ln/>
            </p:spPr>
            <p:txBody>
              <a:bodyPr/>
              <a:lstStyle/>
              <a:p>
                <a:r>
                  <a:rPr lang="zh-CN" altLang="en-US">
                    <a:noFill/>
                  </a:rPr>
                  <a:t> </a:t>
                </a:r>
              </a:p>
            </p:txBody>
          </p:sp>
        </mc:Fallback>
      </mc:AlternateContent>
      <p:sp>
        <p:nvSpPr>
          <p:cNvPr id="6" name="QB_7_AN.118_1#b8176b866.blank?vop=1&amp;pid=a89c48b5e&amp;color=0,0,0&amp;vpa=61&amp;vtp=1&amp;bbb=1"/>
          <p:cNvSpPr/>
          <p:nvPr/>
        </p:nvSpPr>
        <p:spPr>
          <a:xfrm>
            <a:off x="3593560" y="2709664"/>
            <a:ext cx="622300"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11.2</a:t>
            </a:r>
            <a:endParaRPr lang="en-US" altLang="zh-CN" dirty="0">
              <a:solidFill>
                <a:srgbClr val="FF0000"/>
              </a:solidFill>
            </a:endParaRPr>
          </a:p>
        </p:txBody>
      </p:sp>
      <p:sp>
        <p:nvSpPr>
          <p:cNvPr id="8" name="QB_7_AN.120_1#b8176b866.blank?vop=1&amp;pid=a89c48b5e&amp;color=0,0,0&amp;vpa=62&amp;vtp=1"/>
          <p:cNvSpPr/>
          <p:nvPr/>
        </p:nvSpPr>
        <p:spPr>
          <a:xfrm>
            <a:off x="5950236" y="3128764"/>
            <a:ext cx="30003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6</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121_1#612350678?sp=1&amp;vop=1&amp;pid=904455898&amp;color=0,0,0&amp;vtp=1&amp;bt=1&amp;bbb=1"/>
              <p:cNvSpPr/>
              <p:nvPr/>
            </p:nvSpPr>
            <p:spPr>
              <a:xfrm>
                <a:off x="832104" y="1078993"/>
                <a:ext cx="10533888" cy="1079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铁及其部分化合物的转化关系如下，</a:t>
                </a:r>
                <a:r>
                  <a:rPr lang="en-US" altLang="zh-CN" sz="1800" b="0" i="0">
                    <a:solidFill>
                      <a:srgbClr val="000000"/>
                    </a:solidFill>
                    <a:latin typeface="微软雅黑" pitchFamily="34" charset="0"/>
                    <a:ea typeface="微软雅黑" pitchFamily="34" charset="-122"/>
                    <a:cs typeface="微软雅黑" pitchFamily="34" charset="-120"/>
                  </a:rPr>
                  <a:t>该过程涉及的化学反应依次属于四种基本反应类型中的(</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a:p>
                <a:pPr algn="ctr" latinLnBrk="1">
                  <a:lnSpc>
                    <a:spcPts val="52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H</m:t>
                                      </m:r>
                                    </m:e>
                                    <m:sub>
                                      <m:r>
                                        <a:rPr lang="en-US" altLang="zh-CN" sz="1800" b="0">
                                          <a:solidFill>
                                            <a:srgbClr val="000000"/>
                                          </a:solidFill>
                                          <a:latin typeface="Cambria Math" panose="02040503050406030204" pitchFamily="18" charset="0"/>
                                        </a:rPr>
                                        <m:t>2</m:t>
                                      </m:r>
                                    </m:sub>
                                  </m:sSub>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2" name="QC_3_BD.121_1#612350678?sp=1&amp;vop=1&amp;pid=904455898&amp;color=0,0,0&amp;vtp=1&amp;bt=1&amp;bbb=1"/>
              <p:cNvSpPr>
                <a:spLocks noRot="1" noChangeAspect="1" noMove="1" noResize="1" noEditPoints="1" noAdjustHandles="1" noChangeArrowheads="1" noChangeShapeType="1" noTextEdit="1"/>
              </p:cNvSpPr>
              <p:nvPr/>
            </p:nvSpPr>
            <p:spPr>
              <a:xfrm>
                <a:off x="832104" y="1078993"/>
                <a:ext cx="10533888" cy="1079500"/>
              </a:xfrm>
              <a:prstGeom prst="rect">
                <a:avLst/>
              </a:prstGeom>
              <a:blipFill>
                <a:blip r:embed="rId3"/>
                <a:stretch>
                  <a:fillRect l="-1389"/>
                </a:stretch>
              </a:blipFill>
              <a:ln/>
            </p:spPr>
            <p:txBody>
              <a:bodyPr/>
              <a:lstStyle/>
              <a:p>
                <a:r>
                  <a:rPr lang="zh-CN" altLang="en-US">
                    <a:noFill/>
                  </a:rPr>
                  <a:t> </a:t>
                </a:r>
              </a:p>
            </p:txBody>
          </p:sp>
        </mc:Fallback>
      </mc:AlternateContent>
      <p:sp>
        <p:nvSpPr>
          <p:cNvPr id="3" name="QC_3_AN.122_1#612350678.bracket?vop=1&amp;pid=904455898&amp;color=0,0,0&amp;vpa=63&amp;vtp=1"/>
          <p:cNvSpPr/>
          <p:nvPr/>
        </p:nvSpPr>
        <p:spPr>
          <a:xfrm>
            <a:off x="10159460" y="1086613"/>
            <a:ext cx="31273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sp>
        <p:nvSpPr>
          <p:cNvPr id="4" name="QC_3_BD.121_2#612350678.choices?vop=1&amp;pid=904455898&amp;color=0,0,0&amp;vtp=1&amp;bbb=1"/>
          <p:cNvSpPr/>
          <p:nvPr/>
        </p:nvSpPr>
        <p:spPr>
          <a:xfrm>
            <a:off x="832104" y="214630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氧化还原、复分解、分解</a:t>
            </a:r>
            <a:r>
              <a:rPr lang="en-US" altLang="zh-CN" sz="1800" b="0" i="0">
                <a:solidFill>
                  <a:srgbClr val="000000"/>
                </a:solidFill>
                <a:latin typeface="微软雅黑" pitchFamily="34" charset="0"/>
                <a:ea typeface="微软雅黑" pitchFamily="34" charset="-122"/>
                <a:cs typeface="微软雅黑" pitchFamily="34" charset="-120"/>
              </a:rPr>
              <a:t>、置换</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置换、复分解、分解、置换</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化合、复分解、分解</a:t>
            </a:r>
            <a:r>
              <a:rPr lang="en-US" altLang="zh-CN" sz="1800" b="0" i="0">
                <a:solidFill>
                  <a:srgbClr val="000000"/>
                </a:solidFill>
                <a:latin typeface="微软雅黑" pitchFamily="34" charset="0"/>
                <a:ea typeface="微软雅黑" pitchFamily="34" charset="-122"/>
                <a:cs typeface="微软雅黑" pitchFamily="34" charset="-120"/>
              </a:rPr>
              <a:t>、置换</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化合、复分解、分解、分解</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3_BD.123_1#1d68d53ce?vop=1&amp;pid=904455898&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下列有关除杂的操作中不正确的是(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3_AN.124_1#1d68d53ce.bracket?vop=1&amp;pid=904455898&amp;color=0,0,0&amp;vpa=64&amp;vtp=1"/>
          <p:cNvSpPr/>
          <p:nvPr/>
        </p:nvSpPr>
        <p:spPr>
          <a:xfrm>
            <a:off x="44444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3_BD.123_2#1d68d53ce.choices?vop=1&amp;pid=904455898&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溶液中含少量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杂质：加入过量的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粉，过滤</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粉中混有一定量的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杂质：溶于足量盐酸，过滤</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除去</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溶液中少量的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，加入适量新制氯水</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中混有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气体：通入饱和碳酸钠溶液中</a:t>
                </a:r>
                <a:endParaRPr lang="en-US" altLang="zh-CN" sz="1800" dirty="0"/>
              </a:p>
            </p:txBody>
          </p:sp>
        </mc:Choice>
        <mc:Fallback xmlns="">
          <p:sp>
            <p:nvSpPr>
              <p:cNvPr id="4" name="QC_3_BD.123_2#1d68d53ce.choices?vop=1&amp;pid=904455898&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3_BD.125_1#1a3045b84?sp=1&amp;vop=1&amp;pid=904455898&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“价—类”二维图是学习元素及其化合物知识的重要模型和工具</a:t>
            </a:r>
            <a:r>
              <a:rPr lang="en-US" altLang="zh-CN" sz="1800" b="0" i="0">
                <a:solidFill>
                  <a:srgbClr val="000000"/>
                </a:solidFill>
                <a:latin typeface="微软雅黑" pitchFamily="34" charset="0"/>
                <a:ea typeface="微软雅黑" pitchFamily="34" charset="-122"/>
                <a:cs typeface="微软雅黑" pitchFamily="34" charset="-120"/>
              </a:rPr>
              <a:t>。图甲为某常见金属元素及其部分化合</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物的</a:t>
            </a:r>
            <a:r>
              <a:rPr lang="en-US" altLang="zh-CN" b="0" i="0" dirty="0">
                <a:solidFill>
                  <a:srgbClr val="000000"/>
                </a:solidFill>
                <a:latin typeface="微软雅黑" pitchFamily="34" charset="0"/>
                <a:ea typeface="微软雅黑" pitchFamily="34" charset="-122"/>
                <a:cs typeface="微软雅黑" pitchFamily="34" charset="-120"/>
              </a:rPr>
              <a:t>“价—类”二维图。</a:t>
            </a:r>
            <a:r>
              <a:rPr lang="en-US" altLang="zh-CN" b="0" i="0">
                <a:solidFill>
                  <a:srgbClr val="000000"/>
                </a:solidFill>
                <a:latin typeface="微软雅黑" pitchFamily="34" charset="0"/>
                <a:ea typeface="微软雅黑" pitchFamily="34" charset="-122"/>
                <a:cs typeface="微软雅黑" pitchFamily="34" charset="-120"/>
              </a:rPr>
              <a:t>下列推断不合理的是(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3_AN.126_1#1a3045b84.bracket?vop=1&amp;pid=904455898&amp;color=0,0,0&amp;vpa=65&amp;vtp=1"/>
          <p:cNvSpPr/>
          <p:nvPr/>
        </p:nvSpPr>
        <p:spPr>
          <a:xfrm>
            <a:off x="5619210" y="15067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3_BD.125_3#1a3045b84?htil=1&amp;vop=1&amp;pid=90445589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057400" y="2041644"/>
            <a:ext cx="2798064" cy="175564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3_BD.125_4#1a3045b84?htil=1&amp;vop=1&amp;pid=90445589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845552" y="2590284"/>
            <a:ext cx="1773936" cy="120700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3_BD.125_5#1a3045b84.choices?vop=1&amp;pid=904455898&amp;color=0,0,0&amp;vtp=1&amp;bbb=1"/>
              <p:cNvSpPr/>
              <p:nvPr/>
            </p:nvSpPr>
            <p:spPr>
              <a:xfrm>
                <a:off x="832104" y="39339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均可与氢碘酸反应，但反应原理不完全相同</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可通过图乙装置制备物质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，且较长时间不被氧化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的某种盐可用于对饮用水消毒</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d</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的转化均可一步实现</a:t>
                </a:r>
                <a:endParaRPr lang="en-US" altLang="zh-CN" sz="1800" dirty="0"/>
              </a:p>
            </p:txBody>
          </p:sp>
        </mc:Choice>
        <mc:Fallback xmlns="">
          <p:sp>
            <p:nvSpPr>
              <p:cNvPr id="6" name="QC_3_BD.125_5#1a3045b84.choices?vop=1&amp;pid=904455898&amp;color=0,0,0&amp;vtp=1&amp;bbb=1"/>
              <p:cNvSpPr>
                <a:spLocks noRot="1" noChangeAspect="1" noMove="1" noResize="1" noEditPoints="1" noAdjustHandles="1" noChangeArrowheads="1" noChangeShapeType="1" noTextEdit="1"/>
              </p:cNvSpPr>
              <p:nvPr/>
            </p:nvSpPr>
            <p:spPr>
              <a:xfrm>
                <a:off x="832104" y="3933944"/>
                <a:ext cx="10533888" cy="1676400"/>
              </a:xfrm>
              <a:prstGeom prst="rect">
                <a:avLst/>
              </a:prstGeom>
              <a:blipFill>
                <a:blip r:embed="rId5"/>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pic>
        <p:nvPicPr>
          <p:cNvPr id="2" name="QC_3_BD.127_1#2bd1fc38c?htil=11&amp;vop=1&amp;pid=90445589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38930" y="1716270"/>
            <a:ext cx="2958856" cy="267480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C_3_BD.127_2#2bd1fc38c?htil=11&amp;sp=1&amp;vop=1&amp;pid=904455898&amp;color=0,0,0&amp;vtp=1&amp;bt=1&amp;bbb=1&amp;hb=1"/>
              <p:cNvSpPr/>
              <p:nvPr/>
            </p:nvSpPr>
            <p:spPr>
              <a:xfrm>
                <a:off x="832104" y="1080000"/>
                <a:ext cx="8156448" cy="838200"/>
              </a:xfrm>
              <a:prstGeom prst="rect">
                <a:avLst/>
              </a:prstGeom>
              <a:noFill/>
              <a:ln/>
            </p:spPr>
            <p:txBody>
              <a:bodyPr wrap="none" lIns="0" tIns="0" rIns="0" bIns="0" rtlCol="0" anchor="t"/>
              <a:lstStyle/>
              <a:p>
                <a:pPr algn="l" latinLnBrk="1">
                  <a:lnSpc>
                    <a:spcPts val="3300"/>
                  </a:lnSpc>
                </a:pPr>
                <a:r>
                  <a:rPr lang="en-US" altLang="zh-CN" sz="1800" b="1" i="0">
                    <a:solidFill>
                      <a:srgbClr val="000000"/>
                    </a:solidFill>
                    <a:latin typeface="微软雅黑" pitchFamily="34" charset="0"/>
                    <a:ea typeface="微软雅黑" pitchFamily="34" charset="-122"/>
                    <a:cs typeface="微软雅黑" pitchFamily="34" charset="-120"/>
                  </a:rPr>
                  <a:t>新情境</a:t>
                </a: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和空气的混合气体通入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的混合溶液中回收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，其</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转化如图所示</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CuS</m:t>
                    </m:r>
                  </m:oMath>
                </a14:m>
                <a:r>
                  <a:rPr lang="en-US" altLang="zh-CN" b="0" i="0" dirty="0">
                    <a:solidFill>
                      <a:srgbClr val="000000"/>
                    </a:solidFill>
                    <a:latin typeface="微软雅黑" pitchFamily="34" charset="0"/>
                    <a:ea typeface="微软雅黑" pitchFamily="34" charset="-122"/>
                    <a:cs typeface="微软雅黑" pitchFamily="34" charset="-120"/>
                  </a:rPr>
                  <a:t>不溶于水</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下列说法错误的是(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3" name="QC_3_BD.127_2#2bd1fc38c?htil=11&amp;sp=1&amp;vop=1&amp;pid=904455898&amp;color=0,0,0&amp;vtp=1&amp;bt=1&amp;bbb=1&amp;hb=1"/>
              <p:cNvSpPr>
                <a:spLocks noRot="1" noChangeAspect="1" noMove="1" noResize="1" noEditPoints="1" noAdjustHandles="1" noChangeArrowheads="1" noChangeShapeType="1" noTextEdit="1"/>
              </p:cNvSpPr>
              <p:nvPr/>
            </p:nvSpPr>
            <p:spPr>
              <a:xfrm>
                <a:off x="832104" y="1080000"/>
                <a:ext cx="8156448" cy="838200"/>
              </a:xfrm>
              <a:prstGeom prst="rect">
                <a:avLst/>
              </a:prstGeom>
              <a:blipFill>
                <a:blip r:embed="rId4"/>
                <a:stretch>
                  <a:fillRect l="-1794" r="-598" b="-10870"/>
                </a:stretch>
              </a:blipFill>
              <a:ln/>
            </p:spPr>
            <p:txBody>
              <a:bodyPr/>
              <a:lstStyle/>
              <a:p>
                <a:r>
                  <a:rPr lang="zh-CN" altLang="en-US">
                    <a:noFill/>
                  </a:rPr>
                  <a:t> </a:t>
                </a:r>
              </a:p>
            </p:txBody>
          </p:sp>
        </mc:Fallback>
      </mc:AlternateContent>
      <p:sp>
        <p:nvSpPr>
          <p:cNvPr id="4" name="QC_3_AN.128_1#2bd1fc38c.bracket?vop=1&amp;pid=904455898&amp;color=0,0,0&amp;vpa=66&amp;vtp=1"/>
          <p:cNvSpPr/>
          <p:nvPr/>
        </p:nvSpPr>
        <p:spPr>
          <a:xfrm>
            <a:off x="59176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5" name="QC_3_BD.127_3#2bd1fc38c.choices?htil=11&amp;vop=1&amp;pid=904455898&amp;color=0,0,0&amp;vtp=1&amp;bbb=1"/>
              <p:cNvSpPr/>
              <p:nvPr/>
            </p:nvSpPr>
            <p:spPr>
              <a:xfrm>
                <a:off x="832104" y="1948990"/>
                <a:ext cx="815644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整个转化过程中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可以循环使用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过程①发生复分解反应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整个转化过程中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数量不变，当有</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800" b="0" i="0" dirty="0">
                    <a:solidFill>
                      <a:srgbClr val="000000"/>
                    </a:solidFill>
                    <a:latin typeface="微软雅黑" pitchFamily="34" charset="0"/>
                    <a:ea typeface="微软雅黑" pitchFamily="34" charset="-122"/>
                    <a:cs typeface="微软雅黑" pitchFamily="34" charset="-120"/>
                  </a:rPr>
                  <a:t>硫生成时，消耗</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过程②中</a:t>
                </a:r>
                <a:r>
                  <a:rPr lang="en-US" altLang="zh-CN" sz="1800" b="0" i="0">
                    <a:solidFill>
                      <a:srgbClr val="000000"/>
                    </a:solidFill>
                    <a:latin typeface="微软雅黑" pitchFamily="34" charset="0"/>
                    <a:ea typeface="微软雅黑" pitchFamily="34" charset="-122"/>
                    <a:cs typeface="微软雅黑" pitchFamily="34" charset="-120"/>
                  </a:rPr>
                  <a:t>，发生反应的离子方程式为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3_BD.127_3#2bd1fc38c.choices?htil=11&amp;vop=1&amp;pid=904455898&amp;color=0,0,0&amp;vtp=1&amp;bbb=1"/>
              <p:cNvSpPr>
                <a:spLocks noRot="1" noChangeAspect="1" noMove="1" noResize="1" noEditPoints="1" noAdjustHandles="1" noChangeArrowheads="1" noChangeShapeType="1" noTextEdit="1"/>
              </p:cNvSpPr>
              <p:nvPr/>
            </p:nvSpPr>
            <p:spPr>
              <a:xfrm>
                <a:off x="832104" y="1948990"/>
                <a:ext cx="8156448" cy="1676400"/>
              </a:xfrm>
              <a:prstGeom prst="rect">
                <a:avLst/>
              </a:prstGeom>
              <a:blipFill>
                <a:blip r:embed="rId5"/>
                <a:stretch>
                  <a:fillRect l="-1794"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3_BD.129_1#9a8edeee0?sp=1&amp;vop=1&amp;pid=904455898&amp;color=0,0,0&amp;vtp=1&amp;bt=1&amp;bbb=1&amp;hb=1"/>
              <p:cNvSpPr/>
              <p:nvPr/>
            </p:nvSpPr>
            <p:spPr>
              <a:xfrm>
                <a:off x="832104" y="1080000"/>
                <a:ext cx="10533888" cy="11811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硫酸亚铁晶体</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是一种重要的无机化工原料，应用广泛。</a:t>
                </a:r>
                <a:endParaRPr lang="en-US" altLang="zh-CN" sz="1800" dirty="0">
                  <a:solidFill>
                    <a:srgbClr val="000000"/>
                  </a:solidFill>
                </a:endParaRPr>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以</a:t>
                </a:r>
                <a:r>
                  <a:rPr lang="en-US" altLang="zh-CN" sz="1800" b="0" i="0">
                    <a:solidFill>
                      <a:srgbClr val="000000"/>
                    </a:solidFill>
                    <a:latin typeface="微软雅黑" pitchFamily="34" charset="0"/>
                    <a:ea typeface="微软雅黑" pitchFamily="34" charset="-122"/>
                    <a:cs typeface="微软雅黑" pitchFamily="34" charset="-120"/>
                  </a:rPr>
                  <a:t>焙烧铁矿石产生的红渣（主要成分为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a:solidFill>
                      <a:srgbClr val="000000"/>
                    </a:solidFill>
                    <a:latin typeface="微软雅黑" pitchFamily="34" charset="0"/>
                    <a:ea typeface="微软雅黑" pitchFamily="34" charset="-122"/>
                    <a:cs typeface="微软雅黑" pitchFamily="34" charset="-120"/>
                  </a:rPr>
                  <a:t>，含有少量不溶于硫酸的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等</a:t>
                </a:r>
                <a:r>
                  <a:rPr lang="en-US" altLang="zh-CN" sz="1800" b="0" i="0">
                    <a:solidFill>
                      <a:srgbClr val="000000"/>
                    </a:solidFill>
                    <a:latin typeface="微软雅黑" pitchFamily="34" charset="0"/>
                    <a:ea typeface="微软雅黑" pitchFamily="34" charset="-122"/>
                    <a:cs typeface="微软雅黑" pitchFamily="34" charset="-120"/>
                  </a:rPr>
                  <a:t>）为原料生产硫酸亚铁晶体</a:t>
                </a:r>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的工艺流程如下</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O_3_BD.129_1#9a8edeee0?sp=1&amp;vop=1&amp;pid=904455898&amp;color=0,0,0&amp;vtp=1&amp;bt=1&amp;bbb=1&amp;hb=1"/>
              <p:cNvSpPr>
                <a:spLocks noRot="1" noChangeAspect="1" noMove="1" noResize="1" noEditPoints="1" noAdjustHandles="1" noChangeArrowheads="1" noChangeShapeType="1" noTextEdit="1"/>
              </p:cNvSpPr>
              <p:nvPr/>
            </p:nvSpPr>
            <p:spPr>
              <a:xfrm>
                <a:off x="832104" y="1080000"/>
                <a:ext cx="10533888" cy="1181100"/>
              </a:xfrm>
              <a:prstGeom prst="rect">
                <a:avLst/>
              </a:prstGeom>
              <a:blipFill>
                <a:blip r:embed="rId3"/>
                <a:stretch>
                  <a:fillRect l="-1389" t="-515" r="-289" b="-8763"/>
                </a:stretch>
              </a:blipFill>
              <a:ln/>
            </p:spPr>
            <p:txBody>
              <a:bodyPr/>
              <a:lstStyle/>
              <a:p>
                <a:r>
                  <a:rPr lang="zh-CN" altLang="en-US">
                    <a:noFill/>
                  </a:rPr>
                  <a:t> </a:t>
                </a:r>
              </a:p>
            </p:txBody>
          </p:sp>
        </mc:Fallback>
      </mc:AlternateContent>
      <p:pic>
        <p:nvPicPr>
          <p:cNvPr id="3" name="QO_3_BD.129_2#9a8edeee0?vop=1&amp;pid=90445589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628985" y="2215059"/>
            <a:ext cx="5066174" cy="817125"/>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B_4_BD.130_1#91a62b8ee?vop=1&amp;pid=9a8edeee0&amp;color=0,0,0&amp;vtp=1&amp;bbb=1"/>
              <p:cNvSpPr/>
              <p:nvPr/>
            </p:nvSpPr>
            <p:spPr>
              <a:xfrm>
                <a:off x="832104" y="3184644"/>
                <a:ext cx="10533888" cy="11811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）红渣和硫酸发生反应的离子方程式为</a:t>
                </a:r>
                <a:r>
                  <a:rPr lang="en-US" altLang="zh-CN" sz="1800" i="0">
                    <a:solidFill>
                      <a:srgbClr val="000000"/>
                    </a:solidFill>
                    <a:latin typeface="SimSun" pitchFamily="34" charset="0"/>
                    <a:ea typeface="SimSun" pitchFamily="34" charset="-122"/>
                    <a:cs typeface="SimSun" pitchFamily="34" charset="-120"/>
                  </a:rPr>
                  <a:t>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100"/>
                  </a:lnSpc>
                </a:pPr>
                <a:r>
                  <a:rPr lang="en-US" altLang="zh-CN" dirty="0">
                    <a:solidFill>
                      <a:srgbClr val="000000"/>
                    </a:solidFill>
                    <a:latin typeface="微软雅黑" pitchFamily="34" charset="0"/>
                    <a:ea typeface="微软雅黑" pitchFamily="34" charset="-122"/>
                    <a:cs typeface="微软雅黑" pitchFamily="34" charset="-120"/>
                  </a:rPr>
                  <a:t>（2</a:t>
                </a:r>
                <a:r>
                  <a:rPr lang="en-US" altLang="zh-CN">
                    <a:solidFill>
                      <a:srgbClr val="000000"/>
                    </a:solidFill>
                    <a:latin typeface="微软雅黑" pitchFamily="34" charset="0"/>
                    <a:ea typeface="微软雅黑" pitchFamily="34" charset="-122"/>
                    <a:cs typeface="微软雅黑" pitchFamily="34" charset="-120"/>
                  </a:rPr>
                  <a:t>）黄铁矿的主要成分是</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FeS</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，其作用是</a:t>
                </a:r>
                <a:r>
                  <a:rPr lang="en-US" altLang="zh-CN">
                    <a:solidFill>
                      <a:srgbClr val="000000"/>
                    </a:solidFill>
                    <a:latin typeface="SimSun" pitchFamily="34" charset="0"/>
                    <a:ea typeface="SimSun" pitchFamily="34" charset="-122"/>
                    <a:cs typeface="SimSun" pitchFamily="34" charset="-120"/>
                  </a:rPr>
                  <a:t>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100"/>
                  </a:lnSpc>
                </a:pPr>
                <a:r>
                  <a:rPr lang="en-US" altLang="zh-CN" dirty="0">
                    <a:solidFill>
                      <a:srgbClr val="000000"/>
                    </a:solidFill>
                    <a:latin typeface="微软雅黑" pitchFamily="34" charset="0"/>
                    <a:ea typeface="微软雅黑" pitchFamily="34" charset="-122"/>
                    <a:cs typeface="微软雅黑" pitchFamily="34" charset="-120"/>
                  </a:rPr>
                  <a:t>（3</a:t>
                </a:r>
                <a:r>
                  <a:rPr lang="en-US" altLang="zh-CN">
                    <a:solidFill>
                      <a:srgbClr val="000000"/>
                    </a:solidFill>
                    <a:latin typeface="微软雅黑" pitchFamily="34" charset="0"/>
                    <a:ea typeface="微软雅黑" pitchFamily="34" charset="-122"/>
                    <a:cs typeface="微软雅黑" pitchFamily="34" charset="-120"/>
                  </a:rPr>
                  <a:t>）流程中可循环利用的物质有</a:t>
                </a:r>
                <a:r>
                  <a:rPr lang="en-US" altLang="zh-CN">
                    <a:solidFill>
                      <a:srgbClr val="000000"/>
                    </a:solidFill>
                    <a:latin typeface="SimSun" pitchFamily="34" charset="0"/>
                    <a:ea typeface="SimSun" pitchFamily="34" charset="-122"/>
                    <a:cs typeface="SimSun" pitchFamily="34" charset="-120"/>
                  </a:rPr>
                  <a:t>_______</a:t>
                </a:r>
                <a:r>
                  <a:rPr lang="en-US" altLang="zh-CN">
                    <a:solidFill>
                      <a:srgbClr val="000000"/>
                    </a:solidFill>
                    <a:latin typeface="微软雅黑" pitchFamily="34" charset="0"/>
                    <a:ea typeface="微软雅黑" pitchFamily="34" charset="-122"/>
                    <a:cs typeface="微软雅黑" pitchFamily="34" charset="-120"/>
                  </a:rPr>
                  <a:t>（填化学式）、</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4" name="QB_4_BD.130_1#91a62b8ee?vop=1&amp;pid=9a8edeee0&amp;color=0,0,0&amp;vtp=1&amp;bbb=1"/>
              <p:cNvSpPr>
                <a:spLocks noRot="1" noChangeAspect="1" noMove="1" noResize="1" noEditPoints="1" noAdjustHandles="1" noChangeArrowheads="1" noChangeShapeType="1" noTextEdit="1"/>
              </p:cNvSpPr>
              <p:nvPr/>
            </p:nvSpPr>
            <p:spPr>
              <a:xfrm>
                <a:off x="832104" y="3184644"/>
                <a:ext cx="10533888" cy="1181100"/>
              </a:xfrm>
              <a:prstGeom prst="rect">
                <a:avLst/>
              </a:prstGeom>
              <a:blipFill>
                <a:blip r:embed="rId5"/>
                <a:stretch>
                  <a:fillRect l="-1389" t="-2062" b="-876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4_AN.131_1#91a62b8ee.blank?vop=1&amp;pid=9a8edeee0&amp;color=0,0,0&amp;vpa=67&amp;vtp=1&amp;bbb=1&amp;rh=23.75"/>
              <p:cNvSpPr/>
              <p:nvPr/>
            </p:nvSpPr>
            <p:spPr>
              <a:xfrm>
                <a:off x="5135816" y="3185342"/>
                <a:ext cx="3208909"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+6</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4_AN.131_1#91a62b8ee.blank?vop=1&amp;pid=9a8edeee0&amp;color=0,0,0&amp;vpa=67&amp;vtp=1&amp;bbb=1&amp;rh=23.75"/>
              <p:cNvSpPr>
                <a:spLocks noRot="1" noChangeAspect="1" noMove="1" noResize="1" noEditPoints="1" noAdjustHandles="1" noChangeArrowheads="1" noChangeShapeType="1" noTextEdit="1"/>
              </p:cNvSpPr>
              <p:nvPr/>
            </p:nvSpPr>
            <p:spPr>
              <a:xfrm>
                <a:off x="5135816" y="3185342"/>
                <a:ext cx="3208909" cy="301625"/>
              </a:xfrm>
              <a:prstGeom prst="rect">
                <a:avLst/>
              </a:prstGeom>
              <a:blipFill>
                <a:blip r:embed="rId6"/>
                <a:stretch>
                  <a:fillRect l="-759" r="-759" b="-24490"/>
                </a:stretch>
              </a:blipFill>
              <a:ln/>
            </p:spPr>
            <p:txBody>
              <a:bodyPr/>
              <a:lstStyle/>
              <a:p>
                <a:r>
                  <a:rPr lang="zh-CN" altLang="en-US">
                    <a:noFill/>
                  </a:rPr>
                  <a:t> </a:t>
                </a:r>
              </a:p>
            </p:txBody>
          </p:sp>
        </mc:Fallback>
      </mc:AlternateContent>
      <p:sp>
        <p:nvSpPr>
          <p:cNvPr id="7" name="QB_4_AN.133_1#91a62b8ee.blank?vop=1&amp;pid=9a8edeee0&amp;color=0,0,0&amp;vpa=68&amp;vtp=1&amp;bbb=1"/>
          <p:cNvSpPr/>
          <p:nvPr/>
        </p:nvSpPr>
        <p:spPr>
          <a:xfrm>
            <a:off x="5080984" y="3547166"/>
            <a:ext cx="1081088" cy="393700"/>
          </a:xfrm>
          <a:prstGeom prst="rect">
            <a:avLst/>
          </a:prstGeom>
          <a:noFill/>
          <a:ln/>
        </p:spPr>
        <p:txBody>
          <a:bodyPr wrap="none" lIns="0" tIns="0" rIns="0" bIns="0" rtlCol="0" anchor="t"/>
          <a:lstStyle/>
          <a:p>
            <a:pPr algn="ctr" latinLnBrk="1">
              <a:lnSpc>
                <a:spcPts val="3100"/>
              </a:lnSpc>
            </a:pPr>
            <a:r>
              <a:rPr lang="en-US" altLang="zh-CN" b="0" i="0" dirty="0">
                <a:solidFill>
                  <a:srgbClr val="FF0000"/>
                </a:solidFill>
                <a:latin typeface="微软雅黑" pitchFamily="34" charset="0"/>
                <a:ea typeface="微软雅黑" pitchFamily="34" charset="-122"/>
                <a:cs typeface="微软雅黑" pitchFamily="34" charset="-120"/>
              </a:rPr>
              <a:t>作还原剂</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9" name="QB_4_AN.135_1#91a62b8ee.blank?vop=1&amp;pid=9a8edeee0&amp;color=0,0,0&amp;vpa=69&amp;vtp=1&amp;bbb=1"/>
              <p:cNvSpPr/>
              <p:nvPr/>
            </p:nvSpPr>
            <p:spPr>
              <a:xfrm>
                <a:off x="4208716" y="4000872"/>
                <a:ext cx="719074"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4_AN.135_1#91a62b8ee.blank?vop=1&amp;pid=9a8edeee0&amp;color=0,0,0&amp;vpa=69&amp;vtp=1&amp;bbb=1"/>
              <p:cNvSpPr>
                <a:spLocks noRot="1" noChangeAspect="1" noMove="1" noResize="1" noEditPoints="1" noAdjustHandles="1" noChangeArrowheads="1" noChangeShapeType="1" noTextEdit="1"/>
              </p:cNvSpPr>
              <p:nvPr/>
            </p:nvSpPr>
            <p:spPr>
              <a:xfrm>
                <a:off x="4208716" y="4000872"/>
                <a:ext cx="719074" cy="279400"/>
              </a:xfrm>
              <a:prstGeom prst="rect">
                <a:avLst/>
              </a:prstGeom>
              <a:blipFill>
                <a:blip r:embed="rId7"/>
                <a:stretch>
                  <a:fillRect l="-3390" b="-1304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4_BD.136_1#674f185d0?sp=1&amp;vop=1&amp;pid=9a8edeee0&amp;color=0,0,0&amp;vtp=1&amp;bbb=1"/>
              <p:cNvSpPr/>
              <p:nvPr/>
            </p:nvSpPr>
            <p:spPr>
              <a:xfrm>
                <a:off x="832104" y="4476290"/>
                <a:ext cx="10533888" cy="1574800"/>
              </a:xfrm>
              <a:prstGeom prst="rect">
                <a:avLst/>
              </a:prstGeom>
              <a:noFill/>
              <a:ln/>
            </p:spPr>
            <p:txBody>
              <a:bodyPr wrap="none" lIns="0" tIns="0" rIns="0" bIns="0" rtlCol="0" anchor="t"/>
              <a:lstStyle/>
              <a:p>
                <a:pPr marL="0" marR="0" lvl="0" indent="0" defTabSz="914400" eaLnBrk="1" fontAlgn="auto" latinLnBrk="1" hangingPunct="1">
                  <a:lnSpc>
                    <a:spcPts val="3100"/>
                  </a:lnSpc>
                  <a:spcBef>
                    <a:spcPts val="0"/>
                  </a:spcBef>
                  <a:spcAft>
                    <a:spcPts val="0"/>
                  </a:spcAft>
                  <a:buClrTx/>
                  <a:buSzTx/>
                  <a:buNone/>
                  <a:tabLst>
                    <a:tab pos="2741422" algn="l"/>
                    <a:tab pos="5546344" algn="l"/>
                    <a:tab pos="8211566" algn="l"/>
                  </a:tabLst>
                  <a:defRPr/>
                </a:pP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a:solidFill>
                      <a:srgbClr val="000000"/>
                    </a:solidFill>
                    <a:latin typeface="微软雅黑" pitchFamily="34" charset="0"/>
                    <a:ea typeface="微软雅黑" pitchFamily="34" charset="-122"/>
                    <a:cs typeface="微软雅黑" pitchFamily="34" charset="-120"/>
                  </a:rPr>
                  <a:t>）若用含</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的滤液3和试剂1、试剂</a:t>
                </a:r>
                <a:r>
                  <a:rPr lang="en-US" altLang="zh-CN" sz="1800" b="0" i="0">
                    <a:solidFill>
                      <a:srgbClr val="000000"/>
                    </a:solidFill>
                    <a:latin typeface="微软雅黑" pitchFamily="34" charset="0"/>
                    <a:ea typeface="微软雅黑" pitchFamily="34" charset="-122"/>
                    <a:cs typeface="微软雅黑" pitchFamily="34" charset="-120"/>
                  </a:rPr>
                  <a:t>2制备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，可选用的试剂</a:t>
                </a:r>
                <a:r>
                  <a:rPr lang="en-US" altLang="zh-CN" sz="1800" b="0" i="0">
                    <a:solidFill>
                      <a:srgbClr val="000000"/>
                    </a:solidFill>
                    <a:latin typeface="微软雅黑" pitchFamily="34" charset="0"/>
                    <a:ea typeface="微软雅黑" pitchFamily="34" charset="-122"/>
                    <a:cs typeface="微软雅黑" pitchFamily="34" charset="-120"/>
                  </a:rPr>
                  <a:t>1是</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填序号，下同）。</a:t>
                </a:r>
                <a:endParaRPr lang="en-US" altLang="zh-CN" sz="1800" dirty="0">
                  <a:solidFill>
                    <a:srgbClr val="000000"/>
                  </a:solidFill>
                </a:endParaRPr>
              </a:p>
              <a:p>
                <a:pPr marL="0" marR="0" lvl="0" indent="0" defTabSz="914400" eaLnBrk="1" fontAlgn="auto" latinLnBrk="1" hangingPunct="1">
                  <a:lnSpc>
                    <a:spcPts val="3100"/>
                  </a:lnSpc>
                  <a:spcBef>
                    <a:spcPts val="0"/>
                  </a:spcBef>
                  <a:spcAft>
                    <a:spcPts val="0"/>
                  </a:spcAft>
                  <a:buClrTx/>
                  <a:buSzTx/>
                  <a:buNone/>
                  <a:tabLst>
                    <a:tab pos="2741422" algn="l"/>
                    <a:tab pos="5546344" algn="l"/>
                    <a:tab pos="8211566" algn="l"/>
                  </a:tabLst>
                  <a:defRPr/>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spc="-1030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d</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solidFill>
                    <a:srgbClr val="000000"/>
                  </a:solidFill>
                </a:endParaRPr>
              </a:p>
              <a:p>
                <a:pPr marL="0" marR="0" lvl="0" indent="0" defTabSz="914400" eaLnBrk="1" fontAlgn="auto" latinLnBrk="1" hangingPunct="1">
                  <a:lnSpc>
                    <a:spcPts val="3100"/>
                  </a:lnSpc>
                  <a:spcBef>
                    <a:spcPts val="0"/>
                  </a:spcBef>
                  <a:spcAft>
                    <a:spcPts val="0"/>
                  </a:spcAft>
                  <a:buClrTx/>
                  <a:buSzTx/>
                  <a:buNone/>
                  <a:tabLst>
                    <a:tab pos="2741422" algn="l"/>
                    <a:tab pos="5546344" algn="l"/>
                    <a:tab pos="8211566" algn="l"/>
                  </a:tabLst>
                  <a:defRPr/>
                </a:pPr>
                <a:r>
                  <a:rPr lang="en-US" altLang="zh-CN" b="0" i="0">
                    <a:solidFill>
                      <a:srgbClr val="000000"/>
                    </a:solidFill>
                    <a:latin typeface="微软雅黑" pitchFamily="34" charset="0"/>
                    <a:ea typeface="微软雅黑" pitchFamily="34" charset="-122"/>
                    <a:cs typeface="微软雅黑" pitchFamily="34" charset="-120"/>
                  </a:rPr>
                  <a:t>可</a:t>
                </a:r>
                <a:r>
                  <a:rPr lang="en-US" altLang="zh-CN" sz="1800" b="0" i="0">
                    <a:solidFill>
                      <a:srgbClr val="000000"/>
                    </a:solidFill>
                    <a:latin typeface="微软雅黑" pitchFamily="34" charset="0"/>
                    <a:ea typeface="微软雅黑" pitchFamily="34" charset="-122"/>
                    <a:cs typeface="微软雅黑" pitchFamily="34" charset="-120"/>
                  </a:rPr>
                  <a:t>选用的试剂2是</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marL="0" marR="0" lvl="0" indent="0" defTabSz="914400" eaLnBrk="1" fontAlgn="auto" latinLnBrk="1" hangingPunct="1">
                  <a:lnSpc>
                    <a:spcPts val="3100"/>
                  </a:lnSpc>
                  <a:spcBef>
                    <a:spcPts val="0"/>
                  </a:spcBef>
                  <a:spcAft>
                    <a:spcPts val="0"/>
                  </a:spcAft>
                  <a:buClrTx/>
                  <a:buSzTx/>
                  <a:buNone/>
                  <a:tabLst>
                    <a:tab pos="2741422" algn="l"/>
                    <a:tab pos="5546344" algn="l"/>
                    <a:tab pos="8211566" algn="l"/>
                  </a:tabLst>
                  <a:defRPr/>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spc="-1030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spc="-1030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a:solidFill>
                      <a:srgbClr val="000000"/>
                    </a:solidFill>
                    <a:latin typeface="微软雅黑" pitchFamily="34" charset="0"/>
                    <a:ea typeface="微软雅黑" pitchFamily="34" charset="-122"/>
                    <a:cs typeface="微软雅黑" pitchFamily="34" charset="-120"/>
                  </a:rPr>
                  <a:t>.氨水</a:t>
                </a:r>
                <a:r>
                  <a:rPr lang="en-US" altLang="zh-CN" sz="1800" b="0" i="0" spc="-1030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d</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10" name="QB_4_BD.136_1#674f185d0?sp=1&amp;vop=1&amp;pid=9a8edeee0&amp;color=0,0,0&amp;vtp=1&amp;bbb=1"/>
              <p:cNvSpPr>
                <a:spLocks noRot="1" noChangeAspect="1" noMove="1" noResize="1" noEditPoints="1" noAdjustHandles="1" noChangeArrowheads="1" noChangeShapeType="1" noTextEdit="1"/>
              </p:cNvSpPr>
              <p:nvPr/>
            </p:nvSpPr>
            <p:spPr>
              <a:xfrm>
                <a:off x="832104" y="4476290"/>
                <a:ext cx="10533888" cy="1574800"/>
              </a:xfrm>
              <a:prstGeom prst="rect">
                <a:avLst/>
              </a:prstGeom>
              <a:blipFill>
                <a:blip r:embed="rId8"/>
                <a:stretch>
                  <a:fillRect l="-1389" t="-1544" b="-617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4_AN.137_1#674f185d0.blank?vop=1&amp;pid=9a8edeee0&amp;color=0,0,0&amp;vpa=70&amp;vtp=1&amp;bbb=1"/>
              <p:cNvSpPr/>
              <p:nvPr/>
            </p:nvSpPr>
            <p:spPr>
              <a:xfrm>
                <a:off x="8186802" y="4508237"/>
                <a:ext cx="34290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bc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1" name="QB_4_AN.137_1#674f185d0.blank?vop=1&amp;pid=9a8edeee0&amp;color=0,0,0&amp;vpa=70&amp;vtp=1&amp;bbb=1"/>
              <p:cNvSpPr>
                <a:spLocks noRot="1" noChangeAspect="1" noMove="1" noResize="1" noEditPoints="1" noAdjustHandles="1" noChangeArrowheads="1" noChangeShapeType="1" noTextEdit="1"/>
              </p:cNvSpPr>
              <p:nvPr/>
            </p:nvSpPr>
            <p:spPr>
              <a:xfrm>
                <a:off x="8186802" y="4508237"/>
                <a:ext cx="342900" cy="279400"/>
              </a:xfrm>
              <a:prstGeom prst="rect">
                <a:avLst/>
              </a:prstGeom>
              <a:blipFill>
                <a:blip r:embed="rId9"/>
                <a:stretch>
                  <a:fillRect l="-8929" t="-2222" r="-8929" b="-66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QB_4_AN.138_1#674f185d0.blank?vop=1&amp;pid=9a8edeee0&amp;color=0,0,0&amp;vpa=71&amp;vtp=1&amp;bbb=1"/>
              <p:cNvSpPr/>
              <p:nvPr/>
            </p:nvSpPr>
            <p:spPr>
              <a:xfrm>
                <a:off x="2583116" y="5299066"/>
                <a:ext cx="32861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2" name="QB_4_AN.138_1#674f185d0.blank?vop=1&amp;pid=9a8edeee0&amp;color=0,0,0&amp;vpa=71&amp;vtp=1&amp;bbb=1"/>
              <p:cNvSpPr>
                <a:spLocks noRot="1" noChangeAspect="1" noMove="1" noResize="1" noEditPoints="1" noAdjustHandles="1" noChangeArrowheads="1" noChangeShapeType="1" noTextEdit="1"/>
              </p:cNvSpPr>
              <p:nvPr/>
            </p:nvSpPr>
            <p:spPr>
              <a:xfrm>
                <a:off x="2583116" y="5299066"/>
                <a:ext cx="328613" cy="279400"/>
              </a:xfrm>
              <a:prstGeom prst="rect">
                <a:avLst/>
              </a:prstGeom>
              <a:blipFill>
                <a:blip r:embed="rId10"/>
                <a:stretch>
                  <a:fillRect l="-1852" r="-185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P spid="11" grpId="0" build="p" animBg="1"/>
      <p:bldP spid="1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4_BD.139_1#f9e3fee4c?sp=1&amp;vop=1&amp;pid=9a8edeee0&amp;color=0,0,0&amp;vtp=1&amp;bt=1&amp;bbb=1&amp;hb=1"/>
              <p:cNvSpPr/>
              <p:nvPr/>
            </p:nvSpPr>
            <p:spPr>
              <a:xfrm>
                <a:off x="832104" y="108000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（5）产品纯度测定</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已</a:t>
                </a:r>
                <a:r>
                  <a:rPr lang="en-US" altLang="zh-CN" sz="1800" b="0" i="0">
                    <a:solidFill>
                      <a:srgbClr val="000000"/>
                    </a:solidFill>
                    <a:latin typeface="微软雅黑" pitchFamily="34" charset="0"/>
                    <a:ea typeface="微软雅黑" pitchFamily="34" charset="-122"/>
                    <a:cs typeface="微软雅黑" pitchFamily="34" charset="-120"/>
                  </a:rPr>
                  <a:t>知</a:t>
                </a:r>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+8</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5</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𝑎</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800" b="0" i="0" dirty="0">
                    <a:solidFill>
                      <a:srgbClr val="000000"/>
                    </a:solidFill>
                    <a:latin typeface="微软雅黑" pitchFamily="34" charset="0"/>
                    <a:ea typeface="微软雅黑" pitchFamily="34" charset="-122"/>
                    <a:cs typeface="微软雅黑" pitchFamily="34" charset="-120"/>
                  </a:rPr>
                  <a:t>硫酸亚铁晶体产品，用稀硫酸和新煮沸过的蒸馏水溶解后，立即滴入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0.02 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溶液至恰</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好完全反应，共消耗</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𝑏</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a:solidFill>
                      <a:srgbClr val="000000"/>
                    </a:solidFill>
                    <a:latin typeface="微软雅黑" pitchFamily="34" charset="0"/>
                    <a:ea typeface="微软雅黑" pitchFamily="34" charset="-122"/>
                    <a:cs typeface="微软雅黑" pitchFamily="34" charset="-120"/>
                  </a:rPr>
                  <a:t>的质量分数是</a:t>
                </a:r>
                <a:r>
                  <a:rPr lang="en-US" altLang="zh-CN" sz="1800" i="0">
                    <a:solidFill>
                      <a:srgbClr val="000000"/>
                    </a:solidFill>
                    <a:latin typeface="SimSun" pitchFamily="34" charset="0"/>
                    <a:ea typeface="SimSun" pitchFamily="34" charset="-122"/>
                    <a:cs typeface="SimSun" pitchFamily="34" charset="-120"/>
                  </a:rPr>
                  <a:t>_______</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的相对分子质量</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是</a:t>
                </a:r>
                <a:r>
                  <a:rPr lang="en-US" altLang="zh-CN" b="0" i="0" dirty="0">
                    <a:solidFill>
                      <a:srgbClr val="000000"/>
                    </a:solidFill>
                    <a:latin typeface="微软雅黑" pitchFamily="34" charset="0"/>
                    <a:ea typeface="微软雅黑" pitchFamily="34" charset="-122"/>
                    <a:cs typeface="微软雅黑" pitchFamily="34" charset="-120"/>
                  </a:rPr>
                  <a:t>278，用含</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𝑎</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𝑏</m:t>
                    </m:r>
                  </m:oMath>
                </a14:m>
                <a:r>
                  <a:rPr lang="en-US" altLang="zh-CN" b="0" i="0" dirty="0">
                    <a:solidFill>
                      <a:srgbClr val="000000"/>
                    </a:solidFill>
                    <a:latin typeface="微软雅黑" pitchFamily="34" charset="0"/>
                    <a:ea typeface="微软雅黑" pitchFamily="34" charset="-122"/>
                    <a:cs typeface="微软雅黑" pitchFamily="34" charset="-120"/>
                  </a:rPr>
                  <a:t>的式子表示</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B_4_BD.139_1#f9e3fee4c?sp=1&amp;vop=1&amp;pid=9a8edeee0&amp;color=0,0,0&amp;vtp=1&amp;bt=1&amp;bbb=1&amp;hb=1"/>
              <p:cNvSpPr>
                <a:spLocks noRot="1" noChangeAspect="1" noMove="1" noResize="1" noEditPoints="1" noAdjustHandles="1" noChangeArrowheads="1" noChangeShapeType="1" noTextEdit="1"/>
              </p:cNvSpPr>
              <p:nvPr/>
            </p:nvSpPr>
            <p:spPr>
              <a:xfrm>
                <a:off x="832104" y="1080000"/>
                <a:ext cx="10533888" cy="2095500"/>
              </a:xfrm>
              <a:prstGeom prst="rect">
                <a:avLst/>
              </a:prstGeom>
              <a:blipFill>
                <a:blip r:embed="rId3"/>
                <a:stretch>
                  <a:fillRect l="-1389" r="-579" b="-465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4_AN.140_1#f9e3fee4c.blank?vop=1&amp;pid=9a8edeee0&amp;color=0,0,0&amp;vpa=72&amp;vtp=1&amp;bbb=1&amp;rh=31.11"/>
              <p:cNvSpPr/>
              <p:nvPr/>
            </p:nvSpPr>
            <p:spPr>
              <a:xfrm>
                <a:off x="7464743" y="2259385"/>
                <a:ext cx="788670" cy="395097"/>
              </a:xfrm>
              <a:prstGeom prst="rect">
                <a:avLst/>
              </a:prstGeom>
              <a:noFill/>
              <a:ln/>
            </p:spPr>
            <p:txBody>
              <a:bodyPr wrap="none" lIns="0" tIns="0" rIns="0" bIns="0" rtlCol="0" anchor="t"/>
              <a:lstStyle/>
              <a:p>
                <a:pPr algn="ctr" latinLnBrk="1">
                  <a:lnSpc>
                    <a:spcPts val="3200"/>
                  </a:lnSpc>
                </a:pP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fPr>
                      <m:num>
                        <m:r>
                          <a:rPr lang="en-US" altLang="zh-CN" b="0" i="0" dirty="0">
                            <a:solidFill>
                              <a:srgbClr val="FF0000"/>
                            </a:solidFill>
                            <a:latin typeface="Cambria Math" panose="02040503050406030204" pitchFamily="18" charset="0"/>
                            <a:ea typeface="微软雅黑" pitchFamily="34" charset="-122"/>
                            <a:cs typeface="微软雅黑" pitchFamily="34" charset="-120"/>
                          </a:rPr>
                          <m:t>2.78</m:t>
                        </m:r>
                        <m:r>
                          <a:rPr lang="en-US" altLang="zh-CN" b="0" i="0" dirty="0">
                            <a:solidFill>
                              <a:srgbClr val="FF0000"/>
                            </a:solidFill>
                            <a:latin typeface="Cambria Math" panose="02040503050406030204" pitchFamily="18" charset="0"/>
                            <a:ea typeface="微软雅黑" pitchFamily="34" charset="-122"/>
                            <a:cs typeface="微软雅黑" pitchFamily="34" charset="-120"/>
                          </a:rPr>
                          <m:t>𝑏</m:t>
                        </m:r>
                      </m:num>
                      <m:den>
                        <m:r>
                          <a:rPr lang="en-US" altLang="zh-CN" b="0" i="0" dirty="0">
                            <a:solidFill>
                              <a:srgbClr val="FF0000"/>
                            </a:solidFill>
                            <a:latin typeface="Cambria Math" panose="02040503050406030204" pitchFamily="18" charset="0"/>
                            <a:ea typeface="微软雅黑" pitchFamily="34" charset="-122"/>
                            <a:cs typeface="微软雅黑" pitchFamily="34" charset="-120"/>
                          </a:rPr>
                          <m:t>𝑎</m:t>
                        </m:r>
                      </m:den>
                    </m:f>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4_AN.140_1#f9e3fee4c.blank?vop=1&amp;pid=9a8edeee0&amp;color=0,0,0&amp;vpa=72&amp;vtp=1&amp;bbb=1&amp;rh=31.11"/>
              <p:cNvSpPr>
                <a:spLocks noRot="1" noChangeAspect="1" noMove="1" noResize="1" noEditPoints="1" noAdjustHandles="1" noChangeArrowheads="1" noChangeShapeType="1" noTextEdit="1"/>
              </p:cNvSpPr>
              <p:nvPr/>
            </p:nvSpPr>
            <p:spPr>
              <a:xfrm>
                <a:off x="7464743" y="2259385"/>
                <a:ext cx="788670" cy="395097"/>
              </a:xfrm>
              <a:prstGeom prst="rect">
                <a:avLst/>
              </a:prstGeom>
              <a:blipFill>
                <a:blip r:embed="rId4"/>
                <a:stretch>
                  <a:fillRect l="-775" r="-3876" b="-1562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5_1#8692e0639?vop=1&amp;pid=b60ad8fb6&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向含有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的溶液中滴入几滴酸性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，酸性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溶液的紫红色褪去后，再滴入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2∼3</m:t>
                    </m:r>
                  </m:oMath>
                </a14:m>
                <a:r>
                  <a:rPr lang="en-US" altLang="zh-CN" sz="1800" b="0" i="0" dirty="0">
                    <a:solidFill>
                      <a:srgbClr val="000000"/>
                    </a:solidFill>
                    <a:latin typeface="微软雅黑" pitchFamily="34" charset="0"/>
                    <a:ea typeface="微软雅黑" pitchFamily="34" charset="-122"/>
                    <a:cs typeface="微软雅黑" pitchFamily="34" charset="-120"/>
                  </a:rPr>
                  <a:t>滴</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液</a:t>
                </a:r>
                <a:r>
                  <a:rPr lang="en-US" altLang="zh-CN" b="0" i="0" dirty="0">
                    <a:solidFill>
                      <a:srgbClr val="000000"/>
                    </a:solidFill>
                    <a:latin typeface="微软雅黑" pitchFamily="34" charset="0"/>
                    <a:ea typeface="微软雅黑" pitchFamily="34" charset="-122"/>
                    <a:cs typeface="微软雅黑" pitchFamily="34" charset="-120"/>
                  </a:rPr>
                  <a:t>，溶液变成红色。</a:t>
                </a:r>
                <a:r>
                  <a:rPr lang="en-US" altLang="zh-CN" b="0" i="0">
                    <a:solidFill>
                      <a:srgbClr val="000000"/>
                    </a:solidFill>
                    <a:latin typeface="微软雅黑" pitchFamily="34" charset="0"/>
                    <a:ea typeface="微软雅黑" pitchFamily="34" charset="-122"/>
                    <a:cs typeface="微软雅黑" pitchFamily="34" charset="-120"/>
                  </a:rPr>
                  <a:t>下列结论中错误的是(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5_1#8692e0639?vop=1&amp;pid=b60ad8fb6&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389" b="-10870"/>
                </a:stretch>
              </a:blipFill>
              <a:ln/>
            </p:spPr>
            <p:txBody>
              <a:bodyPr/>
              <a:lstStyle/>
              <a:p>
                <a:r>
                  <a:rPr lang="zh-CN" altLang="en-US">
                    <a:noFill/>
                  </a:rPr>
                  <a:t> </a:t>
                </a:r>
              </a:p>
            </p:txBody>
          </p:sp>
        </mc:Fallback>
      </mc:AlternateContent>
      <p:sp>
        <p:nvSpPr>
          <p:cNvPr id="3" name="QC_6_AN.6_1#8692e0639.bracket?vop=1&amp;pid=b60ad8fb6&amp;color=0,0,0&amp;vpa=3&amp;vtp=1"/>
          <p:cNvSpPr/>
          <p:nvPr/>
        </p:nvSpPr>
        <p:spPr>
          <a:xfrm>
            <a:off x="51302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5_2#8692e0639.choices?vop=1&amp;pid=b60ad8fb6&amp;color=0,0,0&amp;vtp=1&amp;bbb=1"/>
              <p:cNvSpPr/>
              <p:nvPr/>
            </p:nvSpPr>
            <p:spPr>
              <a:xfrm>
                <a:off x="832104" y="19489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氧化性：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发生了还原反应</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变成红色后的混合液中可能含有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以上实验说明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既有氧化性，又有还原性</a:t>
                </a:r>
                <a:endParaRPr lang="en-US" altLang="zh-CN" sz="1800" dirty="0"/>
              </a:p>
            </p:txBody>
          </p:sp>
        </mc:Choice>
        <mc:Fallback xmlns="">
          <p:sp>
            <p:nvSpPr>
              <p:cNvPr id="4" name="QC_6_BD.5_2#8692e0639.choices?vop=1&amp;pid=b60ad8fb6&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41_1#bbcfc8970?vop=1&amp;pid=76635a503&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硫</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元素约占地球总质量的</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1.9%</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，广泛分布并循环于大气圈、水圈、生物圈</a:t>
                </a:r>
                <a:r>
                  <a:rPr lang="en-US" altLang="zh-CN" sz="1800" b="0" i="0">
                    <a:solidFill>
                      <a:srgbClr val="000000"/>
                    </a:solidFill>
                    <a:latin typeface="微软雅黑" pitchFamily="34" charset="0"/>
                    <a:ea typeface="微软雅黑" pitchFamily="34" charset="-122"/>
                    <a:cs typeface="微软雅黑" pitchFamily="34" charset="-120"/>
                  </a:rPr>
                  <a:t>、岩石圈以及地球内部各圈</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层，硫有</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8</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等多种分子形态。</a:t>
                </a:r>
                <a:r>
                  <a:rPr lang="en-US" altLang="zh-CN" b="0" i="0">
                    <a:solidFill>
                      <a:srgbClr val="000000"/>
                    </a:solidFill>
                    <a:latin typeface="微软雅黑" pitchFamily="34" charset="0"/>
                    <a:ea typeface="微软雅黑" pitchFamily="34" charset="-122"/>
                    <a:cs typeface="微软雅黑" pitchFamily="34" charset="-120"/>
                  </a:rPr>
                  <a:t>下列说法不正确的是(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141_1#bbcfc8970?vop=1&amp;pid=76635a503&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347" b="-10870"/>
                </a:stretch>
              </a:blipFill>
              <a:ln/>
            </p:spPr>
            <p:txBody>
              <a:bodyPr/>
              <a:lstStyle/>
              <a:p>
                <a:r>
                  <a:rPr lang="zh-CN" altLang="en-US">
                    <a:noFill/>
                  </a:rPr>
                  <a:t> </a:t>
                </a:r>
              </a:p>
            </p:txBody>
          </p:sp>
        </mc:Fallback>
      </mc:AlternateContent>
      <p:sp>
        <p:nvSpPr>
          <p:cNvPr id="3" name="QC_6_AN.142_1#bbcfc8970.bracket?vop=1&amp;pid=76635a503&amp;color=0,0,0&amp;vpa=73&amp;vtp=1"/>
          <p:cNvSpPr/>
          <p:nvPr/>
        </p:nvSpPr>
        <p:spPr>
          <a:xfrm>
            <a:off x="6930296" y="15067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141_2#bbcfc8970.choices?vop=1&amp;pid=76635a503&amp;color=0,0,0&amp;vtp=1&amp;bbb=1"/>
              <p:cNvSpPr/>
              <p:nvPr/>
            </p:nvSpPr>
            <p:spPr>
              <a:xfrm>
                <a:off x="832104" y="19146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硫元素是地壳中含量最多的非金属元素</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互为同素异形体</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过量煅烧含硫矿石会引起酸雨等环境问题</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硫元素是人体中必不可少的元素，在蛋白质的合成中有着重要的作用</a:t>
                </a:r>
                <a:endParaRPr lang="en-US" altLang="zh-CN" sz="1800" dirty="0"/>
              </a:p>
            </p:txBody>
          </p:sp>
        </mc:Choice>
        <mc:Fallback xmlns="">
          <p:sp>
            <p:nvSpPr>
              <p:cNvPr id="4" name="QC_6_BD.141_2#bbcfc8970.choices?vop=1&amp;pid=76635a503&amp;color=0,0,0&amp;vtp=1&amp;bbb=1"/>
              <p:cNvSpPr>
                <a:spLocks noRot="1" noChangeAspect="1" noMove="1" noResize="1" noEditPoints="1" noAdjustHandles="1" noChangeArrowheads="1" noChangeShapeType="1" noTextEdit="1"/>
              </p:cNvSpPr>
              <p:nvPr/>
            </p:nvSpPr>
            <p:spPr>
              <a:xfrm>
                <a:off x="832104" y="1914644"/>
                <a:ext cx="10533888" cy="1676400"/>
              </a:xfrm>
              <a:prstGeom prst="rect">
                <a:avLst/>
              </a:prstGeom>
              <a:blipFill>
                <a:blip r:embed="rId4"/>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pic>
        <p:nvPicPr>
          <p:cNvPr id="2" name="QC_6_BD.143_1#5ad8e5246?htil=12&amp;vop=1&amp;pid=76635a50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81387" y="1225295"/>
            <a:ext cx="2558551" cy="1831803"/>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6_BD.143_2#5ad8e5246?htil=12&amp;sp=1&amp;vop=1&amp;pid=76635a503&amp;color=0,0,0&amp;vtp=1&amp;bt=1&amp;bbb=1"/>
          <p:cNvSpPr/>
          <p:nvPr/>
        </p:nvSpPr>
        <p:spPr>
          <a:xfrm>
            <a:off x="832104" y="1078992"/>
            <a:ext cx="8101584"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如图所示是硫元素在自然界中的循环示意图。</a:t>
            </a:r>
            <a:r>
              <a:rPr lang="en-US" altLang="zh-CN" sz="1800" b="0" i="0">
                <a:solidFill>
                  <a:srgbClr val="000000"/>
                </a:solidFill>
                <a:latin typeface="微软雅黑" pitchFamily="34" charset="0"/>
                <a:ea typeface="微软雅黑" pitchFamily="34" charset="-122"/>
                <a:cs typeface="微软雅黑" pitchFamily="34" charset="-120"/>
              </a:rPr>
              <a:t>下列有关说法错误的是(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6_AN.144_1#5ad8e5246.bracket?vop=1&amp;pid=76635a503&amp;color=0,0,0&amp;vpa=74&amp;vtp=1"/>
          <p:cNvSpPr/>
          <p:nvPr/>
        </p:nvSpPr>
        <p:spPr>
          <a:xfrm>
            <a:off x="78734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5" name="QC_6_BD.143_3#5ad8e5246.choices?htil=12&amp;vop=1&amp;pid=76635a503&amp;color=0,0,0&amp;vtp=1&amp;bbb=1"/>
              <p:cNvSpPr/>
              <p:nvPr/>
            </p:nvSpPr>
            <p:spPr>
              <a:xfrm>
                <a:off x="832104" y="1529771"/>
                <a:ext cx="8101584"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4158742"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硫在自然界中有多种存在形式</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过程⑤宜在土壤的缺氧区进行</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4158742"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过程⑥中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发生还原反应</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硫元素的循环过程中只有硫的还原</a:t>
                </a:r>
                <a:endParaRPr lang="en-US" altLang="zh-CN" sz="1800" dirty="0"/>
              </a:p>
            </p:txBody>
          </p:sp>
        </mc:Choice>
        <mc:Fallback xmlns="">
          <p:sp>
            <p:nvSpPr>
              <p:cNvPr id="5" name="QC_6_BD.143_3#5ad8e5246.choices?htil=12&amp;vop=1&amp;pid=76635a503&amp;color=0,0,0&amp;vtp=1&amp;bbb=1"/>
              <p:cNvSpPr>
                <a:spLocks noRot="1" noChangeAspect="1" noMove="1" noResize="1" noEditPoints="1" noAdjustHandles="1" noChangeArrowheads="1" noChangeShapeType="1" noTextEdit="1"/>
              </p:cNvSpPr>
              <p:nvPr/>
            </p:nvSpPr>
            <p:spPr>
              <a:xfrm>
                <a:off x="832104" y="1529771"/>
                <a:ext cx="8101584" cy="838200"/>
              </a:xfrm>
              <a:prstGeom prst="rect">
                <a:avLst/>
              </a:prstGeom>
              <a:blipFill>
                <a:blip r:embed="rId4"/>
                <a:stretch>
                  <a:fillRect l="-1806"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BD.145_1#584ba9b42?vop=1&amp;pid=c45656bbf&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传统文化</a:t>
            </a:r>
            <a:r>
              <a:rPr lang="en-US" altLang="zh-CN" sz="1800" b="0" i="0" dirty="0">
                <a:solidFill>
                  <a:srgbClr val="000000"/>
                </a:solidFill>
                <a:latin typeface="微软雅黑" pitchFamily="34" charset="0"/>
                <a:ea typeface="微软雅黑" pitchFamily="34" charset="-122"/>
                <a:cs typeface="微软雅黑" pitchFamily="34" charset="-120"/>
              </a:rPr>
              <a:t>中国中医用药讲究十八反和十九畏，其中有“硫黄原是火中精，朴硝一见便相争</a:t>
            </a:r>
            <a:r>
              <a:rPr lang="en-US" altLang="zh-CN" sz="1800" b="0" i="0">
                <a:solidFill>
                  <a:srgbClr val="000000"/>
                </a:solidFill>
                <a:latin typeface="微软雅黑" pitchFamily="34" charset="0"/>
                <a:ea typeface="微软雅黑" pitchFamily="34" charset="-122"/>
                <a:cs typeface="微软雅黑" pitchFamily="34" charset="-120"/>
              </a:rPr>
              <a:t>”，硫黄即硫单</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质</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下列说法中不正确的是(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6_AN.146_1#584ba9b42.bracket?vop=1&amp;pid=c45656bbf&amp;color=0,0,0&amp;vpa=75&amp;vtp=1"/>
          <p:cNvSpPr/>
          <p:nvPr/>
        </p:nvSpPr>
        <p:spPr>
          <a:xfrm>
            <a:off x="37586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sp>
        <p:nvSpPr>
          <p:cNvPr id="4" name="QC_6_BD.145_2#584ba9b42.choices?vop=1&amp;pid=c45656bbf&amp;color=0,0,0&amp;vtp=1&amp;bbb=1"/>
          <p:cNvSpPr/>
          <p:nvPr/>
        </p:nvSpPr>
        <p:spPr>
          <a:xfrm>
            <a:off x="832104" y="1948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硫黄是一种黄色晶体，易研成粉末</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硫在氧气中燃烧产生蓝紫色火焰</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试管内壁上的硫黄可用二硫化碳清洗</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“石硫黄（即硫黄）能化金银铜铁，奇物”体现的是硫单质的还原性</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BD.147_1#d8d0d7333?vop=1&amp;pid=c45656bbf&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硫可与许多金属单质及非金属单质发生化学反应，</a:t>
            </a:r>
            <a:r>
              <a:rPr lang="en-US" altLang="zh-CN" sz="1800" b="0" i="0">
                <a:solidFill>
                  <a:srgbClr val="000000"/>
                </a:solidFill>
                <a:latin typeface="微软雅黑" pitchFamily="34" charset="0"/>
                <a:ea typeface="微软雅黑" pitchFamily="34" charset="-122"/>
                <a:cs typeface="微软雅黑" pitchFamily="34" charset="-120"/>
              </a:rPr>
              <a:t>下列反应的化学方程式错误的是(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48_1#d8d0d7333.bracket?vop=1&amp;pid=c45656bbf&amp;color=0,0,0&amp;vpa=76&amp;vtp=1"/>
          <p:cNvSpPr/>
          <p:nvPr/>
        </p:nvSpPr>
        <p:spPr>
          <a:xfrm>
            <a:off x="92450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47_2#d8d0d7333.choices?vop=1&amp;pid=c45656bbf&amp;color=0,0,0&amp;vtp=1&amp;bbb=1"/>
              <p:cNvSpPr/>
              <p:nvPr/>
            </p:nvSpPr>
            <p:spPr>
              <a:xfrm>
                <a:off x="832104" y="1495425"/>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65222" algn="l"/>
                    <a:tab pos="5368544" algn="l"/>
                    <a:tab pos="805916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点燃</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147_2#d8d0d7333.choices?vop=1&amp;pid=c45656bbf&amp;color=0,0,0&amp;vtp=1&amp;bbb=1"/>
              <p:cNvSpPr>
                <a:spLocks noRot="1" noChangeAspect="1" noMove="1" noResize="1" noEditPoints="1" noAdjustHandles="1" noChangeArrowheads="1" noChangeShapeType="1" noTextEdit="1"/>
              </p:cNvSpPr>
              <p:nvPr/>
            </p:nvSpPr>
            <p:spPr>
              <a:xfrm>
                <a:off x="832104" y="1495425"/>
                <a:ext cx="10533888" cy="469900"/>
              </a:xfrm>
              <a:prstGeom prst="rect">
                <a:avLst/>
              </a:prstGeom>
              <a:blipFill>
                <a:blip r:embed="rId3"/>
                <a:stretch>
                  <a:fillRect l="-1389" t="-1299" b="-1558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49_1#5f62b9737?vop=1&amp;pid=82d5c3f98&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下列关于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49_1#5f62b9737?vop=1&amp;pid=82d5c3f98&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150_1#5f62b9737.bracket?vop=1&amp;pid=82d5c3f98&amp;color=0,0,0&amp;vpa=77&amp;vtp=1"/>
          <p:cNvSpPr/>
          <p:nvPr/>
        </p:nvSpPr>
        <p:spPr>
          <a:xfrm>
            <a:off x="4126897" y="1075817"/>
            <a:ext cx="31591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149_2#5f62b9737.choices?vop=1&amp;pid=82d5c3f98&amp;color=0,0,0&amp;vtp=1&amp;bbb=1"/>
              <p:cNvSpPr/>
              <p:nvPr/>
            </p:nvSpPr>
            <p:spPr>
              <a:xfrm>
                <a:off x="832104" y="1495425"/>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属于碱性氧化物</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能与碱反应生成盐和水</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能与水反应生成对应的酸</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能与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反应生成盐</a:t>
                </a:r>
                <a:endParaRPr lang="en-US" altLang="zh-CN" sz="1800" dirty="0"/>
              </a:p>
            </p:txBody>
          </p:sp>
        </mc:Choice>
        <mc:Fallback xmlns="">
          <p:sp>
            <p:nvSpPr>
              <p:cNvPr id="4" name="QC_6_BD.149_2#5f62b9737.choices?vop=1&amp;pid=82d5c3f98&amp;color=0,0,0&amp;vtp=1&amp;bbb=1"/>
              <p:cNvSpPr>
                <a:spLocks noRot="1" noChangeAspect="1" noMove="1" noResize="1" noEditPoints="1" noAdjustHandles="1" noChangeArrowheads="1" noChangeShapeType="1" noTextEdit="1"/>
              </p:cNvSpPr>
              <p:nvPr/>
            </p:nvSpPr>
            <p:spPr>
              <a:xfrm>
                <a:off x="832104" y="1495425"/>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51_1#d654913e0?vop=1&amp;pid=82d5c3f98&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查看葡萄酒标签上的成分信息时</a:t>
                </a:r>
                <a:r>
                  <a:rPr lang="en-US" altLang="zh-CN" sz="1800" b="0" i="0">
                    <a:solidFill>
                      <a:srgbClr val="000000"/>
                    </a:solidFill>
                    <a:latin typeface="微软雅黑" pitchFamily="34" charset="0"/>
                    <a:ea typeface="微软雅黑" pitchFamily="34" charset="-122"/>
                    <a:cs typeface="微软雅黑" pitchFamily="34" charset="-120"/>
                  </a:rPr>
                  <a:t>，常发现其成分中含有少量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。下列关于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51_1#d654913e0?vop=1&amp;pid=82d5c3f98&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152_1#d654913e0.bracket?vop=1&amp;pid=82d5c3f98&amp;color=0,0,0&amp;vpa=78&amp;vtp=1"/>
          <p:cNvSpPr/>
          <p:nvPr/>
        </p:nvSpPr>
        <p:spPr>
          <a:xfrm>
            <a:off x="10210133"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51_2#d654913e0.choices?vop=1&amp;pid=82d5c3f98&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具有还原性，不能用浓硫酸干燥</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不能作食品添加剂，不该添加到葡萄酒中</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具有还原性</a:t>
                </a:r>
                <a:r>
                  <a:rPr lang="en-US" altLang="zh-CN" sz="1800" b="0" i="0">
                    <a:solidFill>
                      <a:srgbClr val="000000"/>
                    </a:solidFill>
                    <a:latin typeface="微软雅黑" pitchFamily="34" charset="0"/>
                    <a:ea typeface="微软雅黑" pitchFamily="34" charset="-122"/>
                    <a:cs typeface="微软雅黑" pitchFamily="34" charset="-120"/>
                  </a:rPr>
                  <a:t>，少量的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可防止葡萄酒氧化变质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可以使新制氯水褪色，体现了它的漂白性</a:t>
                </a:r>
                <a:endParaRPr lang="en-US" altLang="zh-CN" sz="1800" dirty="0"/>
              </a:p>
            </p:txBody>
          </p:sp>
        </mc:Choice>
        <mc:Fallback xmlns="">
          <p:sp>
            <p:nvSpPr>
              <p:cNvPr id="4" name="QC_6_BD.151_2#d654913e0.choices?vop=1&amp;pid=82d5c3f98&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6_BD.153_1#cf0aff342?vop=1&amp;pid=893fc328c&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下列有关三氧化硫的说法正确的是(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54_1#cf0aff342.bracket?vop=1&amp;pid=893fc328c&amp;color=0,0,0&amp;vpa=79&amp;vtp=1"/>
          <p:cNvSpPr/>
          <p:nvPr/>
        </p:nvSpPr>
        <p:spPr>
          <a:xfrm>
            <a:off x="4444460" y="1075817"/>
            <a:ext cx="31591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153_2#cf0aff342.choices?vop=1&amp;pid=893fc328c&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三氧化硫极易溶于水</a:t>
                </a:r>
                <a:r>
                  <a:rPr lang="en-US" altLang="zh-CN" sz="1800" b="0" i="0">
                    <a:solidFill>
                      <a:srgbClr val="000000"/>
                    </a:solidFill>
                    <a:latin typeface="微软雅黑" pitchFamily="34" charset="0"/>
                    <a:ea typeface="微软雅黑" pitchFamily="34" charset="-122"/>
                    <a:cs typeface="微软雅黑" pitchFamily="34" charset="-120"/>
                  </a:rPr>
                  <a:t>，且与水反应生成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标准状况下，</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的体积约为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22.4 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二氧化硫在常温下易被氧气氧化成三氧化硫</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均具有漂白性，均能使紫色石蕊溶液褪色</a:t>
                </a:r>
                <a:endParaRPr lang="en-US" altLang="zh-CN" sz="1800" dirty="0"/>
              </a:p>
            </p:txBody>
          </p:sp>
        </mc:Choice>
        <mc:Fallback xmlns="">
          <p:sp>
            <p:nvSpPr>
              <p:cNvPr id="4" name="QC_6_BD.153_2#cf0aff342.choices?vop=1&amp;pid=893fc328c&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55_1#49239a9fb?vop=1&amp;pid=893fc328c&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下列关于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的有关说法错误的是(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55_1#49239a9fb?vop=1&amp;pid=893fc328c&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156_1#49239a9fb.bracket?vop=1&amp;pid=893fc328c&amp;color=0,0,0&amp;vpa=80&amp;vtp=1"/>
          <p:cNvSpPr/>
          <p:nvPr/>
        </p:nvSpPr>
        <p:spPr>
          <a:xfrm>
            <a:off x="4952333"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55_2#49239a9fb.choices?vop=1&amp;pid=893fc328c&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食品工业用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作抗氧化剂，是利用其还原性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都有氧化性</a:t>
                </a:r>
                <a:r>
                  <a:rPr lang="en-US" altLang="zh-CN" sz="1800" b="0" i="0">
                    <a:solidFill>
                      <a:srgbClr val="000000"/>
                    </a:solidFill>
                    <a:latin typeface="微软雅黑" pitchFamily="34" charset="0"/>
                    <a:ea typeface="微软雅黑" pitchFamily="34" charset="-122"/>
                    <a:cs typeface="微软雅黑" pitchFamily="34" charset="-120"/>
                  </a:rPr>
                  <a:t>，都可以被</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还原</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硫在空气中燃烧主要生成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a:solidFill>
                      <a:srgbClr val="000000"/>
                    </a:solidFill>
                    <a:latin typeface="微软雅黑" pitchFamily="34" charset="0"/>
                    <a:ea typeface="微软雅黑" pitchFamily="34" charset="-122"/>
                    <a:cs typeface="微软雅黑" pitchFamily="34" charset="-120"/>
                  </a:rPr>
                  <a:t>，同时有少量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都是酸性氧化物，都能与水反应</a:t>
                </a:r>
                <a:endParaRPr lang="en-US" altLang="zh-CN" sz="1800" dirty="0"/>
              </a:p>
            </p:txBody>
          </p:sp>
        </mc:Choice>
        <mc:Fallback xmlns="">
          <p:sp>
            <p:nvSpPr>
              <p:cNvPr id="4" name="QC_6_BD.155_2#49239a9fb.choices?vop=1&amp;pid=893fc328c&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57_1#6d7d5d842?vop=1&amp;pid=957c972af&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下列物质中</a:t>
                </a:r>
                <a:r>
                  <a:rPr lang="en-US" altLang="zh-CN" sz="1800" b="0" i="0">
                    <a:solidFill>
                      <a:srgbClr val="000000"/>
                    </a:solidFill>
                    <a:latin typeface="微软雅黑" pitchFamily="34" charset="0"/>
                    <a:ea typeface="微软雅黑" pitchFamily="34" charset="-122"/>
                    <a:cs typeface="微软雅黑" pitchFamily="34" charset="-120"/>
                  </a:rPr>
                  <a:t>，不能用于鉴别</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57_1#6d7d5d842?vop=1&amp;pid=957c972a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158_1#6d7d5d842.bracket?vop=1&amp;pid=957c972af&amp;color=0,0,0&amp;vpa=81&amp;vtp=1"/>
          <p:cNvSpPr/>
          <p:nvPr/>
        </p:nvSpPr>
        <p:spPr>
          <a:xfrm>
            <a:off x="5196808"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57_2#6d7d5d842.choices?vop=1&amp;pid=957c972af&amp;color=0,0,0&amp;vtp=1&amp;bbb=1"/>
              <p:cNvSpPr/>
              <p:nvPr/>
            </p:nvSpPr>
            <p:spPr>
              <a:xfrm>
                <a:off x="832104" y="1529771"/>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3484372" algn="l"/>
                    <a:tab pos="6016244" algn="l"/>
                    <a:tab pos="864971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酸性高锰酸钾溶液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品红溶液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溴水</a:t>
                </a:r>
                <a:endParaRPr lang="en-US" altLang="zh-CN" sz="1800" dirty="0"/>
              </a:p>
            </p:txBody>
          </p:sp>
        </mc:Choice>
        <mc:Fallback xmlns="">
          <p:sp>
            <p:nvSpPr>
              <p:cNvPr id="4" name="QC_6_BD.157_2#6d7d5d842.choices?vop=1&amp;pid=957c972af&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a:blip r:embed="rId4"/>
                <a:stretch>
                  <a:fillRect l="-1389" b="-1688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59_1#28fc097db?vop=1&amp;pid=957c972af&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a:solidFill>
                      <a:srgbClr val="000000"/>
                    </a:solidFill>
                    <a:latin typeface="微软雅黑" pitchFamily="34" charset="0"/>
                    <a:ea typeface="微软雅黑" pitchFamily="34" charset="-122"/>
                    <a:cs typeface="微软雅黑" pitchFamily="34" charset="-120"/>
                  </a:rPr>
                  <a:t>易错题</a:t>
                </a:r>
                <a:r>
                  <a:rPr lang="en-US" altLang="zh-CN" sz="1800" b="0" i="0">
                    <a:solidFill>
                      <a:srgbClr val="000000"/>
                    </a:solidFill>
                    <a:latin typeface="微软雅黑" pitchFamily="34" charset="0"/>
                    <a:ea typeface="微软雅黑" pitchFamily="34" charset="-122"/>
                    <a:cs typeface="微软雅黑" pitchFamily="34" charset="-120"/>
                  </a:rPr>
                  <a:t>检验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气体中是否存在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应采用的方法是(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59_1#28fc097db?vop=1&amp;pid=957c972a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160_1#28fc097db.bracket?vop=1&amp;pid=957c972af&amp;color=0,0,0&amp;vpa=82&amp;vtp=1"/>
          <p:cNvSpPr/>
          <p:nvPr/>
        </p:nvSpPr>
        <p:spPr>
          <a:xfrm>
            <a:off x="6339808"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59_2#28fc097db.choices?vop=1&amp;pid=957c972af&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先通过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溶液，再通过澄清石灰水</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通过澄清石灰水</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先通过足量酸性高锰酸钾溶液，再通过澄清石灰水</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通过品红溶液</a:t>
                </a:r>
                <a:endParaRPr lang="en-US" altLang="zh-CN" sz="1800" dirty="0"/>
              </a:p>
            </p:txBody>
          </p:sp>
        </mc:Choice>
        <mc:Fallback xmlns="">
          <p:sp>
            <p:nvSpPr>
              <p:cNvPr id="4" name="QC_6_BD.159_2#28fc097db.choices?vop=1&amp;pid=957c972af&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BD.7_1#ff8d3a7a3?vop=1&amp;pid=688b9f09b&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下列除杂和鉴别的方法中，</a:t>
            </a:r>
            <a:r>
              <a:rPr lang="en-US" altLang="zh-CN" sz="1800" b="0" i="0">
                <a:solidFill>
                  <a:srgbClr val="000000"/>
                </a:solidFill>
                <a:latin typeface="微软雅黑" pitchFamily="34" charset="0"/>
                <a:ea typeface="微软雅黑" pitchFamily="34" charset="-122"/>
                <a:cs typeface="微软雅黑" pitchFamily="34" charset="-120"/>
              </a:rPr>
              <a:t>操作或结论正确的是(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8_1#ff8d3a7a3.bracket?vop=1&amp;pid=688b9f09b&amp;color=0,0,0&amp;vpa=4&amp;vtp=1"/>
          <p:cNvSpPr/>
          <p:nvPr/>
        </p:nvSpPr>
        <p:spPr>
          <a:xfrm>
            <a:off x="5816060" y="1075817"/>
            <a:ext cx="31591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7_2#ff8d3a7a3.choices?vop=1&amp;pid=688b9f09b&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鉴别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胶体和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溶液，利用丁达尔效应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向某溶液中滴入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800" b="0" i="0" dirty="0">
                    <a:solidFill>
                      <a:srgbClr val="000000"/>
                    </a:solidFill>
                    <a:latin typeface="微软雅黑" pitchFamily="34" charset="0"/>
                    <a:ea typeface="微软雅黑" pitchFamily="34" charset="-122"/>
                    <a:cs typeface="微软雅黑" pitchFamily="34" charset="-120"/>
                  </a:rPr>
                  <a:t>溶液后，溶液呈红色</a:t>
                </a:r>
                <a:r>
                  <a:rPr lang="en-US" altLang="zh-CN" sz="1800" b="0" i="0">
                    <a:solidFill>
                      <a:srgbClr val="000000"/>
                    </a:solidFill>
                    <a:latin typeface="微软雅黑" pitchFamily="34" charset="0"/>
                    <a:ea typeface="微软雅黑" pitchFamily="34" charset="-122"/>
                    <a:cs typeface="微软雅黑" pitchFamily="34" charset="-120"/>
                  </a:rPr>
                  <a:t>，说明原溶液不含</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除去</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，加入足量的锌粉</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除去</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800" b="0" i="0" dirty="0">
                    <a:solidFill>
                      <a:srgbClr val="000000"/>
                    </a:solidFill>
                    <a:latin typeface="微软雅黑" pitchFamily="34" charset="0"/>
                    <a:ea typeface="微软雅黑" pitchFamily="34" charset="-122"/>
                    <a:cs typeface="微软雅黑" pitchFamily="34" charset="-120"/>
                  </a:rPr>
                  <a:t>气体</a:t>
                </a:r>
                <a:r>
                  <a:rPr lang="en-US" altLang="zh-CN" sz="1800" b="0" i="0">
                    <a:solidFill>
                      <a:srgbClr val="000000"/>
                    </a:solidFill>
                    <a:latin typeface="微软雅黑" pitchFamily="34" charset="0"/>
                    <a:ea typeface="微软雅黑" pitchFamily="34" charset="-122"/>
                    <a:cs typeface="微软雅黑" pitchFamily="34" charset="-120"/>
                  </a:rPr>
                  <a:t>，将气体通过装有饱和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溶液的洗气瓶</a:t>
                </a:r>
                <a:endParaRPr lang="en-US" altLang="zh-CN" sz="1800" dirty="0"/>
              </a:p>
            </p:txBody>
          </p:sp>
        </mc:Choice>
        <mc:Fallback xmlns="">
          <p:sp>
            <p:nvSpPr>
              <p:cNvPr id="4" name="QC_6_BD.7_2#ff8d3a7a3.choices?vop=1&amp;pid=688b9f09b&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61_1#c0c14d29e?sp=1&amp;vop=1&amp;pid=957c972af&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气体中含有少量的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，欲用如图所示装置得到干燥</a:t>
                </a:r>
                <a:r>
                  <a:rPr lang="en-US" altLang="zh-CN" sz="1800" b="0" i="0">
                    <a:solidFill>
                      <a:srgbClr val="000000"/>
                    </a:solidFill>
                    <a:latin typeface="微软雅黑" pitchFamily="34" charset="0"/>
                    <a:ea typeface="微软雅黑" pitchFamily="34" charset="-122"/>
                    <a:cs typeface="微软雅黑" pitchFamily="34" charset="-120"/>
                  </a:rPr>
                  <a:t>、纯净的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则下列叙述正确的是(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6_BD.161_1#c0c14d29e?sp=1&amp;vop=1&amp;pid=957c972af&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810" b="-16883"/>
                </a:stretch>
              </a:blipFill>
              <a:ln/>
            </p:spPr>
            <p:txBody>
              <a:bodyPr/>
              <a:lstStyle/>
              <a:p>
                <a:r>
                  <a:rPr lang="zh-CN" altLang="en-US">
                    <a:noFill/>
                  </a:rPr>
                  <a:t> </a:t>
                </a:r>
              </a:p>
            </p:txBody>
          </p:sp>
        </mc:Fallback>
      </mc:AlternateContent>
      <p:sp>
        <p:nvSpPr>
          <p:cNvPr id="3" name="QC_6_AN.162_1#c0c14d29e.bracket?vop=1&amp;pid=957c972af&amp;color=0,0,0&amp;vpa=83&amp;vtp=1"/>
          <p:cNvSpPr/>
          <p:nvPr/>
        </p:nvSpPr>
        <p:spPr>
          <a:xfrm>
            <a:off x="10165621"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6_BD.161_2#c0c14d29e?htil=13&amp;vop=1&amp;pid=957c972a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926535" y="1622425"/>
            <a:ext cx="1234440" cy="11430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161_3#c0c14d29e.choices?htil=13&amp;vop=1&amp;pid=957c972af&amp;color=0,0,0&amp;vtp=1&amp;bbb=1"/>
              <p:cNvSpPr/>
              <p:nvPr/>
            </p:nvSpPr>
            <p:spPr>
              <a:xfrm>
                <a:off x="832104" y="1529771"/>
                <a:ext cx="920800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先让混合气体通过盛有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溶液的洗气瓶①</a:t>
                </a:r>
                <a:r>
                  <a:rPr lang="en-US" altLang="zh-CN" sz="1800" b="0" i="0">
                    <a:solidFill>
                      <a:srgbClr val="000000"/>
                    </a:solidFill>
                    <a:latin typeface="微软雅黑" pitchFamily="34" charset="0"/>
                    <a:ea typeface="微软雅黑" pitchFamily="34" charset="-122"/>
                    <a:cs typeface="微软雅黑" pitchFamily="34" charset="-120"/>
                  </a:rPr>
                  <a:t>，再通过盛有浓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的洗气瓶②</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先让混合气体通过盛有饱和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溶液的洗气瓶②</a:t>
                </a:r>
                <a:r>
                  <a:rPr lang="en-US" altLang="zh-CN" sz="1800" b="0" i="0">
                    <a:solidFill>
                      <a:srgbClr val="000000"/>
                    </a:solidFill>
                    <a:latin typeface="微软雅黑" pitchFamily="34" charset="0"/>
                    <a:ea typeface="微软雅黑" pitchFamily="34" charset="-122"/>
                    <a:cs typeface="微软雅黑" pitchFamily="34" charset="-120"/>
                  </a:rPr>
                  <a:t>，再通过盛有浓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的洗气瓶①</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先让混合气体通过盛有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溶液的洗气瓶②</a:t>
                </a:r>
                <a:r>
                  <a:rPr lang="en-US" altLang="zh-CN" sz="1800" b="0" i="0">
                    <a:solidFill>
                      <a:srgbClr val="000000"/>
                    </a:solidFill>
                    <a:latin typeface="微软雅黑" pitchFamily="34" charset="0"/>
                    <a:ea typeface="微软雅黑" pitchFamily="34" charset="-122"/>
                    <a:cs typeface="微软雅黑" pitchFamily="34" charset="-120"/>
                  </a:rPr>
                  <a:t>，再通过盛有浓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的洗气瓶①</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先让混合气体通过盛有饱和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溶液的洗气瓶①</a:t>
                </a:r>
                <a:r>
                  <a:rPr lang="en-US" altLang="zh-CN" sz="1800" b="0" i="0">
                    <a:solidFill>
                      <a:srgbClr val="000000"/>
                    </a:solidFill>
                    <a:latin typeface="微软雅黑" pitchFamily="34" charset="0"/>
                    <a:ea typeface="微软雅黑" pitchFamily="34" charset="-122"/>
                    <a:cs typeface="微软雅黑" pitchFamily="34" charset="-120"/>
                  </a:rPr>
                  <a:t>，再通过盛有浓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的洗气瓶②</a:t>
                </a:r>
                <a:endParaRPr lang="en-US" altLang="zh-CN" sz="1800" dirty="0"/>
              </a:p>
            </p:txBody>
          </p:sp>
        </mc:Choice>
        <mc:Fallback xmlns="">
          <p:sp>
            <p:nvSpPr>
              <p:cNvPr id="5" name="QC_6_BD.161_3#c0c14d29e.choices?htil=13&amp;vop=1&amp;pid=957c972af&amp;color=0,0,0&amp;vtp=1&amp;bbb=1"/>
              <p:cNvSpPr>
                <a:spLocks noRot="1" noChangeAspect="1" noMove="1" noResize="1" noEditPoints="1" noAdjustHandles="1" noChangeArrowheads="1" noChangeShapeType="1" noTextEdit="1"/>
              </p:cNvSpPr>
              <p:nvPr/>
            </p:nvSpPr>
            <p:spPr>
              <a:xfrm>
                <a:off x="832104" y="1529771"/>
                <a:ext cx="9208008" cy="1676400"/>
              </a:xfrm>
              <a:prstGeom prst="rect">
                <a:avLst/>
              </a:prstGeom>
              <a:blipFill>
                <a:blip r:embed="rId5"/>
                <a:stretch>
                  <a:fillRect l="-15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63_1#765b26e2a?sp=1&amp;vop=1&amp;pid=d75e1c897&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a:solidFill>
                      <a:srgbClr val="000000"/>
                    </a:solidFill>
                    <a:latin typeface="微软雅黑" pitchFamily="34" charset="0"/>
                    <a:ea typeface="微软雅黑" pitchFamily="34" charset="-122"/>
                    <a:cs typeface="微软雅黑" pitchFamily="34" charset="-120"/>
                  </a:rPr>
                  <a:t>教材变式</a:t>
                </a:r>
                <a:r>
                  <a:rPr lang="en-US" altLang="zh-CN" sz="1800" b="0" i="0">
                    <a:solidFill>
                      <a:srgbClr val="000000"/>
                    </a:solidFill>
                    <a:latin typeface="微软雅黑" pitchFamily="34" charset="0"/>
                    <a:ea typeface="微软雅黑" pitchFamily="34" charset="-122"/>
                    <a:cs typeface="微软雅黑" pitchFamily="34" charset="-120"/>
                  </a:rPr>
                  <a:t>某小组用如图装置探究</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的性质。</a:t>
                </a:r>
                <a:r>
                  <a:rPr lang="en-US" altLang="zh-CN" sz="1800" b="0" i="0">
                    <a:solidFill>
                      <a:srgbClr val="000000"/>
                    </a:solidFill>
                    <a:latin typeface="微软雅黑" pitchFamily="34" charset="0"/>
                    <a:ea typeface="微软雅黑" pitchFamily="34" charset="-122"/>
                    <a:cs typeface="微软雅黑" pitchFamily="34" charset="-120"/>
                  </a:rPr>
                  <a:t>下列离子方程式书写不正确的是(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63_1#765b26e2a?sp=1&amp;vop=1&amp;pid=d75e1c897&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164_1#765b26e2a.bracket?vop=1&amp;pid=d75e1c897&amp;color=0,0,0&amp;vpa=84&amp;vtp=1"/>
          <p:cNvSpPr/>
          <p:nvPr/>
        </p:nvSpPr>
        <p:spPr>
          <a:xfrm>
            <a:off x="8698896"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6_BD.163_2#765b26e2a?htil=14&amp;vop=1&amp;pid=d75e1c89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85157" y="1622425"/>
            <a:ext cx="3511296" cy="14447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163_3#765b26e2a.choices?htil=14&amp;vop=1&amp;pid=d75e1c897&amp;color=0,0,0&amp;vtp=1&amp;bbb=1"/>
              <p:cNvSpPr/>
              <p:nvPr/>
            </p:nvSpPr>
            <p:spPr>
              <a:xfrm>
                <a:off x="832104" y="1495425"/>
                <a:ext cx="6931152" cy="18288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甲中紫色褪去：</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乙中蓝色逐渐变浅：</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丙中产生少量白色沉淀：</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丁中可能的反应：</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6_BD.163_3#765b26e2a.choices?htil=14&amp;vop=1&amp;pid=d75e1c897&amp;color=0,0,0&amp;vtp=1&amp;bbb=1"/>
              <p:cNvSpPr>
                <a:spLocks noRot="1" noChangeAspect="1" noMove="1" noResize="1" noEditPoints="1" noAdjustHandles="1" noChangeArrowheads="1" noChangeShapeType="1" noTextEdit="1"/>
              </p:cNvSpPr>
              <p:nvPr/>
            </p:nvSpPr>
            <p:spPr>
              <a:xfrm>
                <a:off x="832104" y="1495425"/>
                <a:ext cx="6931152" cy="1828800"/>
              </a:xfrm>
              <a:prstGeom prst="rect">
                <a:avLst/>
              </a:prstGeom>
              <a:blipFill>
                <a:blip r:embed="rId5"/>
                <a:stretch>
                  <a:fillRect l="-2111" r="-176" b="-466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6_BD.165_1#cfee5b832?sp=1&amp;vop=1&amp;pid=d75e1c897&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为研究二氧化硫的性质，某兴趣小组设计如图的装置进行实验。</a:t>
            </a:r>
            <a:endParaRPr lang="en-US" altLang="zh-CN" sz="1800" dirty="0">
              <a:solidFill>
                <a:srgbClr val="000000"/>
              </a:solidFill>
            </a:endParaRPr>
          </a:p>
        </p:txBody>
      </p:sp>
      <p:pic>
        <p:nvPicPr>
          <p:cNvPr id="3" name="QO_6_BD.165_2#cfee5b832?htil=15&amp;vop=1&amp;pid=d75e1c89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33104" y="1622544"/>
            <a:ext cx="2532888" cy="27614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7_BD.166_1#6ea6b7189?htil=15&amp;vop=1&amp;pid=cfee5b832&amp;color=0,0,0&amp;vtp=1&amp;bbb=1&amp;hs=1"/>
          <p:cNvSpPr/>
          <p:nvPr/>
        </p:nvSpPr>
        <p:spPr>
          <a:xfrm>
            <a:off x="832104" y="1529890"/>
            <a:ext cx="7909560"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（1）在装入药品前</a:t>
            </a:r>
            <a:r>
              <a:rPr lang="en-US" altLang="zh-CN" sz="1800" b="0" i="0">
                <a:solidFill>
                  <a:srgbClr val="000000"/>
                </a:solidFill>
                <a:latin typeface="微软雅黑" pitchFamily="34" charset="0"/>
                <a:ea typeface="微软雅黑" pitchFamily="34" charset="-122"/>
                <a:cs typeface="微软雅黑" pitchFamily="34" charset="-120"/>
              </a:rPr>
              <a:t>，需要进行的操作是</a:t>
            </a:r>
            <a:r>
              <a:rPr lang="en-US" altLang="zh-CN" sz="1800" i="0">
                <a:solidFill>
                  <a:srgbClr val="000000"/>
                </a:solidFill>
                <a:latin typeface="SimSun" pitchFamily="34" charset="0"/>
                <a:ea typeface="SimSun" pitchFamily="34" charset="-122"/>
                <a:cs typeface="SimSun" pitchFamily="34" charset="-120"/>
              </a:rPr>
              <a:t>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5" name="QB_7_AN.167_1#6ea6b7189.blank?vop=1&amp;pid=cfee5b832&amp;color=0,0,0&amp;vpa=85&amp;vtp=1&amp;bbb=1"/>
          <p:cNvSpPr/>
          <p:nvPr/>
        </p:nvSpPr>
        <p:spPr>
          <a:xfrm>
            <a:off x="4857210" y="1488615"/>
            <a:ext cx="17668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检查装置气密性</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6" name="QO_7_BD.168_1#eb614ebc3?htil=15&amp;vop=1&amp;pid=cfee5b832&amp;color=0,0,0&amp;vtp=1&amp;bbb=1&amp;hs=1"/>
              <p:cNvSpPr/>
              <p:nvPr/>
            </p:nvSpPr>
            <p:spPr>
              <a:xfrm>
                <a:off x="832104" y="1983915"/>
                <a:ext cx="7909560"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）实验时将浓</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缓慢多次推入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粉末处，发生反应。</a:t>
                </a:r>
                <a:endParaRPr lang="en-US" altLang="zh-CN" sz="1800" dirty="0">
                  <a:solidFill>
                    <a:srgbClr val="000000"/>
                  </a:solidFill>
                </a:endParaRPr>
              </a:p>
            </p:txBody>
          </p:sp>
        </mc:Choice>
        <mc:Fallback xmlns="">
          <p:sp>
            <p:nvSpPr>
              <p:cNvPr id="6" name="QO_7_BD.168_1#eb614ebc3?htil=15&amp;vop=1&amp;pid=cfee5b832&amp;color=0,0,0&amp;vtp=1&amp;bbb=1&amp;hs=1"/>
              <p:cNvSpPr>
                <a:spLocks noRot="1" noChangeAspect="1" noMove="1" noResize="1" noEditPoints="1" noAdjustHandles="1" noChangeArrowheads="1" noChangeShapeType="1" noTextEdit="1"/>
              </p:cNvSpPr>
              <p:nvPr/>
            </p:nvSpPr>
            <p:spPr>
              <a:xfrm>
                <a:off x="832104" y="1983915"/>
                <a:ext cx="7909560" cy="469900"/>
              </a:xfrm>
              <a:prstGeom prst="rect">
                <a:avLst/>
              </a:prstGeom>
              <a:blipFill>
                <a:blip r:embed="rId4"/>
                <a:stretch>
                  <a:fillRect l="-1850" b="-166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8_BD.169_1#7f54aadef?htil=15&amp;vop=1&amp;pid=eb614ebc3&amp;color=0,0,0&amp;vtp=1&amp;bbb=1&amp;hb=1&amp;hs=1"/>
              <p:cNvSpPr/>
              <p:nvPr/>
            </p:nvSpPr>
            <p:spPr>
              <a:xfrm>
                <a:off x="832104" y="2441115"/>
                <a:ext cx="7909560"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①浓</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粉末发生反应的化学方程式为</a:t>
                </a:r>
                <a:r>
                  <a:rPr lang="en-US" altLang="zh-CN" sz="1800" i="0">
                    <a:solidFill>
                      <a:srgbClr val="000000"/>
                    </a:solidFill>
                    <a:latin typeface="SimSun" pitchFamily="34" charset="0"/>
                    <a:ea typeface="SimSun" pitchFamily="34" charset="-122"/>
                    <a:cs typeface="SimSun" pitchFamily="34" charset="-120"/>
                  </a:rPr>
                  <a:t>_________________________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7" name="QB_8_BD.169_1#7f54aadef?htil=15&amp;vop=1&amp;pid=eb614ebc3&amp;color=0,0,0&amp;vtp=1&amp;bbb=1&amp;hb=1&amp;hs=1"/>
              <p:cNvSpPr>
                <a:spLocks noRot="1" noChangeAspect="1" noMove="1" noResize="1" noEditPoints="1" noAdjustHandles="1" noChangeArrowheads="1" noChangeShapeType="1" noTextEdit="1"/>
              </p:cNvSpPr>
              <p:nvPr/>
            </p:nvSpPr>
            <p:spPr>
              <a:xfrm>
                <a:off x="832104" y="2441115"/>
                <a:ext cx="7909560" cy="838200"/>
              </a:xfrm>
              <a:prstGeom prst="rect">
                <a:avLst/>
              </a:prstGeom>
              <a:blipFill>
                <a:blip r:embed="rId5"/>
                <a:stretch>
                  <a:fillRect l="-1850" r="-1850"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8_AN.170_1#7f54aadef.blank?vop=1&amp;pid=eb614ebc3&amp;color=0,0,0&amp;vpa=86&amp;vtp=1&amp;bbb=1&amp;rh=23.75&amp;hb=1"/>
              <p:cNvSpPr/>
              <p:nvPr/>
            </p:nvSpPr>
            <p:spPr>
              <a:xfrm>
                <a:off x="832104" y="2403015"/>
                <a:ext cx="7909560" cy="812800"/>
              </a:xfrm>
              <a:prstGeom prst="rect">
                <a:avLst/>
              </a:prstGeom>
              <a:noFill/>
              <a:ln/>
            </p:spPr>
            <p:txBody>
              <a:bodyPr wrap="square" lIns="0" tIns="0" rIns="0" bIns="0" rtlCol="0" anchor="t"/>
              <a:lstStyle/>
              <a:p>
                <a:pPr latinLnBrk="1">
                  <a:lnSpc>
                    <a:spcPts val="31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8_AN.170_1#7f54aadef.blank?vop=1&amp;pid=eb614ebc3&amp;color=0,0,0&amp;vpa=86&amp;vtp=1&amp;bbb=1&amp;rh=23.75&amp;hb=1"/>
              <p:cNvSpPr>
                <a:spLocks noRot="1" noChangeAspect="1" noMove="1" noResize="1" noEditPoints="1" noAdjustHandles="1" noChangeArrowheads="1" noChangeShapeType="1" noTextEdit="1"/>
              </p:cNvSpPr>
              <p:nvPr/>
            </p:nvSpPr>
            <p:spPr>
              <a:xfrm>
                <a:off x="832104" y="2403015"/>
                <a:ext cx="7909560" cy="812800"/>
              </a:xfrm>
              <a:prstGeom prst="rect">
                <a:avLst/>
              </a:prstGeom>
              <a:blipFill>
                <a:blip r:embed="rId6"/>
                <a:stretch>
                  <a:fillRect l="-1079" b="-447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8_BD.171_1#b03785097?htil=15&amp;vop=1&amp;pid=eb614ebc3&amp;color=0,0,0&amp;vtp=1&amp;bbb=1&amp;hs=1"/>
              <p:cNvSpPr/>
              <p:nvPr/>
            </p:nvSpPr>
            <p:spPr>
              <a:xfrm>
                <a:off x="832104" y="3304715"/>
                <a:ext cx="7909560"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②随着反应的进行，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a:solidFill>
                      <a:srgbClr val="000000"/>
                    </a:solidFill>
                    <a:latin typeface="微软雅黑" pitchFamily="34" charset="0"/>
                    <a:ea typeface="微软雅黑" pitchFamily="34" charset="-122"/>
                    <a:cs typeface="微软雅黑" pitchFamily="34" charset="-120"/>
                  </a:rPr>
                  <a:t>处实验现象为</a:t>
                </a:r>
                <a:r>
                  <a:rPr lang="en-US" altLang="zh-CN" sz="1800" i="0">
                    <a:solidFill>
                      <a:srgbClr val="000000"/>
                    </a:solidFill>
                    <a:latin typeface="SimSun" pitchFamily="34" charset="0"/>
                    <a:ea typeface="SimSun" pitchFamily="34" charset="-122"/>
                    <a:cs typeface="SimSun" pitchFamily="34" charset="-120"/>
                  </a:rPr>
                  <a:t>__________</a:t>
                </a:r>
                <a:r>
                  <a:rPr lang="en-US" altLang="zh-CN" sz="1800"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处实验现象为</a:t>
                </a:r>
                <a:r>
                  <a:rPr lang="en-US" altLang="zh-CN" sz="1800" i="0">
                    <a:solidFill>
                      <a:srgbClr val="000000"/>
                    </a:solidFill>
                    <a:latin typeface="SimSun" pitchFamily="34" charset="0"/>
                    <a:ea typeface="SimSun" pitchFamily="34" charset="-122"/>
                    <a:cs typeface="SimSun" pitchFamily="34" charset="-120"/>
                  </a:rPr>
                  <a:t>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9" name="QB_8_BD.171_1#b03785097?htil=15&amp;vop=1&amp;pid=eb614ebc3&amp;color=0,0,0&amp;vtp=1&amp;bbb=1&amp;hs=1"/>
              <p:cNvSpPr>
                <a:spLocks noRot="1" noChangeAspect="1" noMove="1" noResize="1" noEditPoints="1" noAdjustHandles="1" noChangeArrowheads="1" noChangeShapeType="1" noTextEdit="1"/>
              </p:cNvSpPr>
              <p:nvPr/>
            </p:nvSpPr>
            <p:spPr>
              <a:xfrm>
                <a:off x="832104" y="3304715"/>
                <a:ext cx="7909560" cy="469900"/>
              </a:xfrm>
              <a:prstGeom prst="rect">
                <a:avLst/>
              </a:prstGeom>
              <a:blipFill>
                <a:blip r:embed="rId7"/>
                <a:stretch>
                  <a:fillRect l="-1850" r="-308" b="-18182"/>
                </a:stretch>
              </a:blipFill>
              <a:ln/>
            </p:spPr>
            <p:txBody>
              <a:bodyPr/>
              <a:lstStyle/>
              <a:p>
                <a:r>
                  <a:rPr lang="zh-CN" altLang="en-US">
                    <a:noFill/>
                  </a:rPr>
                  <a:t> </a:t>
                </a:r>
              </a:p>
            </p:txBody>
          </p:sp>
        </mc:Fallback>
      </mc:AlternateContent>
      <p:sp>
        <p:nvSpPr>
          <p:cNvPr id="10" name="QB_8_AN.172_1#b03785097.blank?vop=1&amp;pid=eb614ebc3&amp;color=0,0,0&amp;vpa=87&amp;vtp=1&amp;bbb=1"/>
          <p:cNvSpPr/>
          <p:nvPr/>
        </p:nvSpPr>
        <p:spPr>
          <a:xfrm>
            <a:off x="4366673" y="3263440"/>
            <a:ext cx="10810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试纸变红</a:t>
            </a:r>
            <a:endParaRPr lang="en-US" altLang="zh-CN" dirty="0">
              <a:solidFill>
                <a:srgbClr val="FF0000"/>
              </a:solidFill>
            </a:endParaRPr>
          </a:p>
        </p:txBody>
      </p:sp>
      <p:sp>
        <p:nvSpPr>
          <p:cNvPr id="11" name="QB_8_AN.173_1#b03785097.blank?vop=1&amp;pid=eb614ebc3&amp;color=0,0,0&amp;vpa=88&amp;vtp=1&amp;bbb=1"/>
          <p:cNvSpPr/>
          <p:nvPr/>
        </p:nvSpPr>
        <p:spPr>
          <a:xfrm>
            <a:off x="7235285" y="3263440"/>
            <a:ext cx="10810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溶液褪色</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2" name="QB_8_BD.174_1#6e03658a3?htil=15&amp;vop=1&amp;pid=eb614ebc3&amp;color=0,0,0&amp;vtp=1&amp;bbb=1&amp;hb=1&amp;hs=1"/>
              <p:cNvSpPr/>
              <p:nvPr/>
            </p:nvSpPr>
            <p:spPr>
              <a:xfrm>
                <a:off x="832104" y="3758740"/>
                <a:ext cx="7909560"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③几分钟后，发现</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处气球变小，逐渐恢复至原样</a:t>
                </a:r>
                <a:r>
                  <a:rPr lang="en-US" altLang="zh-CN" sz="1800" b="0" i="0">
                    <a:solidFill>
                      <a:srgbClr val="000000"/>
                    </a:solidFill>
                    <a:latin typeface="微软雅黑" pitchFamily="34" charset="0"/>
                    <a:ea typeface="微软雅黑" pitchFamily="34" charset="-122"/>
                    <a:cs typeface="微软雅黑" pitchFamily="34" charset="-120"/>
                  </a:rPr>
                  <a:t>，说明二氧化硫具有的性质是</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2" name="QB_8_BD.174_1#6e03658a3?htil=15&amp;vop=1&amp;pid=eb614ebc3&amp;color=0,0,0&amp;vtp=1&amp;bbb=1&amp;hb=1&amp;hs=1"/>
              <p:cNvSpPr>
                <a:spLocks noRot="1" noChangeAspect="1" noMove="1" noResize="1" noEditPoints="1" noAdjustHandles="1" noChangeArrowheads="1" noChangeShapeType="1" noTextEdit="1"/>
              </p:cNvSpPr>
              <p:nvPr/>
            </p:nvSpPr>
            <p:spPr>
              <a:xfrm>
                <a:off x="832104" y="3758740"/>
                <a:ext cx="7909560" cy="838200"/>
              </a:xfrm>
              <a:prstGeom prst="rect">
                <a:avLst/>
              </a:prstGeom>
              <a:blipFill>
                <a:blip r:embed="rId8"/>
                <a:stretch>
                  <a:fillRect l="-1850" r="-1928" b="-1094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8_AN.175_1#6e03658a3.blank?vop=1&amp;pid=eb614ebc3&amp;color=0,0,0&amp;vpa=89&amp;vtp=1&amp;bbb=1"/>
              <p:cNvSpPr/>
              <p:nvPr/>
            </p:nvSpPr>
            <p:spPr>
              <a:xfrm>
                <a:off x="824960" y="4228584"/>
                <a:ext cx="1449324"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易溶于水</a:t>
                </a:r>
                <a:endParaRPr lang="en-US" altLang="zh-CN" sz="100" dirty="0">
                  <a:solidFill>
                    <a:srgbClr val="FF0000"/>
                  </a:solidFill>
                </a:endParaRPr>
              </a:p>
            </p:txBody>
          </p:sp>
        </mc:Choice>
        <mc:Fallback xmlns="">
          <p:sp>
            <p:nvSpPr>
              <p:cNvPr id="13" name="QB_8_AN.175_1#6e03658a3.blank?vop=1&amp;pid=eb614ebc3&amp;color=0,0,0&amp;vpa=89&amp;vtp=1&amp;bbb=1"/>
              <p:cNvSpPr>
                <a:spLocks noRot="1" noChangeAspect="1" noMove="1" noResize="1" noEditPoints="1" noAdjustHandles="1" noChangeArrowheads="1" noChangeShapeType="1" noTextEdit="1"/>
              </p:cNvSpPr>
              <p:nvPr/>
            </p:nvSpPr>
            <p:spPr>
              <a:xfrm>
                <a:off x="824960" y="4228584"/>
                <a:ext cx="1449324" cy="279400"/>
              </a:xfrm>
              <a:prstGeom prst="rect">
                <a:avLst/>
              </a:prstGeom>
              <a:blipFill>
                <a:blip r:embed="rId9"/>
                <a:stretch>
                  <a:fillRect t="-33333" r="-4622" b="-46667"/>
                </a:stretch>
              </a:blipFill>
              <a:ln/>
            </p:spPr>
            <p:txBody>
              <a:bodyPr/>
              <a:lstStyle/>
              <a:p>
                <a:r>
                  <a:rPr lang="zh-CN" altLang="en-US">
                    <a:noFill/>
                  </a:rPr>
                  <a:t> </a:t>
                </a:r>
              </a:p>
            </p:txBody>
          </p:sp>
        </mc:Fallback>
      </mc:AlternateContent>
      <p:sp>
        <p:nvSpPr>
          <p:cNvPr id="14" name="QB_7_BD.176_1#fe67f2b00?htil=15&amp;vop=1&amp;pid=cfee5b832&amp;color=0,0,0&amp;vtp=1&amp;bbb=1&amp;hs=1"/>
          <p:cNvSpPr/>
          <p:nvPr/>
        </p:nvSpPr>
        <p:spPr>
          <a:xfrm>
            <a:off x="827992" y="4622340"/>
            <a:ext cx="10536017"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（3</a:t>
            </a:r>
            <a:r>
              <a:rPr lang="en-US" altLang="zh-CN" sz="1800" b="0" i="0">
                <a:solidFill>
                  <a:srgbClr val="000000"/>
                </a:solidFill>
                <a:latin typeface="微软雅黑" pitchFamily="34" charset="0"/>
                <a:ea typeface="微软雅黑" pitchFamily="34" charset="-122"/>
                <a:cs typeface="微软雅黑" pitchFamily="34" charset="-120"/>
              </a:rPr>
              <a:t>）这种实验设计的优点之一是</a:t>
            </a:r>
            <a:r>
              <a:rPr lang="en-US" altLang="zh-CN" sz="1800" i="0">
                <a:solidFill>
                  <a:srgbClr val="000000"/>
                </a:solidFill>
                <a:latin typeface="SimSun" pitchFamily="34" charset="0"/>
                <a:ea typeface="SimSun" pitchFamily="34" charset="-122"/>
                <a:cs typeface="SimSun" pitchFamily="34" charset="-120"/>
              </a:rPr>
              <a:t>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15" name="QB_7_AN.177_1#fe67f2b00.blank?vop=1&amp;pid=cfee5b832&amp;color=0,0,0&amp;vpa=90&amp;vtp=1&amp;bbb=1"/>
          <p:cNvSpPr/>
          <p:nvPr/>
        </p:nvSpPr>
        <p:spPr>
          <a:xfrm>
            <a:off x="4167298" y="4581065"/>
            <a:ext cx="40528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节约药品（或不污染环境，合理即可）</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6" name="QB_7_BD.178_1#2de789e03?vop=1&amp;pid=cfee5b832&amp;color=0,0,0&amp;vtp=1&amp;bbb=1&amp;hb=1"/>
              <p:cNvSpPr/>
              <p:nvPr/>
            </p:nvSpPr>
            <p:spPr>
              <a:xfrm>
                <a:off x="832104" y="5076365"/>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（4）实验结束后，在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sz="1800" b="0" i="0" dirty="0">
                    <a:solidFill>
                      <a:srgbClr val="000000"/>
                    </a:solidFill>
                    <a:latin typeface="微软雅黑" pitchFamily="34" charset="0"/>
                    <a:ea typeface="微软雅黑" pitchFamily="34" charset="-122"/>
                    <a:cs typeface="微软雅黑" pitchFamily="34" charset="-120"/>
                  </a:rPr>
                  <a:t>处另用注射器注入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0.1 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，理论上将体系内的含硫物质恰好氧</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化完全，需要注入</a:t>
                </a:r>
                <a:r>
                  <a:rPr lang="en-US" altLang="zh-CN" i="0">
                    <a:solidFill>
                      <a:srgbClr val="000000"/>
                    </a:solidFill>
                    <a:latin typeface="SimSun" pitchFamily="34" charset="0"/>
                    <a:ea typeface="SimSun" pitchFamily="34" charset="-122"/>
                    <a:cs typeface="SimSun" pitchFamily="34" charset="-120"/>
                  </a:rPr>
                  <a:t>____</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mL</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a:t>
                </a:r>
                <a:endParaRPr lang="en-US" altLang="zh-CN" dirty="0">
                  <a:solidFill>
                    <a:srgbClr val="000000"/>
                  </a:solidFill>
                </a:endParaRPr>
              </a:p>
            </p:txBody>
          </p:sp>
        </mc:Choice>
        <mc:Fallback xmlns="">
          <p:sp>
            <p:nvSpPr>
              <p:cNvPr id="16" name="QB_7_BD.178_1#2de789e03?vop=1&amp;pid=cfee5b832&amp;color=0,0,0&amp;vtp=1&amp;bbb=1&amp;hb=1"/>
              <p:cNvSpPr>
                <a:spLocks noRot="1" noChangeAspect="1" noMove="1" noResize="1" noEditPoints="1" noAdjustHandles="1" noChangeArrowheads="1" noChangeShapeType="1" noTextEdit="1"/>
              </p:cNvSpPr>
              <p:nvPr/>
            </p:nvSpPr>
            <p:spPr>
              <a:xfrm>
                <a:off x="832104" y="5076365"/>
                <a:ext cx="10533888" cy="838200"/>
              </a:xfrm>
              <a:prstGeom prst="rect">
                <a:avLst/>
              </a:prstGeom>
              <a:blipFill>
                <a:blip r:embed="rId10"/>
                <a:stretch>
                  <a:fillRect l="-1389" r="-347" b="-10949"/>
                </a:stretch>
              </a:blipFill>
              <a:ln/>
            </p:spPr>
            <p:txBody>
              <a:bodyPr/>
              <a:lstStyle/>
              <a:p>
                <a:r>
                  <a:rPr lang="zh-CN" altLang="en-US">
                    <a:noFill/>
                  </a:rPr>
                  <a:t> </a:t>
                </a:r>
              </a:p>
            </p:txBody>
          </p:sp>
        </mc:Fallback>
      </mc:AlternateContent>
      <p:sp>
        <p:nvSpPr>
          <p:cNvPr id="17" name="QB_7_AN.179_1#2de789e03.blank?vop=1&amp;pid=cfee5b832&amp;color=0,0,0&amp;vpa=91&amp;vtp=1&amp;bbb=1"/>
          <p:cNvSpPr/>
          <p:nvPr/>
        </p:nvSpPr>
        <p:spPr>
          <a:xfrm>
            <a:off x="2653760" y="5464985"/>
            <a:ext cx="4333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40</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bg/>
                                          </p:spTgt>
                                        </p:tgtEl>
                                        <p:attrNameLst>
                                          <p:attrName>style.visibility</p:attrName>
                                        </p:attrNameLst>
                                      </p:cBhvr>
                                      <p:to>
                                        <p:strVal val="visible"/>
                                      </p:to>
                                    </p:set>
                                    <p:anim calcmode="lin" valueType="num">
                                      <p:cBhvr additive="base">
                                        <p:cTn id="4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3">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xEl>
                                              <p:pRg st="0" end="0"/>
                                            </p:txEl>
                                          </p:spTgt>
                                        </p:tgtEl>
                                        <p:attrNameLst>
                                          <p:attrName>style.visibility</p:attrName>
                                        </p:attrNameLst>
                                      </p:cBhvr>
                                      <p:to>
                                        <p:strVal val="visible"/>
                                      </p:to>
                                    </p:set>
                                    <p:anim calcmode="lin" valueType="num">
                                      <p:cBhvr additive="base">
                                        <p:cTn id="5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5">
                                            <p:bg/>
                                          </p:spTgt>
                                        </p:tgtEl>
                                        <p:attrNameLst>
                                          <p:attrName>style.visibility</p:attrName>
                                        </p:attrNameLst>
                                      </p:cBhvr>
                                      <p:to>
                                        <p:strVal val="visible"/>
                                      </p:to>
                                    </p:set>
                                    <p:anim calcmode="lin" valueType="num">
                                      <p:cBhvr additive="base">
                                        <p:cTn id="5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5">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5">
                                            <p:txEl>
                                              <p:pRg st="0" end="0"/>
                                            </p:txEl>
                                          </p:spTgt>
                                        </p:tgtEl>
                                        <p:attrNameLst>
                                          <p:attrName>style.visibility</p:attrName>
                                        </p:attrNameLst>
                                      </p:cBhvr>
                                      <p:to>
                                        <p:strVal val="visible"/>
                                      </p:to>
                                    </p:set>
                                    <p:anim calcmode="lin" valueType="num">
                                      <p:cBhvr additive="base">
                                        <p:cTn id="6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
                                            <p:bg/>
                                          </p:spTgt>
                                        </p:tgtEl>
                                        <p:attrNameLst>
                                          <p:attrName>style.visibility</p:attrName>
                                        </p:attrNameLst>
                                      </p:cBhvr>
                                      <p:to>
                                        <p:strVal val="visible"/>
                                      </p:to>
                                    </p:set>
                                    <p:anim calcmode="lin" valueType="num">
                                      <p:cBhvr additive="base">
                                        <p:cTn id="67"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7">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7">
                                            <p:txEl>
                                              <p:pRg st="0" end="0"/>
                                            </p:txEl>
                                          </p:spTgt>
                                        </p:tgtEl>
                                        <p:attrNameLst>
                                          <p:attrName>style.visibility</p:attrName>
                                        </p:attrNameLst>
                                      </p:cBhvr>
                                      <p:to>
                                        <p:strVal val="visible"/>
                                      </p:to>
                                    </p:set>
                                    <p:anim calcmode="lin" valueType="num">
                                      <p:cBhvr additive="base">
                                        <p:cTn id="7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8" grpId="0" build="p" animBg="1"/>
      <p:bldP spid="10" grpId="0" build="p" animBg="1"/>
      <p:bldP spid="11" grpId="0" build="p" animBg="1"/>
      <p:bldP spid="13" grpId="0" build="p" animBg="1"/>
      <p:bldP spid="15" grpId="0" build="p" animBg="1"/>
      <p:bldP spid="17"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5_BD.180_1#962359dc6?vop=1&amp;pid=2f50490e4&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人类活动对硫的循环能产生影响。</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181_1#962359dc6.bracket?vop=1&amp;pid=2f50490e4&amp;color=0,0,0&amp;vpa=92&amp;vtp=1"/>
          <p:cNvSpPr/>
          <p:nvPr/>
        </p:nvSpPr>
        <p:spPr>
          <a:xfrm>
            <a:off x="6273260"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5_BD.180_2#962359dc6.choices?vop=1&amp;pid=2f50490e4&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地壳中的硫元素常以硫化物和硫酸盐的形式存在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硫元素的循环过程中既有硫的还原又有硫的氧化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工业排放的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尾气可与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转化成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过程中，提供足量的氧气</a:t>
                </a:r>
                <a:r>
                  <a:rPr lang="en-US" altLang="zh-CN" sz="1800" b="0" i="0">
                    <a:solidFill>
                      <a:srgbClr val="000000"/>
                    </a:solidFill>
                    <a:latin typeface="微软雅黑" pitchFamily="34" charset="0"/>
                    <a:ea typeface="微软雅黑" pitchFamily="34" charset="-122"/>
                    <a:cs typeface="微软雅黑" pitchFamily="34" charset="-120"/>
                  </a:rPr>
                  <a:t>，可实现</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的完全转化，提高原料利用率</a:t>
                </a:r>
                <a:endParaRPr lang="en-US" altLang="zh-CN" sz="1800" dirty="0"/>
              </a:p>
            </p:txBody>
          </p:sp>
        </mc:Choice>
        <mc:Fallback xmlns="">
          <p:sp>
            <p:nvSpPr>
              <p:cNvPr id="4" name="QC_5_BD.180_2#962359dc6.choices?vop=1&amp;pid=2f50490e4&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5_BD.182_1#628d39817?sp=1&amp;vop=1&amp;pid=2f50490e4&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易错题</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下列有色溶液褪色原理基本相同的是(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183_1#628d39817.bracket?vop=1&amp;pid=2f50490e4&amp;color=0,0,0&amp;vpa=93&amp;vtp=1"/>
          <p:cNvSpPr/>
          <p:nvPr/>
        </p:nvSpPr>
        <p:spPr>
          <a:xfrm>
            <a:off x="5474748"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5_BD.182_2#628d39817?vop=1&amp;pid=2f50490e4&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使品红溶液褪色</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使品红溶液褪色</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oMath>
                </a14:m>
                <a:r>
                  <a:rPr lang="en-US" altLang="zh-CN" sz="1800" b="0" i="0" dirty="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加入含酚酞的水溶液中，溶液先变红后褪色</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④</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使酸性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溶液褪色</a:t>
                </a:r>
                <a:endParaRPr lang="en-US" altLang="zh-CN" sz="100" dirty="0"/>
              </a:p>
            </p:txBody>
          </p:sp>
        </mc:Choice>
        <mc:Fallback xmlns="">
          <p:sp>
            <p:nvSpPr>
              <p:cNvPr id="4" name="QC_5_BD.182_2#628d39817?vop=1&amp;pid=2f50490e4&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100" b="-5455"/>
                </a:stretch>
              </a:blipFill>
              <a:ln/>
            </p:spPr>
            <p:txBody>
              <a:bodyPr/>
              <a:lstStyle/>
              <a:p>
                <a:r>
                  <a:rPr lang="zh-CN" altLang="en-US">
                    <a:noFill/>
                  </a:rPr>
                  <a:t> </a:t>
                </a:r>
              </a:p>
            </p:txBody>
          </p:sp>
        </mc:Fallback>
      </mc:AlternateContent>
      <p:sp>
        <p:nvSpPr>
          <p:cNvPr id="5" name="QC_5_BD.182_3#628d39817.choices?vop=1&amp;pid=2f50490e4&amp;color=0,0,0&amp;vtp=1&amp;bbb=1"/>
          <p:cNvSpPr/>
          <p:nvPr/>
        </p:nvSpPr>
        <p:spPr>
          <a:xfrm>
            <a:off x="832104" y="3184525"/>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6497" algn="l"/>
                <a:tab pos="5374894" algn="l"/>
                <a:tab pos="805599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①②</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②④</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②③</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①④</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184_1#60f27918d?sp=1&amp;vop=1&amp;pid=2f50490e4&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某兴趣小组利用如图装置制备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，并探究</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的性质。</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5_BD.184_1#60f27918d?sp=1&amp;vop=1&amp;pid=2f50490e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5_AN.185_1#60f27918d.bracket?vop=1&amp;pid=2f50490e4&amp;color=0,0,0&amp;vpa=94&amp;vtp=1"/>
          <p:cNvSpPr/>
          <p:nvPr/>
        </p:nvSpPr>
        <p:spPr>
          <a:xfrm>
            <a:off x="8394033"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5_BD.184_2#60f27918d?htil=16&amp;vop=1&amp;pid=2f50490e4&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995882" y="1622425"/>
            <a:ext cx="4297680" cy="16367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184_3#60f27918d.choices?htil=16&amp;vop=1&amp;pid=2f50490e4&amp;color=0,0,0&amp;vtp=1&amp;bbb=1&amp;hb=1"/>
              <p:cNvSpPr/>
              <p:nvPr/>
            </p:nvSpPr>
            <p:spPr>
              <a:xfrm>
                <a:off x="832104" y="1529771"/>
                <a:ext cx="6153912"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若装置B中为紫色石蕊溶液，则装置</a:t>
                </a:r>
                <a:r>
                  <a:rPr lang="en-US" altLang="zh-CN" sz="1800" b="0" i="0">
                    <a:solidFill>
                      <a:srgbClr val="000000"/>
                    </a:solidFill>
                    <a:latin typeface="微软雅黑" pitchFamily="34" charset="0"/>
                    <a:ea typeface="微软雅黑" pitchFamily="34" charset="-122"/>
                    <a:cs typeface="微软雅黑" pitchFamily="34" charset="-120"/>
                  </a:rPr>
                  <a:t>B可验证</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的漂白性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若装置B中有浓硫酸，则装置C会产生沉淀</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若装置B中为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溶液，则装置</a:t>
                </a:r>
                <a:r>
                  <a:rPr lang="en-US" altLang="zh-CN" sz="1800" b="0" i="0">
                    <a:solidFill>
                      <a:srgbClr val="000000"/>
                    </a:solidFill>
                    <a:latin typeface="微软雅黑" pitchFamily="34" charset="0"/>
                    <a:ea typeface="微软雅黑" pitchFamily="34" charset="-122"/>
                    <a:cs typeface="微软雅黑" pitchFamily="34" charset="-120"/>
                  </a:rPr>
                  <a:t>B中会产生</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沉淀</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若装置</a:t>
                </a:r>
                <a:r>
                  <a:rPr lang="en-US" altLang="zh-CN" b="0" i="0">
                    <a:solidFill>
                      <a:srgbClr val="000000"/>
                    </a:solidFill>
                    <a:latin typeface="微软雅黑" pitchFamily="34" charset="0"/>
                    <a:ea typeface="微软雅黑" pitchFamily="34" charset="-122"/>
                    <a:cs typeface="微软雅黑" pitchFamily="34" charset="-120"/>
                  </a:rPr>
                  <a:t>B中为</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b="0" i="0" dirty="0">
                    <a:solidFill>
                      <a:srgbClr val="000000"/>
                    </a:solidFill>
                    <a:latin typeface="微软雅黑" pitchFamily="34" charset="0"/>
                    <a:ea typeface="微软雅黑" pitchFamily="34" charset="-122"/>
                    <a:cs typeface="微软雅黑" pitchFamily="34" charset="-120"/>
                  </a:rPr>
                  <a:t>溶液，则装置</a:t>
                </a:r>
                <a:r>
                  <a:rPr lang="en-US" altLang="zh-CN" b="0" i="0">
                    <a:solidFill>
                      <a:srgbClr val="000000"/>
                    </a:solidFill>
                    <a:latin typeface="微软雅黑" pitchFamily="34" charset="0"/>
                    <a:ea typeface="微软雅黑" pitchFamily="34" charset="-122"/>
                    <a:cs typeface="微软雅黑" pitchFamily="34" charset="-120"/>
                  </a:rPr>
                  <a:t>B可验证</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具有还原性</a:t>
                </a:r>
                <a:endParaRPr lang="en-US" altLang="zh-CN" dirty="0"/>
              </a:p>
            </p:txBody>
          </p:sp>
        </mc:Choice>
        <mc:Fallback xmlns="">
          <p:sp>
            <p:nvSpPr>
              <p:cNvPr id="5" name="QC_5_BD.184_3#60f27918d.choices?htil=16&amp;vop=1&amp;pid=2f50490e4&amp;color=0,0,0&amp;vtp=1&amp;bbb=1&amp;hb=1"/>
              <p:cNvSpPr>
                <a:spLocks noRot="1" noChangeAspect="1" noMove="1" noResize="1" noEditPoints="1" noAdjustHandles="1" noChangeArrowheads="1" noChangeShapeType="1" noTextEdit="1"/>
              </p:cNvSpPr>
              <p:nvPr/>
            </p:nvSpPr>
            <p:spPr>
              <a:xfrm>
                <a:off x="832104" y="1529771"/>
                <a:ext cx="6153912" cy="2095500"/>
              </a:xfrm>
              <a:prstGeom prst="rect">
                <a:avLst/>
              </a:prstGeom>
              <a:blipFill>
                <a:blip r:embed="rId5"/>
                <a:stretch>
                  <a:fillRect l="-2379" r="-595" b="-436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186_1#f51e4e6da?sp=1&amp;vop=1&amp;pid=2f50490e4&amp;color=0,0,0&amp;vtp=1&amp;bt=1&amp;bbb=1&amp;hb=1"/>
              <p:cNvSpPr/>
              <p:nvPr/>
            </p:nvSpPr>
            <p:spPr>
              <a:xfrm>
                <a:off x="832104" y="1080000"/>
                <a:ext cx="10533888" cy="13081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硫酸亚铁在高温条件下分解可生成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，化学方程式为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为探究硫酸亚铁的分解产物</a:t>
                </a:r>
                <a:r>
                  <a:rPr lang="en-US" altLang="zh-CN" sz="1800" b="0" i="0" dirty="0">
                    <a:solidFill>
                      <a:srgbClr val="000000"/>
                    </a:solidFill>
                    <a:latin typeface="微软雅黑" pitchFamily="34" charset="0"/>
                    <a:ea typeface="微软雅黑" pitchFamily="34" charset="-122"/>
                    <a:cs typeface="微软雅黑" pitchFamily="34" charset="-120"/>
                  </a:rPr>
                  <a:t>，将硫酸亚铁装入装置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中</a:t>
                </a:r>
                <a:r>
                  <a:rPr lang="en-US" altLang="zh-CN" sz="1800" b="0" i="0">
                    <a:solidFill>
                      <a:srgbClr val="000000"/>
                    </a:solidFill>
                    <a:latin typeface="微软雅黑" pitchFamily="34" charset="0"/>
                    <a:ea typeface="微软雅黑" pitchFamily="34" charset="-122"/>
                    <a:cs typeface="微软雅黑" pitchFamily="34" charset="-120"/>
                  </a:rPr>
                  <a:t>，打开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，缓缓通入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，加热。实验后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中残</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留固体为红色粉末</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下列说法中正确的是(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186_1#f51e4e6da?sp=1&amp;vop=1&amp;pid=2f50490e4&amp;color=0,0,0&amp;vtp=1&amp;bt=1&amp;bbb=1&amp;hb=1"/>
              <p:cNvSpPr>
                <a:spLocks noRot="1" noChangeAspect="1" noMove="1" noResize="1" noEditPoints="1" noAdjustHandles="1" noChangeArrowheads="1" noChangeShapeType="1" noTextEdit="1"/>
              </p:cNvSpPr>
              <p:nvPr/>
            </p:nvSpPr>
            <p:spPr>
              <a:xfrm>
                <a:off x="832104" y="1080000"/>
                <a:ext cx="10533888" cy="1308100"/>
              </a:xfrm>
              <a:prstGeom prst="rect">
                <a:avLst/>
              </a:prstGeom>
              <a:blipFill>
                <a:blip r:embed="rId3"/>
                <a:stretch>
                  <a:fillRect l="-1389" t="-930" r="-1273" b="-6977"/>
                </a:stretch>
              </a:blipFill>
              <a:ln/>
            </p:spPr>
            <p:txBody>
              <a:bodyPr/>
              <a:lstStyle/>
              <a:p>
                <a:r>
                  <a:rPr lang="zh-CN" altLang="en-US">
                    <a:noFill/>
                  </a:rPr>
                  <a:t> </a:t>
                </a:r>
              </a:p>
            </p:txBody>
          </p:sp>
        </mc:Fallback>
      </mc:AlternateContent>
      <p:sp>
        <p:nvSpPr>
          <p:cNvPr id="3" name="QC_5_AN.187_1#f51e4e6da.bracket?vop=1&amp;pid=2f50490e4&amp;color=0,0,0&amp;vpa=95&amp;vtp=1"/>
          <p:cNvSpPr/>
          <p:nvPr/>
        </p:nvSpPr>
        <p:spPr>
          <a:xfrm>
            <a:off x="5142960" y="19766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5_BD.186_2#f51e4e6da?htil=17&amp;vop=1&amp;pid=2f50490e4&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312335" y="2498843"/>
            <a:ext cx="4032504" cy="17282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186_3#f51e4e6da.choices?htil=17&amp;vop=1&amp;pid=2f50490e4&amp;color=0,0,0&amp;vtp=1&amp;bbb=1&amp;hb=1"/>
              <p:cNvSpPr/>
              <p:nvPr/>
            </p:nvSpPr>
            <p:spPr>
              <a:xfrm>
                <a:off x="832104" y="2406189"/>
                <a:ext cx="6419088" cy="24384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中残留的红色粉末是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中的试剂为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溶液，反应后有白色沉淀生成</a:t>
                </a:r>
                <a:r>
                  <a:rPr lang="en-US" altLang="zh-CN" sz="1800" b="0" i="0">
                    <a:solidFill>
                      <a:srgbClr val="000000"/>
                    </a:solidFill>
                    <a:latin typeface="微软雅黑" pitchFamily="34" charset="0"/>
                    <a:ea typeface="微软雅黑" pitchFamily="34" charset="-122"/>
                    <a:cs typeface="微软雅黑" pitchFamily="34" charset="-120"/>
                  </a:rPr>
                  <a:t>，证明</a:t>
                </a:r>
              </a:p>
              <a:p>
                <a:pPr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分解产物中有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dirty="0">
                    <a:solidFill>
                      <a:srgbClr val="000000"/>
                    </a:solidFill>
                    <a:latin typeface="微软雅黑" pitchFamily="34" charset="0"/>
                    <a:ea typeface="微软雅黑" pitchFamily="34" charset="-122"/>
                    <a:cs typeface="微软雅黑" pitchFamily="34" charset="-120"/>
                  </a:rPr>
                  <a:t>中的试剂为酸性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，作用是除去混合气体中的</a:t>
                </a:r>
              </a:p>
              <a:p>
                <a:pPr latinLnBrk="1">
                  <a:lnSpc>
                    <a:spcPts val="32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装置</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之后需要增加尾气处理装置</a:t>
                </a:r>
                <a:endParaRPr lang="en-US" altLang="zh-CN" dirty="0"/>
              </a:p>
            </p:txBody>
          </p:sp>
        </mc:Choice>
        <mc:Fallback xmlns="">
          <p:sp>
            <p:nvSpPr>
              <p:cNvPr id="5" name="QC_5_BD.186_3#f51e4e6da.choices?htil=17&amp;vop=1&amp;pid=2f50490e4&amp;color=0,0,0&amp;vtp=1&amp;bbb=1&amp;hb=1"/>
              <p:cNvSpPr>
                <a:spLocks noRot="1" noChangeAspect="1" noMove="1" noResize="1" noEditPoints="1" noAdjustHandles="1" noChangeArrowheads="1" noChangeShapeType="1" noTextEdit="1"/>
              </p:cNvSpPr>
              <p:nvPr/>
            </p:nvSpPr>
            <p:spPr>
              <a:xfrm>
                <a:off x="832104" y="2406189"/>
                <a:ext cx="6419088" cy="2438400"/>
              </a:xfrm>
              <a:prstGeom prst="rect">
                <a:avLst/>
              </a:prstGeom>
              <a:blipFill>
                <a:blip r:embed="rId5"/>
                <a:stretch>
                  <a:fillRect l="-2279" r="-1994" b="-375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pic>
        <p:nvPicPr>
          <p:cNvPr id="2" name="QO_5_BD.188_1#4124389c4?htil=18&amp;vop=1&amp;pid=2f50490e4&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86601" y="1080000"/>
            <a:ext cx="3557445" cy="1562545"/>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O_5_BD.188_2#4124389c4?htil=18&amp;sp=1&amp;vop=1&amp;pid=2f50490e4&amp;color=0,0,0&amp;vtp=1&amp;bt=1&amp;bbb=1&amp;hs=1"/>
              <p:cNvSpPr/>
              <p:nvPr/>
            </p:nvSpPr>
            <p:spPr>
              <a:xfrm>
                <a:off x="832104" y="1092699"/>
                <a:ext cx="6163056" cy="444500"/>
              </a:xfrm>
              <a:prstGeom prst="rect">
                <a:avLst/>
              </a:prstGeom>
              <a:noFill/>
              <a:ln/>
            </p:spPr>
            <p:txBody>
              <a:bodyPr wrap="none" lIns="0" tIns="0" rIns="0" bIns="0" rtlCol="0" anchor="t"/>
              <a:lstStyle/>
              <a:p>
                <a:pPr algn="l" latinLnBrk="1">
                  <a:lnSpc>
                    <a:spcPts val="3500"/>
                  </a:lnSpc>
                </a:pPr>
                <a:r>
                  <a:rPr lang="en-US" altLang="zh-CN" sz="1800" b="0" i="0" dirty="0">
                    <a:solidFill>
                      <a:srgbClr val="000000"/>
                    </a:solidFill>
                    <a:latin typeface="微软雅黑" pitchFamily="34" charset="0"/>
                    <a:ea typeface="微软雅黑" pitchFamily="34" charset="-122"/>
                    <a:cs typeface="微软雅黑" pitchFamily="34" charset="-120"/>
                  </a:rPr>
                  <a:t>如图所示</a:t>
                </a:r>
                <a:r>
                  <a:rPr lang="en-US" altLang="zh-CN" sz="1800" b="0" i="0">
                    <a:solidFill>
                      <a:srgbClr val="000000"/>
                    </a:solidFill>
                    <a:latin typeface="微软雅黑" pitchFamily="34" charset="0"/>
                    <a:ea typeface="微软雅黑" pitchFamily="34" charset="-122"/>
                    <a:cs typeface="微软雅黑" pitchFamily="34" charset="-120"/>
                  </a:rPr>
                  <a:t>，某同学利用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和浓硫酸制取</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并探究其性质。</a:t>
                </a:r>
                <a:endParaRPr lang="en-US" altLang="zh-CN" sz="1800" dirty="0">
                  <a:solidFill>
                    <a:srgbClr val="000000"/>
                  </a:solidFill>
                </a:endParaRPr>
              </a:p>
            </p:txBody>
          </p:sp>
        </mc:Choice>
        <mc:Fallback xmlns="">
          <p:sp>
            <p:nvSpPr>
              <p:cNvPr id="3" name="QO_5_BD.188_2#4124389c4?htil=18&amp;sp=1&amp;vop=1&amp;pid=2f50490e4&amp;color=0,0,0&amp;vtp=1&amp;bt=1&amp;bbb=1&amp;hs=1"/>
              <p:cNvSpPr>
                <a:spLocks noRot="1" noChangeAspect="1" noMove="1" noResize="1" noEditPoints="1" noAdjustHandles="1" noChangeArrowheads="1" noChangeShapeType="1" noTextEdit="1"/>
              </p:cNvSpPr>
              <p:nvPr/>
            </p:nvSpPr>
            <p:spPr>
              <a:xfrm>
                <a:off x="832104" y="1092699"/>
                <a:ext cx="6163056" cy="444500"/>
              </a:xfrm>
              <a:prstGeom prst="rect">
                <a:avLst/>
              </a:prstGeom>
              <a:blipFill>
                <a:blip r:embed="rId4"/>
                <a:stretch>
                  <a:fillRect l="-2374" r="-5836" b="-2054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BD.189_1#87a0818fa?htil=18&amp;vop=1&amp;pid=4124389c4&amp;color=0,0,0&amp;vtp=1&amp;bbb=1&amp;hb=1&amp;hs=1"/>
              <p:cNvSpPr/>
              <p:nvPr/>
            </p:nvSpPr>
            <p:spPr>
              <a:xfrm>
                <a:off x="832104" y="1492939"/>
                <a:ext cx="6163056" cy="12192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（1）写出装置B</a:t>
                </a:r>
                <a:r>
                  <a:rPr lang="en-US" altLang="zh-CN" sz="1800" b="0" i="0">
                    <a:solidFill>
                      <a:srgbClr val="000000"/>
                    </a:solidFill>
                    <a:latin typeface="微软雅黑" pitchFamily="34" charset="0"/>
                    <a:ea typeface="微软雅黑" pitchFamily="34" charset="-122"/>
                    <a:cs typeface="微软雅黑" pitchFamily="34" charset="-120"/>
                  </a:rPr>
                  <a:t>中发生反应的离子方程式：</a:t>
                </a:r>
                <a:r>
                  <a:rPr lang="en-US" altLang="zh-CN" sz="1800" i="0">
                    <a:solidFill>
                      <a:srgbClr val="000000"/>
                    </a:solidFill>
                    <a:latin typeface="SimSun" pitchFamily="34" charset="0"/>
                    <a:ea typeface="SimSun" pitchFamily="34" charset="-122"/>
                    <a:cs typeface="SimSun" pitchFamily="34" charset="-120"/>
                  </a:rPr>
                  <a:t>_______________</a:t>
                </a:r>
              </a:p>
              <a:p>
                <a:pPr latinLnBrk="1">
                  <a:lnSpc>
                    <a:spcPts val="3200"/>
                  </a:lnSpc>
                </a:pPr>
                <a:r>
                  <a:rPr lang="en-US" altLang="zh-CN" sz="1800" i="0">
                    <a:solidFill>
                      <a:srgbClr val="000000"/>
                    </a:solidFill>
                    <a:latin typeface="SimSun" pitchFamily="34" charset="0"/>
                    <a:ea typeface="SimSun" pitchFamily="34" charset="-122"/>
                    <a:cs typeface="SimSun" pitchFamily="34" charset="-120"/>
                  </a:rPr>
                  <a:t>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，证明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有</a:t>
                </a:r>
                <a:r>
                  <a:rPr lang="en-US" altLang="zh-CN" sz="1800" i="0">
                    <a:solidFill>
                      <a:srgbClr val="000000"/>
                    </a:solidFill>
                    <a:latin typeface="SimSun" pitchFamily="34" charset="0"/>
                    <a:ea typeface="SimSun" pitchFamily="34" charset="-122"/>
                    <a:cs typeface="SimSun" pitchFamily="34" charset="-120"/>
                  </a:rPr>
                  <a:t>______</a:t>
                </a: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性</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4" name="QB_6_BD.189_1#87a0818fa?htil=18&amp;vop=1&amp;pid=4124389c4&amp;color=0,0,0&amp;vtp=1&amp;bbb=1&amp;hb=1&amp;hs=1"/>
              <p:cNvSpPr>
                <a:spLocks noRot="1" noChangeAspect="1" noMove="1" noResize="1" noEditPoints="1" noAdjustHandles="1" noChangeArrowheads="1" noChangeShapeType="1" noTextEdit="1"/>
              </p:cNvSpPr>
              <p:nvPr/>
            </p:nvSpPr>
            <p:spPr>
              <a:xfrm>
                <a:off x="832104" y="1492939"/>
                <a:ext cx="6163056" cy="1219200"/>
              </a:xfrm>
              <a:prstGeom prst="rect">
                <a:avLst/>
              </a:prstGeom>
              <a:blipFill>
                <a:blip r:embed="rId5"/>
                <a:stretch>
                  <a:fillRect l="-2374" t="-1000" r="-1682" b="-75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AN.190_1#87a0818fa.blank?vop=1&amp;pid=4124389c4&amp;color=0,0,0&amp;vpa=96&amp;vtp=1&amp;bbb=1&amp;rh=23.75&amp;hb=1"/>
              <p:cNvSpPr/>
              <p:nvPr/>
            </p:nvSpPr>
            <p:spPr>
              <a:xfrm>
                <a:off x="832104" y="1454839"/>
                <a:ext cx="6163056" cy="787400"/>
              </a:xfrm>
              <a:prstGeom prst="rect">
                <a:avLst/>
              </a:prstGeom>
              <a:noFill/>
              <a:ln/>
            </p:spPr>
            <p:txBody>
              <a:bodyPr wrap="square" lIns="0" tIns="0" rIns="0" bIns="0" rtlCol="0" anchor="t"/>
              <a:lstStyle/>
              <a:p>
                <a:pPr latinLnBrk="1">
                  <a:lnSpc>
                    <a:spcPts val="30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5</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5</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6_AN.190_1#87a0818fa.blank?vop=1&amp;pid=4124389c4&amp;color=0,0,0&amp;vpa=96&amp;vtp=1&amp;bbb=1&amp;rh=23.75&amp;hb=1"/>
              <p:cNvSpPr>
                <a:spLocks noRot="1" noChangeAspect="1" noMove="1" noResize="1" noEditPoints="1" noAdjustHandles="1" noChangeArrowheads="1" noChangeShapeType="1" noTextEdit="1"/>
              </p:cNvSpPr>
              <p:nvPr/>
            </p:nvSpPr>
            <p:spPr>
              <a:xfrm>
                <a:off x="832104" y="1454839"/>
                <a:ext cx="6163056" cy="787400"/>
              </a:xfrm>
              <a:prstGeom prst="rect">
                <a:avLst/>
              </a:prstGeom>
              <a:blipFill>
                <a:blip r:embed="rId6"/>
                <a:stretch>
                  <a:fillRect l="-1385" b="-5426"/>
                </a:stretch>
              </a:blipFill>
              <a:ln/>
            </p:spPr>
            <p:txBody>
              <a:bodyPr/>
              <a:lstStyle/>
              <a:p>
                <a:r>
                  <a:rPr lang="zh-CN" altLang="en-US">
                    <a:noFill/>
                  </a:rPr>
                  <a:t> </a:t>
                </a:r>
              </a:p>
            </p:txBody>
          </p:sp>
        </mc:Fallback>
      </mc:AlternateContent>
      <p:sp>
        <p:nvSpPr>
          <p:cNvPr id="6" name="QB_6_AN.191_1#87a0818fa.blank?vop=1&amp;pid=4124389c4&amp;color=0,0,0&amp;vpa=97&amp;vtp=1&amp;bbb=1"/>
          <p:cNvSpPr/>
          <p:nvPr/>
        </p:nvSpPr>
        <p:spPr>
          <a:xfrm>
            <a:off x="6235097" y="1872606"/>
            <a:ext cx="623888" cy="406400"/>
          </a:xfrm>
          <a:prstGeom prst="rect">
            <a:avLst/>
          </a:prstGeom>
          <a:noFill/>
          <a:ln/>
        </p:spPr>
        <p:txBody>
          <a:bodyPr wrap="none" lIns="0" tIns="0" rIns="0" bIns="0" rtlCol="0" anchor="t"/>
          <a:lstStyle/>
          <a:p>
            <a:pPr algn="ctr" latinLnBrk="1">
              <a:lnSpc>
                <a:spcPts val="3200"/>
              </a:lnSpc>
            </a:pPr>
            <a:r>
              <a:rPr lang="en-US" altLang="zh-CN" b="0" i="0" dirty="0">
                <a:solidFill>
                  <a:srgbClr val="FF0000"/>
                </a:solidFill>
                <a:latin typeface="微软雅黑" pitchFamily="34" charset="0"/>
                <a:ea typeface="微软雅黑" pitchFamily="34" charset="-122"/>
                <a:cs typeface="微软雅黑" pitchFamily="34" charset="-120"/>
              </a:rPr>
              <a:t>还原</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7" name="QB_6_BD.192_1#07c64914d?vop=1&amp;pid=4124389c4&amp;color=0,0,0&amp;vtp=1&amp;bbb=1&amp;hs=1"/>
              <p:cNvSpPr/>
              <p:nvPr/>
            </p:nvSpPr>
            <p:spPr>
              <a:xfrm>
                <a:off x="832104" y="2712386"/>
                <a:ext cx="10533888" cy="16256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（2）装置</a:t>
                </a:r>
                <a:r>
                  <a:rPr lang="en-US" altLang="zh-CN" sz="1800" b="0" i="0">
                    <a:solidFill>
                      <a:srgbClr val="000000"/>
                    </a:solidFill>
                    <a:latin typeface="微软雅黑" pitchFamily="34" charset="0"/>
                    <a:ea typeface="微软雅黑" pitchFamily="34" charset="-122"/>
                    <a:cs typeface="微软雅黑" pitchFamily="34" charset="-120"/>
                  </a:rPr>
                  <a:t>C中的实验现象是</a:t>
                </a:r>
                <a:r>
                  <a:rPr lang="en-US" altLang="zh-CN" sz="1800" i="0">
                    <a:solidFill>
                      <a:srgbClr val="000000"/>
                    </a:solidFill>
                    <a:latin typeface="SimSun" pitchFamily="34" charset="0"/>
                    <a:ea typeface="SimSun" pitchFamily="34" charset="-122"/>
                    <a:cs typeface="SimSun" pitchFamily="34" charset="-120"/>
                  </a:rPr>
                  <a:t>______________</a:t>
                </a:r>
                <a:r>
                  <a:rPr lang="en-US" altLang="zh-CN" sz="1800" b="0" i="0">
                    <a:solidFill>
                      <a:srgbClr val="000000"/>
                    </a:solidFill>
                    <a:latin typeface="微软雅黑" pitchFamily="34" charset="0"/>
                    <a:ea typeface="微软雅黑" pitchFamily="34" charset="-122"/>
                    <a:cs typeface="微软雅黑" pitchFamily="34" charset="-120"/>
                  </a:rPr>
                  <a:t>，该实验现象说明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具有</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性。</a:t>
                </a:r>
              </a:p>
              <a:p>
                <a:pPr lvl="0" latinLnBrk="1">
                  <a:lnSpc>
                    <a:spcPts val="3200"/>
                  </a:lnSpc>
                </a:pPr>
                <a:r>
                  <a:rPr lang="en-US" altLang="zh-CN" dirty="0">
                    <a:solidFill>
                      <a:srgbClr val="000000"/>
                    </a:solidFill>
                    <a:latin typeface="微软雅黑" pitchFamily="34" charset="0"/>
                    <a:ea typeface="微软雅黑" pitchFamily="34" charset="-122"/>
                    <a:cs typeface="微软雅黑" pitchFamily="34" charset="-120"/>
                  </a:rPr>
                  <a:t>（3</a:t>
                </a:r>
                <a:r>
                  <a:rPr lang="en-US" altLang="zh-CN">
                    <a:solidFill>
                      <a:srgbClr val="000000"/>
                    </a:solidFill>
                    <a:latin typeface="微软雅黑" pitchFamily="34" charset="0"/>
                    <a:ea typeface="微软雅黑" pitchFamily="34" charset="-122"/>
                    <a:cs typeface="微软雅黑" pitchFamily="34" charset="-120"/>
                  </a:rPr>
                  <a:t>）能验证</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具有酸性氧化物的通性的实验现象是</a:t>
                </a:r>
                <a:r>
                  <a:rPr lang="en-US" altLang="zh-CN">
                    <a:solidFill>
                      <a:srgbClr val="000000"/>
                    </a:solidFill>
                    <a:latin typeface="SimSun" pitchFamily="34" charset="0"/>
                    <a:ea typeface="SimSun" pitchFamily="34" charset="-122"/>
                    <a:cs typeface="SimSun" pitchFamily="34" charset="-120"/>
                  </a:rPr>
                  <a:t>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200"/>
                  </a:lnSpc>
                </a:pPr>
                <a:r>
                  <a:rPr lang="en-US" altLang="zh-CN" dirty="0">
                    <a:solidFill>
                      <a:srgbClr val="000000"/>
                    </a:solidFill>
                    <a:latin typeface="微软雅黑" pitchFamily="34" charset="0"/>
                    <a:ea typeface="微软雅黑" pitchFamily="34" charset="-122"/>
                    <a:cs typeface="微软雅黑" pitchFamily="34" charset="-120"/>
                  </a:rPr>
                  <a:t>（4）装置</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dirty="0">
                    <a:solidFill>
                      <a:srgbClr val="000000"/>
                    </a:solidFill>
                    <a:latin typeface="微软雅黑" pitchFamily="34" charset="0"/>
                    <a:ea typeface="微软雅黑" pitchFamily="34" charset="-122"/>
                    <a:cs typeface="微软雅黑" pitchFamily="34" charset="-120"/>
                  </a:rPr>
                  <a:t>的目的是探究</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与品红作用的可逆性，</a:t>
                </a:r>
                <a:r>
                  <a:rPr lang="en-US" altLang="zh-CN">
                    <a:solidFill>
                      <a:srgbClr val="000000"/>
                    </a:solidFill>
                    <a:latin typeface="微软雅黑" pitchFamily="34" charset="0"/>
                    <a:ea typeface="微软雅黑" pitchFamily="34" charset="-122"/>
                    <a:cs typeface="微软雅黑" pitchFamily="34" charset="-120"/>
                  </a:rPr>
                  <a:t>请写出实验操作及现象：</a:t>
                </a:r>
                <a:r>
                  <a:rPr lang="en-US" altLang="zh-CN">
                    <a:solidFill>
                      <a:srgbClr val="000000"/>
                    </a:solidFill>
                    <a:latin typeface="SimSun" pitchFamily="34" charset="0"/>
                    <a:ea typeface="SimSun" pitchFamily="34" charset="-122"/>
                    <a:cs typeface="SimSun" pitchFamily="34" charset="-120"/>
                  </a:rPr>
                  <a:t>________________________</a:t>
                </a:r>
              </a:p>
              <a:p>
                <a:pPr lvl="0" latinLnBrk="1">
                  <a:lnSpc>
                    <a:spcPts val="3200"/>
                  </a:lnSpc>
                </a:pPr>
                <a:r>
                  <a:rPr lang="en-US" altLang="zh-CN">
                    <a:solidFill>
                      <a:srgbClr val="000000"/>
                    </a:solidFill>
                    <a:latin typeface="SimSun" pitchFamily="34" charset="0"/>
                    <a:ea typeface="SimSun" pitchFamily="34" charset="-122"/>
                    <a:cs typeface="SimSun" pitchFamily="34" charset="-120"/>
                  </a:rPr>
                  <a:t>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7" name="QB_6_BD.192_1#07c64914d?vop=1&amp;pid=4124389c4&amp;color=0,0,0&amp;vtp=1&amp;bbb=1&amp;hs=1"/>
              <p:cNvSpPr>
                <a:spLocks noRot="1" noChangeAspect="1" noMove="1" noResize="1" noEditPoints="1" noAdjustHandles="1" noChangeArrowheads="1" noChangeShapeType="1" noTextEdit="1"/>
              </p:cNvSpPr>
              <p:nvPr/>
            </p:nvSpPr>
            <p:spPr>
              <a:xfrm>
                <a:off x="832104" y="2712386"/>
                <a:ext cx="10533888" cy="1625600"/>
              </a:xfrm>
              <a:prstGeom prst="rect">
                <a:avLst/>
              </a:prstGeom>
              <a:blipFill>
                <a:blip r:embed="rId7"/>
                <a:stretch>
                  <a:fillRect l="-1389" t="-749" r="-810" b="-5618"/>
                </a:stretch>
              </a:blipFill>
              <a:ln/>
            </p:spPr>
            <p:txBody>
              <a:bodyPr/>
              <a:lstStyle/>
              <a:p>
                <a:r>
                  <a:rPr lang="zh-CN" altLang="en-US">
                    <a:noFill/>
                  </a:rPr>
                  <a:t> </a:t>
                </a:r>
              </a:p>
            </p:txBody>
          </p:sp>
        </mc:Fallback>
      </mc:AlternateContent>
      <p:sp>
        <p:nvSpPr>
          <p:cNvPr id="8" name="QB_6_AN.193_1#07c64914d.blank?vop=1&amp;pid=4124389c4&amp;color=0,0,0&amp;vpa=98&amp;vtp=1&amp;bbb=1"/>
          <p:cNvSpPr/>
          <p:nvPr/>
        </p:nvSpPr>
        <p:spPr>
          <a:xfrm>
            <a:off x="3638010" y="2685652"/>
            <a:ext cx="1538288" cy="406400"/>
          </a:xfrm>
          <a:prstGeom prst="rect">
            <a:avLst/>
          </a:prstGeom>
          <a:noFill/>
          <a:ln/>
        </p:spPr>
        <p:txBody>
          <a:bodyPr wrap="none" lIns="0" tIns="0" rIns="0" bIns="0" rtlCol="0" anchor="t"/>
          <a:lstStyle/>
          <a:p>
            <a:pPr algn="ctr" latinLnBrk="1">
              <a:lnSpc>
                <a:spcPts val="3200"/>
              </a:lnSpc>
            </a:pPr>
            <a:r>
              <a:rPr lang="en-US" altLang="zh-CN" b="0" i="0" dirty="0">
                <a:solidFill>
                  <a:srgbClr val="FF0000"/>
                </a:solidFill>
                <a:latin typeface="微软雅黑" pitchFamily="34" charset="0"/>
                <a:ea typeface="微软雅黑" pitchFamily="34" charset="-122"/>
                <a:cs typeface="微软雅黑" pitchFamily="34" charset="-120"/>
              </a:rPr>
              <a:t>生成黄色沉淀</a:t>
            </a:r>
            <a:endParaRPr lang="en-US" altLang="zh-CN" dirty="0">
              <a:solidFill>
                <a:srgbClr val="FF0000"/>
              </a:solidFill>
            </a:endParaRPr>
          </a:p>
        </p:txBody>
      </p:sp>
      <p:sp>
        <p:nvSpPr>
          <p:cNvPr id="9" name="QB_6_AN.194_1#07c64914d.blank?vop=1&amp;pid=4124389c4&amp;color=0,0,0&amp;vpa=99&amp;vtp=1&amp;bbb=1"/>
          <p:cNvSpPr/>
          <p:nvPr/>
        </p:nvSpPr>
        <p:spPr>
          <a:xfrm>
            <a:off x="7892446" y="2685652"/>
            <a:ext cx="623888" cy="406400"/>
          </a:xfrm>
          <a:prstGeom prst="rect">
            <a:avLst/>
          </a:prstGeom>
          <a:noFill/>
          <a:ln/>
        </p:spPr>
        <p:txBody>
          <a:bodyPr wrap="none" lIns="0" tIns="0" rIns="0" bIns="0" rtlCol="0" anchor="t"/>
          <a:lstStyle/>
          <a:p>
            <a:pPr algn="ctr" latinLnBrk="1">
              <a:lnSpc>
                <a:spcPts val="3200"/>
              </a:lnSpc>
            </a:pPr>
            <a:r>
              <a:rPr lang="en-US" altLang="zh-CN" b="0" i="0" dirty="0">
                <a:solidFill>
                  <a:srgbClr val="FF0000"/>
                </a:solidFill>
                <a:latin typeface="微软雅黑" pitchFamily="34" charset="0"/>
                <a:ea typeface="微软雅黑" pitchFamily="34" charset="-122"/>
                <a:cs typeface="微软雅黑" pitchFamily="34" charset="-120"/>
              </a:rPr>
              <a:t>氧化</a:t>
            </a:r>
            <a:endParaRPr lang="en-US" altLang="zh-CN" dirty="0">
              <a:solidFill>
                <a:srgbClr val="FF0000"/>
              </a:solidFill>
            </a:endParaRPr>
          </a:p>
        </p:txBody>
      </p:sp>
      <p:sp>
        <p:nvSpPr>
          <p:cNvPr id="11" name="QB_6_AN.196_1#07c64914d.blank?vop=1&amp;pid=4124389c4&amp;color=0,0,0&amp;vpa=100&amp;vtp=1&amp;bbb=1"/>
          <p:cNvSpPr/>
          <p:nvPr/>
        </p:nvSpPr>
        <p:spPr>
          <a:xfrm>
            <a:off x="6114447" y="3092053"/>
            <a:ext cx="1484313" cy="406400"/>
          </a:xfrm>
          <a:prstGeom prst="rect">
            <a:avLst/>
          </a:prstGeom>
          <a:noFill/>
          <a:ln/>
        </p:spPr>
        <p:txBody>
          <a:bodyPr wrap="none" lIns="0" tIns="0" rIns="0" bIns="0" rtlCol="0" anchor="t"/>
          <a:lstStyle/>
          <a:p>
            <a:pPr algn="ctr" latinLnBrk="1">
              <a:lnSpc>
                <a:spcPts val="3200"/>
              </a:lnSpc>
            </a:pPr>
            <a:r>
              <a:rPr lang="en-US" altLang="zh-CN" b="0" i="0" dirty="0">
                <a:solidFill>
                  <a:srgbClr val="FF0000"/>
                </a:solidFill>
                <a:latin typeface="微软雅黑" pitchFamily="34" charset="0"/>
                <a:ea typeface="微软雅黑" pitchFamily="34" charset="-122"/>
                <a:cs typeface="微软雅黑" pitchFamily="34" charset="-120"/>
              </a:rPr>
              <a:t>D中溶液褪色</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3" name="QB_6_AN.198_1#07c64914d.blank?vop=1&amp;pid=4124389c4&amp;color=0,0,0&amp;vpa=101&amp;vtp=1&amp;bbb=1&amp;hb=1"/>
              <p:cNvSpPr/>
              <p:nvPr/>
            </p:nvSpPr>
            <p:spPr>
              <a:xfrm>
                <a:off x="832104" y="3498452"/>
                <a:ext cx="10531904" cy="812800"/>
              </a:xfrm>
              <a:prstGeom prst="rect">
                <a:avLst/>
              </a:prstGeom>
              <a:noFill/>
              <a:ln/>
            </p:spPr>
            <p:txBody>
              <a:bodyPr wrap="square" lIns="0" tIns="0" rIns="0" bIns="0" rtlCol="0" anchor="t"/>
              <a:lstStyle/>
              <a:p>
                <a:pPr latinLnBrk="1">
                  <a:lnSpc>
                    <a:spcPts val="32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品红溶液褪色后，取下装</a:t>
                </a:r>
              </a:p>
              <a:p>
                <a:pPr latinLnBrk="1">
                  <a:lnSpc>
                    <a:spcPts val="3200"/>
                  </a:lnSpc>
                </a:pPr>
                <a:r>
                  <a:rPr lang="en-US" altLang="zh-CN" b="0" i="0">
                    <a:solidFill>
                      <a:srgbClr val="FF0000"/>
                    </a:solidFill>
                    <a:latin typeface="微软雅黑" pitchFamily="34" charset="0"/>
                    <a:ea typeface="微软雅黑" pitchFamily="34" charset="-122"/>
                    <a:cs typeface="微软雅黑" pitchFamily="34" charset="-120"/>
                  </a:rPr>
                  <a:t>置</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E</m:t>
                    </m:r>
                  </m:oMath>
                </a14:m>
                <a:r>
                  <a:rPr lang="en-US" altLang="zh-CN" b="0" i="0" dirty="0">
                    <a:solidFill>
                      <a:srgbClr val="FF0000"/>
                    </a:solidFill>
                    <a:latin typeface="微软雅黑" pitchFamily="34" charset="0"/>
                    <a:ea typeface="微软雅黑" pitchFamily="34" charset="-122"/>
                    <a:cs typeface="微软雅黑" pitchFamily="34" charset="-120"/>
                  </a:rPr>
                  <a:t>中的试管，加热，溶液恢复红色</a:t>
                </a:r>
                <a:endParaRPr lang="en-US" altLang="zh-CN" dirty="0">
                  <a:solidFill>
                    <a:srgbClr val="FF0000"/>
                  </a:solidFill>
                </a:endParaRPr>
              </a:p>
            </p:txBody>
          </p:sp>
        </mc:Choice>
        <mc:Fallback xmlns="">
          <p:sp>
            <p:nvSpPr>
              <p:cNvPr id="13" name="QB_6_AN.198_1#07c64914d.blank?vop=1&amp;pid=4124389c4&amp;color=0,0,0&amp;vpa=101&amp;vtp=1&amp;bbb=1&amp;hb=1"/>
              <p:cNvSpPr>
                <a:spLocks noRot="1" noChangeAspect="1" noMove="1" noResize="1" noEditPoints="1" noAdjustHandles="1" noChangeArrowheads="1" noChangeShapeType="1" noTextEdit="1"/>
              </p:cNvSpPr>
              <p:nvPr/>
            </p:nvSpPr>
            <p:spPr>
              <a:xfrm>
                <a:off x="832104" y="3498452"/>
                <a:ext cx="10531904" cy="812800"/>
              </a:xfrm>
              <a:prstGeom prst="rect">
                <a:avLst/>
              </a:prstGeom>
              <a:blipFill>
                <a:blip r:embed="rId8"/>
                <a:stretch>
                  <a:fillRect l="-1390" r="-290" b="-1203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QB_6_BD.199_1#b735f046e?vop=1&amp;pid=4124389c4&amp;color=0,0,0&amp;vtp=1&amp;bbb=1&amp;hb=1"/>
              <p:cNvSpPr/>
              <p:nvPr/>
            </p:nvSpPr>
            <p:spPr>
              <a:xfrm>
                <a:off x="832104" y="4410433"/>
                <a:ext cx="10533888" cy="12192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（5）装置</a:t>
                </a:r>
                <a:r>
                  <a:rPr lang="en-US" altLang="zh-CN" sz="1800" b="0" i="0">
                    <a:solidFill>
                      <a:srgbClr val="000000"/>
                    </a:solidFill>
                    <a:latin typeface="微软雅黑" pitchFamily="34" charset="0"/>
                    <a:ea typeface="微软雅黑" pitchFamily="34" charset="-122"/>
                    <a:cs typeface="微软雅黑" pitchFamily="34" charset="-120"/>
                  </a:rPr>
                  <a:t>D中反应的离子方程式为</a:t>
                </a:r>
                <a:r>
                  <a:rPr lang="en-US" altLang="zh-CN" sz="1800" i="0">
                    <a:solidFill>
                      <a:srgbClr val="000000"/>
                    </a:solidFill>
                    <a:latin typeface="SimSun" pitchFamily="34" charset="0"/>
                    <a:ea typeface="SimSun" pitchFamily="34" charset="-122"/>
                    <a:cs typeface="SimSun" pitchFamily="34" charset="-120"/>
                  </a:rPr>
                  <a:t>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若向</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0.3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a:t>
                </a:r>
              </a:p>
              <a:p>
                <a:pPr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中通入标准状况下</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0.448 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r>
                  <a:rPr lang="en-US" altLang="zh-CN" sz="1800" b="0" i="0">
                    <a:solidFill>
                      <a:srgbClr val="000000"/>
                    </a:solidFill>
                    <a:latin typeface="微软雅黑" pitchFamily="34" charset="0"/>
                    <a:ea typeface="微软雅黑" pitchFamily="34" charset="-122"/>
                    <a:cs typeface="微软雅黑" pitchFamily="34" charset="-120"/>
                  </a:rPr>
                  <a:t>，完全反应后所得溶液中的溶质及其物质的量为</a:t>
                </a:r>
                <a:r>
                  <a:rPr lang="en-US" altLang="zh-CN" sz="1800" i="0">
                    <a:solidFill>
                      <a:srgbClr val="000000"/>
                    </a:solidFill>
                    <a:latin typeface="SimSun" pitchFamily="34" charset="0"/>
                    <a:ea typeface="SimSun" pitchFamily="34" charset="-122"/>
                    <a:cs typeface="SimSun" pitchFamily="34" charset="-120"/>
                  </a:rPr>
                  <a:t>____________________</a:t>
                </a:r>
              </a:p>
              <a:p>
                <a:pPr latinLnBrk="1">
                  <a:lnSpc>
                    <a:spcPts val="3200"/>
                  </a:lnSpc>
                </a:pPr>
                <a:r>
                  <a:rPr lang="en-US" altLang="zh-CN" i="0">
                    <a:solidFill>
                      <a:srgbClr val="000000"/>
                    </a:solidFill>
                    <a:latin typeface="SimSun" pitchFamily="34" charset="0"/>
                    <a:ea typeface="SimSun" pitchFamily="34" charset="-122"/>
                    <a:cs typeface="SimSun" pitchFamily="34" charset="-120"/>
                  </a:rPr>
                  <a:t>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4" name="QB_6_BD.199_1#b735f046e?vop=1&amp;pid=4124389c4&amp;color=0,0,0&amp;vtp=1&amp;bbb=1&amp;hb=1"/>
              <p:cNvSpPr>
                <a:spLocks noRot="1" noChangeAspect="1" noMove="1" noResize="1" noEditPoints="1" noAdjustHandles="1" noChangeArrowheads="1" noChangeShapeType="1" noTextEdit="1"/>
              </p:cNvSpPr>
              <p:nvPr/>
            </p:nvSpPr>
            <p:spPr>
              <a:xfrm>
                <a:off x="832104" y="4410433"/>
                <a:ext cx="10533888" cy="1219200"/>
              </a:xfrm>
              <a:prstGeom prst="rect">
                <a:avLst/>
              </a:prstGeom>
              <a:blipFill>
                <a:blip r:embed="rId9"/>
                <a:stretch>
                  <a:fillRect l="-1389" t="-1000" r="-1389" b="-8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QB_6_AN.200_1#b735f046e.blank?vop=1&amp;pid=4124389c4&amp;color=0,0,0&amp;vpa=102&amp;vtp=1&amp;bbb=1"/>
              <p:cNvSpPr/>
              <p:nvPr/>
            </p:nvSpPr>
            <p:spPr>
              <a:xfrm>
                <a:off x="4357941" y="4412732"/>
                <a:ext cx="2956560" cy="304800"/>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5" name="QB_6_AN.200_1#b735f046e.blank?vop=1&amp;pid=4124389c4&amp;color=0,0,0&amp;vpa=102&amp;vtp=1&amp;bbb=1"/>
              <p:cNvSpPr>
                <a:spLocks noRot="1" noChangeAspect="1" noMove="1" noResize="1" noEditPoints="1" noAdjustHandles="1" noChangeArrowheads="1" noChangeShapeType="1" noTextEdit="1"/>
              </p:cNvSpPr>
              <p:nvPr/>
            </p:nvSpPr>
            <p:spPr>
              <a:xfrm>
                <a:off x="4357941" y="4412732"/>
                <a:ext cx="2956560" cy="304800"/>
              </a:xfrm>
              <a:prstGeom prst="rect">
                <a:avLst/>
              </a:prstGeom>
              <a:blipFill>
                <a:blip r:embed="rId10"/>
                <a:stretch>
                  <a:fillRect l="-1031" r="-825"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QB_6_AN.201_1#b735f046e.blank?vop=1&amp;pid=4124389c4&amp;color=0,0,0&amp;vpa=103&amp;vtp=1&amp;bbb=1&amp;hb=1"/>
              <p:cNvSpPr/>
              <p:nvPr/>
            </p:nvSpPr>
            <p:spPr>
              <a:xfrm>
                <a:off x="832104" y="4778733"/>
                <a:ext cx="10531904" cy="812800"/>
              </a:xfrm>
              <a:prstGeom prst="rect">
                <a:avLst/>
              </a:prstGeom>
              <a:noFill/>
              <a:ln/>
            </p:spPr>
            <p:txBody>
              <a:bodyPr wrap="square" lIns="0" tIns="0" rIns="0" bIns="0" rtlCol="0" anchor="t"/>
              <a:lstStyle/>
              <a:p>
                <a:pPr latinLnBrk="1">
                  <a:lnSpc>
                    <a:spcPts val="3198"/>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FF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0.01 </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mol</m:t>
                    </m:r>
                  </m:oMath>
                </a14:m>
                <a:r>
                  <a:rPr lang="en-US" altLang="zh-CN" b="0" i="0">
                    <a:solidFill>
                      <a:srgbClr val="FF0000"/>
                    </a:solidFill>
                    <a:latin typeface="微软雅黑" pitchFamily="34" charset="0"/>
                    <a:ea typeface="微软雅黑" pitchFamily="34" charset="-122"/>
                    <a:cs typeface="微软雅黑" pitchFamily="34" charset="-120"/>
                  </a:rPr>
                  <a:t>、</a:t>
                </a:r>
              </a:p>
              <a:p>
                <a:pPr latinLnBrk="1">
                  <a:lnSpc>
                    <a:spcPts val="3198"/>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NaHSO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FF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0.01 </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6" name="QB_6_AN.201_1#b735f046e.blank?vop=1&amp;pid=4124389c4&amp;color=0,0,0&amp;vpa=103&amp;vtp=1&amp;bbb=1&amp;hb=1"/>
              <p:cNvSpPr>
                <a:spLocks noRot="1" noChangeAspect="1" noMove="1" noResize="1" noEditPoints="1" noAdjustHandles="1" noChangeArrowheads="1" noChangeShapeType="1" noTextEdit="1"/>
              </p:cNvSpPr>
              <p:nvPr/>
            </p:nvSpPr>
            <p:spPr>
              <a:xfrm>
                <a:off x="832104" y="4778733"/>
                <a:ext cx="10531904" cy="812800"/>
              </a:xfrm>
              <a:prstGeom prst="rect">
                <a:avLst/>
              </a:prstGeom>
              <a:blipFill>
                <a:blip r:embed="rId11"/>
                <a:stretch>
                  <a:fillRect l="-811" r="-1274" b="-1203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bg/>
                                          </p:spTgt>
                                        </p:tgtEl>
                                        <p:attrNameLst>
                                          <p:attrName>style.visibility</p:attrName>
                                        </p:attrNameLst>
                                      </p:cBhvr>
                                      <p:to>
                                        <p:strVal val="visible"/>
                                      </p:to>
                                    </p:set>
                                    <p:anim calcmode="lin" valueType="num">
                                      <p:cBhvr additive="base">
                                        <p:cTn id="3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9">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 calcmode="lin" valueType="num">
                                      <p:cBhvr additive="base">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 calcmode="lin" valueType="num">
                                      <p:cBhvr additive="base">
                                        <p:cTn id="4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 calcmode="lin" valueType="num">
                                      <p:cBhvr additive="base">
                                        <p:cTn id="5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3">
                                            <p:bg/>
                                          </p:spTgt>
                                        </p:tgtEl>
                                        <p:attrNameLst>
                                          <p:attrName>style.visibility</p:attrName>
                                        </p:attrNameLst>
                                      </p:cBhvr>
                                      <p:to>
                                        <p:strVal val="visible"/>
                                      </p:to>
                                    </p:set>
                                    <p:anim calcmode="lin" valueType="num">
                                      <p:cBhvr additive="base">
                                        <p:cTn id="5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3">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3">
                                            <p:txEl>
                                              <p:pRg st="0" end="0"/>
                                            </p:txEl>
                                          </p:spTgt>
                                        </p:tgtEl>
                                        <p:attrNameLst>
                                          <p:attrName>style.visibility</p:attrName>
                                        </p:attrNameLst>
                                      </p:cBhvr>
                                      <p:to>
                                        <p:strVal val="visible"/>
                                      </p:to>
                                    </p:set>
                                    <p:anim calcmode="lin" valueType="num">
                                      <p:cBhvr additive="base">
                                        <p:cTn id="6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3">
                                            <p:txEl>
                                              <p:pRg st="1" end="1"/>
                                            </p:txEl>
                                          </p:spTgt>
                                        </p:tgtEl>
                                        <p:attrNameLst>
                                          <p:attrName>style.visibility</p:attrName>
                                        </p:attrNameLst>
                                      </p:cBhvr>
                                      <p:to>
                                        <p:strVal val="visible"/>
                                      </p:to>
                                    </p:set>
                                    <p:anim calcmode="lin" valueType="num">
                                      <p:cBhvr additive="base">
                                        <p:cTn id="65"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5">
                                            <p:bg/>
                                          </p:spTgt>
                                        </p:tgtEl>
                                        <p:attrNameLst>
                                          <p:attrName>style.visibility</p:attrName>
                                        </p:attrNameLst>
                                      </p:cBhvr>
                                      <p:to>
                                        <p:strVal val="visible"/>
                                      </p:to>
                                    </p:set>
                                    <p:anim calcmode="lin" valueType="num">
                                      <p:cBhvr additive="base">
                                        <p:cTn id="71"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72" dur="500" fill="hold"/>
                                        <p:tgtEl>
                                          <p:spTgt spid="15">
                                            <p:bg/>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5">
                                            <p:txEl>
                                              <p:pRg st="0" end="0"/>
                                            </p:txEl>
                                          </p:spTgt>
                                        </p:tgtEl>
                                        <p:attrNameLst>
                                          <p:attrName>style.visibility</p:attrName>
                                        </p:attrNameLst>
                                      </p:cBhvr>
                                      <p:to>
                                        <p:strVal val="visible"/>
                                      </p:to>
                                    </p:set>
                                    <p:anim calcmode="lin" valueType="num">
                                      <p:cBhvr additive="base">
                                        <p:cTn id="75"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6">
                                            <p:bg/>
                                          </p:spTgt>
                                        </p:tgtEl>
                                        <p:attrNameLst>
                                          <p:attrName>style.visibility</p:attrName>
                                        </p:attrNameLst>
                                      </p:cBhvr>
                                      <p:to>
                                        <p:strVal val="visible"/>
                                      </p:to>
                                    </p:set>
                                    <p:anim calcmode="lin" valueType="num">
                                      <p:cBhvr additive="base">
                                        <p:cTn id="81"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82" dur="500" fill="hold"/>
                                        <p:tgtEl>
                                          <p:spTgt spid="16">
                                            <p:bg/>
                                          </p:spTgt>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6">
                                            <p:txEl>
                                              <p:pRg st="0" end="0"/>
                                            </p:txEl>
                                          </p:spTgt>
                                        </p:tgtEl>
                                        <p:attrNameLst>
                                          <p:attrName>style.visibility</p:attrName>
                                        </p:attrNameLst>
                                      </p:cBhvr>
                                      <p:to>
                                        <p:strVal val="visible"/>
                                      </p:to>
                                    </p:set>
                                    <p:anim calcmode="lin" valueType="num">
                                      <p:cBhvr additive="base">
                                        <p:cTn id="85"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6">
                                            <p:txEl>
                                              <p:pRg st="1" end="1"/>
                                            </p:txEl>
                                          </p:spTgt>
                                        </p:tgtEl>
                                        <p:attrNameLst>
                                          <p:attrName>style.visibility</p:attrName>
                                        </p:attrNameLst>
                                      </p:cBhvr>
                                      <p:to>
                                        <p:strVal val="visible"/>
                                      </p:to>
                                    </p:set>
                                    <p:anim calcmode="lin" valueType="num">
                                      <p:cBhvr additive="base">
                                        <p:cTn id="89"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P spid="11" grpId="0" build="p" animBg="1"/>
      <p:bldP spid="13" grpId="0" build="p" animBg="1"/>
      <p:bldP spid="15" grpId="0" build="p" animBg="1"/>
      <p:bldP spid="16"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6_BD.202_1#32a718ac2?vop=1&amp;pid=b0366a543&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下列事实与括号中浓硫酸的性质对应关系正确的是(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203_1#32a718ac2.bracket?vop=1&amp;pid=b0366a543&amp;color=0,0,0&amp;vpa=104&amp;vtp=1"/>
          <p:cNvSpPr/>
          <p:nvPr/>
        </p:nvSpPr>
        <p:spPr>
          <a:xfrm>
            <a:off x="6044660" y="1075817"/>
            <a:ext cx="31591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sp>
        <p:nvSpPr>
          <p:cNvPr id="4" name="QC_6_BD.202_2#32a718ac2.choices?vop=1&amp;pid=b0366a543&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浓硫酸可用来干燥某些气体（吸水性）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浓硫酸在加热条件下与铜反应（脱水性）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用浓硫酸在纸上书写的字迹变黑（氧化性）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空气中敞口久置的浓硫酸质量增大（难挥发性）</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04_1#4dd96a4cc?sp=1&amp;vop=1&amp;pid=b0366a543&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浓硫酸的作用有很多，它具有强烈的吸水性，常作干燥剂。浓硫酸有酸性，可以生产肥料，如硫酸铵</a:t>
                </a:r>
                <a:r>
                  <a:rPr lang="en-US" altLang="zh-CN" sz="1800" b="0" i="0">
                    <a:solidFill>
                      <a:srgbClr val="000000"/>
                    </a:solidFill>
                    <a:latin typeface="微软雅黑" pitchFamily="34" charset="0"/>
                    <a:ea typeface="微软雅黑" pitchFamily="34" charset="-122"/>
                    <a:cs typeface="微软雅黑" pitchFamily="34" charset="-120"/>
                  </a:rPr>
                  <a:t>。浓</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硫酸在很多化学反应中</a:t>
                </a:r>
                <a:r>
                  <a:rPr lang="en-US" altLang="zh-CN" sz="1800" b="0" i="0" dirty="0">
                    <a:solidFill>
                      <a:srgbClr val="000000"/>
                    </a:solidFill>
                    <a:latin typeface="微软雅黑" pitchFamily="34" charset="0"/>
                    <a:ea typeface="微软雅黑" pitchFamily="34" charset="-122"/>
                    <a:cs typeface="微软雅黑" pitchFamily="34" charset="-120"/>
                  </a:rPr>
                  <a:t>，作为催化剂。浓硫酸还可以制农药、炸药，</a:t>
                </a:r>
                <a:r>
                  <a:rPr lang="en-US" altLang="zh-CN" sz="1800" b="0" i="0">
                    <a:solidFill>
                      <a:srgbClr val="000000"/>
                    </a:solidFill>
                    <a:latin typeface="微软雅黑" pitchFamily="34" charset="0"/>
                    <a:ea typeface="微软雅黑" pitchFamily="34" charset="-122"/>
                    <a:cs typeface="微软雅黑" pitchFamily="34" charset="-120"/>
                  </a:rPr>
                  <a:t>在医学上和军事上都能用到浓硫酸。</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有下列气体</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r>
                      <a:rPr lang="en-US" altLang="zh-CN" b="0" i="0" dirty="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④</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2" name="QC_6_BD.204_1#4dd96a4cc?sp=1&amp;vop=1&amp;pid=b0366a543&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1331"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C_6_BD.204_2#4dd96a4cc?vop=1&amp;pid=b0366a543&amp;color=0,0,0&amp;vtp=1&amp;bbb=1"/>
              <p:cNvSpPr/>
              <p:nvPr/>
            </p:nvSpPr>
            <p:spPr>
              <a:xfrm>
                <a:off x="832104" y="2355390"/>
                <a:ext cx="10533888" cy="469900"/>
              </a:xfrm>
              <a:prstGeom prst="rect">
                <a:avLst/>
              </a:prstGeom>
              <a:noFill/>
              <a:ln/>
            </p:spPr>
            <p:txBody>
              <a:bodyPr wrap="none" lIns="0" tIns="0" rIns="0" bIns="0" rtlCol="0" anchor="t"/>
              <a:lstStyle/>
              <a:p>
                <a:pPr algn="l" latinLnBrk="1">
                  <a:lnSpc>
                    <a:spcPts val="37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⑤</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⑥</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a:solidFill>
                      <a:srgbClr val="000000"/>
                    </a:solidFill>
                    <a:latin typeface="微软雅黑" pitchFamily="34" charset="0"/>
                    <a:ea typeface="微软雅黑" pitchFamily="34" charset="-122"/>
                    <a:cs typeface="微软雅黑" pitchFamily="34" charset="-120"/>
                  </a:rPr>
                  <a:t>。不能用浓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干燥的是(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3" name="QC_6_BD.204_2#4dd96a4cc?vop=1&amp;pid=b0366a543&amp;color=0,0,0&amp;vtp=1&amp;bbb=1"/>
              <p:cNvSpPr>
                <a:spLocks noRot="1" noChangeAspect="1" noMove="1" noResize="1" noEditPoints="1" noAdjustHandles="1" noChangeArrowheads="1" noChangeShapeType="1" noTextEdit="1"/>
              </p:cNvSpPr>
              <p:nvPr/>
            </p:nvSpPr>
            <p:spPr>
              <a:xfrm>
                <a:off x="832104" y="2355390"/>
                <a:ext cx="10533888" cy="469900"/>
              </a:xfrm>
              <a:prstGeom prst="rect">
                <a:avLst/>
              </a:prstGeom>
              <a:blipFill>
                <a:blip r:embed="rId4"/>
                <a:stretch>
                  <a:fillRect l="-1100" b="-18182"/>
                </a:stretch>
              </a:blipFill>
              <a:ln/>
            </p:spPr>
            <p:txBody>
              <a:bodyPr/>
              <a:lstStyle/>
              <a:p>
                <a:r>
                  <a:rPr lang="zh-CN" altLang="en-US">
                    <a:noFill/>
                  </a:rPr>
                  <a:t> </a:t>
                </a:r>
              </a:p>
            </p:txBody>
          </p:sp>
        </mc:Fallback>
      </mc:AlternateContent>
      <p:sp>
        <p:nvSpPr>
          <p:cNvPr id="4" name="QC_6_AN.205_1#4dd96a4cc.bracket?vop=1&amp;pid=b0366a543&amp;color=0,0,0&amp;vpa=105&amp;vtp=1"/>
          <p:cNvSpPr/>
          <p:nvPr/>
        </p:nvSpPr>
        <p:spPr>
          <a:xfrm>
            <a:off x="4964906" y="2352215"/>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sp>
        <p:nvSpPr>
          <p:cNvPr id="5" name="QC_6_BD.204_3#4dd96a4cc.choices?vop=1&amp;pid=b0366a543&amp;color=0,0,0&amp;vtp=1&amp;bbb=1"/>
          <p:cNvSpPr/>
          <p:nvPr/>
        </p:nvSpPr>
        <p:spPr>
          <a:xfrm>
            <a:off x="832104" y="2775069"/>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49347" algn="l"/>
                <a:tab pos="5031994" algn="l"/>
                <a:tab pos="788454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①②④</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②⑥</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①②④⑥</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①③⑤⑥</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6_BD.9_1#998c69615?vop=1&amp;pid=688b9f09b&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0_1#998c69615.bracket?vop=1&amp;pid=688b9f09b&amp;color=0,0,0&amp;vpa=5&amp;vtp=1"/>
          <p:cNvSpPr/>
          <p:nvPr/>
        </p:nvSpPr>
        <p:spPr>
          <a:xfrm>
            <a:off x="28442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9_2#998c69615.choices?vop=1&amp;pid=688b9f09b&amp;color=0,0,0&amp;vtp=1&amp;bbb=1"/>
              <p:cNvSpPr/>
              <p:nvPr/>
            </p:nvSpPr>
            <p:spPr>
              <a:xfrm>
                <a:off x="832104" y="149542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硫酸亚铁溶液久置后出现红褐色沉淀发生的反应为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800" b="0" i="0" dirty="0">
                    <a:solidFill>
                      <a:srgbClr val="000000"/>
                    </a:solidFill>
                    <a:latin typeface="微软雅黑" pitchFamily="34" charset="0"/>
                    <a:ea typeface="微软雅黑" pitchFamily="34" charset="-122"/>
                    <a:cs typeface="微软雅黑" pitchFamily="34" charset="-120"/>
                  </a:rPr>
                  <a:t>溶液检验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是否变质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溶液中滴加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KSCN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溶液，溶液变红色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向某溶液中滴加</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CN</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溶液产生蓝色沉淀</a:t>
                </a:r>
                <a:r>
                  <a:rPr lang="en-US" altLang="zh-CN" sz="1800" b="0" i="0">
                    <a:solidFill>
                      <a:srgbClr val="000000"/>
                    </a:solidFill>
                    <a:latin typeface="微软雅黑" pitchFamily="34" charset="0"/>
                    <a:ea typeface="微软雅黑" pitchFamily="34" charset="-122"/>
                    <a:cs typeface="微软雅黑" pitchFamily="34" charset="-120"/>
                  </a:rPr>
                  <a:t>，原溶液中有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a:solidFill>
                      <a:srgbClr val="000000"/>
                    </a:solidFill>
                    <a:latin typeface="微软雅黑" pitchFamily="34" charset="0"/>
                    <a:ea typeface="微软雅黑" pitchFamily="34" charset="-122"/>
                    <a:cs typeface="微软雅黑" pitchFamily="34" charset="-120"/>
                  </a:rPr>
                  <a:t>，无</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9_2#998c69615.choices?vop=1&amp;pid=688b9f09b&amp;color=0,0,0&amp;vtp=1&amp;bbb=1"/>
              <p:cNvSpPr>
                <a:spLocks noRot="1" noChangeAspect="1" noMove="1" noResize="1" noEditPoints="1" noAdjustHandles="1" noChangeArrowheads="1" noChangeShapeType="1" noTextEdit="1"/>
              </p:cNvSpPr>
              <p:nvPr/>
            </p:nvSpPr>
            <p:spPr>
              <a:xfrm>
                <a:off x="832104" y="1495425"/>
                <a:ext cx="10533888" cy="1676400"/>
              </a:xfrm>
              <a:prstGeom prst="rect">
                <a:avLst/>
              </a:prstGeom>
              <a:blipFill>
                <a:blip r:embed="rId3"/>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6_BD.206_1#043790e9d?vop=1&amp;pid=109ff6fe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下列不能用来鉴别浓硫酸和稀硫酸的是(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207_1#043790e9d.bracket?vop=1&amp;pid=109ff6fe5&amp;color=0,0,0&amp;vpa=106&amp;vtp=1"/>
          <p:cNvSpPr/>
          <p:nvPr/>
        </p:nvSpPr>
        <p:spPr>
          <a:xfrm>
            <a:off x="4901660"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206_2#043790e9d.choices?vop=1&amp;pid=109ff6fe5&amp;color=0,0,0&amp;vtp=1&amp;bbb=1"/>
              <p:cNvSpPr/>
              <p:nvPr/>
            </p:nvSpPr>
            <p:spPr>
              <a:xfrm>
                <a:off x="832104" y="1529771"/>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176272" algn="l"/>
                    <a:tab pos="4543044" algn="l"/>
                    <a:tab pos="806551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胆矾</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含酚酞的碱溶液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试纸</a:t>
                </a:r>
                <a:endParaRPr lang="en-US" altLang="zh-CN" sz="1800" dirty="0"/>
              </a:p>
            </p:txBody>
          </p:sp>
        </mc:Choice>
        <mc:Fallback xmlns="">
          <p:sp>
            <p:nvSpPr>
              <p:cNvPr id="4" name="QC_6_BD.206_2#043790e9d.choices?vop=1&amp;pid=109ff6fe5&amp;color=0,0,0&amp;vtp=1&amp;bbb=1"/>
              <p:cNvSpPr>
                <a:spLocks noRot="1" noChangeAspect="1" noMove="1" noResize="1" noEditPoints="1" noAdjustHandles="1" noChangeArrowheads="1" noChangeShapeType="1" noTextEdit="1"/>
              </p:cNvSpPr>
              <p:nvPr/>
            </p:nvSpPr>
            <p:spPr>
              <a:xfrm>
                <a:off x="832104" y="1529771"/>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6_BD.208_1#02535ce7c?sp=1&amp;vop=1&amp;pid=109ff6fe5&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蔗糖与浓硫酸发生作用的过程如图所示。</a:t>
            </a:r>
            <a:endParaRPr lang="en-US" altLang="zh-CN" sz="1800" dirty="0"/>
          </a:p>
        </p:txBody>
      </p:sp>
      <p:sp>
        <p:nvSpPr>
          <p:cNvPr id="3" name="QC_6_BD.208_2#02535ce7c?vop=1&amp;pid=109ff6fe5&amp;color=0,0,0&amp;vtp=1&amp;bbb=1"/>
          <p:cNvSpPr/>
          <p:nvPr/>
        </p:nvSpPr>
        <p:spPr>
          <a:xfrm>
            <a:off x="832104" y="1529890"/>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下列关于该过程的分析不正确的是(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6_AN.209_1#02535ce7c.bracket?vop=1&amp;pid=109ff6fe5&amp;color=0,0,0&amp;vpa=107&amp;vtp=1"/>
          <p:cNvSpPr/>
          <p:nvPr/>
        </p:nvSpPr>
        <p:spPr>
          <a:xfrm>
            <a:off x="4444460" y="1526715"/>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5" name="QC_6_BD.208_3#02535ce7c?htil=19&amp;vop=1&amp;pid=109ff6fe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02701" y="2076569"/>
            <a:ext cx="3108960" cy="12710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6_BD.208_4#02535ce7c.choices?htil=19&amp;vop=1&amp;pid=109ff6fe5&amp;color=0,0,0&amp;vtp=1&amp;bbb=1&amp;hb=1"/>
              <p:cNvSpPr/>
              <p:nvPr/>
            </p:nvSpPr>
            <p:spPr>
              <a:xfrm>
                <a:off x="832104" y="1983915"/>
                <a:ext cx="7342632" cy="21336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过程①白色固体变黑，主要体现了浓硫酸的脱水性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过程②固体体积膨胀，与产生的大量气体有关</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过程中产生能使品红溶液褪色的气体，体现了浓硫酸的酸性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过程中发生反应的化学方程式为</a:t>
                </a:r>
              </a:p>
              <a:p>
                <a:pPr latinLnBrk="1">
                  <a:lnSpc>
                    <a:spcPts val="3600"/>
                  </a:lnSpc>
                </a:pP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m:t>
                        </m:r>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r>
                          <a:rPr lang="en-US" altLang="zh-CN" b="0" i="0" dirty="0">
                            <a:solidFill>
                              <a:srgbClr val="000000"/>
                            </a:solidFill>
                            <a:latin typeface="Cambria Math" panose="02040503050406030204" pitchFamily="18" charset="0"/>
                            <a:ea typeface="微软雅黑" pitchFamily="34" charset="-122"/>
                            <a:cs typeface="微软雅黑" pitchFamily="34" charset="-120"/>
                          </a:rPr>
                          <m:t>浓</m:t>
                        </m:r>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2000">
                                          <a:solidFill>
                                            <a:srgbClr val="000000"/>
                                          </a:solidFill>
                                          <a:latin typeface="Cambria Math" panose="02040503050406030204" pitchFamily="18" charset="0"/>
                                        </a:rPr>
                                        <m:t>   △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6" name="QC_6_BD.208_4#02535ce7c.choices?htil=19&amp;vop=1&amp;pid=109ff6fe5&amp;color=0,0,0&amp;vtp=1&amp;bbb=1&amp;hb=1"/>
              <p:cNvSpPr>
                <a:spLocks noRot="1" noChangeAspect="1" noMove="1" noResize="1" noEditPoints="1" noAdjustHandles="1" noChangeArrowheads="1" noChangeShapeType="1" noTextEdit="1"/>
              </p:cNvSpPr>
              <p:nvPr/>
            </p:nvSpPr>
            <p:spPr>
              <a:xfrm>
                <a:off x="832104" y="1983915"/>
                <a:ext cx="7342632" cy="2133600"/>
              </a:xfrm>
              <a:prstGeom prst="rect">
                <a:avLst/>
              </a:prstGeom>
              <a:blipFill>
                <a:blip r:embed="rId4"/>
                <a:stretch>
                  <a:fillRect l="-1993" b="-171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6_BD.210_1#ac4965a8f?sp=1&amp;vop=1&amp;pid=109ff6fe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浓硫酸与铜反应的装置如图所示，</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211_1#ac4965a8f.bracket?vop=1&amp;pid=109ff6fe5&amp;color=0,0,0&amp;vpa=108&amp;vtp=1"/>
          <p:cNvSpPr/>
          <p:nvPr/>
        </p:nvSpPr>
        <p:spPr>
          <a:xfrm>
            <a:off x="7416261"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4" name="QC_6_BD.210_2#ac4965a8f?htil=20&amp;vop=1&amp;pid=109ff6fe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02625" y="1622425"/>
            <a:ext cx="3246120" cy="11430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210_3#ac4965a8f.choices?htil=20&amp;vop=1&amp;pid=109ff6fe5&amp;color=0,0,0&amp;vtp=1&amp;bbb=1&amp;hb=1"/>
              <p:cNvSpPr/>
              <p:nvPr/>
            </p:nvSpPr>
            <p:spPr>
              <a:xfrm>
                <a:off x="832104" y="1529771"/>
                <a:ext cx="7205472" cy="20828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可通过提拉铜丝控制反应的发生与停止</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浸有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溶液的棉团作用：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品红溶液褪色和石蕊溶液变红均可证明反应发生</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若将品红溶液和石蕊溶液调换位置</a:t>
                </a:r>
                <a:r>
                  <a:rPr lang="en-US" altLang="zh-CN" sz="1800" b="0" i="0">
                    <a:solidFill>
                      <a:srgbClr val="000000"/>
                    </a:solidFill>
                    <a:latin typeface="微软雅黑" pitchFamily="34" charset="0"/>
                    <a:ea typeface="微软雅黑" pitchFamily="34" charset="-122"/>
                    <a:cs typeface="微软雅黑" pitchFamily="34" charset="-120"/>
                  </a:rPr>
                  <a:t>，石蕊溶液变红就可以证明生成了</a:t>
                </a:r>
              </a:p>
              <a:p>
                <a:pPr latinLnBrk="1">
                  <a:lnSpc>
                    <a:spcPts val="3200"/>
                  </a:lnSpc>
                </a:pP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5" name="QC_6_BD.210_3#ac4965a8f.choices?htil=20&amp;vop=1&amp;pid=109ff6fe5&amp;color=0,0,0&amp;vtp=1&amp;bbb=1&amp;hb=1"/>
              <p:cNvSpPr>
                <a:spLocks noRot="1" noChangeAspect="1" noMove="1" noResize="1" noEditPoints="1" noAdjustHandles="1" noChangeArrowheads="1" noChangeShapeType="1" noTextEdit="1"/>
              </p:cNvSpPr>
              <p:nvPr/>
            </p:nvSpPr>
            <p:spPr>
              <a:xfrm>
                <a:off x="832104" y="1529771"/>
                <a:ext cx="7205472" cy="2082800"/>
              </a:xfrm>
              <a:prstGeom prst="rect">
                <a:avLst/>
              </a:prstGeom>
              <a:blipFill>
                <a:blip r:embed="rId4"/>
                <a:stretch>
                  <a:fillRect l="-2030" r="-194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M_6_BD.212_1#fbf9d67fa?vop=1&amp;pid=dfc731420&amp;color=0,0,0&amp;vtp=1&amp;bt=1&amp;bbb=1&amp;h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阅读材料，回答第</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题。</a:t>
                </a:r>
                <a:endParaRPr lang="en-US" altLang="zh-CN" sz="1800" dirty="0"/>
              </a:p>
              <a:p>
                <a:pPr latinLnBrk="1">
                  <a:lnSpc>
                    <a:spcPts val="3300"/>
                  </a:lnSpc>
                </a:pPr>
                <a:r>
                  <a:rPr lang="en-US" altLang="zh-CN" b="0" i="0">
                    <a:solidFill>
                      <a:srgbClr val="000000"/>
                    </a:solidFill>
                    <a:latin typeface="SimSun" panose="02010600030101010101" pitchFamily="2" charset="-122"/>
                    <a:ea typeface="楷体" pitchFamily="34" charset="-122"/>
                    <a:cs typeface="微软雅黑" pitchFamily="34" charset="-120"/>
                  </a:rPr>
                  <a:t>    </a:t>
                </a:r>
                <a:r>
                  <a:rPr lang="en-US" altLang="zh-CN" sz="1800" b="0" i="0">
                    <a:solidFill>
                      <a:srgbClr val="000000"/>
                    </a:solidFill>
                    <a:latin typeface="微软雅黑" pitchFamily="34" charset="0"/>
                    <a:ea typeface="楷体" pitchFamily="34" charset="-122"/>
                    <a:cs typeface="微软雅黑" pitchFamily="34" charset="-120"/>
                  </a:rPr>
                  <a:t>硫酸是重要的化工原料</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可用于生产化肥</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农药</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炸药</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染料和盐类等</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楷体" pitchFamily="34" charset="-122"/>
                    <a:cs typeface="微软雅黑" pitchFamily="34" charset="-120"/>
                  </a:rPr>
                  <a:t>工业上一般以硫黄或者其他</a:t>
                </a:r>
              </a:p>
              <a:p>
                <a:pPr latinLnBrk="1">
                  <a:lnSpc>
                    <a:spcPts val="3300"/>
                  </a:lnSpc>
                </a:pPr>
                <a:r>
                  <a:rPr lang="en-US" altLang="zh-CN" sz="1800" b="0" i="0">
                    <a:solidFill>
                      <a:srgbClr val="000000"/>
                    </a:solidFill>
                    <a:latin typeface="微软雅黑" pitchFamily="34" charset="0"/>
                    <a:ea typeface="楷体" pitchFamily="34" charset="-122"/>
                    <a:cs typeface="微软雅黑" pitchFamily="34" charset="-120"/>
                  </a:rPr>
                  <a:t>含硫矿物</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如黄铁矿</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为原料来制备硫酸</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楷体" pitchFamily="34" charset="-122"/>
                    <a:cs typeface="微软雅黑" pitchFamily="34" charset="-120"/>
                  </a:rPr>
                  <a:t>金属冶炼时产生的含二氧化硫废气经回收后也可用于制备硫酸</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b="0" i="0">
                    <a:solidFill>
                      <a:srgbClr val="000000"/>
                    </a:solidFill>
                    <a:latin typeface="微软雅黑" pitchFamily="34" charset="0"/>
                    <a:ea typeface="楷体" pitchFamily="34" charset="-122"/>
                    <a:cs typeface="微软雅黑" pitchFamily="34" charset="-120"/>
                  </a:rPr>
                  <a:t>工业制硫酸的原理如图所示</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M_6_BD.212_1#fbf9d67fa?vop=1&amp;pid=dfc731420&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r="-3530" b="-5818"/>
                </a:stretch>
              </a:blipFill>
              <a:ln/>
            </p:spPr>
            <p:txBody>
              <a:bodyPr/>
              <a:lstStyle/>
              <a:p>
                <a:r>
                  <a:rPr lang="zh-CN" altLang="en-US">
                    <a:noFill/>
                  </a:rPr>
                  <a:t> </a:t>
                </a:r>
              </a:p>
            </p:txBody>
          </p:sp>
        </mc:Fallback>
      </mc:AlternateContent>
      <p:pic>
        <p:nvPicPr>
          <p:cNvPr id="3" name="QM_6_BD.212_2#fbf9d67fa?vop=1&amp;pid=dfc73142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347481" y="2717349"/>
            <a:ext cx="4048407" cy="896047"/>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7_BD.213_1#64f2e2697?vop=1&amp;pid=fbf9d67fa&amp;color=0,0,0&amp;vtp=1&amp;bbb=1"/>
          <p:cNvSpPr/>
          <p:nvPr/>
        </p:nvSpPr>
        <p:spPr>
          <a:xfrm>
            <a:off x="832104" y="3743444"/>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结合工业制硫酸的原理示意图，</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5" name="QC_7_AN.214_1#64f2e2697.bracket?vop=1&amp;pid=fbf9d67fa&amp;color=0,0,0&amp;vpa=109&amp;vtp=1"/>
          <p:cNvSpPr/>
          <p:nvPr/>
        </p:nvSpPr>
        <p:spPr>
          <a:xfrm>
            <a:off x="6044660" y="3740269"/>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6" name="QC_7_BD.213_2#64f2e2697.choices?vop=1&amp;pid=fbf9d67fa&amp;color=0,0,0&amp;vtp=1&amp;bbb=1"/>
              <p:cNvSpPr/>
              <p:nvPr/>
            </p:nvSpPr>
            <p:spPr>
              <a:xfrm>
                <a:off x="832104" y="419371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硫在空气中燃烧生成二氧化硫，硫在过量氧气中燃烧生成三氧化硫</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过量的硫与铁反应生成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，表现了硫单质的氧化性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与过量氧气充分反应，转移的电子数为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sub>
                    </m:sSub>
                  </m:oMath>
                </a14:m>
                <a:r>
                  <a:rPr lang="en-US" altLang="zh-CN" sz="1800" b="0" i="0" dirty="0">
                    <a:solidFill>
                      <a:srgbClr val="000000"/>
                    </a:solidFill>
                    <a:latin typeface="微软雅黑" pitchFamily="34" charset="0"/>
                    <a:ea typeface="微软雅黑" pitchFamily="34" charset="-122"/>
                    <a:cs typeface="微软雅黑" pitchFamily="34" charset="-120"/>
                  </a:rPr>
                  <a:t>为阿伏加德罗常数的值</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工业上的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98.3%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的浓硫酸</a:t>
                </a:r>
                <a:endParaRPr lang="en-US" altLang="zh-CN" sz="1800" dirty="0"/>
              </a:p>
            </p:txBody>
          </p:sp>
        </mc:Choice>
        <mc:Fallback xmlns="">
          <p:sp>
            <p:nvSpPr>
              <p:cNvPr id="6" name="QC_7_BD.213_2#64f2e2697.choices?vop=1&amp;pid=fbf9d67fa&amp;color=0,0,0&amp;vtp=1&amp;bbb=1"/>
              <p:cNvSpPr>
                <a:spLocks noRot="1" noChangeAspect="1" noMove="1" noResize="1" noEditPoints="1" noAdjustHandles="1" noChangeArrowheads="1" noChangeShapeType="1" noTextEdit="1"/>
              </p:cNvSpPr>
              <p:nvPr/>
            </p:nvSpPr>
            <p:spPr>
              <a:xfrm>
                <a:off x="832104" y="4193715"/>
                <a:ext cx="10533888" cy="1676400"/>
              </a:xfrm>
              <a:prstGeom prst="rect">
                <a:avLst/>
              </a:prstGeom>
              <a:blipFill>
                <a:blip r:embed="rId5"/>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215_1#445a00789?vop=1&amp;pid=fbf9d67fa&amp;color=0,0,0&amp;vtp=1&amp;bt=1&amp;bbb=1&amp;hb=1"/>
              <p:cNvSpPr/>
              <p:nvPr/>
            </p:nvSpPr>
            <p:spPr>
              <a:xfrm>
                <a:off x="832104" y="1080000"/>
                <a:ext cx="10533888" cy="13081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某化工厂生产硫酸，使用一种含杂质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25%</m:t>
                    </m:r>
                  </m:oMath>
                </a14:m>
                <a:r>
                  <a:rPr lang="en-US" altLang="zh-CN" sz="1800" b="0" i="0" dirty="0">
                    <a:solidFill>
                      <a:srgbClr val="000000"/>
                    </a:solidFill>
                    <a:latin typeface="微软雅黑" pitchFamily="34" charset="0"/>
                    <a:ea typeface="微软雅黑" pitchFamily="34" charset="-122"/>
                    <a:cs typeface="微软雅黑" pitchFamily="34" charset="-120"/>
                  </a:rPr>
                  <a:t>的黄铁矿原料。若取</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1 000 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该矿石</a:t>
                </a:r>
                <a:r>
                  <a:rPr lang="en-US" altLang="zh-CN" sz="1800" b="0" i="0">
                    <a:solidFill>
                      <a:srgbClr val="000000"/>
                    </a:solidFill>
                    <a:latin typeface="微软雅黑" pitchFamily="34" charset="0"/>
                    <a:ea typeface="微软雅黑" pitchFamily="34" charset="-122"/>
                    <a:cs typeface="微软雅黑" pitchFamily="34" charset="-120"/>
                  </a:rPr>
                  <a:t>（已知黄铁矿与氧气反应的</a:t>
                </a:r>
              </a:p>
              <a:p>
                <a:pPr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化学方程式为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+11</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），假设生产过程中硫的损失为零</a:t>
                </a:r>
                <a:r>
                  <a:rPr lang="en-US" altLang="zh-CN" sz="1800" b="0" i="0">
                    <a:solidFill>
                      <a:srgbClr val="000000"/>
                    </a:solidFill>
                    <a:latin typeface="微软雅黑" pitchFamily="34" charset="0"/>
                    <a:ea typeface="微软雅黑" pitchFamily="34" charset="-122"/>
                    <a:cs typeface="微软雅黑" pitchFamily="34" charset="-120"/>
                  </a:rPr>
                  <a:t>，可制得质量分数为</a:t>
                </a: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98%</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的浓硫酸的质量为(</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7_BD.215_1#445a00789?vop=1&amp;pid=fbf9d67fa&amp;color=0,0,0&amp;vtp=1&amp;bt=1&amp;bbb=1&amp;hb=1"/>
              <p:cNvSpPr>
                <a:spLocks noRot="1" noChangeAspect="1" noMove="1" noResize="1" noEditPoints="1" noAdjustHandles="1" noChangeArrowheads="1" noChangeShapeType="1" noTextEdit="1"/>
              </p:cNvSpPr>
              <p:nvPr/>
            </p:nvSpPr>
            <p:spPr>
              <a:xfrm>
                <a:off x="832104" y="1080000"/>
                <a:ext cx="10533888" cy="1308100"/>
              </a:xfrm>
              <a:prstGeom prst="rect">
                <a:avLst/>
              </a:prstGeom>
              <a:blipFill>
                <a:blip r:embed="rId3"/>
                <a:stretch>
                  <a:fillRect l="-1389" r="-637" b="-6977"/>
                </a:stretch>
              </a:blipFill>
              <a:ln/>
            </p:spPr>
            <p:txBody>
              <a:bodyPr/>
              <a:lstStyle/>
              <a:p>
                <a:r>
                  <a:rPr lang="zh-CN" altLang="en-US">
                    <a:noFill/>
                  </a:rPr>
                  <a:t> </a:t>
                </a:r>
              </a:p>
            </p:txBody>
          </p:sp>
        </mc:Fallback>
      </mc:AlternateContent>
      <p:sp>
        <p:nvSpPr>
          <p:cNvPr id="3" name="QC_7_AN.216_1#445a00789.bracket?vop=1&amp;pid=fbf9d67fa&amp;color=0,0,0&amp;vpa=110&amp;vtp=1"/>
          <p:cNvSpPr/>
          <p:nvPr/>
        </p:nvSpPr>
        <p:spPr>
          <a:xfrm>
            <a:off x="3301460" y="19766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7_BD.215_2#445a00789.choices?vop=1&amp;pid=fbf9d67fa&amp;color=0,0,0&amp;vtp=1&amp;bbb=1"/>
              <p:cNvSpPr/>
              <p:nvPr/>
            </p:nvSpPr>
            <p:spPr>
              <a:xfrm>
                <a:off x="832104" y="2406189"/>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49372" algn="l"/>
                    <a:tab pos="5495544" algn="l"/>
                    <a:tab pos="807821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1 250 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kg</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125 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kg</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62.5 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625 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7_BD.215_2#445a00789.choices?vop=1&amp;pid=fbf9d67fa&amp;color=0,0,0&amp;vtp=1&amp;bbb=1"/>
              <p:cNvSpPr>
                <a:spLocks noRot="1" noChangeAspect="1" noMove="1" noResize="1" noEditPoints="1" noAdjustHandles="1" noChangeArrowheads="1" noChangeShapeType="1" noTextEdit="1"/>
              </p:cNvSpPr>
              <p:nvPr/>
            </p:nvSpPr>
            <p:spPr>
              <a:xfrm>
                <a:off x="832104" y="2406189"/>
                <a:ext cx="10533888" cy="469900"/>
              </a:xfrm>
              <a:prstGeom prst="rect">
                <a:avLst/>
              </a:prstGeom>
              <a:blipFill>
                <a:blip r:embed="rId4"/>
                <a:stretch>
                  <a:fillRect l="-1389" b="-1688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17_1#3deaac719?vop=1&amp;pid=ba893d83d&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酸雨的防治问题已成为全球环境工作者研究的重点课题</a:t>
                </a:r>
                <a:r>
                  <a:rPr lang="en-US" altLang="zh-CN" sz="1800" b="0" i="0">
                    <a:solidFill>
                      <a:srgbClr val="000000"/>
                    </a:solidFill>
                    <a:latin typeface="微软雅黑" pitchFamily="34" charset="0"/>
                    <a:ea typeface="微软雅黑" pitchFamily="34" charset="-122"/>
                    <a:cs typeface="微软雅黑" pitchFamily="34" charset="-120"/>
                  </a:rPr>
                  <a:t>，我国的酸雨主要是由于使用含硫燃料向</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大气中排放</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造成的。</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217_1#3deaac719?vop=1&amp;pid=ba893d83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331" b="-10870"/>
                </a:stretch>
              </a:blipFill>
              <a:ln/>
            </p:spPr>
            <p:txBody>
              <a:bodyPr/>
              <a:lstStyle/>
              <a:p>
                <a:r>
                  <a:rPr lang="zh-CN" altLang="en-US">
                    <a:noFill/>
                  </a:rPr>
                  <a:t> </a:t>
                </a:r>
              </a:p>
            </p:txBody>
          </p:sp>
        </mc:Fallback>
      </mc:AlternateContent>
      <p:sp>
        <p:nvSpPr>
          <p:cNvPr id="3" name="QC_6_AN.218_1#3deaac719.bracket?vop=1&amp;pid=ba893d83d&amp;color=0,0,0&amp;vpa=111&amp;vtp=1"/>
          <p:cNvSpPr/>
          <p:nvPr/>
        </p:nvSpPr>
        <p:spPr>
          <a:xfrm>
            <a:off x="5269898" y="15067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217_2#3deaac719.choices?vop=1&amp;pid=ba893d83d&amp;color=0,0,0&amp;vtp=1&amp;bbb=1"/>
              <p:cNvSpPr/>
              <p:nvPr/>
            </p:nvSpPr>
            <p:spPr>
              <a:xfrm>
                <a:off x="832104" y="19146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为治理好酸雨，应严禁使用煤和石油</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把工厂烟囱造高，可以减少酸雨的形成</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显酸性的雨水就是酸雨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将酸雨收集露置于空气中测其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，发现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减小，是因为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217_2#3deaac719.choices?vop=1&amp;pid=ba893d83d&amp;color=0,0,0&amp;vtp=1&amp;bbb=1"/>
              <p:cNvSpPr>
                <a:spLocks noRot="1" noChangeAspect="1" noMove="1" noResize="1" noEditPoints="1" noAdjustHandles="1" noChangeArrowheads="1" noChangeShapeType="1" noTextEdit="1"/>
              </p:cNvSpPr>
              <p:nvPr/>
            </p:nvSpPr>
            <p:spPr>
              <a:xfrm>
                <a:off x="832104" y="1914644"/>
                <a:ext cx="10533888" cy="1676400"/>
              </a:xfrm>
              <a:prstGeom prst="rect">
                <a:avLst/>
              </a:prstGeom>
              <a:blipFill>
                <a:blip r:embed="rId4"/>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19_1#18db92470?sp=1&amp;vop=1&amp;pid=ba893d83d&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如图是一种综合处理含</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尾气的工艺流程，</a:t>
                </a:r>
                <a:r>
                  <a:rPr lang="en-US" altLang="zh-CN" sz="1800" b="0" i="0">
                    <a:solidFill>
                      <a:srgbClr val="000000"/>
                    </a:solidFill>
                    <a:latin typeface="微软雅黑" pitchFamily="34" charset="0"/>
                    <a:ea typeface="微软雅黑" pitchFamily="34" charset="-122"/>
                    <a:cs typeface="微软雅黑" pitchFamily="34" charset="-120"/>
                  </a:rPr>
                  <a:t>下列分析正确的是(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219_1#18db92470?sp=1&amp;vop=1&amp;pid=ba893d83d&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220_1#18db92470.bracket?vop=1&amp;pid=ba893d83d&amp;color=0,0,0&amp;vpa=112&amp;vtp=1"/>
          <p:cNvSpPr/>
          <p:nvPr/>
        </p:nvSpPr>
        <p:spPr>
          <a:xfrm>
            <a:off x="7327296"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6_BD.219_2#18db92470?htil=21&amp;vop=1&amp;pid=ba893d83d&amp;color=0,0,0&amp;tib=255,255,255&amp;vtp=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138160" y="1622425"/>
            <a:ext cx="3236976" cy="9144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219_3#18db92470.choices?htil=21&amp;vop=1&amp;pid=ba893d83d&amp;color=0,0,0&amp;vtp=1&amp;bbb=1&amp;hs=1"/>
              <p:cNvSpPr/>
              <p:nvPr/>
            </p:nvSpPr>
            <p:spPr>
              <a:xfrm>
                <a:off x="832104" y="1529771"/>
                <a:ext cx="7214616"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“吸收</a:t>
                </a:r>
                <a:r>
                  <a:rPr lang="en-US" altLang="zh-CN" sz="1800" b="0" i="0">
                    <a:solidFill>
                      <a:srgbClr val="000000"/>
                    </a:solidFill>
                    <a:latin typeface="微软雅黑" pitchFamily="34" charset="0"/>
                    <a:ea typeface="微软雅黑" pitchFamily="34" charset="-122"/>
                    <a:cs typeface="微软雅黑" pitchFamily="34" charset="-120"/>
                  </a:rPr>
                  <a:t>”步骤中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为还原剂</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由反应过程可推知氧化性的强弱顺序：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每处理</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22.4 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，转移电子的物质的量为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该尾气处理工艺要消耗大量的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和空气来氧化尾气中的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6_BD.219_3#18db92470.choices?htil=21&amp;vop=1&amp;pid=ba893d83d&amp;color=0,0,0&amp;vtp=1&amp;bbb=1&amp;hs=1"/>
              <p:cNvSpPr>
                <a:spLocks noRot="1" noChangeAspect="1" noMove="1" noResize="1" noEditPoints="1" noAdjustHandles="1" noChangeArrowheads="1" noChangeShapeType="1" noTextEdit="1"/>
              </p:cNvSpPr>
              <p:nvPr/>
            </p:nvSpPr>
            <p:spPr>
              <a:xfrm>
                <a:off x="832104" y="1529771"/>
                <a:ext cx="7214616" cy="1676400"/>
              </a:xfrm>
              <a:prstGeom prst="rect">
                <a:avLst/>
              </a:prstGeom>
              <a:blipFill>
                <a:blip r:embed="rId5"/>
                <a:stretch>
                  <a:fillRect l="-202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6D5EB-9C35-02BA-88EE-07B43BC37D70}"/>
            </a:ext>
          </a:extLst>
        </p:cNvPr>
        <p:cNvGrpSpPr/>
        <p:nvPr/>
      </p:nvGrpSpPr>
      <p:grpSpPr>
        <a:xfrm>
          <a:off x="0" y="0"/>
          <a:ext cx="0" cy="0"/>
          <a:chOff x="0" y="0"/>
          <a:chExt cx="0" cy="0"/>
        </a:xfrm>
      </p:grpSpPr>
      <p:pic>
        <p:nvPicPr>
          <p:cNvPr id="6" name="QC_6_BD.221_1#1a54cfe53?htil=22&amp;vop=1&amp;pid=ba893d83d&amp;color=0,0,0&amp;tib=255,255,255&amp;vtp=1&amp;hs=1" descr="preencoded.png">
            <a:extLst>
              <a:ext uri="{FF2B5EF4-FFF2-40B4-BE49-F238E27FC236}">
                <a16:creationId xmlns:a16="http://schemas.microsoft.com/office/drawing/2014/main" id="{BEC2A468-32EA-DC45-A67A-1B822D1ADBFF}"/>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244585" y="1317739"/>
            <a:ext cx="2254989" cy="1074265"/>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6_BD.221_2#1a54cfe53?htil=22&amp;sp=1&amp;vop=1&amp;pid=ba893d83d&amp;color=0,0,0&amp;vtp=1&amp;bbb=1&amp;hb=1&amp;hs=1">
                <a:extLst>
                  <a:ext uri="{FF2B5EF4-FFF2-40B4-BE49-F238E27FC236}">
                    <a16:creationId xmlns:a16="http://schemas.microsoft.com/office/drawing/2014/main" id="{54B06CE4-BF85-41D1-D60B-D7F8A155F2C6}"/>
                  </a:ext>
                </a:extLst>
              </p:cNvPr>
              <p:cNvSpPr/>
              <p:nvPr/>
            </p:nvSpPr>
            <p:spPr>
              <a:xfrm>
                <a:off x="832104" y="1330440"/>
                <a:ext cx="8321040" cy="838200"/>
              </a:xfrm>
              <a:prstGeom prst="rect">
                <a:avLst/>
              </a:prstGeom>
              <a:noFill/>
              <a:ln/>
            </p:spPr>
            <p:txBody>
              <a:bodyPr wrap="none" lIns="0" tIns="0" rIns="0" bIns="0" rtlCol="0" anchor="t"/>
              <a:lstStyle/>
              <a:p>
                <a:pPr algn="l" latinLnBrk="1">
                  <a:lnSpc>
                    <a:spcPts val="3300"/>
                  </a:lnSpc>
                </a:pPr>
                <a:r>
                  <a:rPr lang="en-US" altLang="zh-CN" sz="1800" b="1" i="0">
                    <a:solidFill>
                      <a:srgbClr val="000000"/>
                    </a:solidFill>
                    <a:latin typeface="微软雅黑" pitchFamily="34" charset="0"/>
                    <a:ea typeface="微软雅黑" pitchFamily="34" charset="-122"/>
                    <a:cs typeface="微软雅黑" pitchFamily="34" charset="-120"/>
                  </a:rPr>
                  <a:t>新情境</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是主要大气污染物之一</a:t>
                </a:r>
                <a:r>
                  <a:rPr lang="en-US" altLang="zh-CN" sz="1800" b="0" i="0">
                    <a:solidFill>
                      <a:srgbClr val="000000"/>
                    </a:solidFill>
                    <a:latin typeface="微软雅黑" pitchFamily="34" charset="0"/>
                    <a:ea typeface="微软雅黑" pitchFamily="34" charset="-122"/>
                    <a:cs typeface="微软雅黑" pitchFamily="34" charset="-120"/>
                  </a:rPr>
                  <a:t>，可用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在高温下的反应</a:t>
                </a:r>
                <a:r>
                  <a:rPr lang="en-US" altLang="zh-CN" sz="1800" b="0" i="0">
                    <a:solidFill>
                      <a:srgbClr val="000000"/>
                    </a:solidFill>
                    <a:latin typeface="微软雅黑" pitchFamily="34" charset="0"/>
                    <a:ea typeface="微软雅黑" pitchFamily="34" charset="-122"/>
                    <a:cs typeface="微软雅黑" pitchFamily="34" charset="-120"/>
                  </a:rPr>
                  <a:t>，消除</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的污染，</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其反应原理可分为两步</a:t>
                </a:r>
                <a:r>
                  <a:rPr lang="en-US" altLang="zh-CN" b="0" i="0" dirty="0">
                    <a:solidFill>
                      <a:srgbClr val="000000"/>
                    </a:solidFill>
                    <a:latin typeface="微软雅黑" pitchFamily="34" charset="0"/>
                    <a:ea typeface="微软雅黑" pitchFamily="34" charset="-122"/>
                    <a:cs typeface="微软雅黑" pitchFamily="34" charset="-120"/>
                  </a:rPr>
                  <a:t>，过程如图所示。</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7" name="QC_6_BD.221_2#1a54cfe53?htil=22&amp;sp=1&amp;vop=1&amp;pid=ba893d83d&amp;color=0,0,0&amp;vtp=1&amp;bbb=1&amp;hb=1&amp;hs=1">
                <a:extLst>
                  <a:ext uri="{FF2B5EF4-FFF2-40B4-BE49-F238E27FC236}">
                    <a16:creationId xmlns:a16="http://schemas.microsoft.com/office/drawing/2014/main" id="{54B06CE4-BF85-41D1-D60B-D7F8A155F2C6}"/>
                  </a:ext>
                </a:extLst>
              </p:cNvPr>
              <p:cNvSpPr>
                <a:spLocks noRot="1" noChangeAspect="1" noMove="1" noResize="1" noEditPoints="1" noAdjustHandles="1" noChangeArrowheads="1" noChangeShapeType="1" noTextEdit="1"/>
              </p:cNvSpPr>
              <p:nvPr/>
            </p:nvSpPr>
            <p:spPr>
              <a:xfrm>
                <a:off x="832104" y="1330440"/>
                <a:ext cx="8321040" cy="838200"/>
              </a:xfrm>
              <a:prstGeom prst="rect">
                <a:avLst/>
              </a:prstGeom>
              <a:blipFill>
                <a:blip r:embed="rId4"/>
                <a:stretch>
                  <a:fillRect l="-1758" r="-3443" b="-10870"/>
                </a:stretch>
              </a:blipFill>
              <a:ln/>
            </p:spPr>
            <p:txBody>
              <a:bodyPr/>
              <a:lstStyle/>
              <a:p>
                <a:r>
                  <a:rPr lang="zh-CN" altLang="en-US">
                    <a:noFill/>
                  </a:rPr>
                  <a:t> </a:t>
                </a:r>
              </a:p>
            </p:txBody>
          </p:sp>
        </mc:Fallback>
      </mc:AlternateContent>
      <p:sp>
        <p:nvSpPr>
          <p:cNvPr id="8" name="QC_6_AN.222_1#1a54cfe53.bracket?vop=1&amp;pid=ba893d83d&amp;color=0,0,0&amp;vpa=113&amp;vtp=1">
            <a:extLst>
              <a:ext uri="{FF2B5EF4-FFF2-40B4-BE49-F238E27FC236}">
                <a16:creationId xmlns:a16="http://schemas.microsoft.com/office/drawing/2014/main" id="{44B90F9A-62EE-B690-4E13-73D5AFF78C8C}"/>
              </a:ext>
            </a:extLst>
          </p:cNvPr>
          <p:cNvSpPr/>
          <p:nvPr/>
        </p:nvSpPr>
        <p:spPr>
          <a:xfrm>
            <a:off x="6959060" y="175716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9" name="QC_6_BD.221_3#1a54cfe53.choices?vop=1&amp;pid=ba893d83d&amp;color=0,0,0&amp;vtp=1&amp;bbb=1&amp;hs=1">
                <a:extLst>
                  <a:ext uri="{FF2B5EF4-FFF2-40B4-BE49-F238E27FC236}">
                    <a16:creationId xmlns:a16="http://schemas.microsoft.com/office/drawing/2014/main" id="{66EF34FF-7018-8A8B-C76E-6AD60F336EC8}"/>
                  </a:ext>
                </a:extLst>
              </p:cNvPr>
              <p:cNvSpPr/>
              <p:nvPr/>
            </p:nvSpPr>
            <p:spPr>
              <a:xfrm>
                <a:off x="829056" y="254202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元素的化合价为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1800" b="0" i="0" dirty="0">
                    <a:solidFill>
                      <a:srgbClr val="000000"/>
                    </a:solidFill>
                    <a:latin typeface="微软雅黑" pitchFamily="34" charset="0"/>
                    <a:ea typeface="微软雅黑" pitchFamily="34" charset="-122"/>
                    <a:cs typeface="微软雅黑" pitchFamily="34" charset="-120"/>
                  </a:rPr>
                  <a:t>价</a:t>
                </a:r>
                <a:r>
                  <a:rPr lang="en-US" altLang="zh-CN" sz="1800" b="0" i="0" spc="-1030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大气中的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必须氧化成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才能形成酸雨</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dirty="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100∼200 ℃</m:t>
                    </m:r>
                  </m:oMath>
                </a14:m>
                <a:r>
                  <a:rPr lang="en-US" altLang="zh-CN" sz="1800" b="0" i="0" dirty="0" err="1">
                    <a:solidFill>
                      <a:srgbClr val="000000"/>
                    </a:solidFill>
                    <a:latin typeface="微软雅黑" pitchFamily="34" charset="0"/>
                    <a:ea typeface="微软雅黑" pitchFamily="34" charset="-122"/>
                    <a:cs typeface="微软雅黑" pitchFamily="34" charset="-120"/>
                  </a:rPr>
                  <a:t>时发生的是置换反应</a:t>
                </a:r>
                <a:r>
                  <a:rPr lang="en-US" altLang="zh-CN" sz="1800" b="0" i="0" spc="-1030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工业上可用浓硝酸处理工业尾气中的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9" name="QC_6_BD.221_3#1a54cfe53.choices?vop=1&amp;pid=ba893d83d&amp;color=0,0,0&amp;vtp=1&amp;bbb=1&amp;hs=1">
                <a:extLst>
                  <a:ext uri="{FF2B5EF4-FFF2-40B4-BE49-F238E27FC236}">
                    <a16:creationId xmlns:a16="http://schemas.microsoft.com/office/drawing/2014/main" id="{66EF34FF-7018-8A8B-C76E-6AD60F336EC8}"/>
                  </a:ext>
                </a:extLst>
              </p:cNvPr>
              <p:cNvSpPr>
                <a:spLocks noRot="1" noChangeAspect="1" noMove="1" noResize="1" noEditPoints="1" noAdjustHandles="1" noChangeArrowheads="1" noChangeShapeType="1" noTextEdit="1"/>
              </p:cNvSpPr>
              <p:nvPr/>
            </p:nvSpPr>
            <p:spPr>
              <a:xfrm>
                <a:off x="829056" y="2542020"/>
                <a:ext cx="10533888" cy="838200"/>
              </a:xfrm>
              <a:prstGeom prst="rect">
                <a:avLst/>
              </a:prstGeom>
              <a:blipFill>
                <a:blip r:embed="rId5"/>
                <a:stretch>
                  <a:fillRect l="-1331" b="-10949"/>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32625897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223_1#7fdc6175c?sp=1&amp;vop=1&amp;pid=9f73790cc&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某小组同学探究三种价态（0、</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m:t>
                    </m:r>
                  </m:oMath>
                </a14:m>
                <a:r>
                  <a:rPr lang="en-US" altLang="zh-CN" sz="1800" b="0" i="0" dirty="0">
                    <a:solidFill>
                      <a:srgbClr val="000000"/>
                    </a:solidFill>
                    <a:latin typeface="微软雅黑" pitchFamily="34" charset="0"/>
                    <a:ea typeface="微软雅黑" pitchFamily="34" charset="-122"/>
                    <a:cs typeface="微软雅黑" pitchFamily="34" charset="-120"/>
                  </a:rPr>
                  <a:t>）硫元素间的相互转化。可以选用的试剂有：</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水溶</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液</a:t>
                </a:r>
                <a:r>
                  <a:rPr lang="en-US" altLang="zh-CN" sz="1800" b="0" i="0" dirty="0">
                    <a:solidFill>
                      <a:srgbClr val="000000"/>
                    </a:solidFill>
                    <a:latin typeface="微软雅黑" pitchFamily="34" charset="0"/>
                    <a:ea typeface="微软雅黑" pitchFamily="34" charset="-122"/>
                    <a:cs typeface="微软雅黑" pitchFamily="34" charset="-120"/>
                  </a:rPr>
                  <a:t>、②浓硫酸、③稀硫酸、</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④</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⑤</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溶液、⑥氯水（浅黄绿色）、⑦铜片、⑧</a:t>
                </a:r>
                <a:r>
                  <a:rPr lang="en-US" altLang="zh-CN" sz="1800" b="0" i="0">
                    <a:solidFill>
                      <a:srgbClr val="000000"/>
                    </a:solidFill>
                    <a:latin typeface="微软雅黑" pitchFamily="34" charset="0"/>
                    <a:ea typeface="微软雅黑" pitchFamily="34" charset="-122"/>
                    <a:cs typeface="微软雅黑" pitchFamily="34" charset="-120"/>
                  </a:rPr>
                  <a:t>稀盐酸、</a:t>
                </a:r>
              </a:p>
              <a:p>
                <a:pPr latinLnBrk="1">
                  <a:lnSpc>
                    <a:spcPts val="33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⑨</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a:t>
                </a:r>
                <a:endParaRPr lang="en-US" altLang="zh-CN" dirty="0">
                  <a:solidFill>
                    <a:srgbClr val="000000"/>
                  </a:solidFill>
                </a:endParaRPr>
              </a:p>
            </p:txBody>
          </p:sp>
        </mc:Choice>
        <mc:Fallback xmlns="">
          <p:sp>
            <p:nvSpPr>
              <p:cNvPr id="2" name="QO_6_BD.223_1#7fdc6175c?sp=1&amp;vop=1&amp;pid=9f73790cc&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926"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75" name="QO_6_BD.223_2#7fdc6175c?colgroup=6,14,18,14&amp;vop=1&amp;pid=9f73790cc&amp;color=0,0,0&amp;vtp=1&amp;bbb=1"/>
              <p:cNvGraphicFramePr>
                <a:graphicFrameLocks noGrp="1"/>
              </p:cNvGraphicFramePr>
              <p:nvPr>
                <p:extLst>
                  <p:ext uri="{D42A27DB-BD31-4B8C-83A1-F6EECF244321}">
                    <p14:modId xmlns:p14="http://schemas.microsoft.com/office/powerpoint/2010/main" val="2473603952"/>
                  </p:ext>
                </p:extLst>
              </p:nvPr>
            </p:nvGraphicFramePr>
            <p:xfrm>
              <a:off x="832104" y="2448044"/>
              <a:ext cx="10524744" cy="2045208"/>
            </p:xfrm>
            <a:graphic>
              <a:graphicData uri="http://schemas.openxmlformats.org/drawingml/2006/table">
                <a:tbl>
                  <a:tblPr/>
                  <a:tblGrid>
                    <a:gridCol w="1389888">
                      <a:extLst>
                        <a:ext uri="{9D8B030D-6E8A-4147-A177-3AD203B41FA5}">
                          <a16:colId xmlns:a16="http://schemas.microsoft.com/office/drawing/2014/main" val="20000"/>
                        </a:ext>
                      </a:extLst>
                    </a:gridCol>
                    <a:gridCol w="2834640">
                      <a:extLst>
                        <a:ext uri="{9D8B030D-6E8A-4147-A177-3AD203B41FA5}">
                          <a16:colId xmlns:a16="http://schemas.microsoft.com/office/drawing/2014/main" val="20001"/>
                        </a:ext>
                      </a:extLst>
                    </a:gridCol>
                    <a:gridCol w="3465576">
                      <a:extLst>
                        <a:ext uri="{9D8B030D-6E8A-4147-A177-3AD203B41FA5}">
                          <a16:colId xmlns:a16="http://schemas.microsoft.com/office/drawing/2014/main" val="20002"/>
                        </a:ext>
                      </a:extLst>
                    </a:gridCol>
                    <a:gridCol w="2834640">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预期的价态转化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选择的试剂</a:t>
                          </a:r>
                          <a:r>
                            <a:rPr lang="en-US" altLang="zh-CN" sz="1400" b="1" i="0" dirty="0">
                              <a:solidFill>
                                <a:srgbClr val="000000"/>
                              </a:solidFill>
                              <a:latin typeface="微软雅黑" pitchFamily="34" charset="0"/>
                              <a:ea typeface="微软雅黑" pitchFamily="34" charset="-122"/>
                              <a:cs typeface="微软雅黑" pitchFamily="34" charset="-120"/>
                            </a:rPr>
                            <a:t>（</a:t>
                          </a:r>
                          <a:r>
                            <a:rPr lang="en-US" altLang="zh-CN" sz="1400" b="1" i="0">
                              <a:solidFill>
                                <a:srgbClr val="000000"/>
                              </a:solidFill>
                              <a:latin typeface="微软雅黑" pitchFamily="34" charset="0"/>
                              <a:ea typeface="微软雅黑" pitchFamily="34" charset="-122"/>
                              <a:cs typeface="微软雅黑" pitchFamily="34" charset="-120"/>
                            </a:rPr>
                            <a:t>填入试剂编号）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100"/>
                            </a:lnSpc>
                          </a:pPr>
                          <a14:m>
                            <m:oMath xmlns:m="http://schemas.openxmlformats.org/officeDocument/2006/math">
                              <m:d>
                                <m:dPr>
                                  <m:begChr m:val=""/>
                                  <m:endChr m:val=""/>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+4→+6</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④⑥</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ⅱ.____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ⅰ.____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3</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100"/>
                            </a:lnSpc>
                          </a:pPr>
                          <a14:m>
                            <m:oMath xmlns:m="http://schemas.openxmlformats.org/officeDocument/2006/math">
                              <m:d>
                                <m:dPr>
                                  <m:begChr m:val=""/>
                                  <m:endChr m:val=""/>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+4→0</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①⑤</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出现浑浊</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4</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④⑤</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无明显现象</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5</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d>
                                <m:dPr>
                                  <m:begChr m:val=""/>
                                  <m:endChr m:val=""/>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+6→+4</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ⅲ.____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Choice>
        <mc:Fallback xmlns="">
          <p:graphicFrame>
            <p:nvGraphicFramePr>
              <p:cNvPr id="75" name="QO_6_BD.223_2#7fdc6175c?colgroup=6,14,18,14&amp;vop=1&amp;pid=9f73790cc&amp;color=0,0,0&amp;vtp=1&amp;bbb=1"/>
              <p:cNvGraphicFramePr>
                <a:graphicFrameLocks noGrp="1"/>
              </p:cNvGraphicFramePr>
              <p:nvPr>
                <p:extLst>
                  <p:ext uri="{D42A27DB-BD31-4B8C-83A1-F6EECF244321}">
                    <p14:modId xmlns:p14="http://schemas.microsoft.com/office/powerpoint/2010/main" val="2473603952"/>
                  </p:ext>
                </p:extLst>
              </p:nvPr>
            </p:nvGraphicFramePr>
            <p:xfrm>
              <a:off x="832104" y="2448044"/>
              <a:ext cx="10524744" cy="2045208"/>
            </p:xfrm>
            <a:graphic>
              <a:graphicData uri="http://schemas.openxmlformats.org/drawingml/2006/table">
                <a:tbl>
                  <a:tblPr/>
                  <a:tblGrid>
                    <a:gridCol w="1389888">
                      <a:extLst>
                        <a:ext uri="{9D8B030D-6E8A-4147-A177-3AD203B41FA5}">
                          <a16:colId xmlns:a16="http://schemas.microsoft.com/office/drawing/2014/main" val="20000"/>
                        </a:ext>
                      </a:extLst>
                    </a:gridCol>
                    <a:gridCol w="2834640">
                      <a:extLst>
                        <a:ext uri="{9D8B030D-6E8A-4147-A177-3AD203B41FA5}">
                          <a16:colId xmlns:a16="http://schemas.microsoft.com/office/drawing/2014/main" val="20001"/>
                        </a:ext>
                      </a:extLst>
                    </a:gridCol>
                    <a:gridCol w="3465576">
                      <a:extLst>
                        <a:ext uri="{9D8B030D-6E8A-4147-A177-3AD203B41FA5}">
                          <a16:colId xmlns:a16="http://schemas.microsoft.com/office/drawing/2014/main" val="20002"/>
                        </a:ext>
                      </a:extLst>
                    </a:gridCol>
                    <a:gridCol w="2834640">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预期的价态转化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选择的试剂</a:t>
                          </a:r>
                          <a:r>
                            <a:rPr lang="en-US" altLang="zh-CN" sz="1400" b="1" i="0" dirty="0">
                              <a:solidFill>
                                <a:srgbClr val="000000"/>
                              </a:solidFill>
                              <a:latin typeface="微软雅黑" pitchFamily="34" charset="0"/>
                              <a:ea typeface="微软雅黑" pitchFamily="34" charset="-122"/>
                              <a:cs typeface="微软雅黑" pitchFamily="34" charset="-120"/>
                            </a:rPr>
                            <a:t>（</a:t>
                          </a:r>
                          <a:r>
                            <a:rPr lang="en-US" altLang="zh-CN" sz="1400" b="1" i="0">
                              <a:solidFill>
                                <a:srgbClr val="000000"/>
                              </a:solidFill>
                              <a:latin typeface="微软雅黑" pitchFamily="34" charset="0"/>
                              <a:ea typeface="微软雅黑" pitchFamily="34" charset="-122"/>
                              <a:cs typeface="微软雅黑" pitchFamily="34" charset="-120"/>
                            </a:rPr>
                            <a:t>填入试剂编号</a:t>
                          </a:r>
                          <a:r>
                            <a:rPr lang="en-US" altLang="zh-CN" sz="1400" b="1" i="0" smtClean="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9247" t="-50442" r="-222796" b="-155752"/>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④⑥</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ⅱ.____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ⅰ.____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3</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9247" t="-151786" r="-222796" b="-57143"/>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①⑤</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出现浑浊</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4</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④⑤</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无明显现象</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5</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9247" t="-503571" r="-222796" b="-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ⅲ.____</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Fallback>
      </mc:AlternateContent>
      <mc:AlternateContent xmlns:mc="http://schemas.openxmlformats.org/markup-compatibility/2006" xmlns:a14="http://schemas.microsoft.com/office/drawing/2010/main">
        <mc:Choice Requires="a14">
          <p:sp>
            <p:nvSpPr>
              <p:cNvPr id="4" name="QB_7_BD.224_1#a62c7ae24?vop=1&amp;pid=7fdc6175c&amp;color=0,0,0&amp;vtp=1&amp;bbb=1"/>
              <p:cNvSpPr/>
              <p:nvPr/>
            </p:nvSpPr>
            <p:spPr>
              <a:xfrm>
                <a:off x="832104" y="4632444"/>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（1）补全实验表格</a:t>
                </a:r>
                <a:r>
                  <a:rPr lang="en-US" altLang="zh-CN" sz="1800" b="0" i="0">
                    <a:solidFill>
                      <a:srgbClr val="000000"/>
                    </a:solidFill>
                    <a:latin typeface="微软雅黑" pitchFamily="34" charset="0"/>
                    <a:ea typeface="微软雅黑" pitchFamily="34" charset="-122"/>
                    <a:cs typeface="微软雅黑" pitchFamily="34" charset="-120"/>
                  </a:rPr>
                  <a:t>ⅰ.</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ⅱ</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i="0">
                    <a:solidFill>
                      <a:srgbClr val="000000"/>
                    </a:solidFill>
                    <a:latin typeface="SimSun" pitchFamily="34" charset="0"/>
                    <a:ea typeface="SimSun" pitchFamily="34" charset="-122"/>
                    <a:cs typeface="SimSun" pitchFamily="34" charset="-120"/>
                  </a:rPr>
                  <a:t>____________________</a:t>
                </a:r>
                <a:r>
                  <a:rPr lang="en-US" altLang="zh-CN" sz="1800" b="0" i="0">
                    <a:solidFill>
                      <a:srgbClr val="000000"/>
                    </a:solidFill>
                    <a:latin typeface="微软雅黑" pitchFamily="34" charset="0"/>
                    <a:ea typeface="微软雅黑" pitchFamily="34" charset="-122"/>
                    <a:cs typeface="微软雅黑" pitchFamily="34" charset="-120"/>
                  </a:rPr>
                  <a:t>，ⅲ.</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（2）实验5的化学方程式为</a:t>
                </a:r>
                <a:r>
                  <a:rPr lang="en-US" altLang="zh-CN">
                    <a:solidFill>
                      <a:srgbClr val="000000"/>
                    </a:solidFill>
                    <a:latin typeface="SimSun" pitchFamily="34" charset="0"/>
                    <a:ea typeface="SimSun" pitchFamily="34" charset="-122"/>
                    <a:cs typeface="SimSun" pitchFamily="34" charset="-120"/>
                  </a:rPr>
                  <a:t>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4" name="QB_7_BD.224_1#a62c7ae24?vop=1&amp;pid=7fdc6175c&amp;color=0,0,0&amp;vtp=1&amp;bbb=1"/>
              <p:cNvSpPr>
                <a:spLocks noRot="1" noChangeAspect="1" noMove="1" noResize="1" noEditPoints="1" noAdjustHandles="1" noChangeArrowheads="1" noChangeShapeType="1" noTextEdit="1"/>
              </p:cNvSpPr>
              <p:nvPr/>
            </p:nvSpPr>
            <p:spPr>
              <a:xfrm>
                <a:off x="832104" y="4632444"/>
                <a:ext cx="10533888" cy="838200"/>
              </a:xfrm>
              <a:prstGeom prst="rect">
                <a:avLst/>
              </a:prstGeom>
              <a:blipFill>
                <a:blip r:embed="rId5"/>
                <a:stretch>
                  <a:fillRect l="-1389" b="-1094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225_1#a62c7ae24.blank?vop=1&amp;pid=7fdc6175c&amp;color=0,0,0&amp;vpa=114&amp;vtp=1&amp;bbb=1"/>
              <p:cNvSpPr/>
              <p:nvPr/>
            </p:nvSpPr>
            <p:spPr>
              <a:xfrm>
                <a:off x="3108579" y="4679370"/>
                <a:ext cx="625475"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①⑥</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7_AN.225_1#a62c7ae24.blank?vop=1&amp;pid=7fdc6175c&amp;color=0,0,0&amp;vpa=114&amp;vtp=1&amp;bbb=1"/>
              <p:cNvSpPr>
                <a:spLocks noRot="1" noChangeAspect="1" noMove="1" noResize="1" noEditPoints="1" noAdjustHandles="1" noChangeArrowheads="1" noChangeShapeType="1" noTextEdit="1"/>
              </p:cNvSpPr>
              <p:nvPr/>
            </p:nvSpPr>
            <p:spPr>
              <a:xfrm>
                <a:off x="3108579" y="4679370"/>
                <a:ext cx="625475" cy="279400"/>
              </a:xfrm>
              <a:prstGeom prst="rect">
                <a:avLst/>
              </a:prstGeom>
              <a:blipFill>
                <a:blip r:embed="rId6"/>
                <a:stretch>
                  <a:fillRect l="-8738" t="-8889" r="-971" b="-33333"/>
                </a:stretch>
              </a:blipFill>
              <a:ln/>
            </p:spPr>
            <p:txBody>
              <a:bodyPr/>
              <a:lstStyle/>
              <a:p>
                <a:r>
                  <a:rPr lang="zh-CN" altLang="en-US">
                    <a:noFill/>
                  </a:rPr>
                  <a:t> </a:t>
                </a:r>
              </a:p>
            </p:txBody>
          </p:sp>
        </mc:Fallback>
      </mc:AlternateContent>
      <p:sp>
        <p:nvSpPr>
          <p:cNvPr id="6" name="QB_7_AN.226_1#a62c7ae24.blank?vop=1&amp;pid=7fdc6175c&amp;color=0,0,0&amp;vpa=115&amp;vtp=1&amp;bbb=1"/>
          <p:cNvSpPr/>
          <p:nvPr/>
        </p:nvSpPr>
        <p:spPr>
          <a:xfrm>
            <a:off x="4282535" y="4601964"/>
            <a:ext cx="22240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氯水的浅黄绿色褪去</a:t>
            </a:r>
            <a:endParaRPr lang="en-US" altLang="zh-CN" dirty="0">
              <a:solidFill>
                <a:srgbClr val="FF0000"/>
              </a:solidFill>
            </a:endParaRPr>
          </a:p>
        </p:txBody>
      </p:sp>
      <p:sp>
        <p:nvSpPr>
          <p:cNvPr id="7" name="QB_7_AN.227_1#a62c7ae24.blank?vop=1&amp;pid=7fdc6175c&amp;color=0,0,0&amp;vpa=116&amp;vtp=1&amp;bbb=1"/>
          <p:cNvSpPr/>
          <p:nvPr/>
        </p:nvSpPr>
        <p:spPr>
          <a:xfrm>
            <a:off x="7081297" y="4601964"/>
            <a:ext cx="623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②⑦</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9" name="QB_7_AN.229_1#a62c7ae24.blank?vop=1&amp;pid=7fdc6175c&amp;color=0,0,0&amp;vpa=117&amp;vtp=1&amp;bbb=1&amp;rh=26.9"/>
              <p:cNvSpPr/>
              <p:nvPr/>
            </p:nvSpPr>
            <p:spPr>
              <a:xfrm>
                <a:off x="3643566" y="5069832"/>
                <a:ext cx="4512945" cy="341630"/>
              </a:xfrm>
              <a:prstGeom prst="rect">
                <a:avLst/>
              </a:prstGeom>
              <a:noFill/>
              <a:ln/>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m:t>
                        </m:r>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r>
                          <a:rPr lang="en-US" altLang="zh-CN" b="0" i="0" dirty="0">
                            <a:solidFill>
                              <a:srgbClr val="FF0000"/>
                            </a:solidFill>
                            <a:latin typeface="Cambria Math" panose="02040503050406030204" pitchFamily="18" charset="0"/>
                            <a:ea typeface="微软雅黑" pitchFamily="34" charset="-122"/>
                            <a:cs typeface="微软雅黑" pitchFamily="34" charset="-120"/>
                          </a:rPr>
                          <m:t>浓</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7_AN.229_1#a62c7ae24.blank?vop=1&amp;pid=7fdc6175c&amp;color=0,0,0&amp;vpa=117&amp;vtp=1&amp;bbb=1&amp;rh=26.9"/>
              <p:cNvSpPr>
                <a:spLocks noRot="1" noChangeAspect="1" noMove="1" noResize="1" noEditPoints="1" noAdjustHandles="1" noChangeArrowheads="1" noChangeShapeType="1" noTextEdit="1"/>
              </p:cNvSpPr>
              <p:nvPr/>
            </p:nvSpPr>
            <p:spPr>
              <a:xfrm>
                <a:off x="3643566" y="5069832"/>
                <a:ext cx="4512945" cy="341630"/>
              </a:xfrm>
              <a:prstGeom prst="rect">
                <a:avLst/>
              </a:prstGeom>
              <a:blipFill>
                <a:blip r:embed="rId7"/>
                <a:stretch>
                  <a:fillRect l="-676" t="-17857" r="-541" b="-2678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bg/>
                                          </p:spTgt>
                                        </p:tgtEl>
                                        <p:attrNameLst>
                                          <p:attrName>style.visibility</p:attrName>
                                        </p:attrNameLst>
                                      </p:cBhvr>
                                      <p:to>
                                        <p:strVal val="visible"/>
                                      </p:to>
                                    </p:set>
                                    <p:anim calcmode="lin" valueType="num">
                                      <p:cBhvr additive="base">
                                        <p:cTn id="3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9">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 calcmode="lin" valueType="num">
                                      <p:cBhvr additive="base">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9"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230_1#347df37a1?vop=1&amp;pid=7fdc6175c&amp;color=0,0,0&amp;vtp=1&amp;bt=1&amp;bbb=1&amp;hb=1"/>
              <p:cNvSpPr/>
              <p:nvPr/>
            </p:nvSpPr>
            <p:spPr>
              <a:xfrm>
                <a:off x="832104" y="1078992"/>
                <a:ext cx="10533888" cy="863600"/>
              </a:xfrm>
              <a:prstGeom prst="rect">
                <a:avLst/>
              </a:prstGeom>
              <a:noFill/>
              <a:ln/>
            </p:spPr>
            <p:txBody>
              <a:bodyPr wrap="none" lIns="0" tIns="0" rIns="0" bIns="0" rtlCol="0" anchor="t"/>
              <a:lstStyle/>
              <a:p>
                <a:pPr algn="l" latinLnBrk="1">
                  <a:lnSpc>
                    <a:spcPts val="3500"/>
                  </a:lnSpc>
                </a:pPr>
                <a:r>
                  <a:rPr lang="en-US" altLang="zh-CN" sz="1800" b="0" i="0" dirty="0">
                    <a:solidFill>
                      <a:srgbClr val="000000"/>
                    </a:solidFill>
                    <a:latin typeface="微软雅黑" pitchFamily="34" charset="0"/>
                    <a:ea typeface="微软雅黑" pitchFamily="34" charset="-122"/>
                    <a:cs typeface="微软雅黑" pitchFamily="34" charset="-120"/>
                  </a:rPr>
                  <a:t>（3）为了进一步验证实验</a:t>
                </a:r>
                <a:r>
                  <a:rPr lang="en-US" altLang="zh-CN" sz="1800" b="0" i="0">
                    <a:solidFill>
                      <a:srgbClr val="000000"/>
                    </a:solidFill>
                    <a:latin typeface="微软雅黑" pitchFamily="34" charset="0"/>
                    <a:ea typeface="微软雅黑" pitchFamily="34" charset="-122"/>
                    <a:cs typeface="微软雅黑" pitchFamily="34" charset="-120"/>
                  </a:rPr>
                  <a:t>1中</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limUpp>
                          <m:limUp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lim>
                        </m:limUp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limUpp>
                          <m:limUp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lim>
                        </m:limUpp>
                      </m:e>
                    </m:d>
                  </m:oMath>
                </a14:m>
                <a:r>
                  <a:rPr lang="en-US" altLang="zh-CN" sz="1800" b="0" i="0" dirty="0">
                    <a:solidFill>
                      <a:srgbClr val="000000"/>
                    </a:solidFill>
                    <a:latin typeface="微软雅黑" pitchFamily="34" charset="0"/>
                    <a:ea typeface="微软雅黑" pitchFamily="34" charset="-122"/>
                    <a:cs typeface="微软雅黑" pitchFamily="34" charset="-120"/>
                  </a:rPr>
                  <a:t>的转化，甲同学设计实验</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a</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向反应后的溶液中先加过量稀盐酸</a:t>
                </a:r>
                <a:r>
                  <a:rPr lang="en-US" altLang="zh-CN" sz="1800" b="0" i="0">
                    <a:solidFill>
                      <a:srgbClr val="000000"/>
                    </a:solidFill>
                    <a:latin typeface="微软雅黑" pitchFamily="34" charset="0"/>
                    <a:ea typeface="微软雅黑" pitchFamily="34" charset="-122"/>
                    <a:cs typeface="微软雅黑" pitchFamily="34" charset="-120"/>
                  </a:rPr>
                  <a:t>，再</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加足量</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溶液，观察现象。</a:t>
                </a:r>
                <a:endParaRPr lang="en-US" altLang="zh-CN" dirty="0">
                  <a:solidFill>
                    <a:srgbClr val="000000"/>
                  </a:solidFill>
                </a:endParaRPr>
              </a:p>
            </p:txBody>
          </p:sp>
        </mc:Choice>
        <mc:Fallback xmlns="">
          <p:sp>
            <p:nvSpPr>
              <p:cNvPr id="2" name="QO_7_BD.230_1#347df37a1?vop=1&amp;pid=7fdc6175c&amp;color=0,0,0&amp;vtp=1&amp;bt=1&amp;bbb=1&amp;hb=1"/>
              <p:cNvSpPr>
                <a:spLocks noRot="1" noChangeAspect="1" noMove="1" noResize="1" noEditPoints="1" noAdjustHandles="1" noChangeArrowheads="1" noChangeShapeType="1" noTextEdit="1"/>
              </p:cNvSpPr>
              <p:nvPr/>
            </p:nvSpPr>
            <p:spPr>
              <a:xfrm>
                <a:off x="832104" y="1078992"/>
                <a:ext cx="10533888" cy="863600"/>
              </a:xfrm>
              <a:prstGeom prst="rect">
                <a:avLst/>
              </a:prstGeom>
              <a:blipFill>
                <a:blip r:embed="rId3"/>
                <a:stretch>
                  <a:fillRect l="-1389" r="-1273" b="-985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8_BD.231_1#0e5f58d70?vop=1&amp;pid=347df37a1&amp;color=0,0,0&amp;vtp=1&amp;bbb=1"/>
              <p:cNvSpPr/>
              <p:nvPr/>
            </p:nvSpPr>
            <p:spPr>
              <a:xfrm>
                <a:off x="832104" y="1964746"/>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①实验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的目的是通过检验</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，证明转化可以实现。</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②加稀盐酸的作用是</a:t>
                </a:r>
                <a:r>
                  <a:rPr lang="en-US" altLang="zh-CN">
                    <a:solidFill>
                      <a:srgbClr val="000000"/>
                    </a:solidFill>
                    <a:latin typeface="SimSun" pitchFamily="34" charset="0"/>
                    <a:ea typeface="SimSun" pitchFamily="34" charset="-122"/>
                    <a:cs typeface="SimSun" pitchFamily="34" charset="-120"/>
                  </a:rPr>
                  <a:t>______________________________________________________________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3" name="QB_8_BD.231_1#0e5f58d70?vop=1&amp;pid=347df37a1&amp;color=0,0,0&amp;vtp=1&amp;bbb=1"/>
              <p:cNvSpPr>
                <a:spLocks noRot="1" noChangeAspect="1" noMove="1" noResize="1" noEditPoints="1" noAdjustHandles="1" noChangeArrowheads="1" noChangeShapeType="1" noTextEdit="1"/>
              </p:cNvSpPr>
              <p:nvPr/>
            </p:nvSpPr>
            <p:spPr>
              <a:xfrm>
                <a:off x="832104" y="1964746"/>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8_AN.232_1#0e5f58d70.blank?vop=1&amp;pid=347df37a1&amp;color=0,0,0&amp;vpa=118&amp;vtp=1&amp;bbb=1"/>
              <p:cNvSpPr/>
              <p:nvPr/>
            </p:nvSpPr>
            <p:spPr>
              <a:xfrm>
                <a:off x="3500691" y="2001393"/>
                <a:ext cx="606362"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8_AN.232_1#0e5f58d70.blank?vop=1&amp;pid=347df37a1&amp;color=0,0,0&amp;vpa=118&amp;vtp=1&amp;bbb=1"/>
              <p:cNvSpPr>
                <a:spLocks noRot="1" noChangeAspect="1" noMove="1" noResize="1" noEditPoints="1" noAdjustHandles="1" noChangeArrowheads="1" noChangeShapeType="1" noTextEdit="1"/>
              </p:cNvSpPr>
              <p:nvPr/>
            </p:nvSpPr>
            <p:spPr>
              <a:xfrm>
                <a:off x="3500691" y="2001393"/>
                <a:ext cx="606362" cy="292100"/>
              </a:xfrm>
              <a:prstGeom prst="rect">
                <a:avLst/>
              </a:prstGeom>
              <a:blipFill>
                <a:blip r:embed="rId5"/>
                <a:stretch>
                  <a:fillRect l="-4000" t="-2083" b="-145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8_AN.234_1#0e5f58d70.blank?vop=1&amp;pid=347df37a1&amp;color=0,0,0&amp;vpa=119&amp;vtp=1&amp;bbb=1&amp;rh=22"/>
              <p:cNvSpPr/>
              <p:nvPr/>
            </p:nvSpPr>
            <p:spPr>
              <a:xfrm>
                <a:off x="2856960" y="2425192"/>
                <a:ext cx="7108635" cy="279400"/>
              </a:xfrm>
              <a:prstGeom prst="rect">
                <a:avLst/>
              </a:prstGeom>
              <a:noFill/>
              <a:ln/>
            </p:spPr>
            <p:txBody>
              <a:bodyPr wrap="none" lIns="0" tIns="0" rIns="0" bIns="0" rtlCol="0" anchor="t"/>
              <a:lstStyle/>
              <a:p>
                <a:pPr algn="ctr" latinLnBrk="1">
                  <a:lnSpc>
                    <a:spcPts val="2300"/>
                  </a:lnSpc>
                </a:pPr>
                <a:r>
                  <a:rPr lang="en-US" altLang="zh-CN" b="0" i="0">
                    <a:solidFill>
                      <a:srgbClr val="FF0000"/>
                    </a:solidFill>
                    <a:latin typeface="微软雅黑" pitchFamily="34" charset="0"/>
                    <a:ea typeface="微软雅黑" pitchFamily="34" charset="-122"/>
                    <a:cs typeface="微软雅黑" pitchFamily="34" charset="-120"/>
                  </a:rPr>
                  <a:t>除去未反应的</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b="0" i="0">
                    <a:solidFill>
                      <a:srgbClr val="FF0000"/>
                    </a:solidFill>
                    <a:latin typeface="微软雅黑" pitchFamily="34" charset="0"/>
                    <a:ea typeface="微软雅黑" pitchFamily="34" charset="-122"/>
                    <a:cs typeface="微软雅黑" pitchFamily="34" charset="-120"/>
                  </a:rPr>
                  <a:t>，防止其与</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FF0000"/>
                    </a:solidFill>
                    <a:latin typeface="微软雅黑" pitchFamily="34" charset="0"/>
                    <a:ea typeface="微软雅黑" pitchFamily="34" charset="-122"/>
                    <a:cs typeface="微软雅黑" pitchFamily="34" charset="-120"/>
                  </a:rPr>
                  <a:t>反应产生白色沉淀干扰</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FF0000"/>
                    </a:solidFill>
                    <a:latin typeface="微软雅黑" pitchFamily="34" charset="0"/>
                    <a:ea typeface="微软雅黑" pitchFamily="34" charset="-122"/>
                    <a:cs typeface="微软雅黑" pitchFamily="34" charset="-120"/>
                  </a:rPr>
                  <a:t>的检验</a:t>
                </a:r>
                <a:endParaRPr lang="en-US" altLang="zh-CN" dirty="0">
                  <a:solidFill>
                    <a:srgbClr val="FF0000"/>
                  </a:solidFill>
                </a:endParaRPr>
              </a:p>
            </p:txBody>
          </p:sp>
        </mc:Choice>
        <mc:Fallback xmlns="">
          <p:sp>
            <p:nvSpPr>
              <p:cNvPr id="6" name="QB_8_AN.234_1#0e5f58d70.blank?vop=1&amp;pid=347df37a1&amp;color=0,0,0&amp;vpa=119&amp;vtp=1&amp;bbb=1&amp;rh=22"/>
              <p:cNvSpPr>
                <a:spLocks noRot="1" noChangeAspect="1" noMove="1" noResize="1" noEditPoints="1" noAdjustHandles="1" noChangeArrowheads="1" noChangeShapeType="1" noTextEdit="1"/>
              </p:cNvSpPr>
              <p:nvPr/>
            </p:nvSpPr>
            <p:spPr>
              <a:xfrm>
                <a:off x="2856960" y="2425192"/>
                <a:ext cx="7108635" cy="279400"/>
              </a:xfrm>
              <a:prstGeom prst="rect">
                <a:avLst/>
              </a:prstGeom>
              <a:blipFill>
                <a:blip r:embed="rId6"/>
                <a:stretch>
                  <a:fillRect l="-1029" t="-28261" r="-858" b="-4782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P_8_BD#860f46a2f?pid=347df37a1&amp;color=0,0,0&amp;vtp=1&amp;bbb=1&amp;hb=1"/>
              <p:cNvSpPr/>
              <p:nvPr/>
            </p:nvSpPr>
            <p:spPr>
              <a:xfrm>
                <a:off x="832104" y="2828346"/>
                <a:ext cx="10533888" cy="21209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乙同学认为还需要补充实验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取等量的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溶液，向其中先加过量稀盐酸</a:t>
                </a:r>
                <a:r>
                  <a:rPr lang="en-US" altLang="zh-CN" sz="1800" b="0" i="0">
                    <a:solidFill>
                      <a:srgbClr val="000000"/>
                    </a:solidFill>
                    <a:latin typeface="微软雅黑" pitchFamily="34" charset="0"/>
                    <a:ea typeface="微软雅黑" pitchFamily="34" charset="-122"/>
                    <a:cs typeface="微软雅黑" pitchFamily="34" charset="-120"/>
                  </a:rPr>
                  <a:t>，再加足量</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，观</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察现象。</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③补充实验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的原因是</a:t>
                </a:r>
                <a:r>
                  <a:rPr lang="en-US" altLang="zh-CN">
                    <a:solidFill>
                      <a:srgbClr val="000000"/>
                    </a:solidFill>
                    <a:latin typeface="SimSun" pitchFamily="34" charset="0"/>
                    <a:ea typeface="SimSun" pitchFamily="34" charset="-122"/>
                    <a:cs typeface="SimSun" pitchFamily="34" charset="-120"/>
                  </a:rPr>
                  <a:t>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500"/>
                  </a:lnSpc>
                </a:pPr>
                <a:r>
                  <a:rPr lang="en-US" altLang="zh-CN" dirty="0">
                    <a:solidFill>
                      <a:srgbClr val="000000"/>
                    </a:solidFill>
                    <a:latin typeface="微软雅黑" pitchFamily="34" charset="0"/>
                    <a:ea typeface="微软雅黑" pitchFamily="34" charset="-122"/>
                    <a:cs typeface="微软雅黑" pitchFamily="34" charset="-120"/>
                  </a:rPr>
                  <a:t>④综合实验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dirty="0">
                    <a:solidFill>
                      <a:srgbClr val="000000"/>
                    </a:solidFill>
                    <a:latin typeface="微软雅黑" pitchFamily="34" charset="0"/>
                    <a:ea typeface="微软雅黑" pitchFamily="34" charset="-122"/>
                    <a:cs typeface="微软雅黑" pitchFamily="34" charset="-120"/>
                  </a:rPr>
                  <a:t>，实验</a:t>
                </a:r>
                <a:r>
                  <a:rPr lang="en-US" altLang="zh-CN">
                    <a:solidFill>
                      <a:srgbClr val="000000"/>
                    </a:solidFill>
                    <a:latin typeface="微软雅黑" pitchFamily="34" charset="0"/>
                    <a:ea typeface="微软雅黑" pitchFamily="34" charset="-122"/>
                    <a:cs typeface="微软雅黑" pitchFamily="34" charset="-120"/>
                  </a:rPr>
                  <a:t>1中</a:t>
                </a:r>
                <a14:m>
                  <m:oMath xmlns:m="http://schemas.openxmlformats.org/officeDocument/2006/math">
                    <m:d>
                      <m:dPr>
                        <m:begChr m:val=""/>
                        <m:endChr m:val=""/>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dPr>
                      <m:e>
                        <m:limUpp>
                          <m:limUp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m:t>
                            </m:r>
                          </m:e>
                          <m:lim>
                            <m:r>
                              <a:rPr lang="en-US" altLang="zh-CN" dirty="0">
                                <a:solidFill>
                                  <a:srgbClr val="000000"/>
                                </a:solidFill>
                                <a:latin typeface="Cambria Math" panose="02040503050406030204" pitchFamily="18" charset="0"/>
                                <a:ea typeface="微软雅黑" pitchFamily="34" charset="-122"/>
                                <a:cs typeface="微软雅黑" pitchFamily="34" charset="-120"/>
                              </a:rPr>
                              <m:t>+4</m:t>
                            </m:r>
                          </m:lim>
                        </m:limUpp>
                        <m:r>
                          <a:rPr lang="en-US" altLang="zh-CN" dirty="0">
                            <a:solidFill>
                              <a:srgbClr val="000000"/>
                            </a:solidFill>
                            <a:latin typeface="Cambria Math" panose="02040503050406030204" pitchFamily="18" charset="0"/>
                            <a:ea typeface="微软雅黑" pitchFamily="34" charset="-122"/>
                            <a:cs typeface="微软雅黑" pitchFamily="34" charset="-120"/>
                          </a:rPr>
                          <m:t>→</m:t>
                        </m:r>
                        <m:limUpp>
                          <m:limUp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m:t>
                            </m:r>
                          </m:e>
                          <m:lim>
                            <m:r>
                              <a:rPr lang="en-US" altLang="zh-CN" dirty="0">
                                <a:solidFill>
                                  <a:srgbClr val="000000"/>
                                </a:solidFill>
                                <a:latin typeface="Cambria Math" panose="02040503050406030204" pitchFamily="18" charset="0"/>
                                <a:ea typeface="微软雅黑" pitchFamily="34" charset="-122"/>
                                <a:cs typeface="微软雅黑" pitchFamily="34" charset="-120"/>
                              </a:rPr>
                              <m:t>+6</m:t>
                            </m:r>
                          </m:lim>
                        </m:limUpp>
                      </m:e>
                    </m:d>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转化得以实现的证据是</a:t>
                </a:r>
                <a:r>
                  <a:rPr lang="en-US" altLang="zh-CN">
                    <a:solidFill>
                      <a:srgbClr val="000000"/>
                    </a:solidFill>
                    <a:latin typeface="SimSun" pitchFamily="34" charset="0"/>
                    <a:ea typeface="SimSun" pitchFamily="34" charset="-122"/>
                    <a:cs typeface="SimSun" pitchFamily="34" charset="-120"/>
                  </a:rPr>
                  <a:t>__________________________________________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7" name="P_8_BD#860f46a2f?pid=347df37a1&amp;color=0,0,0&amp;vtp=1&amp;bbb=1&amp;hb=1"/>
              <p:cNvSpPr>
                <a:spLocks noRot="1" noChangeAspect="1" noMove="1" noResize="1" noEditPoints="1" noAdjustHandles="1" noChangeArrowheads="1" noChangeShapeType="1" noTextEdit="1"/>
              </p:cNvSpPr>
              <p:nvPr/>
            </p:nvSpPr>
            <p:spPr>
              <a:xfrm>
                <a:off x="832104" y="2828346"/>
                <a:ext cx="10533888" cy="2120900"/>
              </a:xfrm>
              <a:prstGeom prst="rect">
                <a:avLst/>
              </a:prstGeom>
              <a:blipFill>
                <a:blip r:embed="rId7"/>
                <a:stretch>
                  <a:fillRect l="-1389" r="-1157" b="-431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8_AN.236_1#860f46a2f.blank?vop=1&amp;pid=347df37a1&amp;color=0,0,0&amp;vpa=120&amp;vtp=1&amp;bbb=1"/>
              <p:cNvSpPr/>
              <p:nvPr/>
            </p:nvSpPr>
            <p:spPr>
              <a:xfrm>
                <a:off x="3057779" y="3713480"/>
                <a:ext cx="4378960"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FF0000"/>
                    </a:solidFill>
                    <a:latin typeface="微软雅黑" pitchFamily="34" charset="0"/>
                    <a:ea typeface="微软雅黑" pitchFamily="34" charset="-122"/>
                    <a:cs typeface="微软雅黑" pitchFamily="34" charset="-120"/>
                  </a:rPr>
                  <a:t>也可能被空气中的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氧化为</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8_AN.236_1#860f46a2f.blank?vop=1&amp;pid=347df37a1&amp;color=0,0,0&amp;vpa=120&amp;vtp=1&amp;bbb=1"/>
              <p:cNvSpPr>
                <a:spLocks noRot="1" noChangeAspect="1" noMove="1" noResize="1" noEditPoints="1" noAdjustHandles="1" noChangeArrowheads="1" noChangeShapeType="1" noTextEdit="1"/>
              </p:cNvSpPr>
              <p:nvPr/>
            </p:nvSpPr>
            <p:spPr>
              <a:xfrm>
                <a:off x="3057779" y="3713480"/>
                <a:ext cx="4378960" cy="292100"/>
              </a:xfrm>
              <a:prstGeom prst="rect">
                <a:avLst/>
              </a:prstGeom>
              <a:blipFill>
                <a:blip r:embed="rId8"/>
                <a:stretch>
                  <a:fillRect l="-836" t="-27083" b="-4375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8_AN.238_1#860f46a2f.blank?vop=1&amp;pid=347df37a1&amp;color=0,0,0&amp;vpa=121&amp;vtp=1&amp;bbb=1&amp;hb=1"/>
              <p:cNvSpPr/>
              <p:nvPr/>
            </p:nvSpPr>
            <p:spPr>
              <a:xfrm>
                <a:off x="832104" y="4047546"/>
                <a:ext cx="10531904" cy="863600"/>
              </a:xfrm>
              <a:prstGeom prst="rect">
                <a:avLst/>
              </a:prstGeom>
              <a:noFill/>
              <a:ln/>
            </p:spPr>
            <p:txBody>
              <a:bodyPr wrap="square" lIns="0" tIns="0" rIns="0" bIns="0" rtlCol="0" anchor="t"/>
              <a:lstStyle/>
              <a:p>
                <a:pPr latinLnBrk="1">
                  <a:lnSpc>
                    <a:spcPts val="3363"/>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实验</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m:t>
                    </m:r>
                  </m:oMath>
                </a14:m>
                <a:r>
                  <a:rPr lang="en-US" altLang="zh-CN" b="0" i="0" dirty="0">
                    <a:solidFill>
                      <a:srgbClr val="FF0000"/>
                    </a:solidFill>
                    <a:latin typeface="微软雅黑" pitchFamily="34" charset="0"/>
                    <a:ea typeface="微软雅黑" pitchFamily="34" charset="-122"/>
                    <a:cs typeface="微软雅黑" pitchFamily="34" charset="-120"/>
                  </a:rPr>
                  <a:t>中白色沉淀的量比实验</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b</m:t>
                    </m:r>
                  </m:oMath>
                </a14:m>
                <a:r>
                  <a:rPr lang="en-US" altLang="zh-CN" b="0" i="0" dirty="0">
                    <a:solidFill>
                      <a:srgbClr val="FF0000"/>
                    </a:solidFill>
                    <a:latin typeface="微软雅黑" pitchFamily="34" charset="0"/>
                    <a:ea typeface="微软雅黑" pitchFamily="34" charset="-122"/>
                    <a:cs typeface="微软雅黑" pitchFamily="34" charset="-120"/>
                  </a:rPr>
                  <a:t>多（或实验</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a</m:t>
                    </m:r>
                  </m:oMath>
                </a14:m>
                <a:r>
                  <a:rPr lang="en-US" altLang="zh-CN" b="0" i="0">
                    <a:solidFill>
                      <a:srgbClr val="FF0000"/>
                    </a:solidFill>
                    <a:latin typeface="微软雅黑" pitchFamily="34" charset="0"/>
                    <a:ea typeface="微软雅黑" pitchFamily="34" charset="-122"/>
                    <a:cs typeface="微软雅黑" pitchFamily="34" charset="-120"/>
                  </a:rPr>
                  <a:t>中有</a:t>
                </a:r>
              </a:p>
              <a:p>
                <a:pPr latinLnBrk="1">
                  <a:lnSpc>
                    <a:spcPts val="3363"/>
                  </a:lnSpc>
                </a:pPr>
                <a:r>
                  <a:rPr lang="en-US" altLang="zh-CN" b="0" i="0">
                    <a:solidFill>
                      <a:srgbClr val="FF0000"/>
                    </a:solidFill>
                    <a:latin typeface="微软雅黑" pitchFamily="34" charset="0"/>
                    <a:ea typeface="微软雅黑" pitchFamily="34" charset="-122"/>
                    <a:cs typeface="微软雅黑" pitchFamily="34" charset="-120"/>
                  </a:rPr>
                  <a:t>白色沉淀生成而实验</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b</m:t>
                    </m:r>
                  </m:oMath>
                </a14:m>
                <a:r>
                  <a:rPr lang="en-US" altLang="zh-CN" b="0" i="0" dirty="0">
                    <a:solidFill>
                      <a:srgbClr val="FF0000"/>
                    </a:solidFill>
                    <a:latin typeface="微软雅黑" pitchFamily="34" charset="0"/>
                    <a:ea typeface="微软雅黑" pitchFamily="34" charset="-122"/>
                    <a:cs typeface="微软雅黑" pitchFamily="34" charset="-120"/>
                  </a:rPr>
                  <a:t>中没有）</a:t>
                </a:r>
                <a:endParaRPr lang="en-US" altLang="zh-CN" dirty="0">
                  <a:solidFill>
                    <a:srgbClr val="FF0000"/>
                  </a:solidFill>
                </a:endParaRPr>
              </a:p>
            </p:txBody>
          </p:sp>
        </mc:Choice>
        <mc:Fallback xmlns="">
          <p:sp>
            <p:nvSpPr>
              <p:cNvPr id="11" name="QB_8_AN.238_1#860f46a2f.blank?vop=1&amp;pid=347df37a1&amp;color=0,0,0&amp;vpa=121&amp;vtp=1&amp;bbb=1&amp;hb=1"/>
              <p:cNvSpPr>
                <a:spLocks noRot="1" noChangeAspect="1" noMove="1" noResize="1" noEditPoints="1" noAdjustHandles="1" noChangeArrowheads="1" noChangeShapeType="1" noTextEdit="1"/>
              </p:cNvSpPr>
              <p:nvPr/>
            </p:nvSpPr>
            <p:spPr>
              <a:xfrm>
                <a:off x="832104" y="4047546"/>
                <a:ext cx="10531904" cy="863600"/>
              </a:xfrm>
              <a:prstGeom prst="rect">
                <a:avLst/>
              </a:prstGeom>
              <a:blipFill>
                <a:blip r:embed="rId9"/>
                <a:stretch>
                  <a:fillRect l="-1390" r="-1390" b="-9859"/>
                </a:stretch>
              </a:blipFill>
              <a:ln/>
            </p:spPr>
            <p:txBody>
              <a:bodyPr/>
              <a:lstStyle/>
              <a:p>
                <a:r>
                  <a:rPr lang="zh-CN" altLang="en-US">
                    <a:noFill/>
                  </a:rPr>
                  <a:t> </a:t>
                </a:r>
              </a:p>
            </p:txBody>
          </p:sp>
        </mc:Fallback>
      </mc:AlternateContent>
      <p:sp>
        <p:nvSpPr>
          <p:cNvPr id="12" name="QB_7_BD.239_1#a89335cb2?vop=1&amp;pid=7fdc6175c&amp;color=0,0,0&amp;vtp=1&amp;bbb=1&amp;hb=1"/>
          <p:cNvSpPr/>
          <p:nvPr/>
        </p:nvSpPr>
        <p:spPr>
          <a:xfrm>
            <a:off x="832104" y="4949246"/>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（4）丙同学分析实验3和实验4现象不同的原因，在实验</a:t>
            </a:r>
            <a:r>
              <a:rPr lang="en-US" altLang="zh-CN" sz="1800" b="0" i="0">
                <a:solidFill>
                  <a:srgbClr val="000000"/>
                </a:solidFill>
                <a:latin typeface="微软雅黑" pitchFamily="34" charset="0"/>
                <a:ea typeface="微软雅黑" pitchFamily="34" charset="-122"/>
                <a:cs typeface="微软雅黑" pitchFamily="34" charset="-120"/>
              </a:rPr>
              <a:t>4中又添加了试剂</a:t>
            </a:r>
            <a:r>
              <a:rPr lang="en-US" altLang="zh-CN" sz="1800" i="0">
                <a:solidFill>
                  <a:srgbClr val="000000"/>
                </a:solidFill>
                <a:latin typeface="SimSun" pitchFamily="34" charset="0"/>
                <a:ea typeface="SimSun" pitchFamily="34" charset="-122"/>
                <a:cs typeface="SimSun" pitchFamily="34" charset="-120"/>
              </a:rPr>
              <a:t>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填试剂编号</a:t>
            </a:r>
            <a:r>
              <a:rPr lang="en-US" altLang="zh-CN" sz="1800" b="0" i="0">
                <a:solidFill>
                  <a:srgbClr val="000000"/>
                </a:solidFill>
                <a:latin typeface="微软雅黑" pitchFamily="34" charset="0"/>
                <a:ea typeface="微软雅黑" pitchFamily="34" charset="-122"/>
                <a:cs typeface="微软雅黑" pitchFamily="34" charset="-120"/>
              </a:rPr>
              <a:t>），出</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现浑浊。发生反应的离子方程式是</a:t>
            </a:r>
            <a:r>
              <a:rPr lang="en-US" altLang="zh-CN" i="0">
                <a:solidFill>
                  <a:srgbClr val="000000"/>
                </a:solidFill>
                <a:latin typeface="SimSun" pitchFamily="34" charset="0"/>
                <a:ea typeface="SimSun" pitchFamily="34" charset="-122"/>
                <a:cs typeface="SimSun" pitchFamily="34" charset="-120"/>
              </a:rPr>
              <a:t>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13" name="QB_7_AN.240_1#a89335cb2.blank?vop=1&amp;pid=7fdc6175c&amp;color=0,0,0&amp;vpa=122&amp;vtp=1&amp;bbb=1"/>
              <p:cNvSpPr/>
              <p:nvPr/>
            </p:nvSpPr>
            <p:spPr>
              <a:xfrm>
                <a:off x="8240967" y="4994402"/>
                <a:ext cx="993775" cy="292100"/>
              </a:xfrm>
              <a:prstGeom prst="rect">
                <a:avLst/>
              </a:prstGeom>
              <a:noFill/>
              <a:ln/>
            </p:spPr>
            <p:txBody>
              <a:bodyPr wrap="none" lIns="0" tIns="0" rIns="0" bIns="0" rtlCol="0" anchor="t"/>
              <a:lstStyle/>
              <a:p>
                <a:pPr algn="ctr" latinLnBrk="1">
                  <a:lnSpc>
                    <a:spcPts val="2300"/>
                  </a:lnSpc>
                </a:pPr>
                <a:r>
                  <a:rPr lang="en-US" altLang="zh-CN" b="0" i="0" dirty="0">
                    <a:solidFill>
                      <a:srgbClr val="FF0000"/>
                    </a:solidFill>
                    <a:latin typeface="微软雅黑" pitchFamily="34" charset="0"/>
                    <a:ea typeface="微软雅黑" pitchFamily="34" charset="-122"/>
                    <a:cs typeface="微软雅黑" pitchFamily="34" charset="-120"/>
                  </a:rPr>
                  <a:t>③</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FF0000"/>
                    </a:solidFill>
                    <a:latin typeface="微软雅黑" pitchFamily="34" charset="0"/>
                    <a:ea typeface="微软雅黑" pitchFamily="34" charset="-122"/>
                    <a:cs typeface="微软雅黑" pitchFamily="34" charset="-120"/>
                  </a:rPr>
                  <a:t>或</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⑧</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13" name="QB_7_AN.240_1#a89335cb2.blank?vop=1&amp;pid=7fdc6175c&amp;color=0,0,0&amp;vpa=122&amp;vtp=1&amp;bbb=1"/>
              <p:cNvSpPr>
                <a:spLocks noRot="1" noChangeAspect="1" noMove="1" noResize="1" noEditPoints="1" noAdjustHandles="1" noChangeArrowheads="1" noChangeShapeType="1" noTextEdit="1"/>
              </p:cNvSpPr>
              <p:nvPr/>
            </p:nvSpPr>
            <p:spPr>
              <a:xfrm>
                <a:off x="8240967" y="4994402"/>
                <a:ext cx="993775" cy="292100"/>
              </a:xfrm>
              <a:prstGeom prst="rect">
                <a:avLst/>
              </a:prstGeom>
              <a:blipFill>
                <a:blip r:embed="rId10"/>
                <a:stretch>
                  <a:fillRect l="-9202" t="-27083" r="-6135" b="-4375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QB_7_AN.241_1#a89335cb2.blank?vop=1&amp;pid=7fdc6175c&amp;color=0,0,0&amp;vpa=123&amp;vtp=1&amp;bbb=1"/>
              <p:cNvSpPr/>
              <p:nvPr/>
            </p:nvSpPr>
            <p:spPr>
              <a:xfrm>
                <a:off x="4278566" y="5393055"/>
                <a:ext cx="3735324" cy="304800"/>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+6</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3</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m:t>
                        </m:r>
                        <m:r>
                          <a:rPr lang="en-US" altLang="zh-CN" b="0" i="0" dirty="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4" name="QB_7_AN.241_1#a89335cb2.blank?vop=1&amp;pid=7fdc6175c&amp;color=0,0,0&amp;vpa=123&amp;vtp=1&amp;bbb=1"/>
              <p:cNvSpPr>
                <a:spLocks noRot="1" noChangeAspect="1" noMove="1" noResize="1" noEditPoints="1" noAdjustHandles="1" noChangeArrowheads="1" noChangeShapeType="1" noTextEdit="1"/>
              </p:cNvSpPr>
              <p:nvPr/>
            </p:nvSpPr>
            <p:spPr>
              <a:xfrm>
                <a:off x="4278566" y="5393055"/>
                <a:ext cx="3735324" cy="304800"/>
              </a:xfrm>
              <a:prstGeom prst="rect">
                <a:avLst/>
              </a:prstGeom>
              <a:blipFill>
                <a:blip r:embed="rId11"/>
                <a:stretch>
                  <a:fillRect r="-653"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xEl>
                                              <p:pRg st="1" end="1"/>
                                            </p:txEl>
                                          </p:spTgt>
                                        </p:tgtEl>
                                        <p:attrNameLst>
                                          <p:attrName>style.visibility</p:attrName>
                                        </p:attrNameLst>
                                      </p:cBhvr>
                                      <p:to>
                                        <p:strVal val="visible"/>
                                      </p:to>
                                    </p:set>
                                    <p:anim calcmode="lin" valueType="num">
                                      <p:cBhvr additive="base">
                                        <p:cTn id="45"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3">
                                            <p:bg/>
                                          </p:spTgt>
                                        </p:tgtEl>
                                        <p:attrNameLst>
                                          <p:attrName>style.visibility</p:attrName>
                                        </p:attrNameLst>
                                      </p:cBhvr>
                                      <p:to>
                                        <p:strVal val="visible"/>
                                      </p:to>
                                    </p:set>
                                    <p:anim calcmode="lin" valueType="num">
                                      <p:cBhvr additive="base">
                                        <p:cTn id="51"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bg/>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3">
                                            <p:txEl>
                                              <p:pRg st="0" end="0"/>
                                            </p:txEl>
                                          </p:spTgt>
                                        </p:tgtEl>
                                        <p:attrNameLst>
                                          <p:attrName>style.visibility</p:attrName>
                                        </p:attrNameLst>
                                      </p:cBhvr>
                                      <p:to>
                                        <p:strVal val="visible"/>
                                      </p:to>
                                    </p:set>
                                    <p:anim calcmode="lin" valueType="num">
                                      <p:cBhvr additive="base">
                                        <p:cTn id="55"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bg/>
                                          </p:spTgt>
                                        </p:tgtEl>
                                        <p:attrNameLst>
                                          <p:attrName>style.visibility</p:attrName>
                                        </p:attrNameLst>
                                      </p:cBhvr>
                                      <p:to>
                                        <p:strVal val="visible"/>
                                      </p:to>
                                    </p:set>
                                    <p:anim calcmode="lin" valueType="num">
                                      <p:cBhvr additive="base">
                                        <p:cTn id="61"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62" dur="500" fill="hold"/>
                                        <p:tgtEl>
                                          <p:spTgt spid="14">
                                            <p:bg/>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4">
                                            <p:txEl>
                                              <p:pRg st="0" end="0"/>
                                            </p:txEl>
                                          </p:spTgt>
                                        </p:tgtEl>
                                        <p:attrNameLst>
                                          <p:attrName>style.visibility</p:attrName>
                                        </p:attrNameLst>
                                      </p:cBhvr>
                                      <p:to>
                                        <p:strVal val="visible"/>
                                      </p:to>
                                    </p:set>
                                    <p:anim calcmode="lin" valueType="num">
                                      <p:cBhvr additive="base">
                                        <p:cTn id="65"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9" grpId="0" build="p" animBg="1"/>
      <p:bldP spid="11" grpId="0" build="p" animBg="1"/>
      <p:bldP spid="13" grpId="0" build="p" animBg="1"/>
      <p:bldP spid="14"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BD.11_1#f7fe6746d?sp=1&amp;vop=1&amp;pid=688b9f09b&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铁是人体必需的微量元素，菠菜、芹菜、黑木耳和动物内脏等食品中富含铁元素</a:t>
            </a:r>
            <a:r>
              <a:rPr lang="en-US" altLang="zh-CN" sz="1800" b="0" i="0">
                <a:solidFill>
                  <a:srgbClr val="000000"/>
                </a:solidFill>
                <a:latin typeface="微软雅黑" pitchFamily="34" charset="0"/>
                <a:ea typeface="微软雅黑" pitchFamily="34" charset="-122"/>
                <a:cs typeface="微软雅黑" pitchFamily="34" charset="-120"/>
              </a:rPr>
              <a:t>。某研究小组为检</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验新鲜菠菜中的铁元素</a:t>
            </a:r>
            <a:r>
              <a:rPr lang="en-US" altLang="zh-CN" b="0" i="0" dirty="0">
                <a:solidFill>
                  <a:srgbClr val="000000"/>
                </a:solidFill>
                <a:latin typeface="微软雅黑" pitchFamily="34" charset="0"/>
                <a:ea typeface="微软雅黑" pitchFamily="34" charset="-122"/>
                <a:cs typeface="微软雅黑" pitchFamily="34" charset="-120"/>
              </a:rPr>
              <a:t>，采用如图所示步骤进行实验。</a:t>
            </a:r>
            <a:endParaRPr lang="en-US" altLang="zh-CN" dirty="0"/>
          </a:p>
        </p:txBody>
      </p:sp>
      <p:pic>
        <p:nvPicPr>
          <p:cNvPr id="3" name="QC_6_BD.11_3#f7fe6746d?htil=1&amp;vop=1&amp;pid=688b9f09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234440" y="2160516"/>
            <a:ext cx="685800" cy="9144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C_6_BD.11_4#f7fe6746d?htil=1&amp;vop=1&amp;pid=688b9f09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743200" y="2160516"/>
            <a:ext cx="685800" cy="9144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6_BD.11_5#f7fe6746d?htil=1&amp;vop=1&amp;pid=688b9f09b&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251960" y="2160516"/>
            <a:ext cx="685800" cy="9144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11_6#f7fe6746d?htil=1&amp;vop=1&amp;pid=688b9f09b&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5769864" y="2187948"/>
            <a:ext cx="649224" cy="88696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11_7#f7fe6746d?htil=1&amp;vop=1&amp;pid=688b9f09b&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7333488" y="2041644"/>
            <a:ext cx="530352" cy="10332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6_BD.11_8#f7fe6746d?htil=1&amp;vop=1&amp;pid=688b9f09b&amp;color=0,0,0&amp;tib=255,255,255&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8531352" y="2160516"/>
            <a:ext cx="1143000" cy="92354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9" name="QC_6_BD.11_9#f7fe6746d?htil=1&amp;vop=1&amp;pid=688b9f09b&amp;color=0,0,0&amp;tib=255,255,255&amp;vtp=1" descr="preencoded.png"/>
          <p:cNvPicPr>
            <a:picLocks noChangeAspect="1"/>
          </p:cNvPicPr>
          <p:nvPr/>
        </p:nvPicPr>
        <p:blipFill>
          <a:blip r:embed="rId9">
            <a:clrChange>
              <a:clrFrom>
                <a:srgbClr val="FFFFFF"/>
              </a:clrFrom>
              <a:clrTo>
                <a:srgbClr val="FFFFFF">
                  <a:alpha val="0"/>
                </a:srgbClr>
              </a:clrTo>
            </a:clrChange>
          </a:blip>
          <a:stretch>
            <a:fillRect/>
          </a:stretch>
        </p:blipFill>
        <p:spPr>
          <a:xfrm>
            <a:off x="10094976" y="2169660"/>
            <a:ext cx="1033272" cy="90525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0" name="QC_6_BD.11_10#f7fe6746d?vop=1&amp;pid=688b9f09b&amp;color=0,0,0&amp;vtp=1&amp;bbb=1"/>
          <p:cNvSpPr/>
          <p:nvPr/>
        </p:nvSpPr>
        <p:spPr>
          <a:xfrm>
            <a:off x="832104" y="3222744"/>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11" name="QC_6_AN.12_1#f7fe6746d.bracket?vop=1&amp;pid=688b9f09b&amp;color=0,0,0&amp;vpa=6&amp;vtp=1"/>
          <p:cNvSpPr/>
          <p:nvPr/>
        </p:nvSpPr>
        <p:spPr>
          <a:xfrm>
            <a:off x="3072860" y="3219569"/>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12" name="QC_6_BD.11_11#f7fe6746d.choices?vop=1&amp;pid=688b9f09b&amp;color=0,0,0&amp;vtp=1&amp;bbb=1&amp;hb=1"/>
              <p:cNvSpPr/>
              <p:nvPr/>
            </p:nvSpPr>
            <p:spPr>
              <a:xfrm>
                <a:off x="832104" y="3673015"/>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步骤②中用于研磨的仪器名称为研钵和研杵</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步骤③中灰化是为了使菠菜中的C</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元素转化成二氧化碳和水，使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元素以氧化物的形式残留下</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来</a:t>
                </a:r>
                <a:r>
                  <a:rPr lang="en-US" altLang="zh-CN" sz="1800" b="0" i="0" dirty="0">
                    <a:solidFill>
                      <a:srgbClr val="000000"/>
                    </a:solidFill>
                    <a:latin typeface="微软雅黑" pitchFamily="34" charset="0"/>
                    <a:ea typeface="微软雅黑" pitchFamily="34" charset="-122"/>
                    <a:cs typeface="微软雅黑" pitchFamily="34" charset="-120"/>
                  </a:rPr>
                  <a:t>，以便后续操作</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步骤④中酸浸用到的试剂为稀盐酸或稀硝酸，使</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dirty="0">
                    <a:solidFill>
                      <a:srgbClr val="000000"/>
                    </a:solidFill>
                    <a:latin typeface="微软雅黑" pitchFamily="34" charset="0"/>
                    <a:ea typeface="微软雅黑" pitchFamily="34" charset="-122"/>
                    <a:cs typeface="微软雅黑" pitchFamily="34" charset="-120"/>
                  </a:rPr>
                  <a:t>元素以</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形式存在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步骤⑤属于固液分离，取其烧杯中的液体作为步骤⑥的原料</a:t>
                </a:r>
                <a:endParaRPr lang="en-US" altLang="zh-CN" dirty="0"/>
              </a:p>
            </p:txBody>
          </p:sp>
        </mc:Choice>
        <mc:Fallback xmlns="">
          <p:sp>
            <p:nvSpPr>
              <p:cNvPr id="12" name="QC_6_BD.11_11#f7fe6746d.choices?vop=1&amp;pid=688b9f09b&amp;color=0,0,0&amp;vtp=1&amp;bbb=1&amp;hb=1"/>
              <p:cNvSpPr>
                <a:spLocks noRot="1" noChangeAspect="1" noMove="1" noResize="1" noEditPoints="1" noAdjustHandles="1" noChangeArrowheads="1" noChangeShapeType="1" noTextEdit="1"/>
              </p:cNvSpPr>
              <p:nvPr/>
            </p:nvSpPr>
            <p:spPr>
              <a:xfrm>
                <a:off x="832104" y="3673015"/>
                <a:ext cx="10533888" cy="2095500"/>
              </a:xfrm>
              <a:prstGeom prst="rect">
                <a:avLst/>
              </a:prstGeom>
              <a:blipFill>
                <a:blip r:embed="rId10"/>
                <a:stretch>
                  <a:fillRect l="-1389" b="-466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 calcmode="lin" valueType="num">
                                      <p:cBhvr additive="base">
                                        <p:cTn id="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1">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5_BD.242_1#7e6b9770e?vop=1&amp;pid=629f94ad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硫及其化合物在生产、生活和科学研究中有着广泛的应用。</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243_1#7e6b9770e.bracket?vop=1&amp;pid=629f94ad1&amp;color=0,0,0&amp;vpa=124&amp;vtp=1"/>
          <p:cNvSpPr/>
          <p:nvPr/>
        </p:nvSpPr>
        <p:spPr>
          <a:xfrm>
            <a:off x="88005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5_BD.242_2#7e6b9770e.choices?vop=1&amp;pid=629f94ad1&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自然界中硫元素存在游离态的形式</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自然界中硫酸钙常以石膏的形式存在，石膏的化学式为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a:solidFill>
                      <a:srgbClr val="000000"/>
                    </a:solidFill>
                    <a:latin typeface="微软雅黑" pitchFamily="34" charset="0"/>
                    <a:ea typeface="微软雅黑" pitchFamily="34" charset="-122"/>
                    <a:cs typeface="微软雅黑" pitchFamily="34" charset="-120"/>
                  </a:rPr>
                  <a:t>是强电解质，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是弱电解质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史料记载中的“丹砂”，是红色的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HgS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242_2#7e6b9770e.choices?vop=1&amp;pid=629f94ad1&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B_5_BD.244_1#c1f25c52d?sp=1&amp;vop=1&amp;pid=629f94ad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化学是一门以实验为基础的学科。</a:t>
            </a:r>
            <a:r>
              <a:rPr lang="en-US" altLang="zh-CN" sz="1800" b="0" i="0">
                <a:solidFill>
                  <a:srgbClr val="000000"/>
                </a:solidFill>
                <a:latin typeface="微软雅黑" pitchFamily="34" charset="0"/>
                <a:ea typeface="微软雅黑" pitchFamily="34" charset="-122"/>
                <a:cs typeface="微软雅黑" pitchFamily="34" charset="-120"/>
              </a:rPr>
              <a:t>下列实验操作能达到目的的是(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78" name="QB_5_BD.244_2#c1f25c52d?colgroup=7,20,28&amp;vop=1&amp;pid=629f94ad1&amp;color=0,0,0&amp;vtp=1&amp;bbb=1"/>
              <p:cNvGraphicFramePr>
                <a:graphicFrameLocks noGrp="1"/>
              </p:cNvGraphicFramePr>
              <p:nvPr>
                <p:extLst>
                  <p:ext uri="{D42A27DB-BD31-4B8C-83A1-F6EECF244321}">
                    <p14:modId xmlns:p14="http://schemas.microsoft.com/office/powerpoint/2010/main" val="2202349964"/>
                  </p:ext>
                </p:extLst>
              </p:nvPr>
            </p:nvGraphicFramePr>
            <p:xfrm>
              <a:off x="832104" y="1622425"/>
              <a:ext cx="10533888" cy="1704340"/>
            </p:xfrm>
            <a:graphic>
              <a:graphicData uri="http://schemas.openxmlformats.org/drawingml/2006/table">
                <a:tbl>
                  <a:tblPr/>
                  <a:tblGrid>
                    <a:gridCol w="1472184">
                      <a:extLst>
                        <a:ext uri="{9D8B030D-6E8A-4147-A177-3AD203B41FA5}">
                          <a16:colId xmlns:a16="http://schemas.microsoft.com/office/drawing/2014/main" val="20000"/>
                        </a:ext>
                      </a:extLst>
                    </a:gridCol>
                    <a:gridCol w="3794760">
                      <a:extLst>
                        <a:ext uri="{9D8B030D-6E8A-4147-A177-3AD203B41FA5}">
                          <a16:colId xmlns:a16="http://schemas.microsoft.com/office/drawing/2014/main" val="20001"/>
                        </a:ext>
                      </a:extLst>
                    </a:gridCol>
                    <a:gridCol w="5266944">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实验目的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验证</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具有还原性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将盐酸滴到</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验证硫单质具有氧化性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加热硫粉与铁粉的混合物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验证浓硫酸具有吸水性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将浓硫酸滴入蔗糖固体中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验证</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具有漂白性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dirty="0">
                              <a:solidFill>
                                <a:srgbClr val="000000"/>
                              </a:solidFill>
                              <a:latin typeface="微软雅黑" pitchFamily="34" charset="0"/>
                              <a:ea typeface="微软雅黑" pitchFamily="34" charset="-122"/>
                              <a:cs typeface="微软雅黑" pitchFamily="34" charset="-120"/>
                            </a:rPr>
                            <a:t>通入酸性</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78" name="QB_5_BD.244_2#c1f25c52d?colgroup=7,20,28&amp;vop=1&amp;pid=629f94ad1&amp;color=0,0,0&amp;vtp=1&amp;bbb=1"/>
              <p:cNvGraphicFramePr>
                <a:graphicFrameLocks noGrp="1"/>
              </p:cNvGraphicFramePr>
              <p:nvPr>
                <p:extLst>
                  <p:ext uri="{D42A27DB-BD31-4B8C-83A1-F6EECF244321}">
                    <p14:modId xmlns:p14="http://schemas.microsoft.com/office/powerpoint/2010/main" val="2202349964"/>
                  </p:ext>
                </p:extLst>
              </p:nvPr>
            </p:nvGraphicFramePr>
            <p:xfrm>
              <a:off x="832104" y="1622425"/>
              <a:ext cx="10533888" cy="1704340"/>
            </p:xfrm>
            <a:graphic>
              <a:graphicData uri="http://schemas.openxmlformats.org/drawingml/2006/table">
                <a:tbl>
                  <a:tblPr/>
                  <a:tblGrid>
                    <a:gridCol w="1472184">
                      <a:extLst>
                        <a:ext uri="{9D8B030D-6E8A-4147-A177-3AD203B41FA5}">
                          <a16:colId xmlns:a16="http://schemas.microsoft.com/office/drawing/2014/main" val="20000"/>
                        </a:ext>
                      </a:extLst>
                    </a:gridCol>
                    <a:gridCol w="3794760">
                      <a:extLst>
                        <a:ext uri="{9D8B030D-6E8A-4147-A177-3AD203B41FA5}">
                          <a16:colId xmlns:a16="http://schemas.microsoft.com/office/drawing/2014/main" val="20001"/>
                        </a:ext>
                      </a:extLst>
                    </a:gridCol>
                    <a:gridCol w="5266944">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实验目的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9005" t="-101786" r="-139005" b="-3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00231" t="-101786" r="-231" b="-314286"/>
                          </a:stretch>
                        </a:blipFill>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验证硫单质具有氧化性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加热硫粉与铁粉的混合物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验证浓硫酸具有吸水性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将浓硫酸滴入蔗糖固体中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9005" t="-401786" r="-139005"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00231" t="-401786" r="-231" b="-14286"/>
                          </a:stretch>
                        </a:blipFill>
                      </a:tcPr>
                    </a:tc>
                    <a:extLst>
                      <a:ext uri="{0D108BD9-81ED-4DB2-BD59-A6C34878D82A}">
                        <a16:rowId xmlns:a16="http://schemas.microsoft.com/office/drawing/2014/main" val="10004"/>
                      </a:ext>
                    </a:extLst>
                  </a:tr>
                </a:tbl>
              </a:graphicData>
            </a:graphic>
          </p:graphicFrame>
        </mc:Fallback>
      </mc:AlternateContent>
      <p:sp>
        <p:nvSpPr>
          <p:cNvPr id="4" name="QB_5_AN.245_1#c1f25c52d.bracket?vop=1&amp;pid=629f94ad1&amp;color=0,0,0&amp;vpa=125&amp;vtp=1"/>
          <p:cNvSpPr/>
          <p:nvPr/>
        </p:nvSpPr>
        <p:spPr>
          <a:xfrm>
            <a:off x="7301960" y="1075817"/>
            <a:ext cx="309563"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B</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pic>
        <p:nvPicPr>
          <p:cNvPr id="2" name="QC_5_BD.246_1#be0f3d846?htil=23&amp;vop=1&amp;pid=629f94a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13602" y="1225296"/>
            <a:ext cx="2404872" cy="24048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246_2#be0f3d846?htil=23&amp;sp=1&amp;vop=1&amp;pid=629f94ad1&amp;color=0,0,0&amp;vtp=1&amp;bt=1&amp;bbb=1"/>
          <p:cNvSpPr/>
          <p:nvPr/>
        </p:nvSpPr>
        <p:spPr>
          <a:xfrm>
            <a:off x="832104" y="1078992"/>
            <a:ext cx="8046720"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部分含硫物质的“价—类”关系如图所示。</a:t>
            </a:r>
            <a:r>
              <a:rPr lang="en-US" altLang="zh-CN" sz="1800" b="0" i="0">
                <a:solidFill>
                  <a:srgbClr val="000000"/>
                </a:solidFill>
                <a:latin typeface="微软雅黑" pitchFamily="34" charset="0"/>
                <a:ea typeface="微软雅黑" pitchFamily="34" charset="-122"/>
                <a:cs typeface="微软雅黑" pitchFamily="34" charset="-120"/>
              </a:rPr>
              <a:t>下列叙述错误的是(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5_AN.247_1#be0f3d846.bracket?vop=1&amp;pid=629f94ad1&amp;color=0,0,0&amp;vpa=126&amp;vtp=1"/>
          <p:cNvSpPr/>
          <p:nvPr/>
        </p:nvSpPr>
        <p:spPr>
          <a:xfrm>
            <a:off x="812111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5" name="QC_5_BD.246_3#be0f3d846.choices?htil=23&amp;vop=1&amp;pid=629f94ad1&amp;color=0,0,0&amp;vtp=1&amp;bbb=1"/>
              <p:cNvSpPr/>
              <p:nvPr/>
            </p:nvSpPr>
            <p:spPr>
              <a:xfrm>
                <a:off x="832104" y="1529771"/>
                <a:ext cx="8046720"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一定条件下</a:t>
                </a:r>
                <a:r>
                  <a:rPr lang="en-US" altLang="zh-CN" sz="1800" b="0" i="0">
                    <a:solidFill>
                      <a:srgbClr val="000000"/>
                    </a:solidFill>
                    <a:latin typeface="微软雅黑" pitchFamily="34" charset="0"/>
                    <a:ea typeface="微软雅黑" pitchFamily="34" charset="-122"/>
                    <a:cs typeface="微软雅黑" pitchFamily="34" charset="-120"/>
                  </a:rPr>
                  <a:t>，能实现</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d</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的转化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dirty="0">
                    <a:solidFill>
                      <a:srgbClr val="000000"/>
                    </a:solidFill>
                    <a:latin typeface="微软雅黑" pitchFamily="34" charset="0"/>
                    <a:ea typeface="微软雅黑" pitchFamily="34" charset="-122"/>
                    <a:cs typeface="微软雅黑" pitchFamily="34" charset="-120"/>
                  </a:rPr>
                  <a:t>反应中，氧化产物、还原产物的质量之比为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具有漂白性的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能使品红、石蕊溶液褪色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利用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1800" b="0" i="0" dirty="0">
                    <a:solidFill>
                      <a:srgbClr val="000000"/>
                    </a:solidFill>
                    <a:latin typeface="微软雅黑" pitchFamily="34" charset="0"/>
                    <a:ea typeface="微软雅黑" pitchFamily="34" charset="-122"/>
                    <a:cs typeface="微软雅黑" pitchFamily="34" charset="-120"/>
                  </a:rPr>
                  <a:t>可以制备大苏打</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5_BD.246_3#be0f3d846.choices?htil=23&amp;vop=1&amp;pid=629f94ad1&amp;color=0,0,0&amp;vtp=1&amp;bbb=1"/>
              <p:cNvSpPr>
                <a:spLocks noRot="1" noChangeAspect="1" noMove="1" noResize="1" noEditPoints="1" noAdjustHandles="1" noChangeArrowheads="1" noChangeShapeType="1" noTextEdit="1"/>
              </p:cNvSpPr>
              <p:nvPr/>
            </p:nvSpPr>
            <p:spPr>
              <a:xfrm>
                <a:off x="832104" y="1529771"/>
                <a:ext cx="8046720" cy="1676400"/>
              </a:xfrm>
              <a:prstGeom prst="rect">
                <a:avLst/>
              </a:prstGeom>
              <a:blipFill>
                <a:blip r:embed="rId4"/>
                <a:stretch>
                  <a:fillRect l="-1818"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248_1#684a8afa8?vop=1&amp;pid=629f94ad1&amp;color=0,0,0&amp;vtp=1&amp;bt=1&amp;bbb=1&amp;hb=1"/>
              <p:cNvSpPr/>
              <p:nvPr/>
            </p:nvSpPr>
            <p:spPr>
              <a:xfrm>
                <a:off x="832104" y="1080000"/>
                <a:ext cx="10533888" cy="1308100"/>
              </a:xfrm>
              <a:prstGeom prst="rect">
                <a:avLst/>
              </a:prstGeom>
              <a:noFill/>
              <a:ln/>
            </p:spPr>
            <p:txBody>
              <a:bodyPr wrap="none" lIns="0" tIns="0" rIns="0" bIns="0" rtlCol="0" anchor="t"/>
              <a:lstStyle/>
              <a:p>
                <a:pPr algn="l" latinLnBrk="1">
                  <a:lnSpc>
                    <a:spcPts val="37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a:solidFill>
                      <a:srgbClr val="000000"/>
                    </a:solidFill>
                    <a:latin typeface="微软雅黑" pitchFamily="34" charset="0"/>
                    <a:ea typeface="微软雅黑" pitchFamily="34" charset="-122"/>
                    <a:cs typeface="微软雅黑" pitchFamily="34" charset="-120"/>
                  </a:rPr>
                  <a:t>在一定条件下发生如下反应</a:t>
                </a:r>
                <a:r>
                  <a:rPr lang="en-US" altLang="zh-CN"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一定条件</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，将</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反应后的气体通入一定量的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溶液中，发现溶液中有白色沉淀生成，还有部分气体从溶液中逸出</a:t>
                </a:r>
                <a:r>
                  <a:rPr lang="en-US" altLang="zh-CN" sz="1800" b="0" i="0">
                    <a:solidFill>
                      <a:srgbClr val="000000"/>
                    </a:solidFill>
                    <a:latin typeface="微软雅黑" pitchFamily="34" charset="0"/>
                    <a:ea typeface="微软雅黑" pitchFamily="34" charset="-122"/>
                    <a:cs typeface="微软雅黑" pitchFamily="34" charset="-120"/>
                  </a:rPr>
                  <a:t>，检</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验发现从溶液中逸出的气体无色</a:t>
                </a:r>
                <a:r>
                  <a:rPr lang="en-US" altLang="zh-CN" b="0" i="0" dirty="0">
                    <a:solidFill>
                      <a:srgbClr val="000000"/>
                    </a:solidFill>
                    <a:latin typeface="微软雅黑" pitchFamily="34" charset="0"/>
                    <a:ea typeface="微软雅黑" pitchFamily="34" charset="-122"/>
                    <a:cs typeface="微软雅黑" pitchFamily="34" charset="-120"/>
                  </a:rPr>
                  <a:t>、无味，溶液中氯化钡恰好完全反应。</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5_BD.248_1#684a8afa8?vop=1&amp;pid=629f94ad1&amp;color=0,0,0&amp;vtp=1&amp;bt=1&amp;bbb=1&amp;hb=1"/>
              <p:cNvSpPr>
                <a:spLocks noRot="1" noChangeAspect="1" noMove="1" noResize="1" noEditPoints="1" noAdjustHandles="1" noChangeArrowheads="1" noChangeShapeType="1" noTextEdit="1"/>
              </p:cNvSpPr>
              <p:nvPr/>
            </p:nvSpPr>
            <p:spPr>
              <a:xfrm>
                <a:off x="832104" y="1080000"/>
                <a:ext cx="10533888" cy="1308100"/>
              </a:xfrm>
              <a:prstGeom prst="rect">
                <a:avLst/>
              </a:prstGeom>
              <a:blipFill>
                <a:blip r:embed="rId3"/>
                <a:stretch>
                  <a:fillRect l="-1389" t="-930" r="-58" b="-6977"/>
                </a:stretch>
              </a:blipFill>
              <a:ln/>
            </p:spPr>
            <p:txBody>
              <a:bodyPr/>
              <a:lstStyle/>
              <a:p>
                <a:r>
                  <a:rPr lang="zh-CN" altLang="en-US">
                    <a:noFill/>
                  </a:rPr>
                  <a:t> </a:t>
                </a:r>
              </a:p>
            </p:txBody>
          </p:sp>
        </mc:Fallback>
      </mc:AlternateContent>
      <p:sp>
        <p:nvSpPr>
          <p:cNvPr id="3" name="QC_5_AN.249_1#684a8afa8.bracket?vop=1&amp;pid=629f94ad1&amp;color=0,0,0&amp;vpa=127&amp;vtp=1"/>
          <p:cNvSpPr/>
          <p:nvPr/>
        </p:nvSpPr>
        <p:spPr>
          <a:xfrm>
            <a:off x="9930860" y="19766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5_BD.248_2#684a8afa8.choices?vop=1&amp;pid=629f94ad1&amp;color=0,0,0&amp;vtp=1&amp;bbb=1"/>
              <p:cNvSpPr/>
              <p:nvPr/>
            </p:nvSpPr>
            <p:spPr>
              <a:xfrm>
                <a:off x="832104" y="2406189"/>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生成的沉淀中既有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a:solidFill>
                      <a:srgbClr val="000000"/>
                    </a:solidFill>
                    <a:latin typeface="微软雅黑" pitchFamily="34" charset="0"/>
                    <a:ea typeface="微软雅黑" pitchFamily="34" charset="-122"/>
                    <a:cs typeface="微软雅黑" pitchFamily="34" charset="-120"/>
                  </a:rPr>
                  <a:t>、又有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约为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分解时，反应中有</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电子转移</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白色沉淀为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从溶液中逸出的气体为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，溶液中溶质为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248_2#684a8afa8.choices?vop=1&amp;pid=629f94ad1&amp;color=0,0,0&amp;vtp=1&amp;bbb=1"/>
              <p:cNvSpPr>
                <a:spLocks noRot="1" noChangeAspect="1" noMove="1" noResize="1" noEditPoints="1" noAdjustHandles="1" noChangeArrowheads="1" noChangeShapeType="1" noTextEdit="1"/>
              </p:cNvSpPr>
              <p:nvPr/>
            </p:nvSpPr>
            <p:spPr>
              <a:xfrm>
                <a:off x="832104" y="2406189"/>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5_BD.250_1#a8e556593?sp=1&amp;vop=1&amp;pid=629f94ad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双碱法脱硫过程如图所示。</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251_1#a8e556593.bracket?vop=1&amp;pid=629f94ad1&amp;color=0,0,0&amp;vpa=128&amp;vtp=1"/>
          <p:cNvSpPr/>
          <p:nvPr/>
        </p:nvSpPr>
        <p:spPr>
          <a:xfrm>
            <a:off x="58160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5_BD.250_2#a8e556593?htil=24&amp;vop=1&amp;pid=629f94a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05063" y="1622424"/>
            <a:ext cx="2545443" cy="753027"/>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250_3#a8e556593.choices?htil=24&amp;vop=1&amp;pid=629f94ad1&amp;color=0,0,0&amp;vtp=1&amp;bbb=1"/>
              <p:cNvSpPr/>
              <p:nvPr/>
            </p:nvSpPr>
            <p:spPr>
              <a:xfrm>
                <a:off x="832104" y="1529771"/>
                <a:ext cx="8257032"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过程Ⅰ</a:t>
                </a:r>
                <a:r>
                  <a:rPr lang="en-US" altLang="zh-CN" sz="1800" b="0" i="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表现出酸性氧化物的性质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过程Ⅱ中，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可氧化</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过程Ⅰ和过程Ⅱ中都发生了氧化还原反应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总反应为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5_BD.250_3#a8e556593.choices?htil=24&amp;vop=1&amp;pid=629f94ad1&amp;color=0,0,0&amp;vtp=1&amp;bbb=1"/>
              <p:cNvSpPr>
                <a:spLocks noRot="1" noChangeAspect="1" noMove="1" noResize="1" noEditPoints="1" noAdjustHandles="1" noChangeArrowheads="1" noChangeShapeType="1" noTextEdit="1"/>
              </p:cNvSpPr>
              <p:nvPr/>
            </p:nvSpPr>
            <p:spPr>
              <a:xfrm>
                <a:off x="832104" y="1529771"/>
                <a:ext cx="8257032" cy="1676400"/>
              </a:xfrm>
              <a:prstGeom prst="rect">
                <a:avLst/>
              </a:prstGeom>
              <a:blipFill>
                <a:blip r:embed="rId4"/>
                <a:stretch>
                  <a:fillRect l="-1773"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5_BD.252_1#53a247892?sp=1&amp;vop=1&amp;pid=afe233eff&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创新探究</a:t>
            </a:r>
            <a:r>
              <a:rPr lang="en-US" altLang="zh-CN" sz="1800" b="0" i="0" dirty="0">
                <a:solidFill>
                  <a:srgbClr val="000000"/>
                </a:solidFill>
                <a:latin typeface="微软雅黑" pitchFamily="34" charset="0"/>
                <a:ea typeface="微软雅黑" pitchFamily="34" charset="-122"/>
                <a:cs typeface="微软雅黑" pitchFamily="34" charset="-120"/>
              </a:rPr>
              <a:t>浓硫酸分别和三种钠盐反应，反应现象如图所示（已知：红棕色气体为溴蒸气</a:t>
            </a:r>
            <a:r>
              <a:rPr lang="en-US" altLang="zh-CN" sz="1800" b="0" i="0">
                <a:solidFill>
                  <a:srgbClr val="000000"/>
                </a:solidFill>
                <a:latin typeface="微软雅黑" pitchFamily="34" charset="0"/>
                <a:ea typeface="微软雅黑" pitchFamily="34" charset="-122"/>
                <a:cs typeface="微软雅黑" pitchFamily="34" charset="-120"/>
              </a:rPr>
              <a:t>）。下列分析正确</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5_AN.253_1#53a247892.bracket?vop=1&amp;pid=afe233eff&amp;color=0,0,0&amp;vpa=129&amp;vtp=1&amp;bbb=1"/>
          <p:cNvSpPr/>
          <p:nvPr/>
        </p:nvSpPr>
        <p:spPr>
          <a:xfrm>
            <a:off x="1447260" y="1506720"/>
            <a:ext cx="4810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AC</a:t>
            </a:r>
            <a:endParaRPr lang="en-US" altLang="zh-CN" dirty="0"/>
          </a:p>
        </p:txBody>
      </p:sp>
      <p:pic>
        <p:nvPicPr>
          <p:cNvPr id="4" name="QC_5_BD.252_2#53a247892?htil=25&amp;vop=1&amp;pid=afe233ef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71176" y="2041644"/>
            <a:ext cx="4233672" cy="19659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252_3#53a247892.choices?htil=25&amp;vop=1&amp;pid=afe233eff&amp;color=0,0,0&amp;vtp=1&amp;bbb=1"/>
              <p:cNvSpPr/>
              <p:nvPr/>
            </p:nvSpPr>
            <p:spPr>
              <a:xfrm>
                <a:off x="832104" y="1948990"/>
                <a:ext cx="6208776"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对比①和②</a:t>
                </a:r>
                <a:r>
                  <a:rPr lang="en-US" altLang="zh-CN" sz="1800" b="0" i="0">
                    <a:solidFill>
                      <a:srgbClr val="000000"/>
                    </a:solidFill>
                    <a:latin typeface="微软雅黑" pitchFamily="34" charset="0"/>
                    <a:ea typeface="微软雅黑" pitchFamily="34" charset="-122"/>
                    <a:cs typeface="微软雅黑" pitchFamily="34" charset="-120"/>
                  </a:rPr>
                  <a:t>可以说明还原性：</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③中体现浓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的强酸性和强氧化性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②中试管口出现白雾是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遇水蒸气所致</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对比①和③</a:t>
                </a:r>
                <a:r>
                  <a:rPr lang="en-US" altLang="zh-CN" sz="1800" b="0" i="0">
                    <a:solidFill>
                      <a:srgbClr val="000000"/>
                    </a:solidFill>
                    <a:latin typeface="微软雅黑" pitchFamily="34" charset="0"/>
                    <a:ea typeface="微软雅黑" pitchFamily="34" charset="-122"/>
                    <a:cs typeface="微软雅黑" pitchFamily="34" charset="-120"/>
                  </a:rPr>
                  <a:t>可以说明氧化性：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5_BD.252_3#53a247892.choices?htil=25&amp;vop=1&amp;pid=afe233eff&amp;color=0,0,0&amp;vtp=1&amp;bbb=1"/>
              <p:cNvSpPr>
                <a:spLocks noRot="1" noChangeAspect="1" noMove="1" noResize="1" noEditPoints="1" noAdjustHandles="1" noChangeArrowheads="1" noChangeShapeType="1" noTextEdit="1"/>
              </p:cNvSpPr>
              <p:nvPr/>
            </p:nvSpPr>
            <p:spPr>
              <a:xfrm>
                <a:off x="832104" y="1948990"/>
                <a:ext cx="6208776" cy="1676400"/>
              </a:xfrm>
              <a:prstGeom prst="rect">
                <a:avLst/>
              </a:prstGeom>
              <a:blipFill>
                <a:blip r:embed="rId4"/>
                <a:stretch>
                  <a:fillRect l="-2358"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254_1#5e395f511?sp=1&amp;vop=1&amp;pid=afe233eff&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磺酰氯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是极易水解的无色发烟液体，沸点为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69.1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，实验室可通过反应</a:t>
                </a:r>
              </a:p>
              <a:p>
                <a:pPr latinLnBrk="1">
                  <a:lnSpc>
                    <a:spcPts val="3300"/>
                  </a:lnSpc>
                </a:pP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g</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g</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l</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b="0" i="0" dirty="0">
                    <a:solidFill>
                      <a:srgbClr val="000000"/>
                    </a:solidFill>
                    <a:latin typeface="微软雅黑" pitchFamily="34" charset="0"/>
                    <a:ea typeface="微软雅黑" pitchFamily="34" charset="-122"/>
                    <a:cs typeface="微软雅黑" pitchFamily="34" charset="-120"/>
                  </a:rPr>
                  <a:t>制备；已知</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b="0" i="0" dirty="0">
                    <a:solidFill>
                      <a:srgbClr val="000000"/>
                    </a:solidFill>
                    <a:latin typeface="微软雅黑" pitchFamily="34" charset="0"/>
                    <a:ea typeface="微软雅黑" pitchFamily="34" charset="-122"/>
                    <a:cs typeface="微软雅黑" pitchFamily="34" charset="-120"/>
                  </a:rPr>
                  <a:t>中盛放浓盐酸，</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中盛放浓硫酸。</a:t>
                </a:r>
                <a:r>
                  <a:rPr lang="en-US" altLang="zh-CN" b="0" i="0">
                    <a:solidFill>
                      <a:srgbClr val="000000"/>
                    </a:solidFill>
                    <a:latin typeface="微软雅黑" pitchFamily="34" charset="0"/>
                    <a:ea typeface="微软雅黑" pitchFamily="34" charset="-122"/>
                    <a:cs typeface="微软雅黑" pitchFamily="34" charset="-120"/>
                  </a:rPr>
                  <a:t>下列说法不正确的是(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254_1#5e395f511?sp=1&amp;vop=1&amp;pid=afe233eff&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5_AN.255_1#5e395f511.bracket?vop=1&amp;pid=afe233eff&amp;color=0,0,0&amp;vpa=130&amp;vtp=1&amp;bbb=1"/>
          <p:cNvSpPr/>
          <p:nvPr/>
        </p:nvSpPr>
        <p:spPr>
          <a:xfrm>
            <a:off x="10446545" y="1506720"/>
            <a:ext cx="4619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BC</a:t>
            </a:r>
            <a:endParaRPr lang="en-US" altLang="zh-CN" dirty="0"/>
          </a:p>
        </p:txBody>
      </p:sp>
      <p:pic>
        <p:nvPicPr>
          <p:cNvPr id="4" name="QC_5_BD.254_2#5e395f511?htil=26&amp;vop=1&amp;pid=afe233ef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98086" y="2041644"/>
            <a:ext cx="4224528" cy="23042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254_3#5e395f511.choices?htil=26&amp;vop=1&amp;pid=afe233eff&amp;color=0,0,0&amp;vtp=1&amp;bbb=1&amp;hb=1"/>
              <p:cNvSpPr/>
              <p:nvPr/>
            </p:nvSpPr>
            <p:spPr>
              <a:xfrm>
                <a:off x="832104" y="1948990"/>
                <a:ext cx="6227064" cy="25146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装置甲中圆底烧瓶中的固体药品</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800" b="0" i="0" dirty="0">
                    <a:solidFill>
                      <a:srgbClr val="000000"/>
                    </a:solidFill>
                    <a:latin typeface="微软雅黑" pitchFamily="34" charset="0"/>
                    <a:ea typeface="微软雅黑" pitchFamily="34" charset="-122"/>
                    <a:cs typeface="微软雅黑" pitchFamily="34" charset="-120"/>
                  </a:rPr>
                  <a:t>可能为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磺酰氯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极易水解</a:t>
                </a:r>
                <a:r>
                  <a:rPr lang="en-US" altLang="zh-CN" sz="1800" b="0" i="0">
                    <a:solidFill>
                      <a:srgbClr val="000000"/>
                    </a:solidFill>
                    <a:latin typeface="微软雅黑" pitchFamily="34" charset="0"/>
                    <a:ea typeface="微软雅黑" pitchFamily="34" charset="-122"/>
                    <a:cs typeface="微软雅黑" pitchFamily="34" charset="-120"/>
                  </a:rPr>
                  <a:t>，与水反应可生成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装置乙中盛放饱和食盐水，除去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r>
                  <a:rPr lang="en-US" altLang="zh-CN" sz="1800" b="0" i="0">
                    <a:solidFill>
                      <a:srgbClr val="000000"/>
                    </a:solidFill>
                    <a:latin typeface="微软雅黑" pitchFamily="34" charset="0"/>
                    <a:ea typeface="微软雅黑" pitchFamily="34" charset="-122"/>
                    <a:cs typeface="微软雅黑" pitchFamily="34" charset="-120"/>
                  </a:rPr>
                  <a:t>，装置丙应置于冰</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水中</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依据乙和丁中单位时间内产生的气泡数可调节</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流量</a:t>
                </a:r>
                <a:endParaRPr lang="en-US" altLang="zh-CN" dirty="0"/>
              </a:p>
            </p:txBody>
          </p:sp>
        </mc:Choice>
        <mc:Fallback xmlns="">
          <p:sp>
            <p:nvSpPr>
              <p:cNvPr id="5" name="QC_5_BD.254_3#5e395f511.choices?htil=26&amp;vop=1&amp;pid=afe233eff&amp;color=0,0,0&amp;vtp=1&amp;bbb=1&amp;hb=1"/>
              <p:cNvSpPr>
                <a:spLocks noRot="1" noChangeAspect="1" noMove="1" noResize="1" noEditPoints="1" noAdjustHandles="1" noChangeArrowheads="1" noChangeShapeType="1" noTextEdit="1"/>
              </p:cNvSpPr>
              <p:nvPr/>
            </p:nvSpPr>
            <p:spPr>
              <a:xfrm>
                <a:off x="832104" y="1948990"/>
                <a:ext cx="6227064" cy="2514600"/>
              </a:xfrm>
              <a:prstGeom prst="rect">
                <a:avLst/>
              </a:prstGeom>
              <a:blipFill>
                <a:blip r:embed="rId5"/>
                <a:stretch>
                  <a:fillRect l="-2351" r="-1469" b="-364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256_1#e1a194bad?sp=1&amp;vop=1&amp;pid=2a18710fa&amp;color=0,0,0&amp;vtp=1&amp;bt=1&amp;bbb=1&amp;h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研究不同价态含硫物质之间的转化是合理利用硫元素的基本途径。</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Ⅰ</a:t>
                </a:r>
                <a:r>
                  <a:rPr lang="en-US" altLang="zh-CN" sz="1800" b="0" i="0" dirty="0">
                    <a:solidFill>
                      <a:srgbClr val="000000"/>
                    </a:solidFill>
                    <a:latin typeface="微软雅黑" pitchFamily="34" charset="0"/>
                    <a:ea typeface="微软雅黑" pitchFamily="34" charset="-122"/>
                    <a:cs typeface="微软雅黑" pitchFamily="34" charset="-120"/>
                  </a:rPr>
                  <a:t>.某小组同学设计实验实现不同价态含硫物质的转化。</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可</a:t>
                </a:r>
                <a:r>
                  <a:rPr lang="en-US" altLang="zh-CN" sz="1800" b="0" i="0">
                    <a:solidFill>
                      <a:srgbClr val="000000"/>
                    </a:solidFill>
                    <a:latin typeface="微软雅黑" pitchFamily="34" charset="0"/>
                    <a:ea typeface="微软雅黑" pitchFamily="34" charset="-122"/>
                    <a:cs typeface="微软雅黑" pitchFamily="34" charset="-120"/>
                  </a:rPr>
                  <a:t>选用的实验药品如下</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溶液；②浓硫酸</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溶液；④稀硫酸；</a:t>
                </a:r>
                <a:r>
                  <a:rPr lang="en-US" altLang="zh-CN" sz="1800" b="0" i="0">
                    <a:solidFill>
                      <a:srgbClr val="000000"/>
                    </a:solidFill>
                    <a:latin typeface="微软雅黑" pitchFamily="34" charset="0"/>
                    <a:ea typeface="微软雅黑" pitchFamily="34" charset="-122"/>
                    <a:cs typeface="微软雅黑" pitchFamily="34" charset="-120"/>
                  </a:rPr>
                  <a:t>⑤酸性</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⑥品</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红溶液</a:t>
                </a:r>
                <a:r>
                  <a:rPr lang="en-US" altLang="zh-CN" b="0" i="0" dirty="0">
                    <a:solidFill>
                      <a:srgbClr val="000000"/>
                    </a:solidFill>
                    <a:latin typeface="微软雅黑" pitchFamily="34" charset="0"/>
                    <a:ea typeface="微软雅黑" pitchFamily="34" charset="-122"/>
                    <a:cs typeface="微软雅黑" pitchFamily="34" charset="-120"/>
                  </a:rPr>
                  <a:t>；⑦铜片。</a:t>
                </a:r>
                <a:endParaRPr lang="en-US" altLang="zh-CN" dirty="0">
                  <a:solidFill>
                    <a:srgbClr val="000000"/>
                  </a:solidFill>
                </a:endParaRPr>
              </a:p>
            </p:txBody>
          </p:sp>
        </mc:Choice>
        <mc:Fallback xmlns="">
          <p:sp>
            <p:nvSpPr>
              <p:cNvPr id="2" name="QO_5_BD.256_1#e1a194bad?sp=1&amp;vop=1&amp;pid=2a18710fa&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r="-347" b="-581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84" name="QO_5_BD.256_2#e1a194bad?colgroup=7,17,12,17&amp;vop=1&amp;pid=2a18710fa&amp;color=0,0,0&amp;vtp=1&amp;bbb=1"/>
              <p:cNvGraphicFramePr>
                <a:graphicFrameLocks noGrp="1"/>
              </p:cNvGraphicFramePr>
              <p:nvPr>
                <p:extLst>
                  <p:ext uri="{D42A27DB-BD31-4B8C-83A1-F6EECF244321}">
                    <p14:modId xmlns:p14="http://schemas.microsoft.com/office/powerpoint/2010/main" val="3229737054"/>
                  </p:ext>
                </p:extLst>
              </p:nvPr>
            </p:nvGraphicFramePr>
            <p:xfrm>
              <a:off x="832104" y="2854444"/>
              <a:ext cx="10533888" cy="1149477"/>
            </p:xfrm>
            <a:graphic>
              <a:graphicData uri="http://schemas.openxmlformats.org/drawingml/2006/table">
                <a:tbl>
                  <a:tblPr/>
                  <a:tblGrid>
                    <a:gridCol w="1581912">
                      <a:extLst>
                        <a:ext uri="{9D8B030D-6E8A-4147-A177-3AD203B41FA5}">
                          <a16:colId xmlns:a16="http://schemas.microsoft.com/office/drawing/2014/main" val="20000"/>
                        </a:ext>
                      </a:extLst>
                    </a:gridCol>
                    <a:gridCol w="3264408">
                      <a:extLst>
                        <a:ext uri="{9D8B030D-6E8A-4147-A177-3AD203B41FA5}">
                          <a16:colId xmlns:a16="http://schemas.microsoft.com/office/drawing/2014/main" val="20001"/>
                        </a:ext>
                      </a:extLst>
                    </a:gridCol>
                    <a:gridCol w="2423160">
                      <a:extLst>
                        <a:ext uri="{9D8B030D-6E8A-4147-A177-3AD203B41FA5}">
                          <a16:colId xmlns:a16="http://schemas.microsoft.com/office/drawing/2014/main" val="20002"/>
                        </a:ext>
                      </a:extLst>
                    </a:gridCol>
                    <a:gridCol w="3264408">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预期转化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选择试剂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证明实现转化的现象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ⅰ</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①②③④</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7741">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ⅱ</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dPr>
                                <m:e>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+6</m:t>
                                      </m:r>
                                    </m:lim>
                                  </m:limUp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lim>
                                  </m:limUp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②⑥⑦</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84" name="QO_5_BD.256_2#e1a194bad?colgroup=7,17,12,17&amp;vop=1&amp;pid=2a18710fa&amp;color=0,0,0&amp;vtp=1&amp;bbb=1"/>
              <p:cNvGraphicFramePr>
                <a:graphicFrameLocks noGrp="1"/>
              </p:cNvGraphicFramePr>
              <p:nvPr>
                <p:extLst>
                  <p:ext uri="{D42A27DB-BD31-4B8C-83A1-F6EECF244321}">
                    <p14:modId xmlns:p14="http://schemas.microsoft.com/office/powerpoint/2010/main" val="3229737054"/>
                  </p:ext>
                </p:extLst>
              </p:nvPr>
            </p:nvGraphicFramePr>
            <p:xfrm>
              <a:off x="832104" y="2854444"/>
              <a:ext cx="10533888" cy="1149477"/>
            </p:xfrm>
            <a:graphic>
              <a:graphicData uri="http://schemas.openxmlformats.org/drawingml/2006/table">
                <a:tbl>
                  <a:tblPr/>
                  <a:tblGrid>
                    <a:gridCol w="1581912">
                      <a:extLst>
                        <a:ext uri="{9D8B030D-6E8A-4147-A177-3AD203B41FA5}">
                          <a16:colId xmlns:a16="http://schemas.microsoft.com/office/drawing/2014/main" val="20000"/>
                        </a:ext>
                      </a:extLst>
                    </a:gridCol>
                    <a:gridCol w="3264408">
                      <a:extLst>
                        <a:ext uri="{9D8B030D-6E8A-4147-A177-3AD203B41FA5}">
                          <a16:colId xmlns:a16="http://schemas.microsoft.com/office/drawing/2014/main" val="20001"/>
                        </a:ext>
                      </a:extLst>
                    </a:gridCol>
                    <a:gridCol w="2423160">
                      <a:extLst>
                        <a:ext uri="{9D8B030D-6E8A-4147-A177-3AD203B41FA5}">
                          <a16:colId xmlns:a16="http://schemas.microsoft.com/office/drawing/2014/main" val="20002"/>
                        </a:ext>
                      </a:extLst>
                    </a:gridCol>
                    <a:gridCol w="3264408">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预期转化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选择试剂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证明实现转化的现象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ⅰ</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①②③④</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7741">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ⅱ</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8785" t="-146753" r="-174953" b="-2597"/>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②⑥⑦</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Fallback>
      </mc:AlternateContent>
      <mc:AlternateContent xmlns:mc="http://schemas.openxmlformats.org/markup-compatibility/2006" xmlns:a14="http://schemas.microsoft.com/office/drawing/2010/main">
        <mc:Choice Requires="a14">
          <p:sp>
            <p:nvSpPr>
              <p:cNvPr id="4" name="QB_6_BD.257_1#94d40cdd5?vop=1&amp;pid=e1a194bad&amp;color=0,0,0&amp;vtp=1&amp;bbb=1&amp;hb=1"/>
              <p:cNvSpPr/>
              <p:nvPr/>
            </p:nvSpPr>
            <p:spPr>
              <a:xfrm>
                <a:off x="832104" y="4137144"/>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（1）实验ⅰ实现了</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oMath>
                </a14:m>
                <a:r>
                  <a:rPr lang="en-US" altLang="zh-CN" sz="1800" b="0" i="0" dirty="0">
                    <a:solidFill>
                      <a:srgbClr val="000000"/>
                    </a:solidFill>
                    <a:latin typeface="微软雅黑" pitchFamily="34" charset="0"/>
                    <a:ea typeface="微软雅黑" pitchFamily="34" charset="-122"/>
                    <a:cs typeface="微软雅黑" pitchFamily="34" charset="-120"/>
                  </a:rPr>
                  <a:t>价和</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oMath>
                </a14:m>
                <a:r>
                  <a:rPr lang="en-US" altLang="zh-CN" sz="1800" b="0" i="0" dirty="0">
                    <a:solidFill>
                      <a:srgbClr val="000000"/>
                    </a:solidFill>
                    <a:latin typeface="微软雅黑" pitchFamily="34" charset="0"/>
                    <a:ea typeface="微软雅黑" pitchFamily="34" charset="-122"/>
                    <a:cs typeface="微软雅黑" pitchFamily="34" charset="-120"/>
                  </a:rPr>
                  <a:t>价</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向0价</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的转化</a:t>
                </a:r>
                <a:r>
                  <a:rPr lang="en-US" altLang="zh-CN" sz="1800" b="0" i="0">
                    <a:solidFill>
                      <a:srgbClr val="000000"/>
                    </a:solidFill>
                    <a:latin typeface="微软雅黑" pitchFamily="34" charset="0"/>
                    <a:ea typeface="微软雅黑" pitchFamily="34" charset="-122"/>
                    <a:cs typeface="微软雅黑" pitchFamily="34" charset="-120"/>
                  </a:rPr>
                  <a:t>，实验中可观察到</a:t>
                </a:r>
                <a:r>
                  <a:rPr lang="en-US" altLang="zh-CN" sz="1800" i="0">
                    <a:solidFill>
                      <a:srgbClr val="000000"/>
                    </a:solidFill>
                    <a:latin typeface="SimSun" pitchFamily="34" charset="0"/>
                    <a:ea typeface="SimSun" pitchFamily="34" charset="-122"/>
                    <a:cs typeface="SimSun" pitchFamily="34" charset="-120"/>
                  </a:rPr>
                  <a:t>______________</a:t>
                </a:r>
                <a:r>
                  <a:rPr lang="en-US" altLang="zh-CN" sz="1800" b="0" i="0">
                    <a:solidFill>
                      <a:srgbClr val="000000"/>
                    </a:solidFill>
                    <a:latin typeface="微软雅黑" pitchFamily="34" charset="0"/>
                    <a:ea typeface="微软雅黑" pitchFamily="34" charset="-122"/>
                    <a:cs typeface="微软雅黑" pitchFamily="34" charset="-120"/>
                  </a:rPr>
                  <a:t>，发生反应的离子方程</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式：</a:t>
                </a:r>
                <a:r>
                  <a:rPr lang="en-US" altLang="zh-CN" i="0">
                    <a:solidFill>
                      <a:srgbClr val="000000"/>
                    </a:solidFill>
                    <a:latin typeface="SimSun" pitchFamily="34" charset="0"/>
                    <a:ea typeface="SimSun" pitchFamily="34" charset="-122"/>
                    <a:cs typeface="SimSun" pitchFamily="34" charset="-120"/>
                  </a:rPr>
                  <a:t>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4" name="QB_6_BD.257_1#94d40cdd5?vop=1&amp;pid=e1a194bad&amp;color=0,0,0&amp;vtp=1&amp;bbb=1&amp;hb=1"/>
              <p:cNvSpPr>
                <a:spLocks noRot="1" noChangeAspect="1" noMove="1" noResize="1" noEditPoints="1" noAdjustHandles="1" noChangeArrowheads="1" noChangeShapeType="1" noTextEdit="1"/>
              </p:cNvSpPr>
              <p:nvPr/>
            </p:nvSpPr>
            <p:spPr>
              <a:xfrm>
                <a:off x="832104" y="4137144"/>
                <a:ext cx="10533888" cy="838200"/>
              </a:xfrm>
              <a:prstGeom prst="rect">
                <a:avLst/>
              </a:prstGeom>
              <a:blipFill>
                <a:blip r:embed="rId5"/>
                <a:stretch>
                  <a:fillRect l="-1389" r="-752" b="-10949"/>
                </a:stretch>
              </a:blipFill>
              <a:ln/>
            </p:spPr>
            <p:txBody>
              <a:bodyPr/>
              <a:lstStyle/>
              <a:p>
                <a:r>
                  <a:rPr lang="zh-CN" altLang="en-US">
                    <a:noFill/>
                  </a:rPr>
                  <a:t> </a:t>
                </a:r>
              </a:p>
            </p:txBody>
          </p:sp>
        </mc:Fallback>
      </mc:AlternateContent>
      <p:sp>
        <p:nvSpPr>
          <p:cNvPr id="5" name="QB_6_AN.258_1#94d40cdd5.blank?vop=1&amp;pid=e1a194bad&amp;color=0,0,0&amp;vpa=131&amp;vtp=1&amp;bbb=1"/>
          <p:cNvSpPr/>
          <p:nvPr/>
        </p:nvSpPr>
        <p:spPr>
          <a:xfrm>
            <a:off x="7413085" y="4106664"/>
            <a:ext cx="1538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生成黄色沉淀</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6" name="QB_6_AN.259_1#94d40cdd5.blank?vop=1&amp;pid=e1a194bad&amp;color=0,0,0&amp;vpa=132&amp;vtp=1&amp;bbb=1&amp;rh=23.75"/>
              <p:cNvSpPr/>
              <p:nvPr/>
            </p:nvSpPr>
            <p:spPr>
              <a:xfrm>
                <a:off x="1332166" y="4573135"/>
                <a:ext cx="3684524"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+6</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3</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m:t>
                        </m:r>
                        <m:r>
                          <a:rPr lang="en-US" altLang="zh-CN" b="0" i="0" dirty="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259_1#94d40cdd5.blank?vop=1&amp;pid=e1a194bad&amp;color=0,0,0&amp;vpa=132&amp;vtp=1&amp;bbb=1&amp;rh=23.75"/>
              <p:cNvSpPr>
                <a:spLocks noRot="1" noChangeAspect="1" noMove="1" noResize="1" noEditPoints="1" noAdjustHandles="1" noChangeArrowheads="1" noChangeShapeType="1" noTextEdit="1"/>
              </p:cNvSpPr>
              <p:nvPr/>
            </p:nvSpPr>
            <p:spPr>
              <a:xfrm>
                <a:off x="1332166" y="4573135"/>
                <a:ext cx="3684524" cy="301625"/>
              </a:xfrm>
              <a:prstGeom prst="rect">
                <a:avLst/>
              </a:prstGeom>
              <a:blipFill>
                <a:blip r:embed="rId6"/>
                <a:stretch>
                  <a:fillRect l="-828" r="-662"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P_6_BD#eec54d037?pid=e1a194bad&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Ⅱ.该小组同学利用所选试剂，设计了如图甲所示装置研究实验ⅱ。</a:t>
            </a:r>
            <a:endParaRPr lang="en-US" altLang="zh-CN" sz="1800" dirty="0"/>
          </a:p>
        </p:txBody>
      </p:sp>
      <p:pic>
        <p:nvPicPr>
          <p:cNvPr id="3" name="P_6_BD#eec54d037?pid=e1a194ba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672584" y="1625600"/>
            <a:ext cx="2852928" cy="15087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B_6_BD.260_1#d67be5342?sp=1&amp;vop=1&amp;pid=e1a194bad&amp;color=0,0,0&amp;vtp=1&amp;bbb=1"/>
              <p:cNvSpPr/>
              <p:nvPr/>
            </p:nvSpPr>
            <p:spPr>
              <a:xfrm>
                <a:off x="832104" y="32639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（2）试管</a:t>
                </a:r>
                <a:r>
                  <a:rPr lang="en-US" altLang="zh-CN" sz="1800" b="0" i="0">
                    <a:solidFill>
                      <a:srgbClr val="000000"/>
                    </a:solidFill>
                    <a:latin typeface="微软雅黑" pitchFamily="34" charset="0"/>
                    <a:ea typeface="微软雅黑" pitchFamily="34" charset="-122"/>
                    <a:cs typeface="微软雅黑" pitchFamily="34" charset="-120"/>
                  </a:rPr>
                  <a:t>B中的现象是</a:t>
                </a:r>
                <a:r>
                  <a:rPr lang="en-US" altLang="zh-CN" sz="1800" i="0">
                    <a:solidFill>
                      <a:srgbClr val="000000"/>
                    </a:solidFill>
                    <a:latin typeface="SimSun" pitchFamily="34" charset="0"/>
                    <a:ea typeface="SimSun" pitchFamily="34" charset="-122"/>
                    <a:cs typeface="SimSun" pitchFamily="34" charset="-120"/>
                  </a:rPr>
                  <a:t>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浸</a:t>
                </a:r>
                <a:r>
                  <a:rPr lang="en-US" altLang="zh-CN" sz="1800" b="0" i="0">
                    <a:solidFill>
                      <a:srgbClr val="000000"/>
                    </a:solidFill>
                    <a:latin typeface="微软雅黑" pitchFamily="34" charset="0"/>
                    <a:ea typeface="微软雅黑" pitchFamily="34" charset="-122"/>
                    <a:cs typeface="微软雅黑" pitchFamily="34" charset="-120"/>
                  </a:rPr>
                  <a:t>有浓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溶液棉团的作用是</a:t>
                </a:r>
                <a:r>
                  <a:rPr lang="en-US" altLang="zh-CN" sz="1800" i="0">
                    <a:solidFill>
                      <a:srgbClr val="000000"/>
                    </a:solidFill>
                    <a:latin typeface="SimSun" pitchFamily="34" charset="0"/>
                    <a:ea typeface="SimSun" pitchFamily="34" charset="-122"/>
                    <a:cs typeface="SimSun" pitchFamily="34" charset="-120"/>
                  </a:rPr>
                  <a:t>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4" name="QB_6_BD.260_1#d67be5342?sp=1&amp;vop=1&amp;pid=e1a194bad&amp;color=0,0,0&amp;vtp=1&amp;bbb=1"/>
              <p:cNvSpPr>
                <a:spLocks noRot="1" noChangeAspect="1" noMove="1" noResize="1" noEditPoints="1" noAdjustHandles="1" noChangeArrowheads="1" noChangeShapeType="1" noTextEdit="1"/>
              </p:cNvSpPr>
              <p:nvPr/>
            </p:nvSpPr>
            <p:spPr>
              <a:xfrm>
                <a:off x="832104" y="3263900"/>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
        <p:nvSpPr>
          <p:cNvPr id="5" name="QB_6_AN.261_1#d67be5342.blank?vop=1&amp;pid=e1a194bad&amp;color=0,0,0&amp;vpa=133&amp;vtp=1&amp;bbb=1"/>
          <p:cNvSpPr/>
          <p:nvPr/>
        </p:nvSpPr>
        <p:spPr>
          <a:xfrm>
            <a:off x="3171285" y="3233420"/>
            <a:ext cx="1538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品红溶液褪色</a:t>
            </a:r>
            <a:endParaRPr lang="en-US" altLang="zh-CN" dirty="0"/>
          </a:p>
        </p:txBody>
      </p:sp>
      <p:sp>
        <p:nvSpPr>
          <p:cNvPr id="6" name="QB_6_AN.262_1#d67be5342.blank?vop=1&amp;pid=e1a194bad&amp;color=0,0,0&amp;vpa=134&amp;vtp=1&amp;bbb=1"/>
          <p:cNvSpPr/>
          <p:nvPr/>
        </p:nvSpPr>
        <p:spPr>
          <a:xfrm>
            <a:off x="3925348" y="3652520"/>
            <a:ext cx="22240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吸收多余的二氧化硫</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6_BD#2ddb82688?pid=e1a194bad&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Ⅲ</a:t>
                </a:r>
                <a:r>
                  <a:rPr lang="en-US" altLang="zh-CN" sz="1800" b="0" i="0">
                    <a:solidFill>
                      <a:srgbClr val="000000"/>
                    </a:solidFill>
                    <a:latin typeface="微软雅黑" pitchFamily="34" charset="0"/>
                    <a:ea typeface="微软雅黑" pitchFamily="34" charset="-122"/>
                    <a:cs typeface="微软雅黑" pitchFamily="34" charset="-120"/>
                  </a:rPr>
                  <a:t>.小组同学利用下列装置测定空气中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的含量。</a:t>
                </a:r>
                <a:endParaRPr lang="en-US" altLang="zh-CN" sz="1800" dirty="0">
                  <a:solidFill>
                    <a:srgbClr val="000000"/>
                  </a:solidFill>
                </a:endParaRPr>
              </a:p>
            </p:txBody>
          </p:sp>
        </mc:Choice>
        <mc:Fallback xmlns="">
          <p:sp>
            <p:nvSpPr>
              <p:cNvPr id="2" name="P_6_BD#2ddb82688?pid=e1a194bad&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P_6_BD#2ddb82688?pid=e1a194ba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261104" y="1622544"/>
            <a:ext cx="3657600" cy="162763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B_6_BD.263_1#3234ed5d9?vop=1&amp;pid=e1a194bad&amp;color=0,0,0&amp;vtp=1&amp;bbb=1&amp;hb=1"/>
              <p:cNvSpPr/>
              <p:nvPr/>
            </p:nvSpPr>
            <p:spPr>
              <a:xfrm>
                <a:off x="832104" y="33878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（3）通空气样品的导管末端是带许多小孔的玻璃球泡</a:t>
                </a:r>
                <a:r>
                  <a:rPr lang="en-US" altLang="zh-CN" sz="1800" b="0" i="0">
                    <a:solidFill>
                      <a:srgbClr val="000000"/>
                    </a:solidFill>
                    <a:latin typeface="微软雅黑" pitchFamily="34" charset="0"/>
                    <a:ea typeface="微软雅黑" pitchFamily="34" charset="-122"/>
                    <a:cs typeface="微软雅黑" pitchFamily="34" charset="-120"/>
                  </a:rPr>
                  <a:t>，其主要作用是</a:t>
                </a:r>
                <a:r>
                  <a:rPr lang="en-US" altLang="zh-CN" sz="1800" i="0">
                    <a:solidFill>
                      <a:srgbClr val="000000"/>
                    </a:solidFill>
                    <a:latin typeface="SimSun" pitchFamily="34" charset="0"/>
                    <a:ea typeface="SimSun" pitchFamily="34" charset="-122"/>
                    <a:cs typeface="SimSun" pitchFamily="34" charset="-120"/>
                  </a:rPr>
                  <a:t>______________________________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a:t>
                </a:r>
                <a:r>
                  <a:rPr lang="en-US" altLang="zh-CN" b="0" i="0">
                    <a:solidFill>
                      <a:srgbClr val="000000"/>
                    </a:solidFill>
                    <a:latin typeface="微软雅黑" pitchFamily="34" charset="0"/>
                    <a:ea typeface="微软雅黑" pitchFamily="34" charset="-122"/>
                    <a:cs typeface="微软雅黑" pitchFamily="34" charset="-120"/>
                  </a:rPr>
                  <a:t>，该装置中发生反应的离子方程式为</a:t>
                </a:r>
                <a:r>
                  <a:rPr lang="en-US" altLang="zh-CN" i="0">
                    <a:solidFill>
                      <a:srgbClr val="000000"/>
                    </a:solidFill>
                    <a:latin typeface="SimSun" pitchFamily="34" charset="0"/>
                    <a:ea typeface="SimSun" pitchFamily="34" charset="-122"/>
                    <a:cs typeface="SimSun" pitchFamily="34" charset="-120"/>
                  </a:rPr>
                  <a:t>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（4）若空气流速为</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𝑎</m:t>
                    </m:r>
                    <m:r>
                      <a:rPr lang="en-US" altLang="zh-CN" dirty="0" smtClean="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m</m:t>
                        </m:r>
                      </m:e>
                      <m:sup>
                        <m:r>
                          <a:rPr lang="en-US" altLang="zh-CN"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min</m:t>
                        </m:r>
                      </m:e>
                      <m:sup>
                        <m:r>
                          <a:rPr lang="en-US" altLang="zh-CN"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a:solidFill>
                      <a:srgbClr val="000000"/>
                    </a:solidFill>
                    <a:latin typeface="微软雅黑" pitchFamily="34" charset="0"/>
                    <a:ea typeface="微软雅黑" pitchFamily="34" charset="-122"/>
                    <a:cs typeface="微软雅黑" pitchFamily="34" charset="-120"/>
                  </a:rPr>
                  <a:t>，当观察到装置内</a:t>
                </a:r>
                <a:r>
                  <a:rPr lang="en-US" altLang="zh-CN">
                    <a:solidFill>
                      <a:srgbClr val="000000"/>
                    </a:solidFill>
                    <a:latin typeface="SimSun" pitchFamily="34" charset="0"/>
                    <a:ea typeface="SimSun" pitchFamily="34" charset="-122"/>
                    <a:cs typeface="SimSun" pitchFamily="34" charset="-120"/>
                  </a:rPr>
                  <a:t>______________</a:t>
                </a:r>
                <a:r>
                  <a:rPr lang="en-US" altLang="zh-CN">
                    <a:solidFill>
                      <a:srgbClr val="000000"/>
                    </a:solidFill>
                    <a:latin typeface="微软雅黑" pitchFamily="34" charset="0"/>
                    <a:ea typeface="微软雅黑" pitchFamily="34" charset="-122"/>
                    <a:cs typeface="微软雅黑" pitchFamily="34" charset="-120"/>
                  </a:rPr>
                  <a:t>时</a:t>
                </a:r>
                <a:r>
                  <a:rPr lang="en-US" altLang="zh-CN" dirty="0">
                    <a:solidFill>
                      <a:srgbClr val="000000"/>
                    </a:solidFill>
                    <a:latin typeface="微软雅黑" pitchFamily="34" charset="0"/>
                    <a:ea typeface="微软雅黑" pitchFamily="34" charset="-122"/>
                    <a:cs typeface="微软雅黑" pitchFamily="34" charset="-120"/>
                  </a:rPr>
                  <a:t>，结束计时，测定耗时</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𝑡</m:t>
                    </m:r>
                    <m:r>
                      <a:rPr lang="en-US" altLang="zh-CN"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min</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。假定</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空气中的</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a:solidFill>
                      <a:srgbClr val="000000"/>
                    </a:solidFill>
                    <a:latin typeface="微软雅黑" pitchFamily="34" charset="0"/>
                    <a:ea typeface="微软雅黑" pitchFamily="34" charset="-122"/>
                    <a:cs typeface="微软雅黑" pitchFamily="34" charset="-120"/>
                  </a:rPr>
                  <a:t>可被溶液充分吸收</a:t>
                </a:r>
                <a:r>
                  <a:rPr lang="en-US" altLang="zh-CN">
                    <a:solidFill>
                      <a:srgbClr val="000000"/>
                    </a:solidFill>
                    <a:latin typeface="微软雅黑" pitchFamily="34" charset="0"/>
                    <a:ea typeface="微软雅黑" pitchFamily="34" charset="-122"/>
                    <a:cs typeface="微软雅黑" pitchFamily="34" charset="-120"/>
                  </a:rPr>
                  <a:t>，该空气样品中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a:solidFill>
                      <a:srgbClr val="000000"/>
                    </a:solidFill>
                    <a:latin typeface="微软雅黑" pitchFamily="34" charset="0"/>
                    <a:ea typeface="微软雅黑" pitchFamily="34" charset="-122"/>
                    <a:cs typeface="微软雅黑" pitchFamily="34" charset="-120"/>
                  </a:rPr>
                  <a:t>的含量是</a:t>
                </a:r>
                <a:r>
                  <a:rPr lang="en-US" altLang="zh-CN">
                    <a:solidFill>
                      <a:srgbClr val="000000"/>
                    </a:solidFill>
                    <a:latin typeface="SimSun" pitchFamily="34" charset="0"/>
                    <a:ea typeface="SimSun" pitchFamily="34" charset="-122"/>
                    <a:cs typeface="SimSun" pitchFamily="34" charset="-120"/>
                  </a:rPr>
                  <a:t>___________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mg</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L</m:t>
                        </m:r>
                      </m:e>
                      <m:sup>
                        <m:r>
                          <a:rPr lang="en-US" altLang="zh-CN"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4" name="QB_6_BD.263_1#3234ed5d9?vop=1&amp;pid=e1a194bad&amp;color=0,0,0&amp;vtp=1&amp;bbb=1&amp;hb=1"/>
              <p:cNvSpPr>
                <a:spLocks noRot="1" noChangeAspect="1" noMove="1" noResize="1" noEditPoints="1" noAdjustHandles="1" noChangeArrowheads="1" noChangeShapeType="1" noTextEdit="1"/>
              </p:cNvSpPr>
              <p:nvPr/>
            </p:nvSpPr>
            <p:spPr>
              <a:xfrm>
                <a:off x="832104" y="3387844"/>
                <a:ext cx="10533888" cy="1676400"/>
              </a:xfrm>
              <a:prstGeom prst="rect">
                <a:avLst/>
              </a:prstGeom>
              <a:blipFill>
                <a:blip r:embed="rId5"/>
                <a:stretch>
                  <a:fillRect l="-1389" r="-405" b="-5455"/>
                </a:stretch>
              </a:blipFill>
              <a:ln/>
            </p:spPr>
            <p:txBody>
              <a:bodyPr/>
              <a:lstStyle/>
              <a:p>
                <a:r>
                  <a:rPr lang="zh-CN" altLang="en-US">
                    <a:noFill/>
                  </a:rPr>
                  <a:t> </a:t>
                </a:r>
              </a:p>
            </p:txBody>
          </p:sp>
        </mc:Fallback>
      </mc:AlternateContent>
      <p:sp>
        <p:nvSpPr>
          <p:cNvPr id="5" name="QB_6_AN.264_1#3234ed5d9.blank?vop=1&amp;pid=e1a194bad&amp;color=0,0,0&amp;vpa=135&amp;vtp=1&amp;bbb=1&amp;hb=1"/>
          <p:cNvSpPr/>
          <p:nvPr/>
        </p:nvSpPr>
        <p:spPr>
          <a:xfrm>
            <a:off x="832104" y="3357364"/>
            <a:ext cx="10531904" cy="838200"/>
          </a:xfrm>
          <a:prstGeom prst="rect">
            <a:avLst/>
          </a:prstGeom>
          <a:noFill/>
          <a:ln/>
        </p:spPr>
        <p:txBody>
          <a:bodyPr wrap="square" lIns="0" tIns="0" rIns="0" bIns="0" rtlCol="0" anchor="t"/>
          <a:lstStyle/>
          <a:p>
            <a:pPr latinLnBrk="1">
              <a:lnSpc>
                <a:spcPts val="33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增大反应物的接触面积，使反应</a:t>
            </a:r>
          </a:p>
          <a:p>
            <a:pPr latinLnBrk="1">
              <a:lnSpc>
                <a:spcPts val="3300"/>
              </a:lnSpc>
            </a:pPr>
            <a:r>
              <a:rPr lang="en-US" altLang="zh-CN" b="0" i="0">
                <a:solidFill>
                  <a:srgbClr val="FF0000"/>
                </a:solidFill>
                <a:latin typeface="微软雅黑" pitchFamily="34" charset="0"/>
                <a:ea typeface="微软雅黑" pitchFamily="34" charset="-122"/>
                <a:cs typeface="微软雅黑" pitchFamily="34" charset="-120"/>
              </a:rPr>
              <a:t>充分</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6" name="QB_6_AN.265_1#3234ed5d9.blank?vop=1&amp;pid=e1a194bad&amp;color=0,0,0&amp;vpa=136&amp;vtp=1&amp;bbb=1&amp;rh=23.75"/>
              <p:cNvSpPr/>
              <p:nvPr/>
            </p:nvSpPr>
            <p:spPr>
              <a:xfrm>
                <a:off x="5065966" y="3823581"/>
                <a:ext cx="4000310"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265_1#3234ed5d9.blank?vop=1&amp;pid=e1a194bad&amp;color=0,0,0&amp;vpa=136&amp;vtp=1&amp;bbb=1&amp;rh=23.75"/>
              <p:cNvSpPr>
                <a:spLocks noRot="1" noChangeAspect="1" noMove="1" noResize="1" noEditPoints="1" noAdjustHandles="1" noChangeArrowheads="1" noChangeShapeType="1" noTextEdit="1"/>
              </p:cNvSpPr>
              <p:nvPr/>
            </p:nvSpPr>
            <p:spPr>
              <a:xfrm>
                <a:off x="5065966" y="3823581"/>
                <a:ext cx="4000310" cy="301625"/>
              </a:xfrm>
              <a:prstGeom prst="rect">
                <a:avLst/>
              </a:prstGeom>
              <a:blipFill>
                <a:blip r:embed="rId6"/>
                <a:stretch>
                  <a:fillRect l="-610" b="-22000"/>
                </a:stretch>
              </a:blipFill>
              <a:ln/>
            </p:spPr>
            <p:txBody>
              <a:bodyPr/>
              <a:lstStyle/>
              <a:p>
                <a:r>
                  <a:rPr lang="zh-CN" altLang="en-US">
                    <a:noFill/>
                  </a:rPr>
                  <a:t> </a:t>
                </a:r>
              </a:p>
            </p:txBody>
          </p:sp>
        </mc:Fallback>
      </mc:AlternateContent>
      <p:sp>
        <p:nvSpPr>
          <p:cNvPr id="8" name="QB_6_AN.267_1#3234ed5d9.blank?vop=1&amp;pid=e1a194bad&amp;color=0,0,0&amp;vpa=137&amp;vtp=1&amp;bbb=1"/>
          <p:cNvSpPr/>
          <p:nvPr/>
        </p:nvSpPr>
        <p:spPr>
          <a:xfrm>
            <a:off x="5883434" y="4195564"/>
            <a:ext cx="1538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溶液蓝色消失</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9" name="QB_6_AN.268_1#3234ed5d9.blank?vop=1&amp;pid=e1a194bad&amp;color=0,0,0&amp;vpa=138&amp;vtp=1&amp;bbb=1"/>
              <p:cNvSpPr/>
              <p:nvPr/>
            </p:nvSpPr>
            <p:spPr>
              <a:xfrm>
                <a:off x="6881940" y="4580882"/>
                <a:ext cx="1154049" cy="393700"/>
              </a:xfrm>
              <a:prstGeom prst="rect">
                <a:avLst/>
              </a:prstGeom>
              <a:noFill/>
              <a:ln/>
            </p:spPr>
            <p:txBody>
              <a:bodyPr wrap="none" lIns="0" tIns="0" rIns="0" bIns="0" rtlCol="0" anchor="t"/>
              <a:lstStyle/>
              <a:p>
                <a:pPr algn="ctr" latinLnBrk="1">
                  <a:lnSpc>
                    <a:spcPts val="3100"/>
                  </a:lnSpc>
                </a:pPr>
                <a14:m>
                  <m:oMath xmlns:m="http://schemas.openxmlformats.org/officeDocument/2006/math">
                    <m:f>
                      <m:f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fPr>
                      <m:num>
                        <m:r>
                          <a:rPr lang="en-US" altLang="zh-CN" b="0" i="0" dirty="0">
                            <a:solidFill>
                              <a:srgbClr val="FF0000"/>
                            </a:solidFill>
                            <a:latin typeface="Cambria Math" panose="02040503050406030204" pitchFamily="18" charset="0"/>
                            <a:ea typeface="微软雅黑" pitchFamily="34" charset="-122"/>
                            <a:cs typeface="微软雅黑" pitchFamily="34" charset="-120"/>
                          </a:rPr>
                          <m:t>640</m:t>
                        </m:r>
                      </m:num>
                      <m:den>
                        <m:r>
                          <a:rPr lang="en-US" altLang="zh-CN" b="0" i="0" dirty="0">
                            <a:solidFill>
                              <a:srgbClr val="FF0000"/>
                            </a:solidFill>
                            <a:latin typeface="Cambria Math" panose="02040503050406030204" pitchFamily="18" charset="0"/>
                            <a:ea typeface="微软雅黑" pitchFamily="34" charset="-122"/>
                            <a:cs typeface="微软雅黑" pitchFamily="34" charset="-120"/>
                          </a:rPr>
                          <m:t>𝑎𝑡</m:t>
                        </m:r>
                      </m:den>
                    </m:f>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a:rPr lang="en-US" altLang="zh-CN" b="0" i="0" dirty="0">
                            <a:solidFill>
                              <a:srgbClr val="FF0000"/>
                            </a:solidFill>
                            <a:latin typeface="Cambria Math" panose="02040503050406030204" pitchFamily="18" charset="0"/>
                            <a:ea typeface="微软雅黑" pitchFamily="34" charset="-122"/>
                            <a:cs typeface="微软雅黑" pitchFamily="34" charset="-120"/>
                          </a:rPr>
                          <m:t>10</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6_AN.268_1#3234ed5d9.blank?vop=1&amp;pid=e1a194bad&amp;color=0,0,0&amp;vpa=138&amp;vtp=1&amp;bbb=1"/>
              <p:cNvSpPr>
                <a:spLocks noRot="1" noChangeAspect="1" noMove="1" noResize="1" noEditPoints="1" noAdjustHandles="1" noChangeArrowheads="1" noChangeShapeType="1" noTextEdit="1"/>
              </p:cNvSpPr>
              <p:nvPr/>
            </p:nvSpPr>
            <p:spPr>
              <a:xfrm>
                <a:off x="6881940" y="4580882"/>
                <a:ext cx="1154049" cy="393700"/>
              </a:xfrm>
              <a:prstGeom prst="rect">
                <a:avLst/>
              </a:prstGeom>
              <a:blipFill>
                <a:blip r:embed="rId7"/>
                <a:stretch>
                  <a:fillRect b="-1230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additive="base">
                                        <p:cTn id="1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bg/>
                                          </p:spTgt>
                                        </p:tgtEl>
                                        <p:attrNameLst>
                                          <p:attrName>style.visibility</p:attrName>
                                        </p:attrNameLst>
                                      </p:cBhvr>
                                      <p:to>
                                        <p:strVal val="visible"/>
                                      </p:to>
                                    </p:set>
                                    <p:anim calcmode="lin" valueType="num">
                                      <p:cBhvr additive="base">
                                        <p:cTn id="21"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6">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 calcmode="lin" valueType="num">
                                      <p:cBhvr additive="base">
                                        <p:cTn id="3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8">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 calcmode="lin" valueType="num">
                                      <p:cBhvr additive="base">
                                        <p:cTn id="3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bg/>
                                          </p:spTgt>
                                        </p:tgtEl>
                                        <p:attrNameLst>
                                          <p:attrName>style.visibility</p:attrName>
                                        </p:attrNameLst>
                                      </p:cBhvr>
                                      <p:to>
                                        <p:strVal val="visible"/>
                                      </p:to>
                                    </p:set>
                                    <p:anim calcmode="lin" valueType="num">
                                      <p:cBhvr additive="base">
                                        <p:cTn id="41" dur="500" fill="hold"/>
                                        <p:tgtEl>
                                          <p:spTgt spid="9">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9">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 calcmode="lin" valueType="num">
                                      <p:cBhvr additive="base">
                                        <p:cTn id="4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BD.13_1#74d66e7dc?vop=1&amp;pid=1e05d4bc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4_1#74d66e7dc.bracket?vop=1&amp;pid=1e05d4bc9&amp;color=0,0,0&amp;vpa=7&amp;vtp=1"/>
          <p:cNvSpPr/>
          <p:nvPr/>
        </p:nvSpPr>
        <p:spPr>
          <a:xfrm>
            <a:off x="3072860"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3_2#74d66e7dc.choices?vop=1&amp;pid=1e05d4bc9&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铁在氧气中燃烧和与水蒸气反应的共同产物是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铁是人体必需微量元素中含量最多的一种</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铁的化学性质活泼，所以铁在自然界中全部以化合态存在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可以通过化合反应制得</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13_2#74d66e7dc.choices?vop=1&amp;pid=1e05d4bc9&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pic>
        <p:nvPicPr>
          <p:cNvPr id="2" name="QO_5_BD.269_1#7d895d9d5?htil=27&amp;vop=1&amp;pid=2a18710fa&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62088" y="1080000"/>
            <a:ext cx="2953512" cy="13740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O_5_BD.269_2#7d895d9d5?htil=27&amp;sp=1&amp;vop=1&amp;pid=2a18710fa&amp;color=0,0,0&amp;vtp=1&amp;bt=1&amp;bbb=1&amp;hs=1"/>
              <p:cNvSpPr/>
              <p:nvPr/>
            </p:nvSpPr>
            <p:spPr>
              <a:xfrm>
                <a:off x="832104" y="1092700"/>
                <a:ext cx="6638544"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某研究小组在实验室进行含硫化合物的系列实验。</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Ⅰ</a:t>
                </a:r>
                <a:r>
                  <a:rPr lang="en-US" altLang="zh-CN" sz="1800" b="0" i="0">
                    <a:solidFill>
                      <a:srgbClr val="000000"/>
                    </a:solidFill>
                    <a:latin typeface="微软雅黑" pitchFamily="34" charset="0"/>
                    <a:ea typeface="微软雅黑" pitchFamily="34" charset="-122"/>
                    <a:cs typeface="微软雅黑" pitchFamily="34" charset="-120"/>
                  </a:rPr>
                  <a:t>.验证</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的酸性比</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强，甲同学设计如图甲装置。</a:t>
                </a:r>
                <a:endParaRPr lang="en-US" altLang="zh-CN" sz="1800" dirty="0">
                  <a:solidFill>
                    <a:srgbClr val="000000"/>
                  </a:solidFill>
                </a:endParaRPr>
              </a:p>
            </p:txBody>
          </p:sp>
        </mc:Choice>
        <mc:Fallback xmlns="">
          <p:sp>
            <p:nvSpPr>
              <p:cNvPr id="3" name="QO_5_BD.269_2#7d895d9d5?htil=27&amp;sp=1&amp;vop=1&amp;pid=2a18710fa&amp;color=0,0,0&amp;vtp=1&amp;bt=1&amp;bbb=1&amp;hs=1"/>
              <p:cNvSpPr>
                <a:spLocks noRot="1" noChangeAspect="1" noMove="1" noResize="1" noEditPoints="1" noAdjustHandles="1" noChangeArrowheads="1" noChangeShapeType="1" noTextEdit="1"/>
              </p:cNvSpPr>
              <p:nvPr/>
            </p:nvSpPr>
            <p:spPr>
              <a:xfrm>
                <a:off x="832104" y="1092700"/>
                <a:ext cx="6638544" cy="838200"/>
              </a:xfrm>
              <a:prstGeom prst="rect">
                <a:avLst/>
              </a:prstGeom>
              <a:blipFill>
                <a:blip r:embed="rId4"/>
                <a:stretch>
                  <a:fillRect l="-2204" b="-10870"/>
                </a:stretch>
              </a:blipFill>
              <a:ln/>
            </p:spPr>
            <p:txBody>
              <a:bodyPr/>
              <a:lstStyle/>
              <a:p>
                <a:r>
                  <a:rPr lang="zh-CN" altLang="en-US">
                    <a:noFill/>
                  </a:rPr>
                  <a:t> </a:t>
                </a:r>
              </a:p>
            </p:txBody>
          </p:sp>
        </mc:Fallback>
      </mc:AlternateContent>
      <p:sp>
        <p:nvSpPr>
          <p:cNvPr id="4" name="QB_6_BD.270_1#aa3ffcd8d?htil=27&amp;vop=1&amp;pid=7d895d9d5&amp;color=0,0,0&amp;vtp=1&amp;bbb=1&amp;hs=1"/>
          <p:cNvSpPr/>
          <p:nvPr/>
        </p:nvSpPr>
        <p:spPr>
          <a:xfrm>
            <a:off x="832104" y="1924804"/>
            <a:ext cx="6638544"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）酸性高锰酸钾溶液的作用是</a:t>
            </a:r>
            <a:r>
              <a:rPr lang="en-US" altLang="zh-CN" sz="1800" i="0">
                <a:solidFill>
                  <a:srgbClr val="000000"/>
                </a:solidFill>
                <a:latin typeface="SimSun" pitchFamily="34" charset="0"/>
                <a:ea typeface="SimSun" pitchFamily="34" charset="-122"/>
                <a:cs typeface="SimSun" pitchFamily="34" charset="-120"/>
              </a:rPr>
              <a:t>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5" name="QB_6_AN.271_1#aa3ffcd8d.blank?vop=1&amp;pid=7d895d9d5&amp;color=0,0,0&amp;vpa=139&amp;vtp=1&amp;bbb=1"/>
              <p:cNvSpPr/>
              <p:nvPr/>
            </p:nvSpPr>
            <p:spPr>
              <a:xfrm>
                <a:off x="4158710" y="1950839"/>
                <a:ext cx="2363724" cy="279400"/>
              </a:xfrm>
              <a:prstGeom prst="rect">
                <a:avLst/>
              </a:prstGeom>
              <a:noFill/>
              <a:ln/>
            </p:spPr>
            <p:txBody>
              <a:bodyPr wrap="none" lIns="0" tIns="0" rIns="0" bIns="0" rtlCol="0" anchor="t"/>
              <a:lstStyle/>
              <a:p>
                <a:pPr algn="ctr" latinLnBrk="1">
                  <a:lnSpc>
                    <a:spcPts val="2200"/>
                  </a:lnSpc>
                </a:pPr>
                <a:r>
                  <a:rPr lang="en-US" altLang="zh-CN" b="0" i="0">
                    <a:solidFill>
                      <a:srgbClr val="FF0000"/>
                    </a:solidFill>
                    <a:latin typeface="微软雅黑" pitchFamily="34" charset="0"/>
                    <a:ea typeface="微软雅黑" pitchFamily="34" charset="-122"/>
                    <a:cs typeface="微软雅黑" pitchFamily="34" charset="-120"/>
                  </a:rPr>
                  <a:t>除去未反应的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气体</a:t>
                </a:r>
                <a:endParaRPr lang="en-US" altLang="zh-CN" dirty="0">
                  <a:solidFill>
                    <a:srgbClr val="FF0000"/>
                  </a:solidFill>
                </a:endParaRPr>
              </a:p>
            </p:txBody>
          </p:sp>
        </mc:Choice>
        <mc:Fallback xmlns="">
          <p:sp>
            <p:nvSpPr>
              <p:cNvPr id="5" name="QB_6_AN.271_1#aa3ffcd8d.blank?vop=1&amp;pid=7d895d9d5&amp;color=0,0,0&amp;vpa=139&amp;vtp=1&amp;bbb=1"/>
              <p:cNvSpPr>
                <a:spLocks noRot="1" noChangeAspect="1" noMove="1" noResize="1" noEditPoints="1" noAdjustHandles="1" noChangeArrowheads="1" noChangeShapeType="1" noTextEdit="1"/>
              </p:cNvSpPr>
              <p:nvPr/>
            </p:nvSpPr>
            <p:spPr>
              <a:xfrm>
                <a:off x="4158710" y="1950839"/>
                <a:ext cx="2363724" cy="279400"/>
              </a:xfrm>
              <a:prstGeom prst="rect">
                <a:avLst/>
              </a:prstGeom>
              <a:blipFill>
                <a:blip r:embed="rId5"/>
                <a:stretch>
                  <a:fillRect l="-2835" t="-32609" r="-2835" b="-4565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BD.272_1#7745ab9b7?vop=1&amp;pid=7d895d9d5&amp;color=0,0,0&amp;vtp=1&amp;bbb=1&amp;hs=1"/>
              <p:cNvSpPr/>
              <p:nvPr/>
            </p:nvSpPr>
            <p:spPr>
              <a:xfrm>
                <a:off x="832104" y="2367455"/>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）当观察到</a:t>
                </a:r>
                <a:r>
                  <a:rPr lang="en-US" altLang="zh-CN" sz="1800" i="0">
                    <a:solidFill>
                      <a:srgbClr val="000000"/>
                    </a:solidFill>
                    <a:latin typeface="SimSun" pitchFamily="34" charset="0"/>
                    <a:ea typeface="SimSun" pitchFamily="34" charset="-122"/>
                    <a:cs typeface="SimSun" pitchFamily="34" charset="-120"/>
                  </a:rPr>
                  <a:t>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，即证明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的酸性比</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强。</a:t>
                </a:r>
                <a:endParaRPr lang="en-US" altLang="zh-CN" sz="1800" dirty="0">
                  <a:solidFill>
                    <a:srgbClr val="000000"/>
                  </a:solidFill>
                </a:endParaRPr>
              </a:p>
            </p:txBody>
          </p:sp>
        </mc:Choice>
        <mc:Fallback xmlns="">
          <p:sp>
            <p:nvSpPr>
              <p:cNvPr id="6" name="QB_6_BD.272_1#7745ab9b7?vop=1&amp;pid=7d895d9d5&amp;color=0,0,0&amp;vtp=1&amp;bbb=1&amp;hs=1"/>
              <p:cNvSpPr>
                <a:spLocks noRot="1" noChangeAspect="1" noMove="1" noResize="1" noEditPoints="1" noAdjustHandles="1" noChangeArrowheads="1" noChangeShapeType="1" noTextEdit="1"/>
              </p:cNvSpPr>
              <p:nvPr/>
            </p:nvSpPr>
            <p:spPr>
              <a:xfrm>
                <a:off x="832104" y="2367455"/>
                <a:ext cx="10533888" cy="469900"/>
              </a:xfrm>
              <a:prstGeom prst="rect">
                <a:avLst/>
              </a:prstGeom>
              <a:blipFill>
                <a:blip r:embed="rId6"/>
                <a:stretch>
                  <a:fillRect l="-1389" b="-18182"/>
                </a:stretch>
              </a:blipFill>
              <a:ln/>
            </p:spPr>
            <p:txBody>
              <a:bodyPr/>
              <a:lstStyle/>
              <a:p>
                <a:r>
                  <a:rPr lang="zh-CN" altLang="en-US">
                    <a:noFill/>
                  </a:rPr>
                  <a:t> </a:t>
                </a:r>
              </a:p>
            </p:txBody>
          </p:sp>
        </mc:Fallback>
      </mc:AlternateContent>
      <p:sp>
        <p:nvSpPr>
          <p:cNvPr id="7" name="QB_6_AN.273_1#7745ab9b7.blank?vop=1&amp;pid=7d895d9d5&amp;color=0,0,0&amp;vpa=140&amp;vtp=1&amp;bbb=1"/>
          <p:cNvSpPr/>
          <p:nvPr/>
        </p:nvSpPr>
        <p:spPr>
          <a:xfrm>
            <a:off x="2342610" y="2326180"/>
            <a:ext cx="38242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品红溶液不褪色，澄清石灰水变浑浊</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8" name="P_6_BD#e5cd3a42d?pid=7d895d9d5&amp;color=0,0,0&amp;vtp=1&amp;bbb=1"/>
              <p:cNvSpPr/>
              <p:nvPr/>
            </p:nvSpPr>
            <p:spPr>
              <a:xfrm>
                <a:off x="832104" y="278338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Ⅱ.研究铁与硫酸的反应。</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已</a:t>
                </a:r>
                <a:r>
                  <a:rPr lang="en-US" altLang="zh-CN" sz="1800" b="0" i="0">
                    <a:solidFill>
                      <a:srgbClr val="000000"/>
                    </a:solidFill>
                    <a:latin typeface="微软雅黑" pitchFamily="34" charset="0"/>
                    <a:ea typeface="微软雅黑" pitchFamily="34" charset="-122"/>
                    <a:cs typeface="微软雅黑" pitchFamily="34" charset="-120"/>
                  </a:rPr>
                  <a:t>知：浓</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的沸点为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338.2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.乙同学设计如表所示的实验1、2：</a:t>
                </a:r>
                <a:endParaRPr lang="en-US" altLang="zh-CN" sz="1800" dirty="0">
                  <a:solidFill>
                    <a:srgbClr val="000000"/>
                  </a:solidFill>
                </a:endParaRPr>
              </a:p>
            </p:txBody>
          </p:sp>
        </mc:Choice>
        <mc:Fallback xmlns="">
          <p:sp>
            <p:nvSpPr>
              <p:cNvPr id="8" name="P_6_BD#e5cd3a42d?pid=7d895d9d5&amp;color=0,0,0&amp;vtp=1&amp;bbb=1"/>
              <p:cNvSpPr>
                <a:spLocks noRot="1" noChangeAspect="1" noMove="1" noResize="1" noEditPoints="1" noAdjustHandles="1" noChangeArrowheads="1" noChangeShapeType="1" noTextEdit="1"/>
              </p:cNvSpPr>
              <p:nvPr/>
            </p:nvSpPr>
            <p:spPr>
              <a:xfrm>
                <a:off x="832104" y="2783380"/>
                <a:ext cx="10533888" cy="1257300"/>
              </a:xfrm>
              <a:prstGeom prst="rect">
                <a:avLst/>
              </a:prstGeom>
              <a:blipFill>
                <a:blip r:embed="rId7"/>
                <a:stretch>
                  <a:fillRect l="-1389"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87" name="P_6_BD#e5cd3a42d?colgroup=6,16,33&amp;pid=7d895d9d5&amp;color=0,0,0&amp;vtp=1&amp;bbb=1"/>
              <p:cNvGraphicFramePr>
                <a:graphicFrameLocks noGrp="1"/>
              </p:cNvGraphicFramePr>
              <p:nvPr>
                <p:extLst>
                  <p:ext uri="{D42A27DB-BD31-4B8C-83A1-F6EECF244321}">
                    <p14:modId xmlns:p14="http://schemas.microsoft.com/office/powerpoint/2010/main" val="3893838519"/>
                  </p:ext>
                </p:extLst>
              </p:nvPr>
            </p:nvGraphicFramePr>
            <p:xfrm>
              <a:off x="832104" y="4149900"/>
              <a:ext cx="10533888" cy="948691"/>
            </p:xfrm>
            <a:graphic>
              <a:graphicData uri="http://schemas.openxmlformats.org/drawingml/2006/table">
                <a:tbl>
                  <a:tblPr/>
                  <a:tblGrid>
                    <a:gridCol w="630936">
                      <a:extLst>
                        <a:ext uri="{9D8B030D-6E8A-4147-A177-3AD203B41FA5}">
                          <a16:colId xmlns:a16="http://schemas.microsoft.com/office/drawing/2014/main" val="20000"/>
                        </a:ext>
                      </a:extLst>
                    </a:gridCol>
                    <a:gridCol w="630936">
                      <a:extLst>
                        <a:ext uri="{9D8B030D-6E8A-4147-A177-3AD203B41FA5}">
                          <a16:colId xmlns:a16="http://schemas.microsoft.com/office/drawing/2014/main" val="20001"/>
                        </a:ext>
                      </a:extLst>
                    </a:gridCol>
                    <a:gridCol w="3054096">
                      <a:extLst>
                        <a:ext uri="{9D8B030D-6E8A-4147-A177-3AD203B41FA5}">
                          <a16:colId xmlns:a16="http://schemas.microsoft.com/office/drawing/2014/main" val="20002"/>
                        </a:ext>
                      </a:extLst>
                    </a:gridCol>
                    <a:gridCol w="6217920">
                      <a:extLst>
                        <a:ext uri="{9D8B030D-6E8A-4147-A177-3AD203B41FA5}">
                          <a16:colId xmlns:a16="http://schemas.microsoft.com/office/drawing/2014/main" val="20003"/>
                        </a:ext>
                      </a:extLst>
                    </a:gridCol>
                  </a:tblGrid>
                  <a:tr h="313817">
                    <a:tc gridSpan="2">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hMerge="1">
                      <a:txBody>
                        <a:bodyPr/>
                        <a:lstStyle/>
                        <a:p>
                          <a:endParaRPr lang="zh-CN"/>
                        </a:p>
                      </a:txBody>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试剂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17437">
                    <a:tc rowSpan="2">
                      <a:txBody>
                        <a:bodyPr/>
                        <a:lstStyle/>
                        <a:p>
                          <a:pPr algn="ctr" latinLnBrk="1" hangingPunct="0">
                            <a:lnSpc>
                              <a:spcPts val="4100"/>
                            </a:lnSpc>
                          </a:pPr>
                          <a:r>
                            <a:rPr lang="en-US" altLang="zh-CN" sz="23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螺旋状铁丝</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稀硫酸</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铁丝表面有大量气体产生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7437">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螺旋状铁丝</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浓硫酸</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铁丝表面迅速发黑</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有少量气体产生</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反应很快停止</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87" name="P_6_BD#e5cd3a42d?colgroup=6,16,33&amp;pid=7d895d9d5&amp;color=0,0,0&amp;vtp=1&amp;bbb=1"/>
              <p:cNvGraphicFramePr>
                <a:graphicFrameLocks noGrp="1"/>
              </p:cNvGraphicFramePr>
              <p:nvPr>
                <p:extLst>
                  <p:ext uri="{D42A27DB-BD31-4B8C-83A1-F6EECF244321}">
                    <p14:modId xmlns:p14="http://schemas.microsoft.com/office/powerpoint/2010/main" val="3893838519"/>
                  </p:ext>
                </p:extLst>
              </p:nvPr>
            </p:nvGraphicFramePr>
            <p:xfrm>
              <a:off x="832104" y="4149900"/>
              <a:ext cx="10533888" cy="948691"/>
            </p:xfrm>
            <a:graphic>
              <a:graphicData uri="http://schemas.openxmlformats.org/drawingml/2006/table">
                <a:tbl>
                  <a:tblPr/>
                  <a:tblGrid>
                    <a:gridCol w="630936">
                      <a:extLst>
                        <a:ext uri="{9D8B030D-6E8A-4147-A177-3AD203B41FA5}">
                          <a16:colId xmlns:a16="http://schemas.microsoft.com/office/drawing/2014/main" val="20000"/>
                        </a:ext>
                      </a:extLst>
                    </a:gridCol>
                    <a:gridCol w="630936">
                      <a:extLst>
                        <a:ext uri="{9D8B030D-6E8A-4147-A177-3AD203B41FA5}">
                          <a16:colId xmlns:a16="http://schemas.microsoft.com/office/drawing/2014/main" val="20001"/>
                        </a:ext>
                      </a:extLst>
                    </a:gridCol>
                    <a:gridCol w="3054096">
                      <a:extLst>
                        <a:ext uri="{9D8B030D-6E8A-4147-A177-3AD203B41FA5}">
                          <a16:colId xmlns:a16="http://schemas.microsoft.com/office/drawing/2014/main" val="20002"/>
                        </a:ext>
                      </a:extLst>
                    </a:gridCol>
                    <a:gridCol w="6217920">
                      <a:extLst>
                        <a:ext uri="{9D8B030D-6E8A-4147-A177-3AD203B41FA5}">
                          <a16:colId xmlns:a16="http://schemas.microsoft.com/office/drawing/2014/main" val="20003"/>
                        </a:ext>
                      </a:extLst>
                    </a:gridCol>
                  </a:tblGrid>
                  <a:tr h="313817">
                    <a:tc gridSpan="2">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hMerge="1">
                      <a:txBody>
                        <a:bodyPr/>
                        <a:lstStyle/>
                        <a:p>
                          <a:endParaRPr lang="zh-CN"/>
                        </a:p>
                      </a:txBody>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试剂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17437">
                    <a:tc rowSpan="2">
                      <a:txBody>
                        <a:bodyPr/>
                        <a:lstStyle/>
                        <a:p>
                          <a:pPr algn="ctr" latinLnBrk="1" hangingPunct="0">
                            <a:lnSpc>
                              <a:spcPts val="4100"/>
                            </a:lnSpc>
                          </a:pPr>
                          <a:r>
                            <a:rPr lang="en-US" altLang="zh-CN" sz="23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螺旋状铁丝</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稀硫酸</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铁丝表面有大量气体产生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7437">
                    <a:tc vMerge="1">
                      <a:txBody>
                        <a:bodyPr/>
                        <a:lstStyle/>
                        <a:p>
                          <a:endParaRPr lang="zh-CN"/>
                        </a:p>
                      </a:txBody>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螺旋状铁丝</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浓硫酸</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8"/>
                          <a:stretch>
                            <a:fillRect l="-69442" t="-198113" r="-196" b="-28302"/>
                          </a:stretch>
                        </a:blipFill>
                      </a:tcPr>
                    </a:tc>
                    <a:extLst>
                      <a:ext uri="{0D108BD9-81ED-4DB2-BD59-A6C34878D82A}">
                        <a16:rowId xmlns:a16="http://schemas.microsoft.com/office/drawing/2014/main" val="10002"/>
                      </a:ext>
                    </a:extLst>
                  </a:tr>
                </a:tbl>
              </a:graphicData>
            </a:graphic>
          </p:graphicFrame>
        </mc:Fallback>
      </mc:AlternateContent>
      <p:pic>
        <p:nvPicPr>
          <p:cNvPr id="10" name="P_6_BD#e5cd3a42d.table_image?tii=2&amp;pid=7d895d9d5&amp;color=0,0,0&amp;tib=255,255,255&amp;vtp=1" descr="preencoded.png"/>
          <p:cNvPicPr>
            <a:picLocks noChangeAspect="1"/>
          </p:cNvPicPr>
          <p:nvPr/>
        </p:nvPicPr>
        <p:blipFill>
          <a:blip r:embed="rId9">
            <a:clrChange>
              <a:clrFrom>
                <a:srgbClr val="FFFFFF"/>
              </a:clrFrom>
              <a:clrTo>
                <a:srgbClr val="FFFFFF">
                  <a:alpha val="0"/>
                </a:srgbClr>
              </a:clrTo>
            </a:clrChange>
          </a:blip>
          <a:stretch>
            <a:fillRect/>
          </a:stretch>
        </p:blipFill>
        <p:spPr>
          <a:xfrm>
            <a:off x="1101852" y="4543410"/>
            <a:ext cx="91440" cy="4754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B_6_BD.274_1#d246764b4?vop=1&amp;pid=7d895d9d5&amp;color=0,0,0&amp;vtp=1&amp;bbb=1">
            <a:extLst>
              <a:ext uri="{FF2B5EF4-FFF2-40B4-BE49-F238E27FC236}">
                <a16:creationId xmlns:a16="http://schemas.microsoft.com/office/drawing/2014/main" id="{E5AA146E-31A0-7074-6699-CC2C31E25CBC}"/>
              </a:ext>
            </a:extLst>
          </p:cNvPr>
          <p:cNvSpPr/>
          <p:nvPr/>
        </p:nvSpPr>
        <p:spPr>
          <a:xfrm>
            <a:off x="829056" y="5234926"/>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（3）上述实验中</a:t>
            </a:r>
            <a:r>
              <a:rPr lang="en-US" altLang="zh-CN" sz="1800" b="0" i="0">
                <a:solidFill>
                  <a:srgbClr val="000000"/>
                </a:solidFill>
                <a:latin typeface="微软雅黑" pitchFamily="34" charset="0"/>
                <a:ea typeface="微软雅黑" pitchFamily="34" charset="-122"/>
                <a:cs typeface="微软雅黑" pitchFamily="34" charset="-120"/>
              </a:rPr>
              <a:t>，铁丝绕成螺旋状的目的是</a:t>
            </a:r>
            <a:r>
              <a:rPr lang="en-US" altLang="zh-CN" sz="1800" i="0">
                <a:solidFill>
                  <a:srgbClr val="000000"/>
                </a:solidFill>
                <a:latin typeface="SimSun" pitchFamily="34" charset="0"/>
                <a:ea typeface="SimSun" pitchFamily="34" charset="-122"/>
                <a:cs typeface="SimSun" pitchFamily="34" charset="-120"/>
              </a:rPr>
              <a:t>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（4）实验2中，铁与浓硫酸反应的化学方程式为</a:t>
            </a:r>
            <a:r>
              <a:rPr lang="en-US" altLang="zh-CN">
                <a:solidFill>
                  <a:srgbClr val="000000"/>
                </a:solidFill>
                <a:latin typeface="SimSun" pitchFamily="34" charset="0"/>
                <a:ea typeface="SimSun" pitchFamily="34" charset="-122"/>
                <a:cs typeface="SimSun" pitchFamily="34" charset="-120"/>
              </a:rPr>
              <a:t>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11" name="QB_6_AN.275_1#d246764b4.blank?vop=1&amp;pid=7d895d9d5&amp;color=0,0,0&amp;vpa=141&amp;vtp=1&amp;bbb=1">
            <a:extLst>
              <a:ext uri="{FF2B5EF4-FFF2-40B4-BE49-F238E27FC236}">
                <a16:creationId xmlns:a16="http://schemas.microsoft.com/office/drawing/2014/main" id="{712EFB65-2777-B030-A229-69CD3CD652E0}"/>
              </a:ext>
            </a:extLst>
          </p:cNvPr>
          <p:cNvSpPr/>
          <p:nvPr/>
        </p:nvSpPr>
        <p:spPr>
          <a:xfrm>
            <a:off x="5311362" y="5204446"/>
            <a:ext cx="42814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增大与硫酸的接触面积，以加快反应速率</a:t>
            </a:r>
            <a:endParaRPr lang="en-US" altLang="zh-CN" dirty="0">
              <a:solidFill>
                <a:srgbClr val="FF0000"/>
              </a:solidFill>
            </a:endParaRPr>
          </a:p>
        </p:txBody>
      </p:sp>
      <mc:AlternateContent xmlns:mc="http://schemas.openxmlformats.org/markup-compatibility/2006">
        <mc:Choice xmlns:a14="http://schemas.microsoft.com/office/drawing/2010/main" Requires="a14">
          <p:sp>
            <p:nvSpPr>
              <p:cNvPr id="12" name="QB_6_AN.277_1#d246764b4.blank?vop=1&amp;pid=7d895d9d5&amp;color=0,0,0&amp;vpa=142&amp;vtp=1&amp;bbb=1&amp;rh=23.75">
                <a:extLst>
                  <a:ext uri="{FF2B5EF4-FFF2-40B4-BE49-F238E27FC236}">
                    <a16:creationId xmlns:a16="http://schemas.microsoft.com/office/drawing/2014/main" id="{173255E9-0B84-E64E-A775-9098307DC5C3}"/>
                  </a:ext>
                </a:extLst>
              </p:cNvPr>
              <p:cNvSpPr/>
              <p:nvPr/>
            </p:nvSpPr>
            <p:spPr>
              <a:xfrm>
                <a:off x="5672518" y="5673211"/>
                <a:ext cx="4689094"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3</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r>
                          <a:rPr lang="en-US" altLang="zh-CN" b="0" i="0" dirty="0">
                            <a:solidFill>
                              <a:srgbClr val="FF0000"/>
                            </a:solidFill>
                            <a:latin typeface="Cambria Math" panose="02040503050406030204" pitchFamily="18" charset="0"/>
                            <a:ea typeface="微软雅黑" pitchFamily="34" charset="-122"/>
                            <a:cs typeface="微软雅黑" pitchFamily="34" charset="-120"/>
                          </a:rPr>
                          <m:t>+4</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r>
                          <a:rPr lang="en-US" altLang="zh-CN" b="0" i="0" dirty="0">
                            <a:solidFill>
                              <a:srgbClr val="FF0000"/>
                            </a:solidFill>
                            <a:latin typeface="Cambria Math" panose="02040503050406030204" pitchFamily="18" charset="0"/>
                            <a:ea typeface="微软雅黑" pitchFamily="34" charset="-122"/>
                            <a:cs typeface="微软雅黑" pitchFamily="34" charset="-120"/>
                          </a:rPr>
                          <m:t>浓</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2" name="QB_6_AN.277_1#d246764b4.blank?vop=1&amp;pid=7d895d9d5&amp;color=0,0,0&amp;vpa=142&amp;vtp=1&amp;bbb=1&amp;rh=23.75">
                <a:extLst>
                  <a:ext uri="{FF2B5EF4-FFF2-40B4-BE49-F238E27FC236}">
                    <a16:creationId xmlns:a16="http://schemas.microsoft.com/office/drawing/2014/main" id="{173255E9-0B84-E64E-A775-9098307DC5C3}"/>
                  </a:ext>
                </a:extLst>
              </p:cNvPr>
              <p:cNvSpPr>
                <a:spLocks noRot="1" noChangeAspect="1" noMove="1" noResize="1" noEditPoints="1" noAdjustHandles="1" noChangeArrowheads="1" noChangeShapeType="1" noTextEdit="1"/>
              </p:cNvSpPr>
              <p:nvPr/>
            </p:nvSpPr>
            <p:spPr>
              <a:xfrm>
                <a:off x="5672518" y="5673211"/>
                <a:ext cx="4689094" cy="301625"/>
              </a:xfrm>
              <a:prstGeom prst="rect">
                <a:avLst/>
              </a:prstGeom>
              <a:blipFill>
                <a:blip r:embed="rId10"/>
                <a:stretch>
                  <a:fillRect l="-650" t="-8163" r="-520" b="-3061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bg/>
                                          </p:spTgt>
                                        </p:tgtEl>
                                        <p:attrNameLst>
                                          <p:attrName>style.visibility</p:attrName>
                                        </p:attrNameLst>
                                      </p:cBhvr>
                                      <p:to>
                                        <p:strVal val="visible"/>
                                      </p:to>
                                    </p:set>
                                    <p:anim calcmode="lin" valueType="num">
                                      <p:cBhvr additive="base">
                                        <p:cTn id="3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additive="base">
                                        <p:cTn id="4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11" grpId="0" build="p" animBg="1"/>
      <p:bldP spid="12"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B_6_BD.278_1#f64fb685b?vop=1&amp;pid=7d895d9d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（5）实验</a:t>
            </a:r>
            <a:r>
              <a:rPr lang="en-US" altLang="zh-CN" sz="1800" b="0" i="0">
                <a:solidFill>
                  <a:srgbClr val="000000"/>
                </a:solidFill>
                <a:latin typeface="微软雅黑" pitchFamily="34" charset="0"/>
                <a:ea typeface="微软雅黑" pitchFamily="34" charset="-122"/>
                <a:cs typeface="微软雅黑" pitchFamily="34" charset="-120"/>
              </a:rPr>
              <a:t>2中的现象常被称为</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3" name="QB_6_AN.279_1#f64fb685b.blank?vop=1&amp;pid=7d895d9d5&amp;color=0,0,0&amp;vpa=143&amp;vtp=1&amp;bbb=1"/>
          <p:cNvSpPr/>
          <p:nvPr/>
        </p:nvSpPr>
        <p:spPr>
          <a:xfrm>
            <a:off x="3847560" y="1037717"/>
            <a:ext cx="6238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钝化</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4" name="P_6_BD#7332f64c9?pid=7d895d9d5&amp;color=0,0,0&amp;vtp=1&amp;bbb=1&amp;hb=1"/>
              <p:cNvSpPr/>
              <p:nvPr/>
            </p:nvSpPr>
            <p:spPr>
              <a:xfrm>
                <a:off x="832104" y="1529771"/>
                <a:ext cx="10533888" cy="1257300"/>
              </a:xfrm>
              <a:prstGeom prst="rect">
                <a:avLst/>
              </a:prstGeom>
              <a:noFill/>
              <a:ln/>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.丙同学设计如图乙所示装置进行实验3：</a:t>
                </a:r>
                <a:endParaRPr lang="en-US" altLang="zh-CN" sz="1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加</a:t>
                </a:r>
                <a:r>
                  <a:rPr lang="en-US" altLang="zh-CN" sz="1800" b="0" i="0">
                    <a:solidFill>
                      <a:srgbClr val="000000"/>
                    </a:solidFill>
                    <a:latin typeface="微软雅黑" pitchFamily="34" charset="0"/>
                    <a:ea typeface="微软雅黑" pitchFamily="34" charset="-122"/>
                    <a:cs typeface="微软雅黑" pitchFamily="34" charset="-120"/>
                  </a:rPr>
                  <a:t>热试管</a:t>
                </a:r>
                <a:r>
                  <a:rPr lang="en-US" altLang="zh-CN" sz="1800" b="0" i="0" dirty="0">
                    <a:solidFill>
                      <a:srgbClr val="000000"/>
                    </a:solidFill>
                    <a:latin typeface="微软雅黑" pitchFamily="34" charset="0"/>
                    <a:ea typeface="微软雅黑" pitchFamily="34" charset="-122"/>
                    <a:cs typeface="微软雅黑" pitchFamily="34" charset="-120"/>
                  </a:rPr>
                  <a:t>A，使温度保持在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250∼300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，A中产生大量气体，B中品红溶液褪色，</a:t>
                </a:r>
                <a:r>
                  <a:rPr lang="en-US" altLang="zh-CN" sz="1800" b="0" i="0">
                    <a:solidFill>
                      <a:srgbClr val="000000"/>
                    </a:solidFill>
                    <a:latin typeface="微软雅黑" pitchFamily="34" charset="0"/>
                    <a:ea typeface="微软雅黑" pitchFamily="34" charset="-122"/>
                    <a:cs typeface="微软雅黑" pitchFamily="34" charset="-120"/>
                  </a:rPr>
                  <a:t>D处始终未检测到可燃</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性气体</a:t>
                </a:r>
                <a:r>
                  <a:rPr lang="en-US" altLang="zh-CN" b="0" i="0" dirty="0">
                    <a:solidFill>
                      <a:srgbClr val="000000"/>
                    </a:solidFill>
                    <a:latin typeface="微软雅黑" pitchFamily="34" charset="0"/>
                    <a:ea typeface="微软雅黑" pitchFamily="34" charset="-122"/>
                    <a:cs typeface="微软雅黑" pitchFamily="34" charset="-120"/>
                  </a:rPr>
                  <a:t>，实验结束后，检验到</a:t>
                </a:r>
                <a:r>
                  <a:rPr lang="en-US" altLang="zh-CN" b="0" i="0">
                    <a:solidFill>
                      <a:srgbClr val="000000"/>
                    </a:solidFill>
                    <a:latin typeface="微软雅黑" pitchFamily="34" charset="0"/>
                    <a:ea typeface="微软雅黑" pitchFamily="34" charset="-122"/>
                    <a:cs typeface="微软雅黑" pitchFamily="34" charset="-120"/>
                  </a:rPr>
                  <a:t>A的溶液中既有</a:t>
                </a:r>
                <a14:m>
                  <m:oMath xmlns:m="http://schemas.openxmlformats.org/officeDocument/2006/math">
                    <m:sSup>
                      <m:s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b="0" i="0" dirty="0">
                    <a:solidFill>
                      <a:srgbClr val="000000"/>
                    </a:solidFill>
                    <a:latin typeface="微软雅黑" pitchFamily="34" charset="0"/>
                    <a:ea typeface="微软雅黑" pitchFamily="34" charset="-122"/>
                    <a:cs typeface="微软雅黑" pitchFamily="34" charset="-120"/>
                  </a:rPr>
                  <a:t>又有</a:t>
                </a:r>
                <a14:m>
                  <m:oMath xmlns:m="http://schemas.openxmlformats.org/officeDocument/2006/math">
                    <m:sSup>
                      <m:s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xmlns="">
          <p:sp>
            <p:nvSpPr>
              <p:cNvPr id="4" name="P_6_BD#7332f64c9?pid=7d895d9d5&amp;color=0,0,0&amp;vtp=1&amp;bbb=1&amp;hb=1"/>
              <p:cNvSpPr>
                <a:spLocks noRot="1" noChangeAspect="1" noMove="1" noResize="1" noEditPoints="1" noAdjustHandles="1" noChangeArrowheads="1" noChangeShapeType="1" noTextEdit="1"/>
              </p:cNvSpPr>
              <p:nvPr/>
            </p:nvSpPr>
            <p:spPr>
              <a:xfrm>
                <a:off x="832104" y="1529771"/>
                <a:ext cx="10533888" cy="1257300"/>
              </a:xfrm>
              <a:prstGeom prst="rect">
                <a:avLst/>
              </a:prstGeom>
              <a:blipFill>
                <a:blip r:embed="rId3"/>
                <a:stretch>
                  <a:fillRect l="-1389" r="-289" b="-7282"/>
                </a:stretch>
              </a:blipFill>
              <a:ln/>
            </p:spPr>
            <p:txBody>
              <a:bodyPr/>
              <a:lstStyle/>
              <a:p>
                <a:r>
                  <a:rPr lang="zh-CN" altLang="en-US">
                    <a:noFill/>
                  </a:rPr>
                  <a:t> </a:t>
                </a:r>
              </a:p>
            </p:txBody>
          </p:sp>
        </mc:Fallback>
      </mc:AlternateContent>
      <p:pic>
        <p:nvPicPr>
          <p:cNvPr id="5" name="P_6_BD#7332f64c9?pid=7d895d9d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261104" y="2892425"/>
            <a:ext cx="3675888" cy="180136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B_6_BD.280_1#3f2380b88?vop=1&amp;pid=7d895d9d5&amp;color=0,0,0&amp;vtp=1&amp;bbb=1"/>
              <p:cNvSpPr/>
              <p:nvPr/>
            </p:nvSpPr>
            <p:spPr>
              <a:xfrm>
                <a:off x="832104" y="4822825"/>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6）A中产生的气体是</a:t>
                </a:r>
                <a:r>
                  <a:rPr lang="en-US" altLang="zh-CN" sz="1800" i="0">
                    <a:solidFill>
                      <a:srgbClr val="000000"/>
                    </a:solidFill>
                    <a:latin typeface="SimSun" pitchFamily="34" charset="0"/>
                    <a:ea typeface="SimSun" pitchFamily="34" charset="-122"/>
                    <a:cs typeface="SimSun" pitchFamily="34" charset="-120"/>
                  </a:rPr>
                  <a:t>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检测试管</a:t>
                </a:r>
                <a:r>
                  <a:rPr lang="en-US" altLang="zh-CN" sz="1800" b="0" i="0">
                    <a:solidFill>
                      <a:srgbClr val="000000"/>
                    </a:solidFill>
                    <a:latin typeface="微软雅黑" pitchFamily="34" charset="0"/>
                    <a:ea typeface="微软雅黑" pitchFamily="34" charset="-122"/>
                    <a:cs typeface="微软雅黑" pitchFamily="34" charset="-120"/>
                  </a:rPr>
                  <a:t>A的溶液中含有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的试剂是</a:t>
                </a:r>
                <a:r>
                  <a:rPr lang="en-US" altLang="zh-CN" sz="1800" i="0">
                    <a:solidFill>
                      <a:srgbClr val="000000"/>
                    </a:solidFill>
                    <a:latin typeface="SimSun" pitchFamily="34" charset="0"/>
                    <a:ea typeface="SimSun" pitchFamily="34" charset="-122"/>
                    <a:cs typeface="SimSun" pitchFamily="34" charset="-120"/>
                  </a:rPr>
                  <a:t>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（7）分析实验1、2、3，可知影响铁和硫酸反应产物多样性的因素有</a:t>
                </a:r>
                <a:r>
                  <a:rPr lang="en-US" altLang="zh-CN">
                    <a:solidFill>
                      <a:srgbClr val="000000"/>
                    </a:solidFill>
                    <a:latin typeface="SimSun" pitchFamily="34" charset="0"/>
                    <a:ea typeface="SimSun" pitchFamily="34" charset="-122"/>
                    <a:cs typeface="SimSun" pitchFamily="34" charset="-120"/>
                  </a:rPr>
                  <a:t>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6" name="QB_6_BD.280_1#3f2380b88?vop=1&amp;pid=7d895d9d5&amp;color=0,0,0&amp;vtp=1&amp;bbb=1"/>
              <p:cNvSpPr>
                <a:spLocks noRot="1" noChangeAspect="1" noMove="1" noResize="1" noEditPoints="1" noAdjustHandles="1" noChangeArrowheads="1" noChangeShapeType="1" noTextEdit="1"/>
              </p:cNvSpPr>
              <p:nvPr/>
            </p:nvSpPr>
            <p:spPr>
              <a:xfrm>
                <a:off x="832104" y="4822825"/>
                <a:ext cx="10533888" cy="838200"/>
              </a:xfrm>
              <a:prstGeom prst="rect">
                <a:avLst/>
              </a:prstGeom>
              <a:blipFill>
                <a:blip r:embed="rId5"/>
                <a:stretch>
                  <a:fillRect l="-138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AN.281_1#3f2380b88.blank?vop=1&amp;pid=7d895d9d5&amp;color=0,0,0&amp;vpa=144&amp;vtp=1&amp;bbb=1"/>
              <p:cNvSpPr/>
              <p:nvPr/>
            </p:nvSpPr>
            <p:spPr>
              <a:xfrm>
                <a:off x="3200654" y="4868227"/>
                <a:ext cx="536512"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6_AN.281_1#3f2380b88.blank?vop=1&amp;pid=7d895d9d5&amp;color=0,0,0&amp;vpa=144&amp;vtp=1&amp;bbb=1"/>
              <p:cNvSpPr>
                <a:spLocks noRot="1" noChangeAspect="1" noMove="1" noResize="1" noEditPoints="1" noAdjustHandles="1" noChangeArrowheads="1" noChangeShapeType="1" noTextEdit="1"/>
              </p:cNvSpPr>
              <p:nvPr/>
            </p:nvSpPr>
            <p:spPr>
              <a:xfrm>
                <a:off x="3200654" y="4868227"/>
                <a:ext cx="536512" cy="279400"/>
              </a:xfrm>
              <a:prstGeom prst="rect">
                <a:avLst/>
              </a:prstGeom>
              <a:blipFill>
                <a:blip r:embed="rId6"/>
                <a:stretch>
                  <a:fillRect l="-4545" b="-1333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6_AN.282_1#3f2380b88.blank?vop=1&amp;pid=7d895d9d5&amp;color=0,0,0&amp;vpa=145&amp;vtp=1&amp;bbb=1"/>
              <p:cNvSpPr/>
              <p:nvPr/>
            </p:nvSpPr>
            <p:spPr>
              <a:xfrm>
                <a:off x="7771797" y="4861941"/>
                <a:ext cx="1165225"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KSCN</m:t>
                    </m:r>
                  </m:oMath>
                </a14:m>
                <a:r>
                  <a:rPr lang="en-US" altLang="zh-CN" b="0" i="0" dirty="0">
                    <a:solidFill>
                      <a:srgbClr val="FF0000"/>
                    </a:solidFill>
                    <a:latin typeface="微软雅黑" pitchFamily="34" charset="0"/>
                    <a:ea typeface="微软雅黑" pitchFamily="34" charset="-122"/>
                    <a:cs typeface="微软雅黑" pitchFamily="34" charset="-120"/>
                  </a:rPr>
                  <a:t>溶液</a:t>
                </a:r>
                <a:endParaRPr lang="en-US" altLang="zh-CN" sz="100" dirty="0">
                  <a:solidFill>
                    <a:srgbClr val="FF0000"/>
                  </a:solidFill>
                </a:endParaRPr>
              </a:p>
            </p:txBody>
          </p:sp>
        </mc:Choice>
        <mc:Fallback xmlns="">
          <p:sp>
            <p:nvSpPr>
              <p:cNvPr id="8" name="QB_6_AN.282_1#3f2380b88.blank?vop=1&amp;pid=7d895d9d5&amp;color=0,0,0&amp;vpa=145&amp;vtp=1&amp;bbb=1"/>
              <p:cNvSpPr>
                <a:spLocks noRot="1" noChangeAspect="1" noMove="1" noResize="1" noEditPoints="1" noAdjustHandles="1" noChangeArrowheads="1" noChangeShapeType="1" noTextEdit="1"/>
              </p:cNvSpPr>
              <p:nvPr/>
            </p:nvSpPr>
            <p:spPr>
              <a:xfrm>
                <a:off x="7771797" y="4861941"/>
                <a:ext cx="1165225" cy="279400"/>
              </a:xfrm>
              <a:prstGeom prst="rect">
                <a:avLst/>
              </a:prstGeom>
              <a:blipFill>
                <a:blip r:embed="rId7"/>
                <a:stretch>
                  <a:fillRect l="-524" t="-33333" r="-5236" b="-46667"/>
                </a:stretch>
              </a:blipFill>
              <a:ln/>
            </p:spPr>
            <p:txBody>
              <a:bodyPr/>
              <a:lstStyle/>
              <a:p>
                <a:r>
                  <a:rPr lang="zh-CN" altLang="en-US">
                    <a:noFill/>
                  </a:rPr>
                  <a:t> </a:t>
                </a:r>
              </a:p>
            </p:txBody>
          </p:sp>
        </mc:Fallback>
      </mc:AlternateContent>
      <p:sp>
        <p:nvSpPr>
          <p:cNvPr id="10" name="QB_6_AN.284_1#3f2380b88.blank?vop=1&amp;pid=7d895d9d5&amp;color=0,0,0&amp;vpa=146&amp;vtp=1&amp;bbb=1"/>
          <p:cNvSpPr/>
          <p:nvPr/>
        </p:nvSpPr>
        <p:spPr>
          <a:xfrm>
            <a:off x="7771860" y="5211445"/>
            <a:ext cx="24526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反应物浓度和反应温度</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P spid="8" grpId="0" build="p" animBg="1"/>
      <p:bldP spid="10"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C_4_BD.285_1#8f4e2ff63?vop=1&amp;pid=ddb86b35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硫及其化合物的转化具有重要应用。</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4_AN.286_1#8f4e2ff63.bracket?vop=1&amp;pid=ddb86b35a&amp;color=0,0,0&amp;vpa=147&amp;vtp=1"/>
          <p:cNvSpPr/>
          <p:nvPr/>
        </p:nvSpPr>
        <p:spPr>
          <a:xfrm>
            <a:off x="6730460" y="1075817"/>
            <a:ext cx="31591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4_BD.285_2#8f4e2ff63.choices?vop=1&amp;pid=ddb86b35a&amp;color=0,0,0&amp;vtp=1&amp;bbb=1"/>
              <p:cNvSpPr/>
              <p:nvPr/>
            </p:nvSpPr>
            <p:spPr>
              <a:xfrm>
                <a:off x="832104" y="1495425"/>
                <a:ext cx="10533888" cy="2311400"/>
              </a:xfrm>
              <a:prstGeom prst="rect">
                <a:avLst/>
              </a:prstGeom>
              <a:noFill/>
              <a:ln/>
            </p:spPr>
            <p:txBody>
              <a:bodyPr wrap="none" lIns="0" tIns="0" rIns="0" bIns="0" rtlCol="0" anchor="t"/>
              <a:lstStyle/>
              <a:p>
                <a:pPr algn="l" latinLnBrk="1">
                  <a:lnSpc>
                    <a:spcPts val="58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工业制硫酸过程中的物质转化：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O</m:t>
                              </m:r>
                            </m:e>
                            <m:sub>
                              <m:r>
                                <a:rPr lang="en-US" altLang="zh-CN" sz="1800" b="0">
                                  <a:solidFill>
                                    <a:srgbClr val="000000"/>
                                  </a:solidFill>
                                  <a:latin typeface="Cambria Math" panose="02040503050406030204" pitchFamily="18" charset="0"/>
                                </a:rPr>
                                <m:t>2</m:t>
                              </m:r>
                            </m:sub>
                          </m:sSub>
                        </m:e>
                      </m:mr>
                      <m:mr>
                        <m:e>
                          <m:groupChr>
                            <m:groupChrPr>
                              <m:chr m:val="→"/>
                              <m:pos m:val="top"/>
                              <m:ctrlPr>
                                <a:rPr lang="en-US" altLang="zh-CN" sz="1800" b="0" i="1">
                                  <a:solidFill>
                                    <a:srgbClr val="000000"/>
                                  </a:solidFill>
                                  <a:latin typeface="Cambria Math" panose="02040503050406030204" pitchFamily="18" charset="0"/>
                                </a:rPr>
                              </m:ctrlPr>
                            </m:groupChrPr>
                            <m:e>
                              <m:r>
                                <a:rPr lang="en-US" altLang="zh-CN" sz="1800" b="0">
                                  <a:solidFill>
                                    <a:srgbClr val="000000"/>
                                  </a:solidFill>
                                  <a:latin typeface="Cambria Math" panose="02040503050406030204" pitchFamily="18" charset="0"/>
                                </a:rPr>
                                <m:t>高温</m:t>
                              </m:r>
                            </m:e>
                          </m:groupCh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H</m:t>
                                  </m:r>
                                </m:e>
                                <m:sub>
                                  <m:r>
                                    <a:rPr lang="en-US" altLang="zh-CN" sz="1800" b="0">
                                      <a:solidFill>
                                        <a:srgbClr val="000000"/>
                                      </a:solidFill>
                                      <a:latin typeface="Cambria Math" panose="02040503050406030204" pitchFamily="18" charset="0"/>
                                    </a:rPr>
                                    <m:t>2</m:t>
                                  </m:r>
                                </m:sub>
                              </m:sSub>
                              <m:r>
                                <m:rPr>
                                  <m:sty m:val="p"/>
                                </m:rPr>
                                <a:rPr lang="en-US" altLang="zh-CN" sz="1800" b="0">
                                  <a:solidFill>
                                    <a:srgbClr val="000000"/>
                                  </a:solidFill>
                                  <a:latin typeface="Cambria Math" panose="02040503050406030204" pitchFamily="18" charset="0"/>
                                </a:rPr>
                                <m:t>O</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52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实验室检验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既具有还原性也具有氧化性：</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KMnO</m:t>
                                  </m:r>
                                </m:e>
                                <m:sub>
                                  <m:r>
                                    <a:rPr lang="en-US" altLang="zh-CN" sz="1800" b="0">
                                      <a:solidFill>
                                        <a:srgbClr val="000000"/>
                                      </a:solidFill>
                                      <a:latin typeface="Cambria Math" panose="02040503050406030204" pitchFamily="18" charset="0"/>
                                    </a:rPr>
                                    <m:t>4</m:t>
                                  </m:r>
                                </m:sub>
                              </m:sSub>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a:solidFill>
                                        <a:srgbClr val="000000"/>
                                      </a:solidFill>
                                      <a:latin typeface="Cambria Math" panose="02040503050406030204" pitchFamily="18" charset="0"/>
                                    </a:rPr>
                                    <m:t>Na</m:t>
                                  </m:r>
                                </m:e>
                                <m:sub>
                                  <m:r>
                                    <a:rPr lang="en-US" altLang="zh-CN" sz="1800" b="0">
                                      <a:solidFill>
                                        <a:srgbClr val="000000"/>
                                      </a:solidFill>
                                      <a:latin typeface="Cambria Math" panose="02040503050406030204" pitchFamily="18" charset="0"/>
                                    </a:rPr>
                                    <m:t>2</m:t>
                                  </m:r>
                                </m:sub>
                              </m:sSub>
                              <m:r>
                                <m:rPr>
                                  <m:sty m:val="p"/>
                                </m:rPr>
                                <a:rPr lang="en-US" altLang="zh-CN" sz="1800" b="0">
                                  <a:solidFill>
                                    <a:srgbClr val="000000"/>
                                  </a:solidFill>
                                  <a:latin typeface="Cambria Math" panose="02040503050406030204" pitchFamily="18" charset="0"/>
                                </a:rPr>
                                <m:t>S</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实验室制备少量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的原理：</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脱除天然气中的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4_BD.285_2#8f4e2ff63.choices?vop=1&amp;pid=ddb86b35a&amp;color=0,0,0&amp;vtp=1&amp;bbb=1"/>
              <p:cNvSpPr>
                <a:spLocks noRot="1" noChangeAspect="1" noMove="1" noResize="1" noEditPoints="1" noAdjustHandles="1" noChangeArrowheads="1" noChangeShapeType="1" noTextEdit="1"/>
              </p:cNvSpPr>
              <p:nvPr/>
            </p:nvSpPr>
            <p:spPr>
              <a:xfrm>
                <a:off x="832104" y="1495425"/>
                <a:ext cx="10533888" cy="2311400"/>
              </a:xfrm>
              <a:prstGeom prst="rect">
                <a:avLst/>
              </a:prstGeom>
              <a:blipFill>
                <a:blip r:embed="rId3"/>
                <a:stretch>
                  <a:fillRect l="-1389" b="-369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287_1#68ff97b00?sp=1&amp;vop=1&amp;pid=ddb86b35a&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）以黄铜矿</a:t>
                </a:r>
                <a:r>
                  <a:rPr lang="en-US" altLang="zh-CN" sz="1800" b="0" i="0">
                    <a:solidFill>
                      <a:srgbClr val="000000"/>
                    </a:solidFill>
                    <a:latin typeface="微软雅黑" pitchFamily="34" charset="0"/>
                    <a:ea typeface="微软雅黑" pitchFamily="34" charset="-122"/>
                    <a:cs typeface="微软雅黑" pitchFamily="34" charset="-120"/>
                  </a:rPr>
                  <a:t>［主要成分为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CuFeS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为原料制备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的工艺流程示意图如图：</a:t>
                </a:r>
                <a:endParaRPr lang="en-US" altLang="zh-CN" sz="1800" dirty="0"/>
              </a:p>
            </p:txBody>
          </p:sp>
        </mc:Choice>
        <mc:Fallback xmlns="">
          <p:sp>
            <p:nvSpPr>
              <p:cNvPr id="2" name="QC_4_BD.287_1#68ff97b00?sp=1&amp;vop=1&amp;pid=ddb86b35a&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QC_4_BD.287_2#68ff97b00?vop=1&amp;pid=ddb86b35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279392" y="1619369"/>
            <a:ext cx="3621024" cy="7040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C_4_BD.287_3#68ff97b00?vop=1&amp;pid=ddb86b35a&amp;color=0,0,0&amp;vtp=1&amp;bbb=1&amp;hb=1"/>
              <p:cNvSpPr/>
              <p:nvPr/>
            </p:nvSpPr>
            <p:spPr>
              <a:xfrm>
                <a:off x="832104" y="2457569"/>
                <a:ext cx="10533888" cy="13335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已知</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1 100 ℃</m:t>
                    </m:r>
                  </m:oMath>
                </a14:m>
                <a:r>
                  <a:rPr lang="en-US" altLang="zh-CN" sz="1800" b="0" i="0">
                    <a:solidFill>
                      <a:srgbClr val="000000"/>
                    </a:solidFill>
                    <a:latin typeface="微软雅黑" pitchFamily="34" charset="0"/>
                    <a:ea typeface="微软雅黑" pitchFamily="34" charset="-122"/>
                    <a:cs typeface="微软雅黑" pitchFamily="34" charset="-120"/>
                  </a:rPr>
                  <a:t>焙烧发生的主要反应</a:t>
                </a:r>
                <a:r>
                  <a:rPr lang="en-US" altLang="zh-CN"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CuFeS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熔渣）</a:t>
                </a:r>
                <a:r>
                  <a:rPr lang="en-US" altLang="zh-CN" b="0" i="0">
                    <a:solidFill>
                      <a:srgbClr val="000000"/>
                    </a:solidFill>
                    <a:latin typeface="微软雅黑" pitchFamily="34" charset="0"/>
                    <a:ea typeface="微软雅黑" pitchFamily="34" charset="-122"/>
                    <a:cs typeface="微软雅黑" pitchFamily="34" charset="-120"/>
                  </a:rPr>
                  <a:t>；</a:t>
                </a:r>
              </a:p>
              <a:p>
                <a:pPr latinLnBrk="1">
                  <a:lnSpc>
                    <a:spcPts val="36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6</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4" name="QC_4_BD.287_3#68ff97b00?vop=1&amp;pid=ddb86b35a&amp;color=0,0,0&amp;vtp=1&amp;bbb=1&amp;hb=1"/>
              <p:cNvSpPr>
                <a:spLocks noRot="1" noChangeAspect="1" noMove="1" noResize="1" noEditPoints="1" noAdjustHandles="1" noChangeArrowheads="1" noChangeShapeType="1" noTextEdit="1"/>
              </p:cNvSpPr>
              <p:nvPr/>
            </p:nvSpPr>
            <p:spPr>
              <a:xfrm>
                <a:off x="832104" y="2457569"/>
                <a:ext cx="10533888" cy="1333500"/>
              </a:xfrm>
              <a:prstGeom prst="rect">
                <a:avLst/>
              </a:prstGeom>
              <a:blipFill>
                <a:blip r:embed="rId5"/>
                <a:stretch>
                  <a:fillRect l="-1389" b="-7306"/>
                </a:stretch>
              </a:blipFill>
              <a:ln/>
            </p:spPr>
            <p:txBody>
              <a:bodyPr/>
              <a:lstStyle/>
              <a:p>
                <a:r>
                  <a:rPr lang="zh-CN" altLang="en-US">
                    <a:noFill/>
                  </a:rPr>
                  <a:t> </a:t>
                </a:r>
              </a:p>
            </p:txBody>
          </p:sp>
        </mc:Fallback>
      </mc:AlternateContent>
      <p:sp>
        <p:nvSpPr>
          <p:cNvPr id="5" name="QC_4_AN.288_1#68ff97b00.bracket?vop=1&amp;pid=ddb86b35a&amp;color=0,0,0&amp;vpa=148&amp;vtp=1&amp;bbb=1"/>
          <p:cNvSpPr/>
          <p:nvPr/>
        </p:nvSpPr>
        <p:spPr>
          <a:xfrm>
            <a:off x="2818860" y="3379589"/>
            <a:ext cx="4810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AC</a:t>
            </a:r>
            <a:endParaRPr lang="en-US" altLang="zh-CN" dirty="0"/>
          </a:p>
        </p:txBody>
      </p:sp>
      <mc:AlternateContent xmlns:mc="http://schemas.openxmlformats.org/markup-compatibility/2006" xmlns:a14="http://schemas.microsoft.com/office/drawing/2010/main">
        <mc:Choice Requires="a14">
          <p:sp>
            <p:nvSpPr>
              <p:cNvPr id="6" name="QC_4_BD.287_4#68ff97b00.choices?vop=1&amp;pid=ddb86b35a&amp;color=0,0,0&amp;vtp=1&amp;bbb=1"/>
              <p:cNvSpPr/>
              <p:nvPr/>
            </p:nvSpPr>
            <p:spPr>
              <a:xfrm>
                <a:off x="832104" y="381271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焙烧过程产生的气体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主要成分为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，可用氨水吸收再利用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在反应</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6</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a:t>
                </a:r>
                <a:r>
                  <a:rPr lang="en-US" altLang="zh-CN" sz="1800" b="0" i="0">
                    <a:solidFill>
                      <a:srgbClr val="000000"/>
                    </a:solidFill>
                    <a:latin typeface="微软雅黑" pitchFamily="34" charset="0"/>
                    <a:ea typeface="微软雅黑" pitchFamily="34" charset="-122"/>
                    <a:cs typeface="微软雅黑" pitchFamily="34" charset="-120"/>
                  </a:rPr>
                  <a:t>，作氧化剂的只有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由</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CuFeS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最终生成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800" b="0" i="0" dirty="0">
                    <a:solidFill>
                      <a:srgbClr val="000000"/>
                    </a:solidFill>
                    <a:latin typeface="微软雅黑" pitchFamily="34" charset="0"/>
                    <a:ea typeface="微软雅黑" pitchFamily="34" charset="-122"/>
                    <a:cs typeface="微软雅黑" pitchFamily="34" charset="-120"/>
                  </a:rPr>
                  <a:t>，理论上消耗</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粗铜中含有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Zn</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Au</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等金属，只加入稀硫酸即可溶解除去杂质，结晶得到胆矾</a:t>
                </a:r>
                <a:endParaRPr lang="en-US" altLang="zh-CN" sz="1800" dirty="0"/>
              </a:p>
            </p:txBody>
          </p:sp>
        </mc:Choice>
        <mc:Fallback xmlns="">
          <p:sp>
            <p:nvSpPr>
              <p:cNvPr id="6" name="QC_4_BD.287_4#68ff97b00.choices?vop=1&amp;pid=ddb86b35a&amp;color=0,0,0&amp;vtp=1&amp;bbb=1"/>
              <p:cNvSpPr>
                <a:spLocks noRot="1" noChangeAspect="1" noMove="1" noResize="1" noEditPoints="1" noAdjustHandles="1" noChangeArrowheads="1" noChangeShapeType="1" noTextEdit="1"/>
              </p:cNvSpPr>
              <p:nvPr/>
            </p:nvSpPr>
            <p:spPr>
              <a:xfrm>
                <a:off x="832104" y="3812715"/>
                <a:ext cx="10533888" cy="1676400"/>
              </a:xfrm>
              <a:prstGeom prst="rect">
                <a:avLst/>
              </a:prstGeom>
              <a:blipFill>
                <a:blip r:embed="rId6"/>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289_1#4b4de5746?sp=1&amp;vop=1&amp;pid=b1e7f5617&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创新应用</a:t>
                </a:r>
                <a:r>
                  <a:rPr lang="en-US" altLang="zh-CN" sz="1800" b="0" i="0" dirty="0">
                    <a:solidFill>
                      <a:srgbClr val="000000"/>
                    </a:solidFill>
                    <a:latin typeface="微软雅黑" pitchFamily="34" charset="0"/>
                    <a:ea typeface="微软雅黑" pitchFamily="34" charset="-122"/>
                    <a:cs typeface="微软雅黑" pitchFamily="34" charset="-120"/>
                  </a:rPr>
                  <a:t>连二亚硫酸钠</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俗称保险粉，有强还原性，在空气中极易被氧化</a:t>
                </a:r>
                <a:r>
                  <a:rPr lang="en-US" altLang="zh-CN" sz="18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还原法制备</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保险粉的流程如下</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4_BD.289_1#4b4de5746?sp=1&amp;vop=1&amp;pid=b1e7f5617&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389" b="-10870"/>
                </a:stretch>
              </a:blipFill>
              <a:ln/>
            </p:spPr>
            <p:txBody>
              <a:bodyPr/>
              <a:lstStyle/>
              <a:p>
                <a:r>
                  <a:rPr lang="zh-CN" altLang="en-US">
                    <a:noFill/>
                  </a:rPr>
                  <a:t> </a:t>
                </a:r>
              </a:p>
            </p:txBody>
          </p:sp>
        </mc:Fallback>
      </mc:AlternateContent>
      <p:sp>
        <p:nvSpPr>
          <p:cNvPr id="3" name="QC_4_BD.289_2#4b4de5746?vop=1&amp;pid=b1e7f5617&amp;color=0,0,0&amp;vtp=1&amp;bbb=1"/>
          <p:cNvSpPr/>
          <p:nvPr/>
        </p:nvSpPr>
        <p:spPr>
          <a:xfrm>
            <a:off x="832104" y="1948990"/>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4_AN.290_1#4b4de5746.bracket?vop=1&amp;pid=b1e7f5617&amp;color=0,0,0&amp;vpa=149&amp;vtp=1"/>
          <p:cNvSpPr/>
          <p:nvPr/>
        </p:nvSpPr>
        <p:spPr>
          <a:xfrm>
            <a:off x="2844261" y="1945815"/>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5" name="QC_4_BD.289_3#4b4de5746?htil=28&amp;vop=1&amp;pid=b1e7f561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639339" y="1732708"/>
            <a:ext cx="4720557" cy="1016735"/>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4_BD.289_4#4b4de5746.choices?htil=28&amp;vop=1&amp;pid=b1e7f5617&amp;color=0,0,0&amp;vtp=1&amp;bbb=1&amp;hb=1"/>
              <p:cNvSpPr/>
              <p:nvPr/>
            </p:nvSpPr>
            <p:spPr>
              <a:xfrm>
                <a:off x="832104" y="2403015"/>
                <a:ext cx="628192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反应1</a:t>
                </a:r>
                <a:r>
                  <a:rPr lang="en-US" altLang="zh-CN" sz="1800" b="0" i="0">
                    <a:solidFill>
                      <a:srgbClr val="000000"/>
                    </a:solidFill>
                    <a:latin typeface="微软雅黑" pitchFamily="34" charset="0"/>
                    <a:ea typeface="微软雅黑" pitchFamily="34" charset="-122"/>
                    <a:cs typeface="微软雅黑" pitchFamily="34" charset="-120"/>
                  </a:rPr>
                  <a:t>说明酸性：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反应1结束后</a:t>
                </a:r>
                <a:r>
                  <a:rPr lang="en-US" altLang="zh-CN" sz="1800" b="0" i="0">
                    <a:solidFill>
                      <a:srgbClr val="000000"/>
                    </a:solidFill>
                    <a:latin typeface="微软雅黑" pitchFamily="34" charset="0"/>
                    <a:ea typeface="微软雅黑" pitchFamily="34" charset="-122"/>
                    <a:cs typeface="微软雅黑" pitchFamily="34" charset="-120"/>
                  </a:rPr>
                  <a:t>，可用盐酸酸化的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溶液检验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是否</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被氧化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反应2中消耗的氧化剂和还原剂的物质的量之比为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反应2可在有氧条件下进行</a:t>
                </a:r>
                <a:endParaRPr lang="en-US" altLang="zh-CN" dirty="0"/>
              </a:p>
            </p:txBody>
          </p:sp>
        </mc:Choice>
        <mc:Fallback xmlns="">
          <p:sp>
            <p:nvSpPr>
              <p:cNvPr id="6" name="QC_4_BD.289_4#4b4de5746.choices?htil=28&amp;vop=1&amp;pid=b1e7f5617&amp;color=0,0,0&amp;vtp=1&amp;bbb=1&amp;hb=1"/>
              <p:cNvSpPr>
                <a:spLocks noRot="1" noChangeAspect="1" noMove="1" noResize="1" noEditPoints="1" noAdjustHandles="1" noChangeArrowheads="1" noChangeShapeType="1" noTextEdit="1"/>
              </p:cNvSpPr>
              <p:nvPr/>
            </p:nvSpPr>
            <p:spPr>
              <a:xfrm>
                <a:off x="832104" y="2403015"/>
                <a:ext cx="6281928" cy="2095500"/>
              </a:xfrm>
              <a:prstGeom prst="rect">
                <a:avLst/>
              </a:prstGeom>
              <a:blipFill>
                <a:blip r:embed="rId5"/>
                <a:stretch>
                  <a:fillRect l="-2330" r="-194"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pic>
        <p:nvPicPr>
          <p:cNvPr id="2" name="QO_5_BD.291_1#af29b30f6?htil=29&amp;vop=1&amp;pid=b1e7f561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19398" y="1171440"/>
            <a:ext cx="4434840" cy="131673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O_4_BD.291_2#af29b30f6?htil=29&amp;vop=1&amp;pid=b1e7f5617&amp;color=0,0,0&amp;vtp=1&amp;bt=1&amp;bbb=1&amp;hb=1&amp;hs=1"/>
              <p:cNvSpPr/>
              <p:nvPr/>
            </p:nvSpPr>
            <p:spPr>
              <a:xfrm>
                <a:off x="832104" y="1080000"/>
                <a:ext cx="6016752" cy="1104900"/>
              </a:xfrm>
              <a:prstGeom prst="rect">
                <a:avLst/>
              </a:prstGeom>
              <a:noFill/>
              <a:ln/>
            </p:spPr>
            <p:txBody>
              <a:bodyPr wrap="none" lIns="0" tIns="0" rIns="0" bIns="0" rtlCol="0" anchor="t"/>
              <a:lstStyle/>
              <a:p>
                <a:pPr algn="l" latinLnBrk="1">
                  <a:lnSpc>
                    <a:spcPts val="2900"/>
                  </a:lnSpc>
                </a:pPr>
                <a:r>
                  <a:rPr lang="en-US" altLang="zh-CN" sz="1800" b="0" i="0">
                    <a:solidFill>
                      <a:srgbClr val="000000"/>
                    </a:solidFill>
                    <a:latin typeface="微软雅黑" pitchFamily="34" charset="0"/>
                    <a:ea typeface="微软雅黑" pitchFamily="34" charset="-122"/>
                    <a:cs typeface="微软雅黑" pitchFamily="34" charset="-120"/>
                  </a:rPr>
                  <a:t>某兴趣小组欲探究</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的性质</a:t>
                </a:r>
                <a:r>
                  <a:rPr lang="en-US" altLang="zh-CN" sz="1800" b="0" i="0">
                    <a:solidFill>
                      <a:srgbClr val="000000"/>
                    </a:solidFill>
                    <a:latin typeface="微软雅黑" pitchFamily="34" charset="0"/>
                    <a:ea typeface="微软雅黑" pitchFamily="34" charset="-122"/>
                    <a:cs typeface="微软雅黑" pitchFamily="34" charset="-120"/>
                  </a:rPr>
                  <a:t>，并利用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制备焦亚硫酸钠</a:t>
                </a:r>
              </a:p>
              <a:p>
                <a:pPr latinLnBrk="1">
                  <a:lnSpc>
                    <a:spcPts val="29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常用作食品抗氧化剂</a:t>
                </a:r>
                <a:r>
                  <a:rPr lang="en-US" altLang="zh-CN" sz="1800" b="0" i="0">
                    <a:solidFill>
                      <a:srgbClr val="000000"/>
                    </a:solidFill>
                    <a:latin typeface="微软雅黑" pitchFamily="34" charset="0"/>
                    <a:ea typeface="微软雅黑" pitchFamily="34" charset="-122"/>
                    <a:cs typeface="微软雅黑" pitchFamily="34" charset="-120"/>
                  </a:rPr>
                  <a:t>，溶于水即生</a:t>
                </a: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成</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O_4_BD.291_2#af29b30f6?htil=29&amp;vop=1&amp;pid=b1e7f5617&amp;color=0,0,0&amp;vtp=1&amp;bt=1&amp;bbb=1&amp;hb=1&amp;hs=1"/>
              <p:cNvSpPr>
                <a:spLocks noRot="1" noChangeAspect="1" noMove="1" noResize="1" noEditPoints="1" noAdjustHandles="1" noChangeArrowheads="1" noChangeShapeType="1" noTextEdit="1"/>
              </p:cNvSpPr>
              <p:nvPr/>
            </p:nvSpPr>
            <p:spPr>
              <a:xfrm>
                <a:off x="832104" y="1080000"/>
                <a:ext cx="6016752" cy="1104900"/>
              </a:xfrm>
              <a:prstGeom prst="rect">
                <a:avLst/>
              </a:prstGeom>
              <a:blipFill>
                <a:blip r:embed="rId4"/>
                <a:stretch>
                  <a:fillRect l="-2432" t="-2210" r="-2533" b="-994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O_5_BD.292_1#67c4788b6?htil=29&amp;sp=1&amp;vop=1&amp;pid=af29b30f6&amp;color=0,0,0&amp;vtp=1&amp;bbb=1&amp;hs=1"/>
              <p:cNvSpPr/>
              <p:nvPr/>
            </p:nvSpPr>
            <p:spPr>
              <a:xfrm>
                <a:off x="832104" y="2215690"/>
                <a:ext cx="6016752" cy="4064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）制取</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并探究其性质</a:t>
                </a:r>
                <a:endParaRPr lang="en-US" altLang="zh-CN" sz="1800" dirty="0">
                  <a:solidFill>
                    <a:srgbClr val="000000"/>
                  </a:solidFill>
                </a:endParaRPr>
              </a:p>
            </p:txBody>
          </p:sp>
        </mc:Choice>
        <mc:Fallback xmlns="">
          <p:sp>
            <p:nvSpPr>
              <p:cNvPr id="4" name="QO_5_BD.292_1#67c4788b6?htil=29&amp;sp=1&amp;vop=1&amp;pid=af29b30f6&amp;color=0,0,0&amp;vtp=1&amp;bbb=1&amp;hs=1"/>
              <p:cNvSpPr>
                <a:spLocks noRot="1" noChangeAspect="1" noMove="1" noResize="1" noEditPoints="1" noAdjustHandles="1" noChangeArrowheads="1" noChangeShapeType="1" noTextEdit="1"/>
              </p:cNvSpPr>
              <p:nvPr/>
            </p:nvSpPr>
            <p:spPr>
              <a:xfrm>
                <a:off x="832104" y="2215690"/>
                <a:ext cx="6016752" cy="406400"/>
              </a:xfrm>
              <a:prstGeom prst="rect">
                <a:avLst/>
              </a:prstGeom>
              <a:blipFill>
                <a:blip r:embed="rId5"/>
                <a:stretch>
                  <a:fillRect l="-2432" b="-2388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BD.293_1#cdc3530c9?vop=1&amp;pid=67c4788b6&amp;color=0,0,0&amp;vtp=1&amp;bbb=1&amp;hs=1"/>
              <p:cNvSpPr/>
              <p:nvPr/>
            </p:nvSpPr>
            <p:spPr>
              <a:xfrm>
                <a:off x="832104" y="2621074"/>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①装置</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中发生反应的化学方程式为</a:t>
                </a:r>
                <a:r>
                  <a:rPr lang="en-US" altLang="zh-CN" sz="1800" i="0">
                    <a:solidFill>
                      <a:srgbClr val="000000"/>
                    </a:solidFill>
                    <a:latin typeface="SimSun" pitchFamily="34" charset="0"/>
                    <a:ea typeface="SimSun" pitchFamily="34" charset="-122"/>
                    <a:cs typeface="SimSun" pitchFamily="34" charset="-120"/>
                  </a:rPr>
                  <a:t>_</a:t>
                </a:r>
                <a:r>
                  <a:rPr lang="en-US" altLang="zh-CN" sz="2450" b="0" i="0" u="sng" kern="0" spc="-99900">
                    <a:solidFill>
                      <a:srgbClr val="FF00FF"/>
                    </a:solidFill>
                    <a:latin typeface="SimSun" panose="02010600030101010101" pitchFamily="2" charset="-122"/>
                    <a:ea typeface="微软雅黑" pitchFamily="34" charset="-122"/>
                    <a:cs typeface="微软雅黑" pitchFamily="34" charset="-120"/>
                  </a:rPr>
                  <a:t> </a:t>
                </a:r>
                <a:r>
                  <a:rPr lang="en-US" altLang="zh-CN" sz="1800" i="0" dirty="0">
                    <a:solidFill>
                      <a:srgbClr val="000000"/>
                    </a:solidFill>
                    <a:latin typeface="SimSun" pitchFamily="34" charset="0"/>
                    <a:ea typeface="SimSun" pitchFamily="34" charset="-122"/>
                    <a:cs typeface="SimSun" pitchFamily="34" charset="-120"/>
                  </a:rPr>
                  <a:t>_______________________________________</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5" name="QB_6_BD.293_1#cdc3530c9?vop=1&amp;pid=67c4788b6&amp;color=0,0,0&amp;vtp=1&amp;bbb=1&amp;hs=1"/>
              <p:cNvSpPr>
                <a:spLocks noRot="1" noChangeAspect="1" noMove="1" noResize="1" noEditPoints="1" noAdjustHandles="1" noChangeArrowheads="1" noChangeShapeType="1" noTextEdit="1"/>
              </p:cNvSpPr>
              <p:nvPr/>
            </p:nvSpPr>
            <p:spPr>
              <a:xfrm>
                <a:off x="832104" y="2621074"/>
                <a:ext cx="10533888" cy="469900"/>
              </a:xfrm>
              <a:prstGeom prst="rect">
                <a:avLst/>
              </a:prstGeom>
              <a:blipFill>
                <a:blip r:embed="rId6"/>
                <a:stretch>
                  <a:fillRect l="-1389" b="-168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294_1#cdc3530c9.blank?vop=1&amp;pid=67c4788b6&amp;color=0,0,0&amp;vpa=150&amp;vtp=1&amp;bbb=1&amp;rh=26.9"/>
              <p:cNvSpPr/>
              <p:nvPr/>
            </p:nvSpPr>
            <p:spPr>
              <a:xfrm>
                <a:off x="4539616" y="2687566"/>
                <a:ext cx="4512945" cy="341630"/>
              </a:xfrm>
              <a:prstGeom prst="rect">
                <a:avLst/>
              </a:prstGeom>
              <a:noFill/>
              <a:ln/>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m:t>
                        </m:r>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r>
                          <a:rPr lang="en-US" altLang="zh-CN" b="0" i="0" dirty="0">
                            <a:solidFill>
                              <a:srgbClr val="FF0000"/>
                            </a:solidFill>
                            <a:latin typeface="Cambria Math" panose="02040503050406030204" pitchFamily="18" charset="0"/>
                            <a:ea typeface="微软雅黑" pitchFamily="34" charset="-122"/>
                            <a:cs typeface="微软雅黑" pitchFamily="34" charset="-120"/>
                          </a:rPr>
                          <m:t>浓</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294_1#cdc3530c9.blank?vop=1&amp;pid=67c4788b6&amp;color=0,0,0&amp;vpa=150&amp;vtp=1&amp;bbb=1&amp;rh=26.9"/>
              <p:cNvSpPr>
                <a:spLocks noRot="1" noChangeAspect="1" noMove="1" noResize="1" noEditPoints="1" noAdjustHandles="1" noChangeArrowheads="1" noChangeShapeType="1" noTextEdit="1"/>
              </p:cNvSpPr>
              <p:nvPr/>
            </p:nvSpPr>
            <p:spPr>
              <a:xfrm>
                <a:off x="4539616" y="2687566"/>
                <a:ext cx="4512945" cy="341630"/>
              </a:xfrm>
              <a:prstGeom prst="rect">
                <a:avLst/>
              </a:prstGeom>
              <a:blipFill>
                <a:blip r:embed="rId7"/>
                <a:stretch>
                  <a:fillRect l="-676" t="-17857" r="-541" b="-2678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C_6_BD.295_1#08bd7084d?vop=1&amp;pid=67c4788b6&amp;color=0,0,0&amp;vtp=1&amp;bbb=1"/>
              <p:cNvSpPr/>
              <p:nvPr/>
            </p:nvSpPr>
            <p:spPr>
              <a:xfrm>
                <a:off x="832104" y="3027474"/>
                <a:ext cx="10533888" cy="4064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②若要利用装置</a:t>
                </a:r>
                <a:r>
                  <a:rPr lang="en-US" altLang="zh-CN" sz="1800" b="0" i="0">
                    <a:solidFill>
                      <a:srgbClr val="000000"/>
                    </a:solidFill>
                    <a:latin typeface="微软雅黑" pitchFamily="34" charset="0"/>
                    <a:ea typeface="微软雅黑" pitchFamily="34" charset="-122"/>
                    <a:cs typeface="微软雅黑" pitchFamily="34" charset="-120"/>
                  </a:rPr>
                  <a:t>B验证</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的还原性，且现象为溶液紫红色褪去</a:t>
                </a:r>
                <a:r>
                  <a:rPr lang="en-US" altLang="zh-CN" sz="1800" b="0" i="0">
                    <a:solidFill>
                      <a:srgbClr val="000000"/>
                    </a:solidFill>
                    <a:latin typeface="微软雅黑" pitchFamily="34" charset="0"/>
                    <a:ea typeface="微软雅黑" pitchFamily="34" charset="-122"/>
                    <a:cs typeface="微软雅黑" pitchFamily="34" charset="-120"/>
                  </a:rPr>
                  <a:t>，其中所盛试剂为</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p:txBody>
          </p:sp>
        </mc:Choice>
        <mc:Fallback xmlns="">
          <p:sp>
            <p:nvSpPr>
              <p:cNvPr id="7" name="QC_6_BD.295_1#08bd7084d?vop=1&amp;pid=67c4788b6&amp;color=0,0,0&amp;vtp=1&amp;bbb=1"/>
              <p:cNvSpPr>
                <a:spLocks noRot="1" noChangeAspect="1" noMove="1" noResize="1" noEditPoints="1" noAdjustHandles="1" noChangeArrowheads="1" noChangeShapeType="1" noTextEdit="1"/>
              </p:cNvSpPr>
              <p:nvPr/>
            </p:nvSpPr>
            <p:spPr>
              <a:xfrm>
                <a:off x="832104" y="3027474"/>
                <a:ext cx="10533888" cy="406400"/>
              </a:xfrm>
              <a:prstGeom prst="rect">
                <a:avLst/>
              </a:prstGeom>
              <a:blipFill>
                <a:blip r:embed="rId8"/>
                <a:stretch>
                  <a:fillRect l="-1389" t="-3030" b="-24242"/>
                </a:stretch>
              </a:blipFill>
              <a:ln/>
            </p:spPr>
            <p:txBody>
              <a:bodyPr/>
              <a:lstStyle/>
              <a:p>
                <a:r>
                  <a:rPr lang="zh-CN" altLang="en-US">
                    <a:noFill/>
                  </a:rPr>
                  <a:t> </a:t>
                </a:r>
              </a:p>
            </p:txBody>
          </p:sp>
        </mc:Fallback>
      </mc:AlternateContent>
      <p:sp>
        <p:nvSpPr>
          <p:cNvPr id="8" name="QC_6_AN.296_1#08bd7084d.blank?vop=1&amp;pid=67c4788b6&amp;color=0,0,0&amp;vpa=151&amp;vtp=1"/>
          <p:cNvSpPr/>
          <p:nvPr/>
        </p:nvSpPr>
        <p:spPr>
          <a:xfrm>
            <a:off x="8867171" y="2985183"/>
            <a:ext cx="331788" cy="406400"/>
          </a:xfrm>
          <a:prstGeom prst="rect">
            <a:avLst/>
          </a:prstGeom>
          <a:noFill/>
          <a:ln/>
        </p:spPr>
        <p:txBody>
          <a:bodyPr wrap="none" lIns="0" tIns="0" rIns="0" bIns="0" rtlCol="0" anchor="t"/>
          <a:lstStyle/>
          <a:p>
            <a:pPr algn="ctr" latinLnBrk="1">
              <a:lnSpc>
                <a:spcPts val="32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9" name="QC_6_BD.295_2#08bd7084d.choices?vop=1&amp;pid=67c4788b6&amp;color=0,0,0&amp;vtp=1&amp;bbb=1"/>
              <p:cNvSpPr/>
              <p:nvPr/>
            </p:nvSpPr>
            <p:spPr>
              <a:xfrm>
                <a:off x="832104" y="3348848"/>
                <a:ext cx="10533888" cy="406400"/>
              </a:xfrm>
              <a:prstGeom prst="rect">
                <a:avLst/>
              </a:prstGeom>
              <a:noFill/>
              <a:ln/>
            </p:spPr>
            <p:txBody>
              <a:bodyPr wrap="none" lIns="0" tIns="0" rIns="0" bIns="0" rtlCol="0" anchor="t"/>
              <a:lstStyle/>
              <a:p>
                <a:pPr marL="0" marR="0" lvl="0" indent="0" defTabSz="914400" eaLnBrk="1" fontAlgn="auto" latinLnBrk="1" hangingPunct="1">
                  <a:lnSpc>
                    <a:spcPts val="3200"/>
                  </a:lnSpc>
                  <a:spcBef>
                    <a:spcPts val="0"/>
                  </a:spcBef>
                  <a:spcAft>
                    <a:spcPts val="0"/>
                  </a:spcAft>
                  <a:buClrTx/>
                  <a:buSzTx/>
                  <a:buNone/>
                  <a:tabLst>
                    <a:tab pos="2385822" algn="l"/>
                    <a:tab pos="5444744" algn="l"/>
                    <a:tab pos="883386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品红溶液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酸性</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a:solidFill>
                      <a:srgbClr val="000000"/>
                    </a:solidFill>
                    <a:latin typeface="微软雅黑" pitchFamily="34" charset="0"/>
                    <a:ea typeface="微软雅黑" pitchFamily="34" charset="-122"/>
                    <a:cs typeface="微软雅黑" pitchFamily="34" charset="-120"/>
                  </a:rPr>
                  <a:t>溶液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含酚酞的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氯水</a:t>
                </a:r>
                <a:endParaRPr lang="en-US" altLang="zh-CN" sz="1800" dirty="0">
                  <a:solidFill>
                    <a:srgbClr val="000000"/>
                  </a:solidFill>
                </a:endParaRPr>
              </a:p>
            </p:txBody>
          </p:sp>
        </mc:Choice>
        <mc:Fallback xmlns="">
          <p:sp>
            <p:nvSpPr>
              <p:cNvPr id="9" name="QC_6_BD.295_2#08bd7084d.choices?vop=1&amp;pid=67c4788b6&amp;color=0,0,0&amp;vtp=1&amp;bbb=1"/>
              <p:cNvSpPr>
                <a:spLocks noRot="1" noChangeAspect="1" noMove="1" noResize="1" noEditPoints="1" noAdjustHandles="1" noChangeArrowheads="1" noChangeShapeType="1" noTextEdit="1"/>
              </p:cNvSpPr>
              <p:nvPr/>
            </p:nvSpPr>
            <p:spPr>
              <a:xfrm>
                <a:off x="832104" y="3348848"/>
                <a:ext cx="10533888" cy="406400"/>
              </a:xfrm>
              <a:prstGeom prst="rect">
                <a:avLst/>
              </a:prstGeom>
              <a:blipFill>
                <a:blip r:embed="rId9"/>
                <a:stretch>
                  <a:fillRect l="-1389" b="-2388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6_BD.297_1#54d93b3a8?vop=1&amp;pid=67c4788b6&amp;color=0,0,0&amp;vtp=1&amp;bbb=1"/>
              <p:cNvSpPr/>
              <p:nvPr/>
            </p:nvSpPr>
            <p:spPr>
              <a:xfrm>
                <a:off x="832104" y="3712520"/>
                <a:ext cx="10533888" cy="1104900"/>
              </a:xfrm>
              <a:prstGeom prst="rect">
                <a:avLst/>
              </a:prstGeom>
              <a:noFill/>
              <a:ln/>
            </p:spPr>
            <p:txBody>
              <a:bodyPr wrap="none" lIns="0" tIns="0" rIns="0" bIns="0" rtlCol="0" anchor="t"/>
              <a:lstStyle/>
              <a:p>
                <a:pPr algn="l" latinLnBrk="1">
                  <a:lnSpc>
                    <a:spcPts val="2900"/>
                  </a:lnSpc>
                </a:pPr>
                <a:r>
                  <a:rPr lang="en-US" altLang="zh-CN" sz="1800" b="0" i="0">
                    <a:solidFill>
                      <a:srgbClr val="000000"/>
                    </a:solidFill>
                    <a:latin typeface="微软雅黑" pitchFamily="34" charset="0"/>
                    <a:ea typeface="微软雅黑" pitchFamily="34" charset="-122"/>
                    <a:cs typeface="微软雅黑" pitchFamily="34" charset="-120"/>
                  </a:rPr>
                  <a:t>③用足量氨水吸收尾气的离子方程式为</a:t>
                </a:r>
                <a:r>
                  <a:rPr lang="en-US" altLang="zh-CN" sz="1800" i="0">
                    <a:solidFill>
                      <a:srgbClr val="000000"/>
                    </a:solidFill>
                    <a:latin typeface="SimSun" pitchFamily="34" charset="0"/>
                    <a:ea typeface="SimSun" pitchFamily="34" charset="-122"/>
                    <a:cs typeface="SimSun" pitchFamily="34" charset="-120"/>
                  </a:rPr>
                  <a:t>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④某同学用装置</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A</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a:solidFill>
                      <a:srgbClr val="000000"/>
                    </a:solidFill>
                    <a:latin typeface="微软雅黑" pitchFamily="34" charset="0"/>
                    <a:ea typeface="微软雅黑" pitchFamily="34" charset="-122"/>
                    <a:cs typeface="微软雅黑" pitchFamily="34" charset="-120"/>
                  </a:rPr>
                  <a:t>代替装置</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A</m:t>
                        </m:r>
                      </m:e>
                      <m:sub>
                        <m:r>
                          <a:rPr lang="en-US" altLang="zh-CN"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a:solidFill>
                      <a:srgbClr val="000000"/>
                    </a:solidFill>
                    <a:latin typeface="微软雅黑" pitchFamily="34" charset="0"/>
                    <a:ea typeface="微软雅黑" pitchFamily="34" charset="-122"/>
                    <a:cs typeface="微软雅黑" pitchFamily="34" charset="-120"/>
                  </a:rPr>
                  <a:t>，你认为装置</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A</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除绿色环保外</a:t>
                </a:r>
                <a:r>
                  <a:rPr lang="en-US" altLang="zh-CN">
                    <a:solidFill>
                      <a:srgbClr val="000000"/>
                    </a:solidFill>
                    <a:latin typeface="微软雅黑" pitchFamily="34" charset="0"/>
                    <a:ea typeface="微软雅黑" pitchFamily="34" charset="-122"/>
                    <a:cs typeface="微软雅黑" pitchFamily="34" charset="-120"/>
                  </a:rPr>
                  <a:t>，还具有的优点是</a:t>
                </a:r>
                <a:r>
                  <a:rPr lang="en-US" altLang="zh-CN">
                    <a:solidFill>
                      <a:srgbClr val="000000"/>
                    </a:solidFill>
                    <a:latin typeface="SimSun" pitchFamily="34" charset="0"/>
                    <a:ea typeface="SimSun" pitchFamily="34" charset="-122"/>
                    <a:cs typeface="SimSun" pitchFamily="34" charset="-120"/>
                  </a:rPr>
                  <a:t>_______________________</a:t>
                </a:r>
              </a:p>
              <a:p>
                <a:pPr lvl="0" latinLnBrk="1">
                  <a:lnSpc>
                    <a:spcPts val="2900"/>
                  </a:lnSpc>
                </a:pPr>
                <a:r>
                  <a:rPr lang="en-US" altLang="zh-CN">
                    <a:solidFill>
                      <a:srgbClr val="000000"/>
                    </a:solidFill>
                    <a:latin typeface="SimSun" pitchFamily="34" charset="0"/>
                    <a:ea typeface="SimSun" pitchFamily="34" charset="-122"/>
                    <a:cs typeface="SimSun" pitchFamily="34" charset="-120"/>
                  </a:rPr>
                  <a:t>_____________________</a:t>
                </a:r>
                <a:r>
                  <a:rPr lang="en-US" altLang="zh-CN">
                    <a:solidFill>
                      <a:srgbClr val="000000"/>
                    </a:solidFill>
                    <a:latin typeface="微软雅黑" pitchFamily="34" charset="0"/>
                    <a:ea typeface="微软雅黑" pitchFamily="34" charset="-122"/>
                    <a:cs typeface="微软雅黑" pitchFamily="34" charset="-120"/>
                  </a:rPr>
                  <a:t>（任写一点）。</a:t>
                </a:r>
                <a:endParaRPr lang="en-US" altLang="zh-CN" sz="1800" dirty="0">
                  <a:solidFill>
                    <a:srgbClr val="000000"/>
                  </a:solidFill>
                </a:endParaRPr>
              </a:p>
            </p:txBody>
          </p:sp>
        </mc:Choice>
        <mc:Fallback xmlns="">
          <p:sp>
            <p:nvSpPr>
              <p:cNvPr id="10" name="QB_6_BD.297_1#54d93b3a8?vop=1&amp;pid=67c4788b6&amp;color=0,0,0&amp;vtp=1&amp;bbb=1"/>
              <p:cNvSpPr>
                <a:spLocks noRot="1" noChangeAspect="1" noMove="1" noResize="1" noEditPoints="1" noAdjustHandles="1" noChangeArrowheads="1" noChangeShapeType="1" noTextEdit="1"/>
              </p:cNvSpPr>
              <p:nvPr/>
            </p:nvSpPr>
            <p:spPr>
              <a:xfrm>
                <a:off x="832104" y="3712520"/>
                <a:ext cx="10533888" cy="1104900"/>
              </a:xfrm>
              <a:prstGeom prst="rect">
                <a:avLst/>
              </a:prstGeom>
              <a:blipFill>
                <a:blip r:embed="rId10"/>
                <a:stretch>
                  <a:fillRect l="-1389" t="-3867" r="-984" b="-994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6_AN.298_1#54d93b3a8.blank?vop=1&amp;pid=67c4788b6&amp;color=0,0,0&amp;vpa=152&amp;vtp=1&amp;bbb=1&amp;rh=23.75"/>
              <p:cNvSpPr/>
              <p:nvPr/>
            </p:nvSpPr>
            <p:spPr>
              <a:xfrm>
                <a:off x="4735766" y="3696772"/>
                <a:ext cx="4310571"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1" name="QB_6_AN.298_1#54d93b3a8.blank?vop=1&amp;pid=67c4788b6&amp;color=0,0,0&amp;vpa=152&amp;vtp=1&amp;bbb=1&amp;rh=23.75"/>
              <p:cNvSpPr>
                <a:spLocks noRot="1" noChangeAspect="1" noMove="1" noResize="1" noEditPoints="1" noAdjustHandles="1" noChangeArrowheads="1" noChangeShapeType="1" noTextEdit="1"/>
              </p:cNvSpPr>
              <p:nvPr/>
            </p:nvSpPr>
            <p:spPr>
              <a:xfrm>
                <a:off x="4735766" y="3696772"/>
                <a:ext cx="4310571" cy="301625"/>
              </a:xfrm>
              <a:prstGeom prst="rect">
                <a:avLst/>
              </a:prstGeom>
              <a:blipFill>
                <a:blip r:embed="rId11"/>
                <a:stretch>
                  <a:fillRect l="-707" r="-566" b="-22000"/>
                </a:stretch>
              </a:blipFill>
              <a:ln/>
            </p:spPr>
            <p:txBody>
              <a:bodyPr/>
              <a:lstStyle/>
              <a:p>
                <a:r>
                  <a:rPr lang="zh-CN" altLang="en-US">
                    <a:noFill/>
                  </a:rPr>
                  <a:t> </a:t>
                </a:r>
              </a:p>
            </p:txBody>
          </p:sp>
        </mc:Fallback>
      </mc:AlternateContent>
      <p:sp>
        <p:nvSpPr>
          <p:cNvPr id="13" name="QB_6_AN.300_1#54d93b3a8.blank?vop=1&amp;pid=67c4788b6&amp;color=0,0,0&amp;vpa=153&amp;vtp=1&amp;bbb=1&amp;hb=1"/>
          <p:cNvSpPr/>
          <p:nvPr/>
        </p:nvSpPr>
        <p:spPr>
          <a:xfrm>
            <a:off x="832104" y="4046149"/>
            <a:ext cx="10531904" cy="736600"/>
          </a:xfrm>
          <a:prstGeom prst="rect">
            <a:avLst/>
          </a:prstGeom>
          <a:noFill/>
          <a:ln/>
        </p:spPr>
        <p:txBody>
          <a:bodyPr wrap="square" lIns="0" tIns="0" rIns="0" bIns="0" rtlCol="0" anchor="t"/>
          <a:lstStyle/>
          <a:p>
            <a:pPr latinLnBrk="1">
              <a:lnSpc>
                <a:spcPts val="29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不用加热</a:t>
            </a:r>
            <a:r>
              <a:rPr lang="en-US" altLang="zh-CN" b="0" i="0" dirty="0">
                <a:solidFill>
                  <a:srgbClr val="FF0000"/>
                </a:solidFill>
                <a:latin typeface="微软雅黑" pitchFamily="34" charset="0"/>
                <a:ea typeface="微软雅黑" pitchFamily="34" charset="-122"/>
                <a:cs typeface="微软雅黑" pitchFamily="34" charset="-120"/>
              </a:rPr>
              <a:t>（</a:t>
            </a:r>
            <a:r>
              <a:rPr lang="en-US" altLang="zh-CN" b="0" i="0">
                <a:solidFill>
                  <a:srgbClr val="FF0000"/>
                </a:solidFill>
                <a:latin typeface="微软雅黑" pitchFamily="34" charset="0"/>
                <a:ea typeface="微软雅黑" pitchFamily="34" charset="-122"/>
                <a:cs typeface="微软雅黑" pitchFamily="34" charset="-120"/>
              </a:rPr>
              <a:t>或节约能源、</a:t>
            </a:r>
          </a:p>
          <a:p>
            <a:pPr latinLnBrk="1">
              <a:lnSpc>
                <a:spcPts val="2900"/>
              </a:lnSpc>
            </a:pPr>
            <a:r>
              <a:rPr lang="en-US" altLang="zh-CN" b="0" i="0">
                <a:solidFill>
                  <a:srgbClr val="FF0000"/>
                </a:solidFill>
                <a:latin typeface="微软雅黑" pitchFamily="34" charset="0"/>
                <a:ea typeface="微软雅黑" pitchFamily="34" charset="-122"/>
                <a:cs typeface="微软雅黑" pitchFamily="34" charset="-120"/>
              </a:rPr>
              <a:t>易于控制反应进行等</a:t>
            </a:r>
            <a:r>
              <a:rPr lang="en-US" altLang="zh-CN" b="0" i="0" dirty="0">
                <a:solidFill>
                  <a:srgbClr val="FF0000"/>
                </a:solidFill>
                <a:latin typeface="微软雅黑" pitchFamily="34" charset="0"/>
                <a:ea typeface="微软雅黑" pitchFamily="34" charset="-122"/>
                <a:cs typeface="微软雅黑" pitchFamily="34" charset="-120"/>
              </a:rPr>
              <a:t>）</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bg/>
                                          </p:spTgt>
                                        </p:tgtEl>
                                        <p:attrNameLst>
                                          <p:attrName>style.visibility</p:attrName>
                                        </p:attrNameLst>
                                      </p:cBhvr>
                                      <p:to>
                                        <p:strVal val="visible"/>
                                      </p:to>
                                    </p:set>
                                    <p:anim calcmode="lin" valueType="num">
                                      <p:cBhvr additive="base">
                                        <p:cTn id="3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3">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 calcmode="lin" valueType="num">
                                      <p:cBhvr additive="base">
                                        <p:cTn id="4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xEl>
                                              <p:pRg st="1" end="1"/>
                                            </p:txEl>
                                          </p:spTgt>
                                        </p:tgtEl>
                                        <p:attrNameLst>
                                          <p:attrName>style.visibility</p:attrName>
                                        </p:attrNameLst>
                                      </p:cBhvr>
                                      <p:to>
                                        <p:strVal val="visible"/>
                                      </p:to>
                                    </p:set>
                                    <p:anim calcmode="lin" valueType="num">
                                      <p:cBhvr additive="base">
                                        <p:cTn id="45"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11" grpId="0" build="p" animBg="1"/>
      <p:bldP spid="13"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303_1#34b9a82a1?vop=1&amp;pid=f56e9d767&amp;color=0,0,0&amp;vtp=1&amp;bt=1&amp;bbb=1&amp;hb=1"/>
              <p:cNvSpPr/>
              <p:nvPr/>
            </p:nvSpPr>
            <p:spPr>
              <a:xfrm>
                <a:off x="832104" y="2928677"/>
                <a:ext cx="10533888" cy="12573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②测定某葡萄酒中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b>
                    </m:sSub>
                  </m:oMath>
                </a14:m>
                <a:r>
                  <a:rPr lang="en-US" altLang="zh-CN" sz="1800" b="0" i="0" dirty="0">
                    <a:solidFill>
                      <a:srgbClr val="000000"/>
                    </a:solidFill>
                    <a:latin typeface="微软雅黑" pitchFamily="34" charset="0"/>
                    <a:ea typeface="微软雅黑" pitchFamily="34" charset="-122"/>
                    <a:cs typeface="微软雅黑" pitchFamily="34" charset="-120"/>
                  </a:rPr>
                  <a:t>残留量的方案：取葡萄酒样品</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100.00 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，加入盐酸充分蒸馏</a:t>
                </a:r>
                <a:r>
                  <a:rPr lang="en-US" altLang="zh-CN" sz="1800" b="0" i="0">
                    <a:solidFill>
                      <a:srgbClr val="000000"/>
                    </a:solidFill>
                    <a:latin typeface="微软雅黑" pitchFamily="34" charset="0"/>
                    <a:ea typeface="微软雅黑" pitchFamily="34" charset="-122"/>
                    <a:cs typeface="微软雅黑" pitchFamily="34" charset="-120"/>
                  </a:rPr>
                  <a:t>；将蒸出的馏分</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0.010 00 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标准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溶液进行反应</a:t>
                </a:r>
                <a:r>
                  <a:rPr lang="en-US" altLang="zh-CN" sz="1800" b="0" i="0">
                    <a:solidFill>
                      <a:srgbClr val="000000"/>
                    </a:solidFill>
                    <a:latin typeface="微软雅黑" pitchFamily="34" charset="0"/>
                    <a:ea typeface="微软雅黑" pitchFamily="34" charset="-122"/>
                    <a:cs typeface="微软雅黑" pitchFamily="34" charset="-120"/>
                  </a:rPr>
                  <a:t>（反应为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HI</m:t>
                    </m:r>
                  </m:oMath>
                </a14:m>
                <a:r>
                  <a:rPr lang="en-US" altLang="zh-CN" sz="1800" b="0" i="0">
                    <a:solidFill>
                      <a:srgbClr val="000000"/>
                    </a:solidFill>
                    <a:latin typeface="微软雅黑" pitchFamily="34" charset="0"/>
                    <a:ea typeface="微软雅黑" pitchFamily="34" charset="-122"/>
                    <a:cs typeface="微软雅黑" pitchFamily="34" charset="-120"/>
                  </a:rPr>
                  <a:t>），消耗标准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a:t>
                </a: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25.00 </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b="0" i="0" dirty="0">
                    <a:solidFill>
                      <a:srgbClr val="000000"/>
                    </a:solidFill>
                    <a:latin typeface="微软雅黑" pitchFamily="34" charset="0"/>
                    <a:ea typeface="微软雅黑" pitchFamily="34" charset="-122"/>
                    <a:cs typeface="微软雅黑" pitchFamily="34" charset="-120"/>
                  </a:rPr>
                  <a:t>。样品中抗氧化剂的残留量</a:t>
                </a:r>
                <a:r>
                  <a:rPr lang="en-US" altLang="zh-CN" b="0" i="0">
                    <a:solidFill>
                      <a:srgbClr val="000000"/>
                    </a:solidFill>
                    <a:latin typeface="微软雅黑" pitchFamily="34" charset="0"/>
                    <a:ea typeface="微软雅黑" pitchFamily="34" charset="-122"/>
                    <a:cs typeface="微软雅黑" pitchFamily="34" charset="-120"/>
                  </a:rPr>
                  <a:t>（以</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计</a:t>
                </a:r>
                <a:r>
                  <a:rPr lang="en-US" altLang="zh-CN" b="0" i="0">
                    <a:solidFill>
                      <a:srgbClr val="000000"/>
                    </a:solidFill>
                    <a:latin typeface="微软雅黑" pitchFamily="34" charset="0"/>
                    <a:ea typeface="微软雅黑" pitchFamily="34" charset="-122"/>
                    <a:cs typeface="微软雅黑" pitchFamily="34" charset="-120"/>
                  </a:rPr>
                  <a:t>）为</a:t>
                </a:r>
                <a:r>
                  <a:rPr lang="en-US" altLang="zh-CN" i="0">
                    <a:solidFill>
                      <a:srgbClr val="000000"/>
                    </a:solidFill>
                    <a:latin typeface="SimSun" pitchFamily="34" charset="0"/>
                    <a:ea typeface="SimSun" pitchFamily="34" charset="-122"/>
                    <a:cs typeface="SimSun" pitchFamily="34" charset="-120"/>
                  </a:rPr>
                  <a:t>______</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g</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2" name="QB_6_BD.303_1#34b9a82a1?vop=1&amp;pid=f56e9d767&amp;color=0,0,0&amp;vtp=1&amp;bt=1&amp;bbb=1&amp;hb=1"/>
              <p:cNvSpPr>
                <a:spLocks noRot="1" noChangeAspect="1" noMove="1" noResize="1" noEditPoints="1" noAdjustHandles="1" noChangeArrowheads="1" noChangeShapeType="1" noTextEdit="1"/>
              </p:cNvSpPr>
              <p:nvPr/>
            </p:nvSpPr>
            <p:spPr>
              <a:xfrm>
                <a:off x="832104" y="2928677"/>
                <a:ext cx="10533888" cy="1257300"/>
              </a:xfrm>
              <a:prstGeom prst="rect">
                <a:avLst/>
              </a:prstGeom>
              <a:blipFill>
                <a:blip r:embed="rId3"/>
                <a:stretch>
                  <a:fillRect l="-1389" b="-7246"/>
                </a:stretch>
              </a:blipFill>
              <a:ln/>
            </p:spPr>
            <p:txBody>
              <a:bodyPr/>
              <a:lstStyle/>
              <a:p>
                <a:r>
                  <a:rPr lang="zh-CN" altLang="en-US">
                    <a:noFill/>
                  </a:rPr>
                  <a:t> </a:t>
                </a:r>
              </a:p>
            </p:txBody>
          </p:sp>
        </mc:Fallback>
      </mc:AlternateContent>
      <p:sp>
        <p:nvSpPr>
          <p:cNvPr id="3" name="QB_6_AN.304_1#34b9a82a1.blank?vop=1&amp;pid=f56e9d767&amp;color=0,0,0&amp;vpa=155&amp;vtp=1&amp;bbb=1"/>
          <p:cNvSpPr/>
          <p:nvPr/>
        </p:nvSpPr>
        <p:spPr>
          <a:xfrm>
            <a:off x="6023960" y="3736397"/>
            <a:ext cx="622300"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0.16</a:t>
            </a:r>
            <a:endParaRPr lang="en-US" altLang="zh-CN" dirty="0"/>
          </a:p>
        </p:txBody>
      </p:sp>
      <mc:AlternateContent xmlns:mc="http://schemas.openxmlformats.org/markup-compatibility/2006">
        <mc:Choice xmlns:a14="http://schemas.microsoft.com/office/drawing/2010/main" Requires="a14">
          <p:sp>
            <p:nvSpPr>
              <p:cNvPr id="14" name="QB_6_BD.301_1#257cfb536?vop=1&amp;pid=f56e9d767&amp;color=0,0,0&amp;vtp=1&amp;bbb=1&amp;hb=1"/>
              <p:cNvSpPr/>
              <p:nvPr/>
            </p:nvSpPr>
            <p:spPr>
              <a:xfrm>
                <a:off x="832104" y="1675187"/>
                <a:ext cx="10533888" cy="11049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①将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通入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溶液中反应制备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b>
                    </m:sSub>
                  </m:oMath>
                </a14:m>
                <a:r>
                  <a:rPr lang="en-US" altLang="zh-CN" sz="1800" b="0" i="0">
                    <a:solidFill>
                      <a:srgbClr val="000000"/>
                    </a:solidFill>
                    <a:latin typeface="微软雅黑" pitchFamily="34" charset="0"/>
                    <a:ea typeface="微软雅黑" pitchFamily="34" charset="-122"/>
                    <a:cs typeface="微软雅黑" pitchFamily="34" charset="-120"/>
                  </a:rPr>
                  <a:t>。某同学推测所得固体产品中含有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杂质</a:t>
                </a:r>
                <a:r>
                  <a:rPr lang="en-US" altLang="zh-CN" sz="1800" b="0" i="0">
                    <a:solidFill>
                      <a:srgbClr val="000000"/>
                    </a:solidFill>
                    <a:latin typeface="微软雅黑" pitchFamily="34" charset="0"/>
                    <a:ea typeface="微软雅黑" pitchFamily="34" charset="-122"/>
                    <a:cs typeface="微软雅黑" pitchFamily="34" charset="-120"/>
                  </a:rPr>
                  <a:t>，请设</a:t>
                </a:r>
              </a:p>
              <a:p>
                <a:pPr latinLnBrk="1">
                  <a:lnSpc>
                    <a:spcPts val="2900"/>
                  </a:lnSpc>
                </a:pPr>
                <a:r>
                  <a:rPr lang="en-US" altLang="zh-CN" sz="1800" b="0" i="0">
                    <a:solidFill>
                      <a:srgbClr val="000000"/>
                    </a:solidFill>
                    <a:latin typeface="微软雅黑" pitchFamily="34" charset="0"/>
                    <a:ea typeface="微软雅黑" pitchFamily="34" charset="-122"/>
                    <a:cs typeface="微软雅黑" pitchFamily="34" charset="-120"/>
                  </a:rPr>
                  <a:t>计简单实验证明：</a:t>
                </a:r>
                <a:r>
                  <a:rPr lang="en-US" altLang="zh-CN" sz="1800" i="0">
                    <a:solidFill>
                      <a:srgbClr val="000000"/>
                    </a:solidFill>
                    <a:latin typeface="SimSun" pitchFamily="34" charset="0"/>
                    <a:ea typeface="SimSun" pitchFamily="34" charset="-122"/>
                    <a:cs typeface="SimSun" pitchFamily="34" charset="-120"/>
                  </a:rPr>
                  <a:t>____________________________________________________________________________</a:t>
                </a:r>
              </a:p>
              <a:p>
                <a:pPr latinLnBrk="1">
                  <a:lnSpc>
                    <a:spcPts val="2900"/>
                  </a:lnSpc>
                </a:pPr>
                <a:r>
                  <a:rPr lang="en-US" altLang="zh-CN" i="0">
                    <a:solidFill>
                      <a:srgbClr val="000000"/>
                    </a:solidFill>
                    <a:latin typeface="SimSun" pitchFamily="34" charset="0"/>
                    <a:ea typeface="SimSun" pitchFamily="34" charset="-122"/>
                    <a:cs typeface="SimSun" pitchFamily="34" charset="-120"/>
                  </a:rPr>
                  <a:t>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14" name="QB_6_BD.301_1#257cfb536?vop=1&amp;pid=f56e9d767&amp;color=0,0,0&amp;vtp=1&amp;bbb=1&amp;hb=1"/>
              <p:cNvSpPr>
                <a:spLocks noRot="1" noChangeAspect="1" noMove="1" noResize="1" noEditPoints="1" noAdjustHandles="1" noChangeArrowheads="1" noChangeShapeType="1" noTextEdit="1"/>
              </p:cNvSpPr>
              <p:nvPr/>
            </p:nvSpPr>
            <p:spPr>
              <a:xfrm>
                <a:off x="832104" y="1675187"/>
                <a:ext cx="10533888" cy="1104900"/>
              </a:xfrm>
              <a:prstGeom prst="rect">
                <a:avLst/>
              </a:prstGeom>
              <a:blipFill>
                <a:blip r:embed="rId4"/>
                <a:stretch>
                  <a:fillRect l="-1389" t="-2210" r="-1331" b="-939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QB_6_AN.302_1#257cfb536.blank?vop=1&amp;pid=f56e9d767&amp;color=0,0,0&amp;vpa=154&amp;vtp=1&amp;bbb=1&amp;hb=1"/>
              <p:cNvSpPr/>
              <p:nvPr/>
            </p:nvSpPr>
            <p:spPr>
              <a:xfrm>
                <a:off x="832104" y="2005387"/>
                <a:ext cx="10531904" cy="711200"/>
              </a:xfrm>
              <a:prstGeom prst="rect">
                <a:avLst/>
              </a:prstGeom>
              <a:noFill/>
              <a:ln/>
            </p:spPr>
            <p:txBody>
              <a:bodyPr wrap="square" lIns="0" tIns="0" rIns="0" bIns="0" rtlCol="0" anchor="t"/>
              <a:lstStyle/>
              <a:p>
                <a:pPr latinLnBrk="1">
                  <a:lnSpc>
                    <a:spcPts val="2779"/>
                  </a:lnSpc>
                </a:pPr>
                <a:r>
                  <a:rPr lang="en-US" altLang="zh-CN" b="0" i="0" dirty="0">
                    <a:solidFill>
                      <a:srgbClr val="FF0000"/>
                    </a:solidFill>
                    <a:latin typeface="SimSun" panose="02010600030101010101" pitchFamily="2" charset="-122"/>
                    <a:ea typeface="微软雅黑" pitchFamily="34" charset="-122"/>
                    <a:cs typeface="微软雅黑" pitchFamily="34" charset="-120"/>
                  </a:rPr>
                  <a:t>                 </a:t>
                </a:r>
                <a:r>
                  <a:rPr lang="en-US" altLang="zh-CN" b="0" i="0" dirty="0" err="1">
                    <a:solidFill>
                      <a:srgbClr val="FF0000"/>
                    </a:solidFill>
                    <a:latin typeface="微软雅黑" pitchFamily="34" charset="0"/>
                    <a:ea typeface="微软雅黑" pitchFamily="34" charset="-122"/>
                    <a:cs typeface="微软雅黑" pitchFamily="34" charset="-120"/>
                  </a:rPr>
                  <a:t>取适量产品于试管中，加水溶解后，滴加盐酸酸化的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err="1">
                    <a:solidFill>
                      <a:srgbClr val="FF0000"/>
                    </a:solidFill>
                    <a:latin typeface="微软雅黑" pitchFamily="34" charset="0"/>
                    <a:ea typeface="微软雅黑" pitchFamily="34" charset="-122"/>
                    <a:cs typeface="微软雅黑" pitchFamily="34" charset="-120"/>
                  </a:rPr>
                  <a:t>溶液，若产生白色沉淀，说</a:t>
                </a:r>
                <a:endParaRPr lang="en-US" altLang="zh-CN" b="0" i="0" dirty="0">
                  <a:solidFill>
                    <a:srgbClr val="FF0000"/>
                  </a:solidFill>
                  <a:latin typeface="微软雅黑" pitchFamily="34" charset="0"/>
                  <a:ea typeface="微软雅黑" pitchFamily="34" charset="-122"/>
                  <a:cs typeface="微软雅黑" pitchFamily="34" charset="-120"/>
                </a:endParaRPr>
              </a:p>
              <a:p>
                <a:pPr latinLnBrk="1">
                  <a:lnSpc>
                    <a:spcPts val="2779"/>
                  </a:lnSpc>
                </a:pPr>
                <a:r>
                  <a:rPr lang="en-US" altLang="zh-CN" b="0" i="0" dirty="0" err="1">
                    <a:solidFill>
                      <a:srgbClr val="FF0000"/>
                    </a:solidFill>
                    <a:latin typeface="微软雅黑" pitchFamily="34" charset="0"/>
                    <a:ea typeface="微软雅黑" pitchFamily="34" charset="-122"/>
                    <a:cs typeface="微软雅黑" pitchFamily="34" charset="-120"/>
                  </a:rPr>
                  <a:t>明产品含</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FF0000"/>
                    </a:solidFill>
                    <a:latin typeface="微软雅黑" pitchFamily="34" charset="0"/>
                    <a:ea typeface="微软雅黑" pitchFamily="34" charset="-122"/>
                    <a:cs typeface="微软雅黑" pitchFamily="34" charset="-120"/>
                  </a:rPr>
                  <a:t>杂质，反之则无</a:t>
                </a:r>
                <a:endParaRPr lang="en-US" altLang="zh-CN" dirty="0">
                  <a:solidFill>
                    <a:srgbClr val="FF0000"/>
                  </a:solidFill>
                </a:endParaRPr>
              </a:p>
            </p:txBody>
          </p:sp>
        </mc:Choice>
        <mc:Fallback>
          <p:sp>
            <p:nvSpPr>
              <p:cNvPr id="15" name="QB_6_AN.302_1#257cfb536.blank?vop=1&amp;pid=f56e9d767&amp;color=0,0,0&amp;vpa=154&amp;vtp=1&amp;bbb=1&amp;hb=1"/>
              <p:cNvSpPr>
                <a:spLocks noRot="1" noChangeAspect="1" noMove="1" noResize="1" noEditPoints="1" noAdjustHandles="1" noChangeArrowheads="1" noChangeShapeType="1" noTextEdit="1"/>
              </p:cNvSpPr>
              <p:nvPr/>
            </p:nvSpPr>
            <p:spPr>
              <a:xfrm>
                <a:off x="832104" y="2005387"/>
                <a:ext cx="10531904" cy="711200"/>
              </a:xfrm>
              <a:prstGeom prst="rect">
                <a:avLst/>
              </a:prstGeom>
              <a:blipFill>
                <a:blip r:embed="rId5"/>
                <a:stretch>
                  <a:fillRect l="-1390" t="-4274" r="-1158" b="-1453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bg/>
                                          </p:spTgt>
                                        </p:tgtEl>
                                        <p:attrNameLst>
                                          <p:attrName>style.visibility</p:attrName>
                                        </p:attrNameLst>
                                      </p:cBhvr>
                                      <p:to>
                                        <p:strVal val="visible"/>
                                      </p:to>
                                    </p:set>
                                    <p:anim calcmode="lin" valueType="num">
                                      <p:cBhvr additive="base">
                                        <p:cTn id="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xEl>
                                              <p:pRg st="1" end="1"/>
                                            </p:txEl>
                                          </p:spTgt>
                                        </p:tgtEl>
                                        <p:attrNameLst>
                                          <p:attrName>style.visibility</p:attrName>
                                        </p:attrNameLst>
                                      </p:cBhvr>
                                      <p:to>
                                        <p:strVal val="visible"/>
                                      </p:to>
                                    </p:set>
                                    <p:anim calcmode="lin" valueType="num">
                                      <p:cBhvr additive="base">
                                        <p:cTn id="15"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bg/>
                                          </p:spTgt>
                                        </p:tgtEl>
                                        <p:attrNameLst>
                                          <p:attrName>style.visibility</p:attrName>
                                        </p:attrNameLst>
                                      </p:cBhvr>
                                      <p:to>
                                        <p:strVal val="visible"/>
                                      </p:to>
                                    </p:set>
                                    <p:anim calcmode="lin" valueType="num">
                                      <p:cBhvr additive="base">
                                        <p:cTn id="2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3">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15"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6_BD.305_1#e71a88e2e?vop=1&amp;pid=41d9889fa&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氮气属于地球大气的主要成分之一，它是地球生命循环——氮循环的重要组成部分</a:t>
            </a:r>
            <a:r>
              <a:rPr lang="en-US" altLang="zh-CN" sz="1800" b="0" i="0">
                <a:solidFill>
                  <a:srgbClr val="000000"/>
                </a:solidFill>
                <a:latin typeface="微软雅黑" pitchFamily="34" charset="0"/>
                <a:ea typeface="微软雅黑" pitchFamily="34" charset="-122"/>
                <a:cs typeface="微软雅黑" pitchFamily="34" charset="-120"/>
              </a:rPr>
              <a:t>，下列关于氮气的说</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法错误的是(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6_AN.306_1#e71a88e2e.bracket?vop=1&amp;pid=41d9889fa&amp;color=0,0,0&amp;vpa=156&amp;vtp=1"/>
          <p:cNvSpPr/>
          <p:nvPr/>
        </p:nvSpPr>
        <p:spPr>
          <a:xfrm>
            <a:off x="2158460" y="15067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sp>
        <p:nvSpPr>
          <p:cNvPr id="4" name="QC_6_BD.305_2#e71a88e2e.choices?vop=1&amp;pid=41d9889fa&amp;color=0,0,0&amp;vtp=1&amp;bbb=1"/>
          <p:cNvSpPr/>
          <p:nvPr/>
        </p:nvSpPr>
        <p:spPr>
          <a:xfrm>
            <a:off x="832104" y="1948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氮气不燃烧，也无法支持任何物质燃烧，不能供给呼吸</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液氮可用于医学和高科技领域制造低温环境</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利用氮气的稳定性，工业上用来替代稀有气体作焊接金属的保护气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氮气可用于食品保鲜</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6_BD.307_1#ccb338b0d?vop=1&amp;pid=41d9889f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下列反应不属于氮的固定的是(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08_1#ccb338b0d.bracket?vop=1&amp;pid=41d9889fa&amp;color=0,0,0&amp;vpa=157&amp;vtp=1"/>
          <p:cNvSpPr/>
          <p:nvPr/>
        </p:nvSpPr>
        <p:spPr>
          <a:xfrm>
            <a:off x="39872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307_2#ccb338b0d.choices?vop=1&amp;pid=41d9889fa&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雷雨天气时</a:t>
                </a:r>
                <a:r>
                  <a:rPr lang="en-US" altLang="zh-CN" sz="1800" b="0" i="0">
                    <a:solidFill>
                      <a:srgbClr val="000000"/>
                    </a:solidFill>
                    <a:latin typeface="微软雅黑" pitchFamily="34" charset="0"/>
                    <a:ea typeface="微软雅黑" pitchFamily="34" charset="-122"/>
                    <a:cs typeface="微软雅黑" pitchFamily="34" charset="-120"/>
                  </a:rPr>
                  <a:t>，空气中的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在一定条件下生成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通过豆科植物的根瘤菌将氮气转变成氨</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被氧气氧化为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307_2#ccb338b0d.choices?vop=1&amp;pid=41d9889fa&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09_1#cf5956cbd?vop=1&amp;pid=41d9889fa&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科学家采用一种“机械化学”的新方法，在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45 ℃</m:t>
                    </m:r>
                  </m:oMath>
                </a14:m>
                <a:r>
                  <a:rPr lang="en-US" altLang="zh-CN" sz="1800" b="0" i="0" dirty="0">
                    <a:solidFill>
                      <a:srgbClr val="000000"/>
                    </a:solidFill>
                    <a:latin typeface="微软雅黑" pitchFamily="34" charset="0"/>
                    <a:ea typeface="微软雅黑" pitchFamily="34" charset="-122"/>
                    <a:cs typeface="微软雅黑" pitchFamily="34" charset="-120"/>
                  </a:rPr>
                  <a:t>和常压条件下</a:t>
                </a:r>
                <a:r>
                  <a:rPr lang="en-US" altLang="zh-CN" sz="1800" b="0" i="0">
                    <a:solidFill>
                      <a:srgbClr val="000000"/>
                    </a:solidFill>
                    <a:latin typeface="微软雅黑" pitchFamily="34" charset="0"/>
                    <a:ea typeface="微软雅黑" pitchFamily="34" charset="-122"/>
                    <a:cs typeface="微软雅黑" pitchFamily="34" charset="-120"/>
                  </a:rPr>
                  <a:t>，使</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。下列说法不正</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309_1#cf5956cbd?vop=1&amp;pid=41d9889fa&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6_AN.310_1#cf5956cbd.bracket?vop=1&amp;pid=41d9889fa&amp;color=0,0,0&amp;vpa=158&amp;vtp=1"/>
          <p:cNvSpPr/>
          <p:nvPr/>
        </p:nvSpPr>
        <p:spPr>
          <a:xfrm>
            <a:off x="1701260" y="1506720"/>
            <a:ext cx="31273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309_2#cf5956cbd.choices?vop=1&amp;pid=41d9889fa&amp;color=0,0,0&amp;vtp=1&amp;bbb=1"/>
              <p:cNvSpPr/>
              <p:nvPr/>
            </p:nvSpPr>
            <p:spPr>
              <a:xfrm>
                <a:off x="832104" y="19489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该方法属于人工固氮</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该反应是一个可逆反应</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该反应的气体分子总数增加</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原料</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可由分离液化空气获得</a:t>
                </a:r>
                <a:endParaRPr lang="en-US" altLang="zh-CN" sz="1800" dirty="0"/>
              </a:p>
            </p:txBody>
          </p:sp>
        </mc:Choice>
        <mc:Fallback xmlns="">
          <p:sp>
            <p:nvSpPr>
              <p:cNvPr id="4" name="QC_6_BD.309_2#cf5956cbd.choices?vop=1&amp;pid=41d9889fa&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BD.15_1#61ebbd615?sp=1&amp;vop=1&amp;pid=1e05d4bc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某同学用如图装置探究铁与水蒸气的反应（夹持装置已省略），</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6_1#61ebbd615.bracket?vop=1&amp;pid=1e05d4bc9&amp;color=0,0,0&amp;vpa=8&amp;vtp=1"/>
          <p:cNvSpPr/>
          <p:nvPr/>
        </p:nvSpPr>
        <p:spPr>
          <a:xfrm>
            <a:off x="101594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6_BD.15_2#61ebbd615?htil=2&amp;vop=1&amp;pid=1e05d4bc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47115" y="1622425"/>
            <a:ext cx="4407408" cy="14904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15_3#61ebbd615.choices?htil=2&amp;vop=1&amp;pid=1e05d4bc9&amp;color=0,0,0&amp;vtp=1&amp;bbb=1&amp;hb=1"/>
              <p:cNvSpPr/>
              <p:nvPr/>
            </p:nvSpPr>
            <p:spPr>
              <a:xfrm>
                <a:off x="832104" y="1529771"/>
                <a:ext cx="6044184" cy="2565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实验时，应先点燃甲处酒精灯，</a:t>
                </a:r>
                <a:r>
                  <a:rPr lang="en-US" altLang="zh-CN" sz="1800" b="0" i="0">
                    <a:solidFill>
                      <a:srgbClr val="000000"/>
                    </a:solidFill>
                    <a:latin typeface="微软雅黑" pitchFamily="34" charset="0"/>
                    <a:ea typeface="微软雅黑" pitchFamily="34" charset="-122"/>
                    <a:cs typeface="微软雅黑" pitchFamily="34" charset="-120"/>
                  </a:rPr>
                  <a:t>一段时间后再点燃乙、</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丁处酒精灯</a:t>
                </a:r>
                <a:endParaRPr lang="en-US" altLang="zh-CN" sz="1800" dirty="0"/>
              </a:p>
              <a:p>
                <a:pPr latinLnBrk="1">
                  <a:lnSpc>
                    <a:spcPts val="37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乙处反应的化学方程式为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实验过程中，能观察到丁处黑色粉末变红</a:t>
                </a:r>
                <a:r>
                  <a:rPr lang="en-US" altLang="zh-CN" sz="1800" b="0" i="0">
                    <a:solidFill>
                      <a:srgbClr val="000000"/>
                    </a:solidFill>
                    <a:latin typeface="微软雅黑" pitchFamily="34" charset="0"/>
                    <a:ea typeface="微软雅黑" pitchFamily="34" charset="-122"/>
                    <a:cs typeface="微软雅黑" pitchFamily="34" charset="-120"/>
                  </a:rPr>
                  <a:t>，戊处白色固体</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变蓝</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己的作用是防止空气中的水蒸气进入戊中干扰实验</a:t>
                </a:r>
                <a:endParaRPr lang="en-US" altLang="zh-CN" dirty="0"/>
              </a:p>
            </p:txBody>
          </p:sp>
        </mc:Choice>
        <mc:Fallback xmlns="">
          <p:sp>
            <p:nvSpPr>
              <p:cNvPr id="5" name="QC_6_BD.15_3#61ebbd615.choices?htil=2&amp;vop=1&amp;pid=1e05d4bc9&amp;color=0,0,0&amp;vtp=1&amp;bbb=1&amp;hb=1"/>
              <p:cNvSpPr>
                <a:spLocks noRot="1" noChangeAspect="1" noMove="1" noResize="1" noEditPoints="1" noAdjustHandles="1" noChangeArrowheads="1" noChangeShapeType="1" noTextEdit="1"/>
              </p:cNvSpPr>
              <p:nvPr/>
            </p:nvSpPr>
            <p:spPr>
              <a:xfrm>
                <a:off x="832104" y="1529771"/>
                <a:ext cx="6044184" cy="2565400"/>
              </a:xfrm>
              <a:prstGeom prst="rect">
                <a:avLst/>
              </a:prstGeom>
              <a:blipFill>
                <a:blip r:embed="rId4"/>
                <a:stretch>
                  <a:fillRect l="-2422" r="-2523" b="-356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6_BD.311_1#74f6b0d4d?vop=1&amp;pid=6fde419e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下列关于氮及其化合物的说法不正确的是(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12_1#74f6b0d4d.bracket?vop=1&amp;pid=6fde419e1&amp;color=0,0,0&amp;vpa=159&amp;vtp=1"/>
          <p:cNvSpPr/>
          <p:nvPr/>
        </p:nvSpPr>
        <p:spPr>
          <a:xfrm>
            <a:off x="5130260"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311_2#74f6b0d4d.choices?vop=1&amp;pid=6fde419e1&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均为大气污染气体，在大气中不可稳定存在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实验室用排水法收集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a:solidFill>
                      <a:srgbClr val="000000"/>
                    </a:solidFill>
                    <a:latin typeface="微软雅黑" pitchFamily="34" charset="0"/>
                    <a:ea typeface="微软雅黑" pitchFamily="34" charset="-122"/>
                    <a:cs typeface="微软雅黑" pitchFamily="34" charset="-120"/>
                  </a:rPr>
                  <a:t>，向上排空气法收集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可与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a:solidFill>
                      <a:srgbClr val="000000"/>
                    </a:solidFill>
                    <a:latin typeface="微软雅黑" pitchFamily="34" charset="0"/>
                    <a:ea typeface="微软雅黑" pitchFamily="34" charset="-122"/>
                    <a:cs typeface="微软雅黑" pitchFamily="34" charset="-120"/>
                  </a:rPr>
                  <a:t>溶液反应，</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属于酸性氧化物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与水发生反应时氧化剂与还原剂的质量比为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311_2#74f6b0d4d.choices?vop=1&amp;pid=6fde419e1&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13_1#74b778b66?sp=1&amp;vop=1&amp;pid=6fde419e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现将少量的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缓慢通入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溶液中（如图所示）发生反应，</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313_1#74b778b66?sp=1&amp;vop=1&amp;pid=6fde419e1&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314_1#74b778b66.bracket?vop=1&amp;pid=6fde419e1&amp;color=0,0,0&amp;vpa=160&amp;vtp=1"/>
          <p:cNvSpPr/>
          <p:nvPr/>
        </p:nvSpPr>
        <p:spPr>
          <a:xfrm>
            <a:off x="9258840"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6_BD.313_2#74b778b66?htil=30&amp;vop=1&amp;pid=6fde419e1&amp;color=0,0,0&amp;tib=255,255,255&amp;vtp=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69412" y="1622425"/>
            <a:ext cx="1581912" cy="9052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313_3#74b778b66.choices?htil=30&amp;vop=1&amp;pid=6fde419e1&amp;color=0,0,0&amp;vtp=1&amp;bbb=1&amp;hs=1"/>
              <p:cNvSpPr/>
              <p:nvPr/>
            </p:nvSpPr>
            <p:spPr>
              <a:xfrm>
                <a:off x="832104" y="1529771"/>
                <a:ext cx="8869680"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可采用向上排空气法收集气体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反应结束后</a:t>
                </a:r>
                <a:r>
                  <a:rPr lang="en-US" altLang="zh-CN" sz="1800" b="0" i="0">
                    <a:solidFill>
                      <a:srgbClr val="000000"/>
                    </a:solidFill>
                    <a:latin typeface="微软雅黑" pitchFamily="34" charset="0"/>
                    <a:ea typeface="微软雅黑" pitchFamily="34" charset="-122"/>
                    <a:cs typeface="微软雅黑" pitchFamily="34" charset="-120"/>
                  </a:rPr>
                  <a:t>，可直接滴入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溶液检测反应后的生成物中是否含有</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该实验发生的反应可认为是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溶液能导电</a:t>
                </a:r>
                <a:r>
                  <a:rPr lang="en-US" altLang="zh-CN" sz="1800" b="0" i="0">
                    <a:solidFill>
                      <a:srgbClr val="000000"/>
                    </a:solidFill>
                    <a:latin typeface="微软雅黑" pitchFamily="34" charset="0"/>
                    <a:ea typeface="微软雅黑" pitchFamily="34" charset="-122"/>
                    <a:cs typeface="微软雅黑" pitchFamily="34" charset="-120"/>
                  </a:rPr>
                  <a:t>，故</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溶液为电解质</a:t>
                </a:r>
                <a:endParaRPr lang="en-US" altLang="zh-CN" sz="1800" dirty="0"/>
              </a:p>
            </p:txBody>
          </p:sp>
        </mc:Choice>
        <mc:Fallback xmlns="">
          <p:sp>
            <p:nvSpPr>
              <p:cNvPr id="5" name="QC_6_BD.313_3#74b778b66.choices?htil=30&amp;vop=1&amp;pid=6fde419e1&amp;color=0,0,0&amp;vtp=1&amp;bbb=1&amp;hs=1"/>
              <p:cNvSpPr>
                <a:spLocks noRot="1" noChangeAspect="1" noMove="1" noResize="1" noEditPoints="1" noAdjustHandles="1" noChangeArrowheads="1" noChangeShapeType="1" noTextEdit="1"/>
              </p:cNvSpPr>
              <p:nvPr/>
            </p:nvSpPr>
            <p:spPr>
              <a:xfrm>
                <a:off x="832104" y="1529771"/>
                <a:ext cx="8869680" cy="1676400"/>
              </a:xfrm>
              <a:prstGeom prst="rect">
                <a:avLst/>
              </a:prstGeom>
              <a:blipFill>
                <a:blip r:embed="rId5"/>
                <a:stretch>
                  <a:fillRect l="-164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7AA59-EDAD-7D41-956E-19EB8B7515A0}"/>
            </a:ext>
          </a:extLst>
        </p:cNvPr>
        <p:cNvGrpSpPr/>
        <p:nvPr/>
      </p:nvGrpSpPr>
      <p:grpSpPr>
        <a:xfrm>
          <a:off x="0" y="0"/>
          <a:ext cx="0" cy="0"/>
          <a:chOff x="0" y="0"/>
          <a:chExt cx="0" cy="0"/>
        </a:xfrm>
      </p:grpSpPr>
      <p:pic>
        <p:nvPicPr>
          <p:cNvPr id="6" name="QC_6_BD.315_1#f6cce59c7?htil=31&amp;vop=1&amp;pid=c28f83d91&amp;color=0,0,0&amp;tib=255,255,255&amp;vtp=1&amp;hs=1" descr="preencoded.png">
            <a:extLst>
              <a:ext uri="{FF2B5EF4-FFF2-40B4-BE49-F238E27FC236}">
                <a16:creationId xmlns:a16="http://schemas.microsoft.com/office/drawing/2014/main" id="{ADDEB7F1-85F6-E48E-8FF0-93DA4DB4863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277856" y="1504755"/>
            <a:ext cx="1088136" cy="7315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6_BD.315_2#f6cce59c7?htil=31&amp;sp=1&amp;vop=1&amp;pid=c28f83d91&amp;color=0,0,0&amp;vtp=1&amp;bbb=1&amp;hb=1&amp;hs=1">
                <a:extLst>
                  <a:ext uri="{FF2B5EF4-FFF2-40B4-BE49-F238E27FC236}">
                    <a16:creationId xmlns:a16="http://schemas.microsoft.com/office/drawing/2014/main" id="{53371601-3760-FA0D-104D-B6ED11172699}"/>
                  </a:ext>
                </a:extLst>
              </p:cNvPr>
              <p:cNvSpPr/>
              <p:nvPr/>
            </p:nvSpPr>
            <p:spPr>
              <a:xfrm>
                <a:off x="832104" y="1413315"/>
                <a:ext cx="9363456"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在同温同压下，将等体积混合的四组气体：</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④</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，分别通入容积相同的试管，并立即倒立于水槽中（如图所示</a:t>
                </a:r>
                <a:r>
                  <a:rPr lang="en-US" altLang="zh-CN" sz="1800" b="0" i="0">
                    <a:solidFill>
                      <a:srgbClr val="000000"/>
                    </a:solidFill>
                    <a:latin typeface="微软雅黑" pitchFamily="34" charset="0"/>
                    <a:ea typeface="微软雅黑" pitchFamily="34" charset="-122"/>
                    <a:cs typeface="微软雅黑" pitchFamily="34" charset="-120"/>
                  </a:rPr>
                  <a:t>）。待试管内液面</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稳定后，剩余气体的体积依次为</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其中最小的是(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7" name="QC_6_BD.315_2#f6cce59c7?htil=31&amp;sp=1&amp;vop=1&amp;pid=c28f83d91&amp;color=0,0,0&amp;vtp=1&amp;bbb=1&amp;hb=1&amp;hs=1">
                <a:extLst>
                  <a:ext uri="{FF2B5EF4-FFF2-40B4-BE49-F238E27FC236}">
                    <a16:creationId xmlns:a16="http://schemas.microsoft.com/office/drawing/2014/main" id="{53371601-3760-FA0D-104D-B6ED11172699}"/>
                  </a:ext>
                </a:extLst>
              </p:cNvPr>
              <p:cNvSpPr>
                <a:spLocks noRot="1" noChangeAspect="1" noMove="1" noResize="1" noEditPoints="1" noAdjustHandles="1" noChangeArrowheads="1" noChangeShapeType="1" noTextEdit="1"/>
              </p:cNvSpPr>
              <p:nvPr/>
            </p:nvSpPr>
            <p:spPr>
              <a:xfrm>
                <a:off x="832104" y="1413315"/>
                <a:ext cx="9363456" cy="1257300"/>
              </a:xfrm>
              <a:prstGeom prst="rect">
                <a:avLst/>
              </a:prstGeom>
              <a:blipFill>
                <a:blip r:embed="rId4"/>
                <a:stretch>
                  <a:fillRect l="-1563" b="-7282"/>
                </a:stretch>
              </a:blipFill>
              <a:ln/>
            </p:spPr>
            <p:txBody>
              <a:bodyPr/>
              <a:lstStyle/>
              <a:p>
                <a:r>
                  <a:rPr lang="zh-CN" altLang="en-US">
                    <a:noFill/>
                  </a:rPr>
                  <a:t> </a:t>
                </a:r>
              </a:p>
            </p:txBody>
          </p:sp>
        </mc:Fallback>
      </mc:AlternateContent>
      <p:sp>
        <p:nvSpPr>
          <p:cNvPr id="8" name="QC_6_AN.316_1#f6cce59c7.bracket?vop=1&amp;pid=c28f83d91&amp;color=0,0,0&amp;vpa=161&amp;vtp=1">
            <a:extLst>
              <a:ext uri="{FF2B5EF4-FFF2-40B4-BE49-F238E27FC236}">
                <a16:creationId xmlns:a16="http://schemas.microsoft.com/office/drawing/2014/main" id="{BF7C8287-89E3-E330-41CA-C1BECFEA3976}"/>
              </a:ext>
            </a:extLst>
          </p:cNvPr>
          <p:cNvSpPr/>
          <p:nvPr/>
        </p:nvSpPr>
        <p:spPr>
          <a:xfrm>
            <a:off x="7362096" y="2259135"/>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9" name="QC_6_BD.315_3#f6cce59c7.choices?vop=1&amp;pid=c28f83d91&amp;color=0,0,0&amp;vtp=1&amp;bbb=1&amp;hs=1">
                <a:extLst>
                  <a:ext uri="{FF2B5EF4-FFF2-40B4-BE49-F238E27FC236}">
                    <a16:creationId xmlns:a16="http://schemas.microsoft.com/office/drawing/2014/main" id="{35955A96-574B-470F-10D4-A2C19B09404B}"/>
                  </a:ext>
                </a:extLst>
              </p:cNvPr>
              <p:cNvSpPr/>
              <p:nvPr/>
            </p:nvSpPr>
            <p:spPr>
              <a:xfrm>
                <a:off x="832104" y="2682101"/>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696972" algn="l"/>
                    <a:tab pos="5368544" algn="l"/>
                    <a:tab pos="805281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9" name="QC_6_BD.315_3#f6cce59c7.choices?vop=1&amp;pid=c28f83d91&amp;color=0,0,0&amp;vtp=1&amp;bbb=1&amp;hs=1">
                <a:extLst>
                  <a:ext uri="{FF2B5EF4-FFF2-40B4-BE49-F238E27FC236}">
                    <a16:creationId xmlns:a16="http://schemas.microsoft.com/office/drawing/2014/main" id="{35955A96-574B-470F-10D4-A2C19B09404B}"/>
                  </a:ext>
                </a:extLst>
              </p:cNvPr>
              <p:cNvSpPr>
                <a:spLocks noRot="1" noChangeAspect="1" noMove="1" noResize="1" noEditPoints="1" noAdjustHandles="1" noChangeArrowheads="1" noChangeShapeType="1" noTextEdit="1"/>
              </p:cNvSpPr>
              <p:nvPr/>
            </p:nvSpPr>
            <p:spPr>
              <a:xfrm>
                <a:off x="832104" y="2682101"/>
                <a:ext cx="10533888" cy="469900"/>
              </a:xfrm>
              <a:prstGeom prst="rect">
                <a:avLst/>
              </a:prstGeom>
              <a:blipFill>
                <a:blip r:embed="rId5"/>
                <a:stretch>
                  <a:fillRect l="-1389" b="-16883"/>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3127822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17_1#1e490bc79?vop=1&amp;pid=c28f83d91&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将装有一定体积的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的试管倒立于水槽中，最终试管内充满水。设</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在该条件下</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的体积分别为</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𝑉</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的比值可能是(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317_1#1e490bc79?vop=1&amp;pid=c28f83d91&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231" b="-10870"/>
                </a:stretch>
              </a:blipFill>
              <a:ln/>
            </p:spPr>
            <p:txBody>
              <a:bodyPr/>
              <a:lstStyle/>
              <a:p>
                <a:r>
                  <a:rPr lang="zh-CN" altLang="en-US">
                    <a:noFill/>
                  </a:rPr>
                  <a:t> </a:t>
                </a:r>
              </a:p>
            </p:txBody>
          </p:sp>
        </mc:Fallback>
      </mc:AlternateContent>
      <p:sp>
        <p:nvSpPr>
          <p:cNvPr id="3" name="QC_6_AN.318_1#1e490bc79.bracket?vop=1&amp;pid=c28f83d91&amp;color=0,0,0&amp;vpa=162&amp;vtp=1"/>
          <p:cNvSpPr/>
          <p:nvPr/>
        </p:nvSpPr>
        <p:spPr>
          <a:xfrm>
            <a:off x="6432645"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317_2#1e490bc79.choices?vop=1&amp;pid=c28f83d91&amp;color=0,0,0&amp;vtp=1&amp;bbb=1"/>
              <p:cNvSpPr/>
              <p:nvPr/>
            </p:nvSpPr>
            <p:spPr>
              <a:xfrm>
                <a:off x="832104" y="1948990"/>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0147" algn="l"/>
                    <a:tab pos="5374894" algn="l"/>
                    <a:tab pos="804964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 4: 6</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4: 5</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7: 2: 6</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8: 4: 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317_2#1e490bc79.choices?vop=1&amp;pid=c28f83d91&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a:blip r:embed="rId4"/>
                <a:stretch>
                  <a:fillRect l="-1389" b="-1688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5_BD#56f949c4e?pid=231e999b1&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通法攻略30</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2" name="P_5_BD#56f949c4e?pid=231e999b1&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QC_5_BD.319_1#df57be30a?htil=32&amp;vop=1&amp;pid=231e999b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995469" y="1582349"/>
            <a:ext cx="3291840" cy="266090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319_2#df57be30a?htil=32&amp;sp=1&amp;vop=1&amp;pid=231e999b1&amp;color=0,0,0&amp;vtp=1&amp;bbb=1"/>
          <p:cNvSpPr/>
          <p:nvPr/>
        </p:nvSpPr>
        <p:spPr>
          <a:xfrm>
            <a:off x="832104" y="1490909"/>
            <a:ext cx="715060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氮循环是海洋生态系统的基础和关键，其中无机氮循环过程如图所示。</a:t>
            </a:r>
            <a:endParaRPr lang="en-US" altLang="zh-CN" sz="1800" dirty="0"/>
          </a:p>
        </p:txBody>
      </p:sp>
      <p:sp>
        <p:nvSpPr>
          <p:cNvPr id="5" name="QC_5_BD.319_3#df57be30a?htil=32&amp;vop=1&amp;pid=231e999b1&amp;color=0,0,0&amp;vtp=1&amp;bbb=1"/>
          <p:cNvSpPr/>
          <p:nvPr/>
        </p:nvSpPr>
        <p:spPr>
          <a:xfrm>
            <a:off x="832104" y="1944355"/>
            <a:ext cx="715060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下列关于海洋无机氮循环的说法不正确的是(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6" name="QC_5_AN.320_1#df57be30a.bracket?vop=1&amp;pid=231e999b1&amp;color=0,0,0&amp;vpa=163&amp;vtp=1"/>
          <p:cNvSpPr/>
          <p:nvPr/>
        </p:nvSpPr>
        <p:spPr>
          <a:xfrm>
            <a:off x="5358860" y="1941180"/>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7" name="QC_5_BD.319_4#df57be30a.choices?htil=32&amp;vop=1&amp;pid=231e999b1&amp;color=0,0,0&amp;vtp=1&amp;bbb=1"/>
              <p:cNvSpPr/>
              <p:nvPr/>
            </p:nvSpPr>
            <p:spPr>
              <a:xfrm>
                <a:off x="832104" y="2398380"/>
                <a:ext cx="715060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过程2中</a:t>
                </a:r>
                <a:r>
                  <a:rPr lang="en-US" altLang="zh-CN" sz="1800" b="0" i="0">
                    <a:solidFill>
                      <a:srgbClr val="000000"/>
                    </a:solidFill>
                    <a:latin typeface="微软雅黑" pitchFamily="34" charset="0"/>
                    <a:ea typeface="微软雅黑" pitchFamily="34" charset="-122"/>
                    <a:cs typeface="微软雅黑" pitchFamily="34" charset="-120"/>
                  </a:rPr>
                  <a:t>，可能需要</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参与反应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过程3中，发生的均为还原反应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过程4中，生成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至少转移</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8 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电子</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过程5中，反应后氮元素的化合价均降低</a:t>
                </a:r>
                <a:endParaRPr lang="en-US" altLang="zh-CN" sz="1800" dirty="0"/>
              </a:p>
            </p:txBody>
          </p:sp>
        </mc:Choice>
        <mc:Fallback xmlns="">
          <p:sp>
            <p:nvSpPr>
              <p:cNvPr id="7" name="QC_5_BD.319_4#df57be30a.choices?htil=32&amp;vop=1&amp;pid=231e999b1&amp;color=0,0,0&amp;vtp=1&amp;bbb=1"/>
              <p:cNvSpPr>
                <a:spLocks noRot="1" noChangeAspect="1" noMove="1" noResize="1" noEditPoints="1" noAdjustHandles="1" noChangeArrowheads="1" noChangeShapeType="1" noTextEdit="1"/>
              </p:cNvSpPr>
              <p:nvPr/>
            </p:nvSpPr>
            <p:spPr>
              <a:xfrm>
                <a:off x="832104" y="2398380"/>
                <a:ext cx="7150608" cy="1676400"/>
              </a:xfrm>
              <a:prstGeom prst="rect">
                <a:avLst/>
              </a:prstGeom>
              <a:blipFill>
                <a:blip r:embed="rId5"/>
                <a:stretch>
                  <a:fillRect l="-2046"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QC_5_BD.321_1#cd3ac19a5?sp=1&amp;vop=1&amp;pid=231e999b1&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如图所示，试管中盛装的是红棕色气体，当倒扣在盛有水的水槽中时，试管内水面上升，</a:t>
            </a:r>
            <a:r>
              <a:rPr lang="en-US" altLang="zh-CN" sz="1800" b="0" i="0">
                <a:solidFill>
                  <a:srgbClr val="000000"/>
                </a:solidFill>
                <a:latin typeface="微软雅黑" pitchFamily="34" charset="0"/>
                <a:ea typeface="微软雅黑" pitchFamily="34" charset="-122"/>
                <a:cs typeface="微软雅黑" pitchFamily="34" charset="-120"/>
              </a:rPr>
              <a:t>但不能充满试管，</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当向试管内鼓入氧气后</a:t>
            </a:r>
            <a:r>
              <a:rPr lang="en-US" altLang="zh-CN" sz="1800" b="0" i="0" dirty="0">
                <a:solidFill>
                  <a:srgbClr val="000000"/>
                </a:solidFill>
                <a:latin typeface="微软雅黑" pitchFamily="34" charset="0"/>
                <a:ea typeface="微软雅黑" pitchFamily="34" charset="-122"/>
                <a:cs typeface="微软雅黑" pitchFamily="34" charset="-120"/>
              </a:rPr>
              <a:t>，可以观察到试管中水柱继续上升，经过多次重复后，试管内完全被水充满</a:t>
            </a:r>
            <a:r>
              <a:rPr lang="en-US" altLang="zh-CN" sz="1800" b="0" i="0">
                <a:solidFill>
                  <a:srgbClr val="000000"/>
                </a:solidFill>
                <a:latin typeface="微软雅黑" pitchFamily="34" charset="0"/>
                <a:ea typeface="微软雅黑" pitchFamily="34" charset="-122"/>
                <a:cs typeface="微软雅黑" pitchFamily="34" charset="-120"/>
              </a:rPr>
              <a:t>，对原</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试管中盛装气体的说法正确的是(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pic>
        <p:nvPicPr>
          <p:cNvPr id="4" name="QC_5_BD.321_2#cd3ac19a5?vop=1&amp;pid=231e999b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85816" y="2448044"/>
            <a:ext cx="1417320" cy="106984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321_3#cd3ac19a5?vop=1&amp;pid=231e999b1&amp;color=0,0,0&amp;vtp=1&amp;bbb=1"/>
              <p:cNvSpPr/>
              <p:nvPr/>
            </p:nvSpPr>
            <p:spPr>
              <a:xfrm>
                <a:off x="832104" y="3654544"/>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641594" algn="l"/>
                  </a:tabLst>
                  <a:defRPr/>
                </a:pPr>
                <a:r>
                  <a:rPr lang="en-US" altLang="zh-CN" sz="1800" b="0" i="0">
                    <a:solidFill>
                      <a:srgbClr val="000000"/>
                    </a:solidFill>
                    <a:latin typeface="微软雅黑" pitchFamily="34" charset="0"/>
                    <a:ea typeface="微软雅黑" pitchFamily="34" charset="-122"/>
                    <a:cs typeface="微软雅黑" pitchFamily="34" charset="-120"/>
                  </a:rPr>
                  <a:t>①可能是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的混合气体</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②可能是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641594" algn="l"/>
                  </a:tabLst>
                  <a:defRPr/>
                </a:pPr>
                <a:r>
                  <a:rPr lang="en-US" altLang="zh-CN" b="0" i="0">
                    <a:solidFill>
                      <a:srgbClr val="000000"/>
                    </a:solidFill>
                    <a:latin typeface="微软雅黑" pitchFamily="34" charset="0"/>
                    <a:ea typeface="微软雅黑" pitchFamily="34" charset="-122"/>
                    <a:cs typeface="微软雅黑" pitchFamily="34" charset="-120"/>
                  </a:rPr>
                  <a:t>③</a:t>
                </a:r>
                <a:r>
                  <a:rPr lang="en-US" altLang="zh-CN" sz="1800" b="0" i="0" dirty="0">
                    <a:solidFill>
                      <a:srgbClr val="000000"/>
                    </a:solidFill>
                    <a:latin typeface="微软雅黑" pitchFamily="34" charset="0"/>
                    <a:ea typeface="微软雅黑" pitchFamily="34" charset="-122"/>
                    <a:cs typeface="微软雅黑" pitchFamily="34" charset="-120"/>
                  </a:rPr>
                  <a:t>可能是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的混合气体</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④只可能是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一种气体</a:t>
                </a:r>
                <a:endParaRPr lang="en-US" altLang="zh-CN" sz="1800" dirty="0"/>
              </a:p>
            </p:txBody>
          </p:sp>
        </mc:Choice>
        <mc:Fallback xmlns="">
          <p:sp>
            <p:nvSpPr>
              <p:cNvPr id="5" name="QC_5_BD.321_3#cd3ac19a5?vop=1&amp;pid=231e999b1&amp;color=0,0,0&amp;vtp=1&amp;bbb=1"/>
              <p:cNvSpPr>
                <a:spLocks noRot="1" noChangeAspect="1" noMove="1" noResize="1" noEditPoints="1" noAdjustHandles="1" noChangeArrowheads="1" noChangeShapeType="1" noTextEdit="1"/>
              </p:cNvSpPr>
              <p:nvPr/>
            </p:nvSpPr>
            <p:spPr>
              <a:xfrm>
                <a:off x="832104" y="3654544"/>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
        <p:nvSpPr>
          <p:cNvPr id="3" name="QC_5_BD.323_1#cd3ac19a5.choices?vop=1&amp;pid=231e999b1&amp;color=0,0,0&amp;vtp=1&amp;bt=1&amp;bbb=1">
            <a:extLst>
              <a:ext uri="{FF2B5EF4-FFF2-40B4-BE49-F238E27FC236}">
                <a16:creationId xmlns:a16="http://schemas.microsoft.com/office/drawing/2014/main" id="{74832F04-5232-CD07-D037-55502920EEF7}"/>
              </a:ext>
            </a:extLst>
          </p:cNvPr>
          <p:cNvSpPr/>
          <p:nvPr/>
        </p:nvSpPr>
        <p:spPr>
          <a:xfrm>
            <a:off x="829056" y="4629396"/>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6497" algn="l"/>
                <a:tab pos="5374894" algn="l"/>
                <a:tab pos="805599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①②</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②③</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③④</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①④</a:t>
            </a:r>
            <a:endParaRPr lang="en-US" altLang="zh-CN" sz="1800" dirty="0"/>
          </a:p>
        </p:txBody>
      </p:sp>
      <p:sp>
        <p:nvSpPr>
          <p:cNvPr id="7" name="QC_5_AN.327_1#926f87f15.bracket?vop=1&amp;pid=231e999b1&amp;color=0,0,0&amp;vpa=166&amp;vtp=1">
            <a:extLst>
              <a:ext uri="{FF2B5EF4-FFF2-40B4-BE49-F238E27FC236}">
                <a16:creationId xmlns:a16="http://schemas.microsoft.com/office/drawing/2014/main" id="{9F4C8DFB-D421-5BCC-D88C-0DD66DC174F9}"/>
              </a:ext>
            </a:extLst>
          </p:cNvPr>
          <p:cNvSpPr/>
          <p:nvPr/>
        </p:nvSpPr>
        <p:spPr>
          <a:xfrm>
            <a:off x="4278255" y="191820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pic>
        <p:nvPicPr>
          <p:cNvPr id="2" name="QC_5_BD.324_1#55dc05074?htil=33&amp;vop=1&amp;pid=231e999b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352082" y="1171440"/>
            <a:ext cx="1975104" cy="14813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C_5_BD.324_2#55dc05074?htil=33&amp;sp=1&amp;vop=1&amp;pid=231e999b1&amp;color=0,0,0&amp;vtp=1&amp;bt=1&amp;bbb=1&amp;hb=1"/>
              <p:cNvSpPr/>
              <p:nvPr/>
            </p:nvSpPr>
            <p:spPr>
              <a:xfrm>
                <a:off x="832104" y="1080000"/>
                <a:ext cx="8476488" cy="12573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硝酸厂烟气中含有大量氮氧化物</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。常温下</a:t>
                </a:r>
                <a:r>
                  <a:rPr lang="en-US" altLang="zh-CN" sz="1800" b="0" i="0">
                    <a:solidFill>
                      <a:srgbClr val="000000"/>
                    </a:solidFill>
                    <a:latin typeface="微软雅黑" pitchFamily="34" charset="0"/>
                    <a:ea typeface="微软雅黑" pitchFamily="34" charset="-122"/>
                    <a:cs typeface="微软雅黑" pitchFamily="34" charset="-120"/>
                  </a:rPr>
                  <a:t>，将烟气与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的混合气体通入</a:t>
                </a:r>
              </a:p>
              <a:p>
                <a:pPr latinLnBrk="1">
                  <a:lnSpc>
                    <a:spcPts val="3300"/>
                  </a:lnSpc>
                </a:pP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的混合溶液中可实现无害化处理，其转化过程如图所示</a:t>
                </a:r>
                <a:r>
                  <a:rPr lang="en-US" altLang="zh-CN" sz="1800" b="0" i="0">
                    <a:solidFill>
                      <a:srgbClr val="000000"/>
                    </a:solidFill>
                    <a:latin typeface="微软雅黑" pitchFamily="34" charset="0"/>
                    <a:ea typeface="微软雅黑" pitchFamily="34" charset="-122"/>
                    <a:cs typeface="微软雅黑" pitchFamily="34" charset="-120"/>
                  </a:rPr>
                  <a:t>。下列</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3" name="QC_5_BD.324_2#55dc05074?htil=33&amp;sp=1&amp;vop=1&amp;pid=231e999b1&amp;color=0,0,0&amp;vtp=1&amp;bt=1&amp;bbb=1&amp;hb=1"/>
              <p:cNvSpPr>
                <a:spLocks noRot="1" noChangeAspect="1" noMove="1" noResize="1" noEditPoints="1" noAdjustHandles="1" noChangeArrowheads="1" noChangeShapeType="1" noTextEdit="1"/>
              </p:cNvSpPr>
              <p:nvPr/>
            </p:nvSpPr>
            <p:spPr>
              <a:xfrm>
                <a:off x="832104" y="1080000"/>
                <a:ext cx="8476488" cy="1257300"/>
              </a:xfrm>
              <a:prstGeom prst="rect">
                <a:avLst/>
              </a:prstGeom>
              <a:blipFill>
                <a:blip r:embed="rId4"/>
                <a:stretch>
                  <a:fillRect l="-1727" r="-1223" b="-7767"/>
                </a:stretch>
              </a:blipFill>
              <a:ln/>
            </p:spPr>
            <p:txBody>
              <a:bodyPr/>
              <a:lstStyle/>
              <a:p>
                <a:r>
                  <a:rPr lang="zh-CN" altLang="en-US">
                    <a:noFill/>
                  </a:rPr>
                  <a:t> </a:t>
                </a:r>
              </a:p>
            </p:txBody>
          </p:sp>
        </mc:Fallback>
      </mc:AlternateContent>
      <p:sp>
        <p:nvSpPr>
          <p:cNvPr id="4" name="QC_5_AN.325_1#55dc05074.bracket?vop=1&amp;pid=231e999b1&amp;color=0,0,0&amp;vpa=165&amp;vtp=1"/>
          <p:cNvSpPr/>
          <p:nvPr/>
        </p:nvSpPr>
        <p:spPr>
          <a:xfrm>
            <a:off x="2387060" y="19258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5" name="QC_5_BD.324_3#55dc05074.choices?htil=33&amp;vop=1&amp;pid=231e999b1&amp;color=0,0,0&amp;vtp=1&amp;bbb=1"/>
              <p:cNvSpPr/>
              <p:nvPr/>
            </p:nvSpPr>
            <p:spPr>
              <a:xfrm>
                <a:off x="832104" y="2321044"/>
                <a:ext cx="84764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a:t>
                </a:r>
                <a:r>
                  <a:rPr lang="en-US" altLang="zh-CN" sz="1800" b="0" i="0">
                    <a:solidFill>
                      <a:srgbClr val="000000"/>
                    </a:solidFill>
                    <a:latin typeface="微软雅黑" pitchFamily="34" charset="0"/>
                    <a:ea typeface="微软雅黑" pitchFamily="34" charset="-122"/>
                    <a:cs typeface="微软雅黑" pitchFamily="34" charset="-120"/>
                  </a:rPr>
                  <a:t>Ⅰ的离子方程式为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反应Ⅱ中氧化产物与还原产物的物质的量之比为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1:4</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该转化过程的实质是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被</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反应过程中混合溶液内</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离子总数一定保持不变</a:t>
                </a:r>
                <a:endParaRPr lang="en-US" altLang="zh-CN" sz="1800" dirty="0"/>
              </a:p>
            </p:txBody>
          </p:sp>
        </mc:Choice>
        <mc:Fallback xmlns="">
          <p:sp>
            <p:nvSpPr>
              <p:cNvPr id="5" name="QC_5_BD.324_3#55dc05074.choices?htil=33&amp;vop=1&amp;pid=231e999b1&amp;color=0,0,0&amp;vtp=1&amp;bbb=1"/>
              <p:cNvSpPr>
                <a:spLocks noRot="1" noChangeAspect="1" noMove="1" noResize="1" noEditPoints="1" noAdjustHandles="1" noChangeArrowheads="1" noChangeShapeType="1" noTextEdit="1"/>
              </p:cNvSpPr>
              <p:nvPr/>
            </p:nvSpPr>
            <p:spPr>
              <a:xfrm>
                <a:off x="832104" y="2321044"/>
                <a:ext cx="8476488" cy="1676400"/>
              </a:xfrm>
              <a:prstGeom prst="rect">
                <a:avLst/>
              </a:prstGeom>
              <a:blipFill>
                <a:blip r:embed="rId5"/>
                <a:stretch>
                  <a:fillRect l="-1727"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326_1#926f87f15?sp=1&amp;vop=1&amp;pid=231e999b1&amp;color=0,0,0&amp;vtp=1&amp;bt=1&amp;bbb=1&amp;hb=1"/>
              <p:cNvSpPr/>
              <p:nvPr/>
            </p:nvSpPr>
            <p:spPr>
              <a:xfrm>
                <a:off x="832104" y="1080000"/>
                <a:ext cx="10533888" cy="25146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创新应用</a:t>
                </a:r>
                <a:r>
                  <a:rPr lang="en-US" altLang="zh-CN" sz="1800" b="0" i="0" dirty="0">
                    <a:solidFill>
                      <a:srgbClr val="000000"/>
                    </a:solidFill>
                    <a:latin typeface="微软雅黑" pitchFamily="34" charset="0"/>
                    <a:ea typeface="微软雅黑" pitchFamily="34" charset="-122"/>
                    <a:cs typeface="微软雅黑" pitchFamily="34" charset="-120"/>
                  </a:rPr>
                  <a:t>硝酸工业尾气中的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进入大气后会破坏臭氧层</a:t>
                </a:r>
                <a:r>
                  <a:rPr lang="en-US" altLang="zh-CN" sz="1800" b="0" i="0">
                    <a:solidFill>
                      <a:srgbClr val="000000"/>
                    </a:solidFill>
                    <a:latin typeface="微软雅黑" pitchFamily="34" charset="0"/>
                    <a:ea typeface="微软雅黑" pitchFamily="34" charset="-122"/>
                    <a:cs typeface="微软雅黑" pitchFamily="34" charset="-120"/>
                  </a:rPr>
                  <a:t>。可用氢氧化钠溶液对含氮氧化物的废气</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进行处理</a:t>
                </a:r>
                <a:r>
                  <a:rPr lang="en-US" altLang="zh-CN" sz="1800" b="0" i="0" dirty="0">
                    <a:solidFill>
                      <a:srgbClr val="000000"/>
                    </a:solidFill>
                    <a:latin typeface="微软雅黑" pitchFamily="34" charset="0"/>
                    <a:ea typeface="微软雅黑" pitchFamily="34" charset="-122"/>
                    <a:cs typeface="微软雅黑" pitchFamily="34" charset="-120"/>
                  </a:rPr>
                  <a:t>，反应的化学方程式如下：</a:t>
                </a:r>
                <a:endParaRPr lang="en-US" altLang="zh-CN" sz="1800" dirty="0"/>
              </a:p>
              <a:p>
                <a:pPr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将</a:t>
                </a:r>
                <a:r>
                  <a:rPr lang="en-US" altLang="zh-CN" sz="1800" b="0" i="0">
                    <a:solidFill>
                      <a:srgbClr val="000000"/>
                    </a:solidFill>
                    <a:latin typeface="微软雅黑" pitchFamily="34" charset="0"/>
                    <a:ea typeface="微软雅黑" pitchFamily="34" charset="-122"/>
                    <a:cs typeface="微软雅黑" pitchFamily="34" charset="-120"/>
                  </a:rPr>
                  <a:t>一定量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的混合气体通入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溶液中，恰好被完全吸收</a:t>
                </a:r>
                <a:r>
                  <a:rPr lang="en-US" altLang="zh-CN" sz="1800" b="0" i="0">
                    <a:solidFill>
                      <a:srgbClr val="000000"/>
                    </a:solidFill>
                    <a:latin typeface="微软雅黑" pitchFamily="34" charset="0"/>
                    <a:ea typeface="微软雅黑" pitchFamily="34" charset="-122"/>
                    <a:cs typeface="微软雅黑" pitchFamily="34" charset="-120"/>
                  </a:rPr>
                  <a:t>，则下列有关判断正</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326_1#926f87f15?sp=1&amp;vop=1&amp;pid=231e999b1&amp;color=0,0,0&amp;vtp=1&amp;bt=1&amp;bbb=1&amp;hb=1"/>
              <p:cNvSpPr>
                <a:spLocks noRot="1" noChangeAspect="1" noMove="1" noResize="1" noEditPoints="1" noAdjustHandles="1" noChangeArrowheads="1" noChangeShapeType="1" noTextEdit="1"/>
              </p:cNvSpPr>
              <p:nvPr/>
            </p:nvSpPr>
            <p:spPr>
              <a:xfrm>
                <a:off x="832104" y="1080000"/>
                <a:ext cx="10533888" cy="2514600"/>
              </a:xfrm>
              <a:prstGeom prst="rect">
                <a:avLst/>
              </a:prstGeom>
              <a:blipFill>
                <a:blip r:embed="rId3"/>
                <a:stretch>
                  <a:fillRect l="-1389" r="-1157" b="-3632"/>
                </a:stretch>
              </a:blipFill>
              <a:ln/>
            </p:spPr>
            <p:txBody>
              <a:bodyPr/>
              <a:lstStyle/>
              <a:p>
                <a:r>
                  <a:rPr lang="zh-CN" altLang="en-US">
                    <a:noFill/>
                  </a:rPr>
                  <a:t> </a:t>
                </a:r>
              </a:p>
            </p:txBody>
          </p:sp>
        </mc:Fallback>
      </mc:AlternateContent>
      <p:sp>
        <p:nvSpPr>
          <p:cNvPr id="3" name="QC_5_AN.327_1#926f87f15.bracket?vop=1&amp;pid=231e999b1&amp;color=0,0,0&amp;vpa=166&amp;vtp=1"/>
          <p:cNvSpPr/>
          <p:nvPr/>
        </p:nvSpPr>
        <p:spPr>
          <a:xfrm>
            <a:off x="1713960" y="31831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5_BD.326_2#926f87f15.choices?vop=1&amp;pid=231e999b1&amp;color=0,0,0&amp;vtp=1&amp;bbb=1"/>
              <p:cNvSpPr/>
              <p:nvPr/>
            </p:nvSpPr>
            <p:spPr>
              <a:xfrm>
                <a:off x="832104" y="363999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原混合气体中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的体积之比可能为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原混合气体中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在标准状况下的体积可能为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所得溶液中溶质一定有2种</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所得溶液中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的物质的量之比可能为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326_2#926f87f15.choices?vop=1&amp;pid=231e999b1&amp;color=0,0,0&amp;vtp=1&amp;bbb=1"/>
              <p:cNvSpPr>
                <a:spLocks noRot="1" noChangeAspect="1" noMove="1" noResize="1" noEditPoints="1" noAdjustHandles="1" noChangeArrowheads="1" noChangeShapeType="1" noTextEdit="1"/>
              </p:cNvSpPr>
              <p:nvPr/>
            </p:nvSpPr>
            <p:spPr>
              <a:xfrm>
                <a:off x="832104" y="3639994"/>
                <a:ext cx="10533888" cy="1676400"/>
              </a:xfrm>
              <a:prstGeom prst="rect">
                <a:avLst/>
              </a:prstGeom>
              <a:blipFill>
                <a:blip r:embed="rId4"/>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328_1#abb64451b?sp=1&amp;vop=1&amp;pid=231e999b1&amp;color=0,0,0&amp;vtp=1&amp;bt=1&amp;bbb=1&amp;hb=1"/>
              <p:cNvSpPr/>
              <p:nvPr/>
            </p:nvSpPr>
            <p:spPr>
              <a:xfrm>
                <a:off x="832104" y="1080000"/>
                <a:ext cx="10533888" cy="787400"/>
              </a:xfrm>
              <a:prstGeom prst="rect">
                <a:avLst/>
              </a:prstGeom>
              <a:noFill/>
              <a:ln/>
            </p:spPr>
            <p:txBody>
              <a:bodyPr wrap="none" lIns="0" tIns="0" rIns="0" bIns="0" rtlCol="0" anchor="t"/>
              <a:lstStyle/>
              <a:p>
                <a:pPr algn="l" latinLnBrk="1">
                  <a:lnSpc>
                    <a:spcPts val="31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为了有效实现</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的相互转化，设计如图实验，按图组装好实验装置，</a:t>
                </a:r>
                <a:r>
                  <a:rPr lang="en-US" altLang="zh-CN" sz="1800" b="0" i="0">
                    <a:solidFill>
                      <a:srgbClr val="000000"/>
                    </a:solidFill>
                    <a:latin typeface="微软雅黑" pitchFamily="34" charset="0"/>
                    <a:ea typeface="微软雅黑" pitchFamily="34" charset="-122"/>
                    <a:cs typeface="微软雅黑" pitchFamily="34" charset="-120"/>
                  </a:rPr>
                  <a:t>并检查装置气密性，</a:t>
                </a:r>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实验前用排水法收集半瓶</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气体。</a:t>
                </a:r>
                <a:endParaRPr lang="en-US" altLang="zh-CN" dirty="0">
                  <a:solidFill>
                    <a:srgbClr val="000000"/>
                  </a:solidFill>
                </a:endParaRPr>
              </a:p>
            </p:txBody>
          </p:sp>
        </mc:Choice>
        <mc:Fallback xmlns="">
          <p:sp>
            <p:nvSpPr>
              <p:cNvPr id="2" name="QO_5_BD.328_1#abb64451b?sp=1&amp;vop=1&amp;pid=231e999b1&amp;color=0,0,0&amp;vtp=1&amp;bt=1&amp;bbb=1&amp;hb=1"/>
              <p:cNvSpPr>
                <a:spLocks noRot="1" noChangeAspect="1" noMove="1" noResize="1" noEditPoints="1" noAdjustHandles="1" noChangeArrowheads="1" noChangeShapeType="1" noTextEdit="1"/>
              </p:cNvSpPr>
              <p:nvPr/>
            </p:nvSpPr>
            <p:spPr>
              <a:xfrm>
                <a:off x="832104" y="1080000"/>
                <a:ext cx="10533888" cy="787400"/>
              </a:xfrm>
              <a:prstGeom prst="rect">
                <a:avLst/>
              </a:prstGeom>
              <a:blipFill>
                <a:blip r:embed="rId3"/>
                <a:stretch>
                  <a:fillRect l="-1389" t="-775" r="-1620" b="-13178"/>
                </a:stretch>
              </a:blipFill>
              <a:ln/>
            </p:spPr>
            <p:txBody>
              <a:bodyPr/>
              <a:lstStyle/>
              <a:p>
                <a:r>
                  <a:rPr lang="zh-CN" altLang="en-US">
                    <a:noFill/>
                  </a:rPr>
                  <a:t> </a:t>
                </a:r>
              </a:p>
            </p:txBody>
          </p:sp>
        </mc:Fallback>
      </mc:AlternateContent>
      <p:pic>
        <p:nvPicPr>
          <p:cNvPr id="3" name="QO_5_BD.328_2#abb64451b?vop=1&amp;pid=231e999b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169664" y="1990844"/>
            <a:ext cx="3858768" cy="11430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B_6_BD.329_1#29b086f51?sp=1&amp;vop=1&amp;pid=abb64451b&amp;color=0,0,0&amp;vtp=1&amp;bbb=1"/>
              <p:cNvSpPr/>
              <p:nvPr/>
            </p:nvSpPr>
            <p:spPr>
              <a:xfrm>
                <a:off x="832104" y="3273544"/>
                <a:ext cx="10533888" cy="7874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（1）打开止水夹</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，推动针筒活塞，使氧气进入烧瓶</a:t>
                </a:r>
                <a:r>
                  <a:rPr lang="en-US" altLang="zh-CN" sz="1800" b="0" i="0">
                    <a:solidFill>
                      <a:srgbClr val="000000"/>
                    </a:solidFill>
                    <a:latin typeface="微软雅黑" pitchFamily="34" charset="0"/>
                    <a:ea typeface="微软雅黑" pitchFamily="34" charset="-122"/>
                    <a:cs typeface="微软雅黑" pitchFamily="34" charset="-120"/>
                  </a:rPr>
                  <a:t>，观察到的现象是</a:t>
                </a:r>
                <a:r>
                  <a:rPr lang="en-US" altLang="zh-CN" sz="1800" i="0">
                    <a:solidFill>
                      <a:srgbClr val="000000"/>
                    </a:solidFill>
                    <a:latin typeface="SimSun" pitchFamily="34" charset="0"/>
                    <a:ea typeface="SimSun" pitchFamily="34" charset="-122"/>
                    <a:cs typeface="SimSun" pitchFamily="34" charset="-120"/>
                  </a:rPr>
                  <a:t>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产</a:t>
                </a:r>
                <a:r>
                  <a:rPr lang="en-US" altLang="zh-CN" sz="1800" b="0" i="0">
                    <a:solidFill>
                      <a:srgbClr val="000000"/>
                    </a:solidFill>
                    <a:latin typeface="微软雅黑" pitchFamily="34" charset="0"/>
                    <a:ea typeface="微软雅黑" pitchFamily="34" charset="-122"/>
                    <a:cs typeface="微软雅黑" pitchFamily="34" charset="-120"/>
                  </a:rPr>
                  <a:t>生此现象的化学方程式为</a:t>
                </a:r>
                <a:r>
                  <a:rPr lang="en-US" altLang="zh-CN" sz="1800" i="0">
                    <a:solidFill>
                      <a:srgbClr val="000000"/>
                    </a:solidFill>
                    <a:latin typeface="SimSun" pitchFamily="34" charset="0"/>
                    <a:ea typeface="SimSun" pitchFamily="34" charset="-122"/>
                    <a:cs typeface="SimSun" pitchFamily="34" charset="-120"/>
                  </a:rPr>
                  <a:t>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4" name="QB_6_BD.329_1#29b086f51?sp=1&amp;vop=1&amp;pid=abb64451b&amp;color=0,0,0&amp;vtp=1&amp;bbb=1"/>
              <p:cNvSpPr>
                <a:spLocks noRot="1" noChangeAspect="1" noMove="1" noResize="1" noEditPoints="1" noAdjustHandles="1" noChangeArrowheads="1" noChangeShapeType="1" noTextEdit="1"/>
              </p:cNvSpPr>
              <p:nvPr/>
            </p:nvSpPr>
            <p:spPr>
              <a:xfrm>
                <a:off x="832104" y="3273544"/>
                <a:ext cx="10533888" cy="787400"/>
              </a:xfrm>
              <a:prstGeom prst="rect">
                <a:avLst/>
              </a:prstGeom>
              <a:blipFill>
                <a:blip r:embed="rId5"/>
                <a:stretch>
                  <a:fillRect l="-1389" t="-3101" b="-12403"/>
                </a:stretch>
              </a:blipFill>
              <a:ln/>
            </p:spPr>
            <p:txBody>
              <a:bodyPr/>
              <a:lstStyle/>
              <a:p>
                <a:r>
                  <a:rPr lang="zh-CN" altLang="en-US">
                    <a:noFill/>
                  </a:rPr>
                  <a:t> </a:t>
                </a:r>
              </a:p>
            </p:txBody>
          </p:sp>
        </mc:Fallback>
      </mc:AlternateContent>
      <p:sp>
        <p:nvSpPr>
          <p:cNvPr id="5" name="QB_6_AN.330_1#29b086f51.blank?vop=1&amp;pid=abb64451b&amp;color=0,0,0&amp;vpa=167&amp;vtp=1&amp;bbb=1"/>
          <p:cNvSpPr/>
          <p:nvPr/>
        </p:nvSpPr>
        <p:spPr>
          <a:xfrm>
            <a:off x="7940135" y="3242365"/>
            <a:ext cx="2452688" cy="393700"/>
          </a:xfrm>
          <a:prstGeom prst="rect">
            <a:avLst/>
          </a:prstGeom>
          <a:noFill/>
          <a:ln/>
        </p:spPr>
        <p:txBody>
          <a:bodyPr wrap="none" lIns="0" tIns="0" rIns="0" bIns="0" rtlCol="0" anchor="t"/>
          <a:lstStyle/>
          <a:p>
            <a:pPr algn="ctr" latinLnBrk="1">
              <a:lnSpc>
                <a:spcPts val="3100"/>
              </a:lnSpc>
            </a:pPr>
            <a:r>
              <a:rPr lang="en-US" altLang="zh-CN" b="0" i="0" dirty="0">
                <a:solidFill>
                  <a:srgbClr val="FF0000"/>
                </a:solidFill>
                <a:latin typeface="微软雅黑" pitchFamily="34" charset="0"/>
                <a:ea typeface="微软雅黑" pitchFamily="34" charset="-122"/>
                <a:cs typeface="微软雅黑" pitchFamily="34" charset="-120"/>
              </a:rPr>
              <a:t>气体由无色变为红棕色</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6" name="QB_6_AN.331_1#29b086f51.blank?vop=1&amp;pid=abb64451b&amp;color=0,0,0&amp;vpa=168&amp;vtp=1&amp;bbb=1&amp;rh=23.75"/>
              <p:cNvSpPr/>
              <p:nvPr/>
            </p:nvSpPr>
            <p:spPr>
              <a:xfrm>
                <a:off x="3630866" y="3658608"/>
                <a:ext cx="2068386"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331_1#29b086f51.blank?vop=1&amp;pid=abb64451b&amp;color=0,0,0&amp;vpa=168&amp;vtp=1&amp;bbb=1&amp;rh=23.75"/>
              <p:cNvSpPr>
                <a:spLocks noRot="1" noChangeAspect="1" noMove="1" noResize="1" noEditPoints="1" noAdjustHandles="1" noChangeArrowheads="1" noChangeShapeType="1" noTextEdit="1"/>
              </p:cNvSpPr>
              <p:nvPr/>
            </p:nvSpPr>
            <p:spPr>
              <a:xfrm>
                <a:off x="3630866" y="3658608"/>
                <a:ext cx="2068386" cy="301625"/>
              </a:xfrm>
              <a:prstGeom prst="rect">
                <a:avLst/>
              </a:prstGeom>
              <a:blipFill>
                <a:blip r:embed="rId6"/>
                <a:stretch>
                  <a:fillRect l="-1475"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BD.332_1#0102e678a?sp=1&amp;vop=1&amp;pid=abb64451b&amp;color=0,0,0&amp;vtp=1&amp;bbb=1&amp;hb=1"/>
              <p:cNvSpPr/>
              <p:nvPr/>
            </p:nvSpPr>
            <p:spPr>
              <a:xfrm>
                <a:off x="832104" y="4082590"/>
                <a:ext cx="10533888" cy="11811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（2）关上止水夹</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，轻轻摇动烧瓶，</a:t>
                </a:r>
                <a:r>
                  <a:rPr lang="en-US" altLang="zh-CN" sz="1800" b="0" i="0">
                    <a:solidFill>
                      <a:srgbClr val="000000"/>
                    </a:solidFill>
                    <a:latin typeface="微软雅黑" pitchFamily="34" charset="0"/>
                    <a:ea typeface="微软雅黑" pitchFamily="34" charset="-122"/>
                    <a:cs typeface="微软雅黑" pitchFamily="34" charset="-120"/>
                  </a:rPr>
                  <a:t>观察的现象为①</a:t>
                </a:r>
                <a:r>
                  <a:rPr lang="en-US" altLang="zh-CN" sz="1800" i="0">
                    <a:solidFill>
                      <a:srgbClr val="000000"/>
                    </a:solidFill>
                    <a:latin typeface="SimSun" pitchFamily="34" charset="0"/>
                    <a:ea typeface="SimSun" pitchFamily="34" charset="-122"/>
                    <a:cs typeface="SimSun" pitchFamily="34" charset="-120"/>
                  </a:rPr>
                  <a:t>____________________________</a:t>
                </a:r>
                <a:r>
                  <a:rPr lang="en-US" altLang="zh-CN" sz="1800" b="0" i="0">
                    <a:solidFill>
                      <a:srgbClr val="000000"/>
                    </a:solidFill>
                    <a:latin typeface="微软雅黑" pitchFamily="34" charset="0"/>
                    <a:ea typeface="微软雅黑" pitchFamily="34" charset="-122"/>
                    <a:cs typeface="微软雅黑" pitchFamily="34" charset="-120"/>
                  </a:rPr>
                  <a:t>；②</a:t>
                </a:r>
                <a:r>
                  <a:rPr lang="en-US" altLang="zh-CN" sz="1800" i="0">
                    <a:solidFill>
                      <a:srgbClr val="000000"/>
                    </a:solidFill>
                    <a:latin typeface="SimSun" pitchFamily="34" charset="0"/>
                    <a:ea typeface="SimSun" pitchFamily="34" charset="-122"/>
                    <a:cs typeface="SimSun" pitchFamily="34" charset="-120"/>
                  </a:rPr>
                  <a:t>______________</a:t>
                </a:r>
              </a:p>
              <a:p>
                <a:pPr latinLnBrk="1">
                  <a:lnSpc>
                    <a:spcPts val="3100"/>
                  </a:lnSpc>
                </a:pPr>
                <a:r>
                  <a:rPr lang="en-US" altLang="zh-CN" sz="1800" i="0">
                    <a:solidFill>
                      <a:srgbClr val="000000"/>
                    </a:solidFill>
                    <a:latin typeface="SimSun" pitchFamily="34" charset="0"/>
                    <a:ea typeface="SimSun" pitchFamily="34" charset="-122"/>
                    <a:cs typeface="SimSun" pitchFamily="34" charset="-120"/>
                  </a:rPr>
                  <a:t>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产生此现象的化学方程式为</a:t>
                </a:r>
                <a:r>
                  <a:rPr lang="en-US" altLang="zh-CN" i="0">
                    <a:solidFill>
                      <a:srgbClr val="000000"/>
                    </a:solidFill>
                    <a:latin typeface="SimSun" pitchFamily="34" charset="0"/>
                    <a:ea typeface="SimSun" pitchFamily="34" charset="-122"/>
                    <a:cs typeface="SimSun" pitchFamily="34" charset="-120"/>
                  </a:rPr>
                  <a:t>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7" name="QB_6_BD.332_1#0102e678a?sp=1&amp;vop=1&amp;pid=abb64451b&amp;color=0,0,0&amp;vtp=1&amp;bbb=1&amp;hb=1"/>
              <p:cNvSpPr>
                <a:spLocks noRot="1" noChangeAspect="1" noMove="1" noResize="1" noEditPoints="1" noAdjustHandles="1" noChangeArrowheads="1" noChangeShapeType="1" noTextEdit="1"/>
              </p:cNvSpPr>
              <p:nvPr/>
            </p:nvSpPr>
            <p:spPr>
              <a:xfrm>
                <a:off x="832104" y="4082590"/>
                <a:ext cx="10533888" cy="1181100"/>
              </a:xfrm>
              <a:prstGeom prst="rect">
                <a:avLst/>
              </a:prstGeom>
              <a:blipFill>
                <a:blip r:embed="rId7"/>
                <a:stretch>
                  <a:fillRect l="-1389" t="-2073" r="-1447" b="-8808"/>
                </a:stretch>
              </a:blipFill>
              <a:ln/>
            </p:spPr>
            <p:txBody>
              <a:bodyPr/>
              <a:lstStyle/>
              <a:p>
                <a:r>
                  <a:rPr lang="zh-CN" altLang="en-US">
                    <a:noFill/>
                  </a:rPr>
                  <a:t> </a:t>
                </a:r>
              </a:p>
            </p:txBody>
          </p:sp>
        </mc:Fallback>
      </mc:AlternateContent>
      <p:sp>
        <p:nvSpPr>
          <p:cNvPr id="8" name="QB_6_AN.333_1#0102e678a.blank?vop=1&amp;pid=abb64451b&amp;color=0,0,0&amp;vpa=169&amp;vtp=1&amp;bbb=1"/>
          <p:cNvSpPr/>
          <p:nvPr/>
        </p:nvSpPr>
        <p:spPr>
          <a:xfrm>
            <a:off x="6111335" y="4051411"/>
            <a:ext cx="3138488" cy="393700"/>
          </a:xfrm>
          <a:prstGeom prst="rect">
            <a:avLst/>
          </a:prstGeom>
          <a:noFill/>
          <a:ln/>
        </p:spPr>
        <p:txBody>
          <a:bodyPr wrap="none" lIns="0" tIns="0" rIns="0" bIns="0" rtlCol="0" anchor="t"/>
          <a:lstStyle/>
          <a:p>
            <a:pPr algn="ctr" latinLnBrk="1">
              <a:lnSpc>
                <a:spcPts val="3100"/>
              </a:lnSpc>
            </a:pPr>
            <a:r>
              <a:rPr lang="en-US" altLang="zh-CN" b="0" i="0" dirty="0">
                <a:solidFill>
                  <a:srgbClr val="FF0000"/>
                </a:solidFill>
                <a:latin typeface="微软雅黑" pitchFamily="34" charset="0"/>
                <a:ea typeface="微软雅黑" pitchFamily="34" charset="-122"/>
                <a:cs typeface="微软雅黑" pitchFamily="34" charset="-120"/>
              </a:rPr>
              <a:t>烧瓶中红棕色气体又变为无色</a:t>
            </a:r>
            <a:endParaRPr lang="en-US" altLang="zh-CN" dirty="0">
              <a:solidFill>
                <a:srgbClr val="FF0000"/>
              </a:solidFill>
            </a:endParaRPr>
          </a:p>
        </p:txBody>
      </p:sp>
      <p:sp>
        <p:nvSpPr>
          <p:cNvPr id="9" name="QB_6_AN.334_1#0102e678a.blank?vop=1&amp;pid=abb64451b&amp;color=0,0,0&amp;vpa=170&amp;vtp=1&amp;bbb=1&amp;hb=1"/>
          <p:cNvSpPr/>
          <p:nvPr/>
        </p:nvSpPr>
        <p:spPr>
          <a:xfrm>
            <a:off x="832104" y="4051411"/>
            <a:ext cx="10531904" cy="787400"/>
          </a:xfrm>
          <a:prstGeom prst="rect">
            <a:avLst/>
          </a:prstGeom>
          <a:noFill/>
          <a:ln/>
        </p:spPr>
        <p:txBody>
          <a:bodyPr wrap="square" lIns="0" tIns="0" rIns="0" bIns="0" rtlCol="0" anchor="t"/>
          <a:lstStyle/>
          <a:p>
            <a:pPr latinLnBrk="1">
              <a:lnSpc>
                <a:spcPts val="31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烧杯中导气管</a:t>
            </a:r>
          </a:p>
          <a:p>
            <a:pPr latinLnBrk="1">
              <a:lnSpc>
                <a:spcPts val="3100"/>
              </a:lnSpc>
            </a:pPr>
            <a:r>
              <a:rPr lang="en-US" altLang="zh-CN" b="0" i="0">
                <a:solidFill>
                  <a:srgbClr val="FF0000"/>
                </a:solidFill>
                <a:latin typeface="微软雅黑" pitchFamily="34" charset="0"/>
                <a:ea typeface="微软雅黑" pitchFamily="34" charset="-122"/>
                <a:cs typeface="微软雅黑" pitchFamily="34" charset="-120"/>
              </a:rPr>
              <a:t>中液面上升</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0" name="QB_6_AN.335_1#0102e678a.blank?vop=1&amp;pid=abb64451b&amp;color=0,0,0&amp;vpa=171&amp;vtp=1&amp;bbb=1&amp;rh=23.75"/>
              <p:cNvSpPr/>
              <p:nvPr/>
            </p:nvSpPr>
            <p:spPr>
              <a:xfrm>
                <a:off x="3592766" y="4873553"/>
                <a:ext cx="3066860"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0" name="QB_6_AN.335_1#0102e678a.blank?vop=1&amp;pid=abb64451b&amp;color=0,0,0&amp;vpa=171&amp;vtp=1&amp;bbb=1&amp;rh=23.75"/>
              <p:cNvSpPr>
                <a:spLocks noRot="1" noChangeAspect="1" noMove="1" noResize="1" noEditPoints="1" noAdjustHandles="1" noChangeArrowheads="1" noChangeShapeType="1" noTextEdit="1"/>
              </p:cNvSpPr>
              <p:nvPr/>
            </p:nvSpPr>
            <p:spPr>
              <a:xfrm>
                <a:off x="3592766" y="4873553"/>
                <a:ext cx="3066860" cy="301625"/>
              </a:xfrm>
              <a:prstGeom prst="rect">
                <a:avLst/>
              </a:prstGeom>
              <a:blipFill>
                <a:blip r:embed="rId8"/>
                <a:stretch>
                  <a:fillRect l="-795" r="-994"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6_BD.336_1#287ecd98f?vop=1&amp;pid=abb64451b&amp;color=0,0,0&amp;vtp=1&amp;bbb=1&amp;hb=1"/>
              <p:cNvSpPr/>
              <p:nvPr/>
            </p:nvSpPr>
            <p:spPr>
              <a:xfrm>
                <a:off x="832104" y="5289090"/>
                <a:ext cx="10533888" cy="7874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（3）烧杯中盛放的是酸性高锰酸钾溶液，能吸收尾气，已知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能与</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在酸性条件下反应生成</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和</a:t>
                </a:r>
              </a:p>
              <a:p>
                <a:pPr latinLnBrk="1">
                  <a:lnSpc>
                    <a:spcPts val="3100"/>
                  </a:lnSpc>
                </a:pPr>
                <a14:m>
                  <m:oMath xmlns:m="http://schemas.openxmlformats.org/officeDocument/2006/math">
                    <m:sSup>
                      <m:s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写出该反应的离子方程式：</a:t>
                </a:r>
                <a:r>
                  <a:rPr lang="en-US" altLang="zh-CN" i="0">
                    <a:solidFill>
                      <a:srgbClr val="000000"/>
                    </a:solidFill>
                    <a:latin typeface="SimSun" pitchFamily="34" charset="0"/>
                    <a:ea typeface="SimSun" pitchFamily="34" charset="-122"/>
                    <a:cs typeface="SimSun" pitchFamily="34" charset="-120"/>
                  </a:rPr>
                  <a:t>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1" name="QB_6_BD.336_1#287ecd98f?vop=1&amp;pid=abb64451b&amp;color=0,0,0&amp;vtp=1&amp;bbb=1&amp;hb=1"/>
              <p:cNvSpPr>
                <a:spLocks noRot="1" noChangeAspect="1" noMove="1" noResize="1" noEditPoints="1" noAdjustHandles="1" noChangeArrowheads="1" noChangeShapeType="1" noTextEdit="1"/>
              </p:cNvSpPr>
              <p:nvPr/>
            </p:nvSpPr>
            <p:spPr>
              <a:xfrm>
                <a:off x="832104" y="5289090"/>
                <a:ext cx="10533888" cy="787400"/>
              </a:xfrm>
              <a:prstGeom prst="rect">
                <a:avLst/>
              </a:prstGeom>
              <a:blipFill>
                <a:blip r:embed="rId9"/>
                <a:stretch>
                  <a:fillRect l="-1389" t="-775" b="-1240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QB_6_AN.337_1#287ecd98f.blank?vop=1&amp;pid=abb64451b&amp;color=0,0,0&amp;vpa=172&amp;vtp=1&amp;bbb=1"/>
              <p:cNvSpPr/>
              <p:nvPr/>
            </p:nvSpPr>
            <p:spPr>
              <a:xfrm>
                <a:off x="4361054" y="5675876"/>
                <a:ext cx="5002784" cy="304800"/>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5</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5</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2" name="QB_6_AN.337_1#287ecd98f.blank?vop=1&amp;pid=abb64451b&amp;color=0,0,0&amp;vpa=172&amp;vtp=1&amp;bbb=1"/>
              <p:cNvSpPr>
                <a:spLocks noRot="1" noChangeAspect="1" noMove="1" noResize="1" noEditPoints="1" noAdjustHandles="1" noChangeArrowheads="1" noChangeShapeType="1" noTextEdit="1"/>
              </p:cNvSpPr>
              <p:nvPr/>
            </p:nvSpPr>
            <p:spPr>
              <a:xfrm>
                <a:off x="4361054" y="5675876"/>
                <a:ext cx="5002784" cy="304800"/>
              </a:xfrm>
              <a:prstGeom prst="rect">
                <a:avLst/>
              </a:prstGeom>
              <a:blipFill>
                <a:blip r:embed="rId10"/>
                <a:stretch>
                  <a:fillRect l="-487" r="-609"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bg/>
                                          </p:spTgt>
                                        </p:tgtEl>
                                        <p:attrNameLst>
                                          <p:attrName>style.visibility</p:attrName>
                                        </p:attrNameLst>
                                      </p:cBhvr>
                                      <p:to>
                                        <p:strVal val="visible"/>
                                      </p:to>
                                    </p:set>
                                    <p:anim calcmode="lin" valueType="num">
                                      <p:cBhvr additive="base">
                                        <p:cTn id="3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9">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 calcmode="lin" valueType="num">
                                      <p:cBhvr additive="base">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9">
                                            <p:txEl>
                                              <p:pRg st="1" end="1"/>
                                            </p:txEl>
                                          </p:spTgt>
                                        </p:tgtEl>
                                        <p:attrNameLst>
                                          <p:attrName>style.visibility</p:attrName>
                                        </p:attrNameLst>
                                      </p:cBhvr>
                                      <p:to>
                                        <p:strVal val="visible"/>
                                      </p:to>
                                    </p:set>
                                    <p:anim calcmode="lin" valueType="num">
                                      <p:cBhvr additive="base">
                                        <p:cTn id="4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0">
                                            <p:bg/>
                                          </p:spTgt>
                                        </p:tgtEl>
                                        <p:attrNameLst>
                                          <p:attrName>style.visibility</p:attrName>
                                        </p:attrNameLst>
                                      </p:cBhvr>
                                      <p:to>
                                        <p:strVal val="visible"/>
                                      </p:to>
                                    </p:set>
                                    <p:anim calcmode="lin" valueType="num">
                                      <p:cBhvr additive="base">
                                        <p:cTn id="5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0">
                                            <p:bg/>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0">
                                            <p:txEl>
                                              <p:pRg st="0" end="0"/>
                                            </p:txEl>
                                          </p:spTgt>
                                        </p:tgtEl>
                                        <p:attrNameLst>
                                          <p:attrName>style.visibility</p:attrName>
                                        </p:attrNameLst>
                                      </p:cBhvr>
                                      <p:to>
                                        <p:strVal val="visible"/>
                                      </p:to>
                                    </p:set>
                                    <p:anim calcmode="lin" valueType="num">
                                      <p:cBhvr additive="base">
                                        <p:cTn id="5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bg/>
                                          </p:spTgt>
                                        </p:tgtEl>
                                        <p:attrNameLst>
                                          <p:attrName>style.visibility</p:attrName>
                                        </p:attrNameLst>
                                      </p:cBhvr>
                                      <p:to>
                                        <p:strVal val="visible"/>
                                      </p:to>
                                    </p:set>
                                    <p:anim calcmode="lin" valueType="num">
                                      <p:cBhvr additive="base">
                                        <p:cTn id="61"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62" dur="500" fill="hold"/>
                                        <p:tgtEl>
                                          <p:spTgt spid="12">
                                            <p:bg/>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
                                            <p:txEl>
                                              <p:pRg st="0" end="0"/>
                                            </p:txEl>
                                          </p:spTgt>
                                        </p:tgtEl>
                                        <p:attrNameLst>
                                          <p:attrName>style.visibility</p:attrName>
                                        </p:attrNameLst>
                                      </p:cBhvr>
                                      <p:to>
                                        <p:strVal val="visible"/>
                                      </p:to>
                                    </p:set>
                                    <p:anim calcmode="lin" valueType="num">
                                      <p:cBhvr additive="base">
                                        <p:cTn id="6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P spid="9" grpId="0" build="p" animBg="1"/>
      <p:bldP spid="10" grpId="0" build="p" animBg="1"/>
      <p:bldP spid="12"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
        <p:nvSpPr>
          <p:cNvPr id="2" name="QC_6_BD.338_1#7051a420b?vop=1&amp;pid=cbf98fcf2&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下列关于氨水的叙述正确的是(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39_1#7051a420b.bracket?vop=1&amp;pid=cbf98fcf2&amp;color=0,0,0&amp;vpa=173&amp;vtp=1"/>
          <p:cNvSpPr/>
          <p:nvPr/>
        </p:nvSpPr>
        <p:spPr>
          <a:xfrm>
            <a:off x="3987260"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338_2#7051a420b.choices?vop=1&amp;pid=cbf98fcf2&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氨水显碱性</a:t>
                </a:r>
                <a:r>
                  <a:rPr lang="en-US" altLang="zh-CN" sz="1800" b="0" i="0">
                    <a:solidFill>
                      <a:srgbClr val="000000"/>
                    </a:solidFill>
                    <a:latin typeface="微软雅黑" pitchFamily="34" charset="0"/>
                    <a:ea typeface="微软雅黑" pitchFamily="34" charset="-122"/>
                    <a:cs typeface="微软雅黑" pitchFamily="34" charset="-120"/>
                  </a:rPr>
                  <a:t>，是因为氨水是一种弱碱</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氨水和液氨成分相同</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氨水中物质的量浓度最大的粒子是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氨水中共有五种粒子</a:t>
                </a:r>
                <a:endParaRPr lang="en-US" altLang="zh-CN" sz="1800" dirty="0"/>
              </a:p>
            </p:txBody>
          </p:sp>
        </mc:Choice>
        <mc:Fallback xmlns="">
          <p:sp>
            <p:nvSpPr>
              <p:cNvPr id="4" name="QC_6_BD.338_2#7051a420b.choices?vop=1&amp;pid=cbf98fcf2&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11493</Words>
  <Application>Microsoft Office PowerPoint</Application>
  <PresentationFormat>宽屏</PresentationFormat>
  <Paragraphs>1866</Paragraphs>
  <Slides>182</Slides>
  <Notes>182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182</vt:i4>
      </vt:variant>
    </vt:vector>
  </HeadingPairs>
  <TitlesOfParts>
    <vt:vector size="189" baseType="lpstr">
      <vt:lpstr>Arial (正文)</vt:lpstr>
      <vt:lpstr>SimHei</vt:lpstr>
      <vt:lpstr>SimSun</vt:lpstr>
      <vt:lpstr>微软雅黑</vt:lpstr>
      <vt:lpstr>Arial</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7</cp:revision>
  <dcterms:created xsi:type="dcterms:W3CDTF">2025-05-14T07:05:09Z</dcterms:created>
  <dcterms:modified xsi:type="dcterms:W3CDTF">2025-05-14T14:17:40Z</dcterms:modified>
  <cp:category/>
  <cp:contentStatus/>
</cp:coreProperties>
</file>