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0792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c93a8eb73f25356505#tid=68243d931342730009936a3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08" y="283464"/>
            <a:ext cx="2697480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21208" y="283464"/>
            <a:ext cx="2697480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1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2_BD.48_1#c89fadf6b?sp=1&amp;vop=1&amp;pid=3ef633f49&amp;color=0,0,0&amp;vtp=1&amp;bt=1&amp;bbb=1&amp;hb=1"/>
              <p:cNvSpPr/>
              <p:nvPr/>
            </p:nvSpPr>
            <p:spPr>
              <a:xfrm>
                <a:off x="832104" y="1080000"/>
                <a:ext cx="10533888" cy="1054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8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水合肼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易溶于水，具有强还原性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易被氧化成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某小组在实验室用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制备水合肼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，并进行相关性质探究实验。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实验室制备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O_2_BD.48_1#c89fadf6b?sp=1&amp;vop=1&amp;pid=3ef633f4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054100"/>
              </a:xfrm>
              <a:prstGeom prst="rect">
                <a:avLst/>
              </a:prstGeom>
              <a:blipFill>
                <a:blip r:embed="rId3"/>
                <a:stretch>
                  <a:fillRect l="-1389" t="-2890" b="-109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2_BD.48_3#c89fadf6b?htil=1&amp;vop=1&amp;pid=3ef633f49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9304" y="2244844"/>
            <a:ext cx="1179576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2_BD.48_4#c89fadf6b?htil=1&amp;vop=1&amp;pid=3ef633f49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1608" y="2884924"/>
            <a:ext cx="530352" cy="12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O_2_BD.48_5#c89fadf6b?htil=1&amp;vop=1&amp;pid=3ef633f49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3288" y="2555740"/>
            <a:ext cx="73152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O_2_BD.48_6#c89fadf6b?htil=1&amp;vop=1&amp;pid=3ef633f49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5280" y="3040372"/>
            <a:ext cx="493776" cy="110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O_2_BD.48_7#c89fadf6b?htil=1&amp;vop=1&amp;pid=3ef633f49&amp;color=0,0,0&amp;tib=255,255,255&amp;vtp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38360" y="2830060"/>
            <a:ext cx="1143000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3_BD.49_1#481ade9fb?vop=1&amp;pid=c89fadf6b&amp;color=0,0,0&amp;vtp=1&amp;bbb=1&amp;hb=1"/>
              <p:cNvSpPr/>
              <p:nvPr/>
            </p:nvSpPr>
            <p:spPr>
              <a:xfrm>
                <a:off x="832104" y="4276844"/>
                <a:ext cx="10533888" cy="1765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8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（1）滴加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溶液的仪器名称为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装置中固体药品还可以是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</a:t>
                </a: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28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（2）仪器连接顺序为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装置作用为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28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制备水合肼的离子方程式为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溶液滴加速度过快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</a:t>
                </a:r>
              </a:p>
              <a:p>
                <a:pPr lvl="0" latinLnBrk="1">
                  <a:lnSpc>
                    <a:spcPts val="27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合肼的产率会降低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原因是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8" name="QB_3_BD.49_1#481ade9fb?vop=1&amp;pid=c89fadf6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276844"/>
                <a:ext cx="10533888" cy="1765300"/>
              </a:xfrm>
              <a:prstGeom prst="rect">
                <a:avLst/>
              </a:prstGeom>
              <a:blipFill>
                <a:blip r:embed="rId9"/>
                <a:stretch>
                  <a:fillRect l="-1389" t="-2768" r="-1100" b="-65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3_AN.50_1#481ade9fb.blank?vop=1&amp;pid=c89fadf6b&amp;color=0,0,0&amp;vpa=25&amp;vtp=1&amp;bbb=1"/>
          <p:cNvSpPr/>
          <p:nvPr/>
        </p:nvSpPr>
        <p:spPr>
          <a:xfrm>
            <a:off x="4320635" y="4251444"/>
            <a:ext cx="1081088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8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分液漏斗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0" name="QB_3_AN.51_1#481ade9fb.blank?vop=1&amp;pid=c89fadf6b&amp;color=0,0,0&amp;vpa=26&amp;vtp=1&amp;bbb=1&amp;hb=1"/>
          <p:cNvSpPr/>
          <p:nvPr/>
        </p:nvSpPr>
        <p:spPr>
          <a:xfrm>
            <a:off x="832104" y="4251444"/>
            <a:ext cx="10531904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28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生石灰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（或碱石灰</a:t>
            </a: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氢氧化</a:t>
            </a:r>
          </a:p>
          <a:p>
            <a:pPr latinLnBrk="1">
              <a:lnSpc>
                <a:spcPts val="27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钠固体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3_AN.53_1#481ade9fb.blank?vop=1&amp;pid=c89fadf6b&amp;color=0,0,0&amp;vpa=27&amp;vtp=1&amp;bbb=1"/>
              <p:cNvSpPr/>
              <p:nvPr/>
            </p:nvSpPr>
            <p:spPr>
              <a:xfrm>
                <a:off x="3155410" y="4978900"/>
                <a:ext cx="188753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efabc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feabc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QB_3_AN.53_1#481ade9fb.blank?vop=1&amp;pid=c89fadf6b&amp;color=0,0,0&amp;vpa=2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5410" y="4978900"/>
                <a:ext cx="1887538" cy="279400"/>
              </a:xfrm>
              <a:prstGeom prst="rect">
                <a:avLst/>
              </a:prstGeom>
              <a:blipFill>
                <a:blip r:embed="rId10"/>
                <a:stretch>
                  <a:fillRect l="-324" t="-32609" r="-3560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QB_3_AN.54_1#481ade9fb.blank?vop=1&amp;pid=c89fadf6b&amp;color=0,0,0&amp;vpa=28&amp;vtp=1&amp;bbb=1"/>
          <p:cNvSpPr/>
          <p:nvPr/>
        </p:nvSpPr>
        <p:spPr>
          <a:xfrm>
            <a:off x="6644735" y="4962644"/>
            <a:ext cx="1995488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8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作安全瓶，防倒吸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QB_3_AN.56_1#481ade9fb.blank?vop=1&amp;pid=c89fadf6b&amp;color=0,0,0&amp;vpa=29&amp;vtp=1&amp;bbb=1&amp;rh=23.75"/>
              <p:cNvSpPr/>
              <p:nvPr/>
            </p:nvSpPr>
            <p:spPr>
              <a:xfrm>
                <a:off x="4221416" y="5307195"/>
                <a:ext cx="3557207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5" name="QB_3_AN.56_1#481ade9fb.blank?vop=1&amp;pid=c89fadf6b&amp;color=0,0,0&amp;vpa=29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1416" y="5307195"/>
                <a:ext cx="3557207" cy="301625"/>
              </a:xfrm>
              <a:prstGeom prst="rect">
                <a:avLst/>
              </a:prstGeom>
              <a:blipFill>
                <a:blip r:embed="rId11"/>
                <a:stretch>
                  <a:fillRect l="-685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QB_3_AN.57_1#481ade9fb.blank?vop=1&amp;pid=c89fadf6b&amp;color=0,0,0&amp;vpa=30&amp;vtp=1&amp;bbb=1"/>
              <p:cNvSpPr/>
              <p:nvPr/>
            </p:nvSpPr>
            <p:spPr>
              <a:xfrm>
                <a:off x="3593560" y="5677400"/>
                <a:ext cx="5078222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具有强还原性，可以被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氧化变质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QB_3_AN.57_1#481ade9fb.blank?vop=1&amp;pid=c89fadf6b&amp;color=0,0,0&amp;vpa=3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3560" y="5677400"/>
                <a:ext cx="5078222" cy="279400"/>
              </a:xfrm>
              <a:prstGeom prst="rect">
                <a:avLst/>
              </a:prstGeom>
              <a:blipFill>
                <a:blip r:embed="rId12"/>
                <a:stretch>
                  <a:fillRect l="-120" t="-32609" r="-1199" b="-45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  <p:bldP spid="12" grpId="0" build="p" animBg="1"/>
      <p:bldP spid="13" grpId="0" build="p" animBg="1"/>
      <p:bldP spid="15" grpId="0" build="p" animBg="1"/>
      <p:bldP spid="1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58_1#dfb6efe59?vop=1&amp;pid=c89fadf6b&amp;color=0,0,0&amp;vtp=1&amp;bt=1&amp;bbb=1&amp;h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（4）称取产品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6.0 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加入适量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（调节溶液的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保持在6.5左右），加水配成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移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25.00 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置于锥形瓶中，并滴加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2∼3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滴淀粉溶液，用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0.300 0 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的碘标准溶液测定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I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↑+4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HI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重复实验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2∼3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测得消耗碘标准溶液的平均值为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25.00 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产品中水合肼的质量分数为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保留3位有效数字）。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58_1#dfb6efe59?vop=1&amp;pid=c89fadf6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r="-1505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59_1#dfb6efe59.blank?vop=1&amp;pid=c89fadf6b&amp;color=0,0,0&amp;vpa=31&amp;vtp=1&amp;bbb=1"/>
              <p:cNvSpPr/>
              <p:nvPr/>
            </p:nvSpPr>
            <p:spPr>
              <a:xfrm>
                <a:off x="4753230" y="2384416"/>
                <a:ext cx="7493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31.3%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59_1#dfb6efe59.blank?vop=1&amp;pid=c89fadf6b&amp;color=0,0,0&amp;vpa=3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3230" y="2384416"/>
                <a:ext cx="749300" cy="279400"/>
              </a:xfrm>
              <a:prstGeom prst="rect">
                <a:avLst/>
              </a:prstGeom>
              <a:blipFill>
                <a:blip r:embed="rId4"/>
                <a:stretch>
                  <a:fillRect l="-4065" r="-4065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2_BD.1_1#858734ba6?sp=1&amp;vop=1&amp;pid=3ef633f49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具有一定的氧化性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，是一种优良的消毒剂和果蔬保鲜剂，当温度、浓度过高时均易发生分解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因此常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将其制备成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固体以便运输和贮存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晶体的实验装置如图甲所示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2_BD.1_1#858734ba6?sp=1&amp;vop=1&amp;pid=3ef633f4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215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2_BD.1_2#858734ba6?iti=1&amp;vop=1&amp;pid=3ef633f49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4256" y="2041644"/>
            <a:ext cx="3529584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2_BD.1_3#858734ba6?iti=1&amp;vop=1&amp;pid=3ef633f49&amp;color=0,0,0&amp;vtp=1"/>
          <p:cNvSpPr/>
          <p:nvPr/>
        </p:nvSpPr>
        <p:spPr>
          <a:xfrm>
            <a:off x="5958554" y="3970012"/>
            <a:ext cx="280988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甲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2_BD.1_4#858734ba6?vop=1&amp;pid=3ef633f49&amp;color=0,0,0&amp;vtp=1&amp;bbb=1"/>
              <p:cNvSpPr/>
              <p:nvPr/>
            </p:nvSpPr>
            <p:spPr>
              <a:xfrm>
                <a:off x="832104" y="44254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熔点为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−59 ℃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、沸点为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 ℃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沸点为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150 ℃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O_2_BD.1_4#858734ba6?vop=1&amp;pid=3ef633f4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425490"/>
                <a:ext cx="10533888" cy="469900"/>
              </a:xfrm>
              <a:prstGeom prst="rect">
                <a:avLst/>
              </a:prstGeom>
              <a:blipFill>
                <a:blip r:embed="rId5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2_BD.1_5#858734ba6?vop=1&amp;pid=3ef633f49&amp;color=0,0,0&amp;mp=1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回答下列问题：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3" name="QB_3_BD.2_1#18c011f5a?vop=1&amp;pid=858734ba6&amp;color=0,0,0&amp;vtp=1&amp;bbb=1"/>
          <p:cNvSpPr/>
          <p:nvPr/>
        </p:nvSpPr>
        <p:spPr>
          <a:xfrm>
            <a:off x="832104" y="1532946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（1）相比于分液漏斗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恒压滴液漏斗的优点是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4" name="QB_3_AN.3_1#18c011f5a.blank?vop=1&amp;pid=858734ba6&amp;color=0,0,0&amp;vpa=1&amp;vtp=1&amp;bbb=1"/>
          <p:cNvSpPr/>
          <p:nvPr/>
        </p:nvSpPr>
        <p:spPr>
          <a:xfrm>
            <a:off x="5543010" y="1491671"/>
            <a:ext cx="31384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平衡压强，使液体能顺利流下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3_BD.4_1#021fd639c?vop=1&amp;pid=858734ba6&amp;color=0,0,0&amp;vtp=1&amp;bbb=1&amp;hb=1"/>
              <p:cNvSpPr/>
              <p:nvPr/>
            </p:nvSpPr>
            <p:spPr>
              <a:xfrm>
                <a:off x="832104" y="19869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（2）反应开始时，打开恒压滴液漏斗活塞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，一段时间后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以适当的流速通入空气将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吹入盛有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溶液的洗气瓶中，并用冰水浴降温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从而制备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晶体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O_3_BD.4_1#021fd639c?vop=1&amp;pid=858734ba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86971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BD.5_1#9bbf53a78?vop=1&amp;pid=021fd639c&amp;color=0,0,0&amp;vtp=1&amp;bbb=1&amp;hb=1"/>
              <p:cNvSpPr/>
              <p:nvPr/>
            </p:nvSpPr>
            <p:spPr>
              <a:xfrm>
                <a:off x="832104" y="2850571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当空气流速过慢时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产率会降低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解释其原因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②仪器A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的作用是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晶体的化学方程式为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冰水浴的作用是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4_BD.5_1#9bbf53a78?vop=1&amp;pid=021fd639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50571"/>
                <a:ext cx="10533888" cy="2095500"/>
              </a:xfrm>
              <a:prstGeom prst="rect">
                <a:avLst/>
              </a:prstGeom>
              <a:blipFill>
                <a:blip r:embed="rId4"/>
                <a:stretch>
                  <a:fillRect l="-1389" r="-521" b="-466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6_1#9bbf53a78.blank?vop=1&amp;pid=021fd639c&amp;color=0,0,0&amp;vpa=2&amp;vtp=1&amp;bbb=1&amp;hb=1"/>
              <p:cNvSpPr/>
              <p:nvPr/>
            </p:nvSpPr>
            <p:spPr>
              <a:xfrm>
                <a:off x="832104" y="2820091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空气流速过慢时，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不能及时被移走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浓度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过高导致分解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QB_4_AN.6_1#9bbf53a78.blank?vop=1&amp;pid=021fd639c&amp;color=0,0,0&amp;vpa=2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20091"/>
                <a:ext cx="10531904" cy="838200"/>
              </a:xfrm>
              <a:prstGeom prst="rect">
                <a:avLst/>
              </a:prstGeom>
              <a:blipFill>
                <a:blip r:embed="rId5"/>
                <a:stretch>
                  <a:fillRect l="-1390" r="-1274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4_AN.8_1#9bbf53a78.blank?vop=1&amp;pid=021fd639c&amp;color=0,0,0&amp;vpa=3&amp;vtp=1&amp;bbb=1"/>
          <p:cNvSpPr/>
          <p:nvPr/>
        </p:nvSpPr>
        <p:spPr>
          <a:xfrm>
            <a:off x="2598198" y="3658291"/>
            <a:ext cx="1081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防止倒吸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4_AN.10_1#9bbf53a78.blank?vop=1&amp;pid=021fd639c&amp;color=0,0,0&amp;vpa=4&amp;vtp=1&amp;bbb=1&amp;rh=28.05"/>
              <p:cNvSpPr/>
              <p:nvPr/>
            </p:nvSpPr>
            <p:spPr>
              <a:xfrm>
                <a:off x="4305490" y="4113022"/>
                <a:ext cx="5459032" cy="35623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冰水浴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NaClO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4_AN.10_1#9bbf53a78.blank?vop=1&amp;pid=021fd639c&amp;color=0,0,0&amp;vpa=4&amp;vtp=1&amp;bbb=1&amp;rh=28.0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5490" y="4113022"/>
                <a:ext cx="5459032" cy="356235"/>
              </a:xfrm>
              <a:prstGeom prst="rect">
                <a:avLst/>
              </a:prstGeom>
              <a:blipFill>
                <a:blip r:embed="rId6"/>
                <a:stretch>
                  <a:fillRect l="-446" t="-17241" r="-446" b="-120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QB_4_AN.12_1#9bbf53a78.blank?vop=1&amp;pid=021fd639c&amp;color=0,0,0&amp;vpa=5&amp;vtp=1&amp;bbb=1"/>
              <p:cNvSpPr/>
              <p:nvPr/>
            </p:nvSpPr>
            <p:spPr>
              <a:xfrm>
                <a:off x="2679160" y="4575937"/>
                <a:ext cx="3344736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液化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增大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的溶解度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QB_4_AN.12_1#9bbf53a78.blank?vop=1&amp;pid=021fd639c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9160" y="4575937"/>
                <a:ext cx="3344736" cy="279400"/>
              </a:xfrm>
              <a:prstGeom prst="rect">
                <a:avLst/>
              </a:prstGeom>
              <a:blipFill>
                <a:blip r:embed="rId7"/>
                <a:stretch>
                  <a:fillRect l="-2004" t="-33333" r="-2004" b="-4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QB_4_AN.13_1#9bbf53a78.blank?vop=1&amp;pid=021fd639c&amp;color=0,0,0&amp;vpa=6&amp;vtp=1&amp;bbb=1"/>
              <p:cNvSpPr/>
              <p:nvPr/>
            </p:nvSpPr>
            <p:spPr>
              <a:xfrm>
                <a:off x="6336760" y="4575937"/>
                <a:ext cx="3127312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减少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的分解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（合理即可）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QB_4_AN.13_1#9bbf53a78.blank?vop=1&amp;pid=021fd639c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6760" y="4575937"/>
                <a:ext cx="3127312" cy="279400"/>
              </a:xfrm>
              <a:prstGeom prst="rect">
                <a:avLst/>
              </a:prstGeom>
              <a:blipFill>
                <a:blip r:embed="rId8"/>
                <a:stretch>
                  <a:fillRect l="-2140" t="-33333" r="-1946" b="-4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9" grpId="0" build="p" animBg="1"/>
      <p:bldP spid="11" grpId="0" build="p" animBg="1"/>
      <p:bldP spid="13" grpId="0" build="p" animBg="1"/>
      <p:bldP spid="1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14_1#db113f378?iti=2&amp;htil=1&amp;vop=1&amp;pid=858734ba6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137" y="1171440"/>
            <a:ext cx="4078224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3_BD.14_2#db113f378?iti=2&amp;htil=1&amp;vop=1&amp;pid=858734ba6&amp;color=0,0,0&amp;vtp=1"/>
          <p:cNvSpPr/>
          <p:nvPr/>
        </p:nvSpPr>
        <p:spPr>
          <a:xfrm>
            <a:off x="9146755" y="3282688"/>
            <a:ext cx="280988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乙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BD.14_3#db113f378?htil=1&amp;sp=1&amp;vop=1&amp;pid=858734ba6&amp;color=0,0,0&amp;vtp=1&amp;bt=1&amp;bbb=1&amp;hb=1"/>
              <p:cNvSpPr/>
              <p:nvPr/>
            </p:nvSpPr>
            <p:spPr>
              <a:xfrm>
                <a:off x="832104" y="1080000"/>
                <a:ext cx="632764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在一定条件下可重新释放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的浓度随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时间的变化如图乙所示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，若用于水果保鲜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适宜的条件是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填“Ⅰ”或“Ⅱ”）。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QB_3_BD.14_3#db113f378?htil=1&amp;sp=1&amp;vop=1&amp;pid=858734ba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6327648" cy="1257300"/>
              </a:xfrm>
              <a:prstGeom prst="rect">
                <a:avLst/>
              </a:prstGeom>
              <a:blipFill>
                <a:blip r:embed="rId4"/>
                <a:stretch>
                  <a:fillRect l="-2312" r="-2216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N.15_1#db113f378.blank?vop=1&amp;pid=858734ba6&amp;color=0,0,0&amp;vpa=7&amp;vtp=1"/>
          <p:cNvSpPr/>
          <p:nvPr/>
        </p:nvSpPr>
        <p:spPr>
          <a:xfrm>
            <a:off x="6552660" y="1468620"/>
            <a:ext cx="395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Ⅱ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BD.14_4#db113f378?htil=1&amp;vop=1&amp;pid=858734ba6&amp;color=0,0,0&amp;vtp=1&amp;bbb=1&amp;hb=1"/>
              <p:cNvSpPr/>
              <p:nvPr/>
            </p:nvSpPr>
            <p:spPr>
              <a:xfrm>
                <a:off x="832104" y="2355390"/>
                <a:ext cx="632764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推测下列物质可以起到与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气体相同保鲜作用的是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KHSO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 dirty="0"/>
              </a:p>
            </p:txBody>
          </p:sp>
        </mc:Choice>
        <mc:Fallback>
          <p:sp>
            <p:nvSpPr>
              <p:cNvPr id="6" name="QB_3_BD.14_4#db113f378?htil=1&amp;vop=1&amp;pid=858734ba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6327648" cy="1257300"/>
              </a:xfrm>
              <a:prstGeom prst="rect">
                <a:avLst/>
              </a:prstGeom>
              <a:blipFill>
                <a:blip r:embed="rId5"/>
                <a:stretch>
                  <a:fillRect l="-2312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3_AN.16_1#db113f378.blank?vop=1&amp;pid=858734ba6&amp;color=0,0,0&amp;vpa=8&amp;vtp=1"/>
          <p:cNvSpPr/>
          <p:nvPr/>
        </p:nvSpPr>
        <p:spPr>
          <a:xfrm>
            <a:off x="6071585" y="232491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2_BD.17_1#7a0140a50?sp=1&amp;vop=1&amp;pid=3ef633f49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草酸亚铁晶体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是一种难溶于水、可溶于稀硫酸的黄色固体，具有较强的还原性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受热易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，是生产电池、涂料以及感光材料的原材料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某化学活动小组设计了一系列实验制备草酸亚铁晶体并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探究其性质和其热分解产物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。回答下列问题：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2_BD.17_1#7a0140a50?sp=1&amp;vop=1&amp;pid=3ef633f4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331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2_BD.17_2#7a0140a50?vop=1&amp;pid=3ef633f49&amp;color=0,0,0&amp;vtp=1&amp;bbb=1"/>
          <p:cNvSpPr/>
          <p:nvPr/>
        </p:nvSpPr>
        <p:spPr>
          <a:xfrm>
            <a:off x="832104" y="23553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Ⅰ.制备草酸亚铁晶体（装置如图甲所示）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pic>
        <p:nvPicPr>
          <p:cNvPr id="4" name="QO_2_BD.17_3#7a0140a50?iti=3&amp;htil=2&amp;vop=1&amp;pid=3ef633f49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4957" y="2905244"/>
            <a:ext cx="3337560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2_BD.17_4#7a0140a50?iti=3&amp;htil=2&amp;vop=1&amp;pid=3ef633f49&amp;color=0,0,0&amp;vtp=1"/>
          <p:cNvSpPr/>
          <p:nvPr/>
        </p:nvSpPr>
        <p:spPr>
          <a:xfrm>
            <a:off x="9503242" y="5016492"/>
            <a:ext cx="280988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甲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BD.18_1#bd74732d5?htil=2&amp;vop=1&amp;pid=7a0140a50&amp;color=0,0,0&amp;vtp=1&amp;bbb=1&amp;hb=1"/>
              <p:cNvSpPr/>
              <p:nvPr/>
            </p:nvSpPr>
            <p:spPr>
              <a:xfrm>
                <a:off x="832104" y="2812590"/>
                <a:ext cx="7068312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（1）从装置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中获得产品的操作为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过滤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洗涤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、干燥。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3_BD.18_1#bd74732d5?htil=2&amp;vop=1&amp;pid=7a0140a5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12590"/>
                <a:ext cx="7068312" cy="838200"/>
              </a:xfrm>
              <a:prstGeom prst="rect">
                <a:avLst/>
              </a:prstGeom>
              <a:blipFill>
                <a:blip r:embed="rId5"/>
                <a:stretch>
                  <a:fillRect l="-207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3_AN.19_1#bd74732d5.blank?vop=1&amp;pid=7a0140a50&amp;color=0,0,0&amp;vpa=9&amp;vtp=1&amp;bbb=1"/>
          <p:cNvSpPr/>
          <p:nvPr/>
        </p:nvSpPr>
        <p:spPr>
          <a:xfrm>
            <a:off x="4296823" y="2782110"/>
            <a:ext cx="1081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蒸发浓缩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8" name="QB_3_AN.20_1#bd74732d5.blank?vop=1&amp;pid=7a0140a50&amp;color=0,0,0&amp;vpa=10&amp;vtp=1&amp;bbb=1"/>
          <p:cNvSpPr/>
          <p:nvPr/>
        </p:nvSpPr>
        <p:spPr>
          <a:xfrm>
            <a:off x="5668423" y="2782110"/>
            <a:ext cx="1081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冷却结晶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3_BD.21_1#64cfbf664?htil=2&amp;vop=1&amp;pid=7a0140a50&amp;color=0,0,0&amp;vtp=1&amp;bbb=1&amp;hb=1"/>
              <p:cNvSpPr/>
              <p:nvPr/>
            </p:nvSpPr>
            <p:spPr>
              <a:xfrm>
                <a:off x="832104" y="3676190"/>
                <a:ext cx="7068312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（2）待装置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中的反应进行一段时间后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需要对开关进行的操作是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9" name="QB_3_BD.21_1#64cfbf664?htil=2&amp;vop=1&amp;pid=7a0140a5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76190"/>
                <a:ext cx="7068312" cy="838200"/>
              </a:xfrm>
              <a:prstGeom prst="rect">
                <a:avLst/>
              </a:prstGeom>
              <a:blipFill>
                <a:blip r:embed="rId6"/>
                <a:stretch>
                  <a:fillRect l="-207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3_AN.22_1#64cfbf664.blank?vop=1&amp;pid=7a0140a50&amp;color=0,0,0&amp;vpa=11&amp;vtp=1&amp;bbb=1"/>
              <p:cNvSpPr/>
              <p:nvPr/>
            </p:nvSpPr>
            <p:spPr>
              <a:xfrm>
                <a:off x="862266" y="4145780"/>
                <a:ext cx="1551305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10" name="QB_3_AN.22_1#64cfbf664.blank?vop=1&amp;pid=7a0140a50&amp;color=0,0,0&amp;vpa=1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266" y="4145780"/>
                <a:ext cx="1551305" cy="292100"/>
              </a:xfrm>
              <a:prstGeom prst="rect">
                <a:avLst/>
              </a:prstGeom>
              <a:blipFill>
                <a:blip r:embed="rId7"/>
                <a:stretch>
                  <a:fillRect l="-5882" t="-27083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3_BD.23_1#6c1f754d2?htil=2&amp;vop=1&amp;pid=7a0140a50&amp;color=0,0,0&amp;vtp=1&amp;bbb=1&amp;hb=1"/>
              <p:cNvSpPr/>
              <p:nvPr/>
            </p:nvSpPr>
            <p:spPr>
              <a:xfrm>
                <a:off x="832104" y="4539790"/>
                <a:ext cx="7068312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的作用是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1" name="QB_3_BD.23_1#6c1f754d2?htil=2&amp;vop=1&amp;pid=7a0140a5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539790"/>
                <a:ext cx="7068312" cy="838200"/>
              </a:xfrm>
              <a:prstGeom prst="rect">
                <a:avLst/>
              </a:prstGeom>
              <a:blipFill>
                <a:blip r:embed="rId8"/>
                <a:stretch>
                  <a:fillRect l="-2071" r="-94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QB_3_AN.24_1#6c1f754d2.blank?vop=1&amp;pid=7a0140a50&amp;color=0,0,0&amp;vpa=12&amp;vtp=1&amp;bbb=1&amp;hb=1"/>
          <p:cNvSpPr/>
          <p:nvPr/>
        </p:nvSpPr>
        <p:spPr>
          <a:xfrm>
            <a:off x="832104" y="4509310"/>
            <a:ext cx="7068312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隔离空气</a:t>
            </a: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防止生成的草酸亚铁晶体被空气中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的氧气氧化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c52eb1f9c?pid=7a0140a50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Ⅱ.对草酸亚铁晶体热分解产物的探究（装置如图乙所示）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pic>
        <p:nvPicPr>
          <p:cNvPr id="3" name="P_3_BD#c52eb1f9c?iti=4&amp;pid=7a0140a50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2192" y="1625600"/>
            <a:ext cx="4553712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3_BD#c52eb1f9c?iti=4&amp;pid=7a0140a50&amp;color=0,0,0&amp;vtp=1"/>
          <p:cNvSpPr/>
          <p:nvPr/>
        </p:nvSpPr>
        <p:spPr>
          <a:xfrm>
            <a:off x="5958554" y="3864864"/>
            <a:ext cx="280987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乙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BD.25_1#1dba1cfe2?vop=1&amp;pid=7a0140a50&amp;color=0,0,0&amp;vtp=1&amp;bbb=1"/>
              <p:cNvSpPr/>
              <p:nvPr/>
            </p:nvSpPr>
            <p:spPr>
              <a:xfrm>
                <a:off x="832104" y="4314246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实验前先通入一段时间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，其目的是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（5）从绿色化学角度考虑，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该套装置存在的明显缺陷是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（6）实验结束后，装置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中黑色氧化铜变为红色，B、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中澄清石灰水变浑浊，无水硫酸铜变为蓝色，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残留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，则装置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中发生反应的化学方程式为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3_BD.25_1#1dba1cfe2?vop=1&amp;pid=7a0140a5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314246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r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26_1#1dba1cfe2.blank?vop=1&amp;pid=7a0140a50&amp;color=0,0,0&amp;vpa=13&amp;vtp=1&amp;bbb=1"/>
              <p:cNvSpPr/>
              <p:nvPr/>
            </p:nvSpPr>
            <p:spPr>
              <a:xfrm>
                <a:off x="5131784" y="4356608"/>
                <a:ext cx="5078286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排尽装置内的空气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防止空气中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的干扰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QB_3_AN.26_1#1dba1cfe2.blank?vop=1&amp;pid=7a0140a50&amp;color=0,0,0&amp;vpa=1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1784" y="4356608"/>
                <a:ext cx="5078286" cy="279400"/>
              </a:xfrm>
              <a:prstGeom prst="rect">
                <a:avLst/>
              </a:prstGeom>
              <a:blipFill>
                <a:blip r:embed="rId5"/>
                <a:stretch>
                  <a:fillRect l="-1441" t="-32609" r="-1321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3_AN.28_1#1dba1cfe2.blank?vop=1&amp;pid=7a0140a50&amp;color=0,0,0&amp;vpa=14&amp;vtp=1&amp;bbb=1"/>
              <p:cNvSpPr/>
              <p:nvPr/>
            </p:nvSpPr>
            <p:spPr>
              <a:xfrm>
                <a:off x="6444711" y="4782566"/>
                <a:ext cx="25019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缺少处理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尾气的装置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QB_3_AN.28_1#1dba1cfe2.blank?vop=1&amp;pid=7a0140a50&amp;color=0,0,0&amp;vpa=1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711" y="4782566"/>
                <a:ext cx="2501900" cy="279400"/>
              </a:xfrm>
              <a:prstGeom prst="rect">
                <a:avLst/>
              </a:prstGeom>
              <a:blipFill>
                <a:blip r:embed="rId6"/>
                <a:stretch>
                  <a:fillRect l="-2676" t="-33333" r="-2676" b="-4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3_AN.30_1#1dba1cfe2.blank?vop=1&amp;pid=7a0140a50&amp;color=0,0,0&amp;vpa=15&amp;vtp=1&amp;bbb=1&amp;rh=26.9"/>
              <p:cNvSpPr/>
              <p:nvPr/>
            </p:nvSpPr>
            <p:spPr>
              <a:xfrm>
                <a:off x="5519991" y="5591556"/>
                <a:ext cx="4643120" cy="3416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FeC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3_AN.30_1#1dba1cfe2.blank?vop=1&amp;pid=7a0140a50&amp;color=0,0,0&amp;vpa=15&amp;vtp=1&amp;bbb=1&amp;rh=26.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9991" y="5591556"/>
                <a:ext cx="4643120" cy="341630"/>
              </a:xfrm>
              <a:prstGeom prst="rect">
                <a:avLst/>
              </a:prstGeom>
              <a:blipFill>
                <a:blip r:embed="rId7"/>
                <a:stretch>
                  <a:fillRect l="-657" t="-16071" r="-526" b="-125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c001b9b5a?pid=7a0140a50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Ⅲ.对草酸亚铁晶体性质的探究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BD.31_1#77c499af0?vop=1&amp;pid=7a0140a50&amp;color=0,0,0&amp;vtp=1&amp;bbb=1&amp;hb=1"/>
              <p:cNvSpPr/>
              <p:nvPr/>
            </p:nvSpPr>
            <p:spPr>
              <a:xfrm>
                <a:off x="832104" y="1532946"/>
                <a:ext cx="10533888" cy="1397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（7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向盛有草酸亚铁晶体的试管中滴入硫酸酸化的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，振荡，溶液变为棕黄色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同时有气体生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反应中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转化为无色的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该过程中被氧化的元素是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。若反应中消耗</a:t>
                </a: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，则参加反应的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2400" b="0" i="0" u="sng" kern="0" spc="-99900" smtClean="0">
                    <a:solidFill>
                      <a:srgbClr val="FF00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3_BD.31_1#77c499af0?vop=1&amp;pid=7a0140a5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32946"/>
                <a:ext cx="10533888" cy="1397000"/>
              </a:xfrm>
              <a:prstGeom prst="rect">
                <a:avLst/>
              </a:prstGeom>
              <a:blipFill>
                <a:blip r:embed="rId3"/>
                <a:stretch>
                  <a:fillRect l="-1389" r="-694" b="-39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32_1#77c499af0.blank?vop=1&amp;pid=7a0140a50&amp;color=0,0,0&amp;vpa=16&amp;vtp=1&amp;bbb=1"/>
              <p:cNvSpPr/>
              <p:nvPr/>
            </p:nvSpPr>
            <p:spPr>
              <a:xfrm>
                <a:off x="7214521" y="1998218"/>
                <a:ext cx="78105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、C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3_AN.32_1#77c499af0.blank?vop=1&amp;pid=7a0140a50&amp;color=0,0,0&amp;vpa=1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4521" y="1998218"/>
                <a:ext cx="781050" cy="279400"/>
              </a:xfrm>
              <a:prstGeom prst="rect">
                <a:avLst/>
              </a:prstGeom>
              <a:blipFill>
                <a:blip r:embed="rId4"/>
                <a:stretch>
                  <a:fillRect t="-32609" r="-6977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33_1#77c499af0.blank?vop=1&amp;pid=7a0140a50&amp;color=0,0,0&amp;vpa=17&amp;vtp=1&amp;bbb=1&amp;rh=30.68"/>
              <p:cNvSpPr/>
              <p:nvPr/>
            </p:nvSpPr>
            <p:spPr>
              <a:xfrm>
                <a:off x="5742749" y="2407412"/>
                <a:ext cx="676275" cy="38963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AN.33_1#77c499af0.blank?vop=1&amp;pid=7a0140a50&amp;color=0,0,0&amp;vpa=17&amp;vtp=1&amp;bbb=1&amp;rh=30.6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2749" y="2407412"/>
                <a:ext cx="676275" cy="389636"/>
              </a:xfrm>
              <a:prstGeom prst="rect">
                <a:avLst/>
              </a:prstGeom>
              <a:blipFill>
                <a:blip r:embed="rId5"/>
                <a:stretch>
                  <a:fillRect l="-901" r="-3604" b="-156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2_BD.34_1#810cdb7c6?sp=1&amp;vop=1&amp;pid=3ef633f49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某小组设计实验探究铜和浓硫酸的反应，装置如图所示。回答下列问题：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pic>
        <p:nvPicPr>
          <p:cNvPr id="3" name="QO_2_BD.34_3#810cdb7c6?htil=1&amp;vop=1&amp;pid=3ef633f49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7984" y="1640832"/>
            <a:ext cx="2606040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2_BD.34_4#810cdb7c6?htil=1&amp;vop=1&amp;pid=3ef633f49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1312" y="1622544"/>
            <a:ext cx="1033272" cy="12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2_BD.34_5#810cdb7c6?vop=1&amp;pid=3ef633f49&amp;color=0,0,0&amp;vtp=1&amp;bbb=1&amp;hb=1"/>
              <p:cNvSpPr/>
              <p:nvPr/>
            </p:nvSpPr>
            <p:spPr>
              <a:xfrm>
                <a:off x="832104" y="3032244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CuS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都是难溶于水、难溶于稀硫酸的黑色固体。实验中，铜片完全反应后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观察到装置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试管底部有灰白带黑色固体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O_2_BD.34_5#810cdb7c6?vop=1&amp;pid=3ef633f4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032244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r="-868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BD.35_1#35dfdf205?vop=1&amp;pid=810cdb7c6&amp;color=0,0,0&amp;vtp=1&amp;bbb=1"/>
              <p:cNvSpPr/>
              <p:nvPr/>
            </p:nvSpPr>
            <p:spPr>
              <a:xfrm>
                <a:off x="832104" y="389209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中发生反应的化学方程式为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（2）装置B中浓溴水颜色变浅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则发生反应的离子方程式为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</a:t>
                </a:r>
                <a:endParaRPr lang="en-US" altLang="zh-CN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提示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具有较强的氧化性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（3）为了实现绿色环保的目标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甲同学欲用装置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代替装置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，你认为装置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除具有绿色环保的优点外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还具有的优点是</a:t>
                </a:r>
                <a:r>
                  <a:rPr lang="en-US" altLang="zh-CN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________________________________________________________________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任写一点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3_BD.35_1#35dfdf205?vop=1&amp;pid=810cdb7c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892090"/>
                <a:ext cx="10533888" cy="2095500"/>
              </a:xfrm>
              <a:prstGeom prst="rect">
                <a:avLst/>
              </a:prstGeom>
              <a:blipFill>
                <a:blip r:embed="rId6"/>
                <a:stretch>
                  <a:fillRect l="-1389" r="-3299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3_AN.36_1#35dfdf205.blank?vop=1&amp;pid=810cdb7c6&amp;color=0,0,0&amp;vpa=18&amp;vtp=1&amp;bbb=1&amp;rh=26.9"/>
              <p:cNvSpPr/>
              <p:nvPr/>
            </p:nvSpPr>
            <p:spPr>
              <a:xfrm>
                <a:off x="4926966" y="3903210"/>
                <a:ext cx="4462145" cy="3416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3_AN.36_1#35dfdf205.blank?vop=1&amp;pid=810cdb7c6&amp;color=0,0,0&amp;vpa=18&amp;vtp=1&amp;bbb=1&amp;rh=26.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6966" y="3903210"/>
                <a:ext cx="4462145" cy="341630"/>
              </a:xfrm>
              <a:prstGeom prst="rect">
                <a:avLst/>
              </a:prstGeom>
              <a:blipFill>
                <a:blip r:embed="rId7"/>
                <a:stretch>
                  <a:fillRect l="-546" t="-16071" r="-683" b="-267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3_AN.38_1#35dfdf205.blank?vop=1&amp;pid=810cdb7c6&amp;color=0,0,0&amp;vpa=19&amp;vtp=1&amp;bbb=1&amp;rh=23.75"/>
              <p:cNvSpPr/>
              <p:nvPr/>
            </p:nvSpPr>
            <p:spPr>
              <a:xfrm>
                <a:off x="6866192" y="4331073"/>
                <a:ext cx="4271899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3_AN.38_1#35dfdf205.blank?vop=1&amp;pid=810cdb7c6&amp;color=0,0,0&amp;vpa=19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6192" y="4331073"/>
                <a:ext cx="4271899" cy="301625"/>
              </a:xfrm>
              <a:prstGeom prst="rect">
                <a:avLst/>
              </a:prstGeom>
              <a:blipFill>
                <a:blip r:embed="rId8"/>
                <a:stretch>
                  <a:fillRect l="-571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3_AN.40_1#35dfdf205.blank?vop=1&amp;pid=810cdb7c6&amp;color=0,0,0&amp;vpa=20&amp;vtp=1&amp;bbb=1"/>
          <p:cNvSpPr/>
          <p:nvPr/>
        </p:nvSpPr>
        <p:spPr>
          <a:xfrm>
            <a:off x="2437860" y="5538010"/>
            <a:ext cx="7253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不用加热（或节约能源、相对安全、易于控制反应速率等，合理即可）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  <p:bldP spid="1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41_1#0b6a6e208?vop=1&amp;pid=810cdb7c6&amp;color=0,0,0&amp;vtp=1&amp;bt=1&amp;bbb=1&amp;hb=1"/>
              <p:cNvSpPr/>
              <p:nvPr/>
            </p:nvSpPr>
            <p:spPr>
              <a:xfrm>
                <a:off x="832104" y="1080000"/>
                <a:ext cx="10533888" cy="81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（4）实验完毕后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中试管里的混合物并探究其成分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：将混合物倒入盛有水的烧杯中，搅拌，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静置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过滤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，得到蓝色溶液和黑色固体。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3_BD.41_1#0b6a6e208?vop=1&amp;pid=810cdb7c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12800"/>
              </a:xfrm>
              <a:prstGeom prst="rect">
                <a:avLst/>
              </a:prstGeom>
              <a:blipFill>
                <a:blip r:embed="rId3"/>
                <a:stretch>
                  <a:fillRect l="-1389" r="-2778" b="-127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42_1#bea68ff75?vop=1&amp;pid=0b6a6e208&amp;color=0,0,0&amp;vtp=1&amp;bbb=1"/>
              <p:cNvSpPr/>
              <p:nvPr/>
            </p:nvSpPr>
            <p:spPr>
              <a:xfrm>
                <a:off x="832104" y="1876545"/>
                <a:ext cx="10533888" cy="81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黑色固体不可能是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判断依据是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3" name="QB_4_BD.42_1#bea68ff75?vop=1&amp;pid=0b6a6e20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876545"/>
                <a:ext cx="10533888" cy="812800"/>
              </a:xfrm>
              <a:prstGeom prst="rect">
                <a:avLst/>
              </a:prstGeom>
              <a:blipFill>
                <a:blip r:embed="rId4"/>
                <a:stretch>
                  <a:fillRect l="-1389" t="-1504" b="-120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43_1#bea68ff75.blank?vop=1&amp;pid=0b6a6e208&amp;color=0,0,0&amp;vpa=21&amp;vtp=1"/>
          <p:cNvSpPr/>
          <p:nvPr/>
        </p:nvSpPr>
        <p:spPr>
          <a:xfrm>
            <a:off x="2882360" y="1849811"/>
            <a:ext cx="3190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44_1#bea68ff75.blank?vop=1&amp;pid=0b6a6e208&amp;color=0,0,0&amp;vpa=22&amp;vtp=1&amp;bbb=1"/>
              <p:cNvSpPr/>
              <p:nvPr/>
            </p:nvSpPr>
            <p:spPr>
              <a:xfrm>
                <a:off x="5727160" y="1906198"/>
                <a:ext cx="28575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硫酸过量，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会与其反应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QB_4_AN.44_1#bea68ff75.blank?vop=1&amp;pid=0b6a6e208&amp;color=0,0,0&amp;vpa=2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7160" y="1906198"/>
                <a:ext cx="2857500" cy="279400"/>
              </a:xfrm>
              <a:prstGeom prst="rect">
                <a:avLst/>
              </a:prstGeom>
              <a:blipFill>
                <a:blip r:embed="rId5"/>
                <a:stretch>
                  <a:fillRect l="-2345" t="-32609" r="-2345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4_BD.45_1#2fb1bc44c?vop=1&amp;pid=0b6a6e208&amp;color=0,0,0&amp;vtp=1&amp;bbb=1"/>
          <p:cNvSpPr/>
          <p:nvPr/>
        </p:nvSpPr>
        <p:spPr>
          <a:xfrm>
            <a:off x="832104" y="2689344"/>
            <a:ext cx="10533888" cy="444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②探究该黑色固体成分。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pic>
        <p:nvPicPr>
          <p:cNvPr id="7" name="QB_4_BD.45_2#2fb1bc44c?vop=1&amp;pid=0b6a6e208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1648" y="3207440"/>
            <a:ext cx="4105656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BD.45_3#2fb1bc44c?vop=1&amp;pid=0b6a6e208&amp;color=0,0,0&amp;vtp=1&amp;bbb=1&amp;hb=1"/>
              <p:cNvSpPr/>
              <p:nvPr/>
            </p:nvSpPr>
            <p:spPr>
              <a:xfrm>
                <a:off x="832104" y="4845740"/>
                <a:ext cx="10533888" cy="1219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“配制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溶液”时需要使用的玻璃仪器有烧杯、量筒、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玻璃棒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所配制的溶液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于锥形瓶中，加入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0.10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溶液恰好完全反应，则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填化学式）。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8" name="QB_4_BD.45_3#2fb1bc44c?vop=1&amp;pid=0b6a6e20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845740"/>
                <a:ext cx="10533888" cy="1219200"/>
              </a:xfrm>
              <a:prstGeom prst="rect">
                <a:avLst/>
              </a:prstGeom>
              <a:blipFill>
                <a:blip r:embed="rId7"/>
                <a:stretch>
                  <a:fillRect l="-1389" t="-1000" b="-75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46_1#2fb1bc44c.blank?vop=1&amp;pid=0b6a6e208&amp;color=0,0,0&amp;vpa=23&amp;vtp=1&amp;bbb=1"/>
              <p:cNvSpPr/>
              <p:nvPr/>
            </p:nvSpPr>
            <p:spPr>
              <a:xfrm>
                <a:off x="7728998" y="4874124"/>
                <a:ext cx="274002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胶头滴管、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250 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容量瓶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QB_4_AN.46_1#2fb1bc44c.blank?vop=1&amp;pid=0b6a6e208&amp;color=0,0,0&amp;vpa=2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8998" y="4874124"/>
                <a:ext cx="2740025" cy="279400"/>
              </a:xfrm>
              <a:prstGeom prst="rect">
                <a:avLst/>
              </a:prstGeom>
              <a:blipFill>
                <a:blip r:embed="rId8"/>
                <a:stretch>
                  <a:fillRect l="-2673" t="-33333" r="-2450" b="-4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AN.47_1#2fb1bc44c.blank?vop=1&amp;pid=0b6a6e208&amp;color=0,0,0&amp;vpa=24&amp;vtp=1&amp;bbb=1"/>
              <p:cNvSpPr/>
              <p:nvPr/>
            </p:nvSpPr>
            <p:spPr>
              <a:xfrm>
                <a:off x="10398951" y="5283699"/>
                <a:ext cx="59207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4_AN.47_1#2fb1bc44c.blank?vop=1&amp;pid=0b6a6e208&amp;color=0,0,0&amp;vpa=2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98951" y="5283699"/>
                <a:ext cx="592074" cy="279400"/>
              </a:xfrm>
              <a:prstGeom prst="rect">
                <a:avLst/>
              </a:prstGeom>
              <a:blipFill>
                <a:blip r:embed="rId9"/>
                <a:stretch>
                  <a:fillRect l="-5155" r="-4124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9" grpId="0" build="p" animBg="1"/>
      <p:bldP spid="10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278</Words>
  <Application>Microsoft Office PowerPoint</Application>
  <PresentationFormat>宽屏</PresentationFormat>
  <Paragraphs>114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SimHei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2025-05-14T15:04:47Z</dcterms:created>
  <dcterms:modified xsi:type="dcterms:W3CDTF">2025-05-14T15:07:08Z</dcterms:modified>
  <cp:category/>
  <cp:contentStatus/>
</cp:coreProperties>
</file>