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947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8a5c45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a6db4e9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ffecf1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8a5c45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a6db4e9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ffecf1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d1e44fff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2_BD#2d1e44fff.fixed?pid=6b0413eea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:r>
                  <a:rPr lang="en-US" altLang="zh-CN" sz="4400" b="1" i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突破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𝐒𝐎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的制备及性质探究实验</a:t>
                </a:r>
                <a:endParaRPr lang="en-US" altLang="zh-CN" sz="4400" dirty="0"/>
              </a:p>
            </p:txBody>
          </p:sp>
        </mc:Choice>
        <mc:Fallback>
          <p:sp>
            <p:nvSpPr>
              <p:cNvPr id="3" name="C_2_BD#2d1e44fff.fixed?pid=6b0413eea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280f13208?pid=2a6db4e9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气体制备的微型装置和创新型实验装置是近几年出题的热点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的制备与应用自然也是重中之重，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本通法将带同学们掌握其制备原理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、装置，以及其性质的综合探究方法，轻松上分。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280f13208?pid=2a6db4e9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46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a255a90c?sp=1&amp;pid=7ffecf168&amp;color=0,0,0&amp;vtp=1&amp;bt=1&amp;bbb=1"/>
              <p:cNvSpPr/>
              <p:nvPr/>
            </p:nvSpPr>
            <p:spPr>
              <a:xfrm>
                <a:off x="832104" y="1080000"/>
                <a:ext cx="10533888" cy="464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的制备原理及装置分析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（1）亚硫酸钠固体和浓硫酸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（质量分数为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70%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（2）铜与浓硫酸在加热条件下反应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相关实验在下个通法中展开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vl="0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)+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浓硫酸的浓度选择依据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易溶于水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所以反应体系中的水尽量少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固体而非溶液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，用浓硫酸而非稀硫酸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以减少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的溶解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选择浓度为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的浓硫酸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70%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近似为浓、稀硫酸的分界线）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此时浓硫酸既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有大量的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98%</m:t>
                    </m:r>
                  </m:oMath>
                </a14:m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的浓硫酸中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”比较少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固体反应速率比较慢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不适合实验室制备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水的含量又较少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ca255a90c?sp=1&amp;pid=7ffecf1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48200"/>
              </a:xfrm>
              <a:prstGeom prst="rect">
                <a:avLst/>
              </a:prstGeom>
              <a:blipFill>
                <a:blip r:embed="rId3"/>
                <a:stretch>
                  <a:fillRect l="-1389" r="-1042" b="-19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a255a90c?sp=1&amp;pid=7ffecf168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的制备及性质验证装置分析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ca255a90c?sp=1&amp;pid=7ffecf1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ca255a90c?pid=7ffecf16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1622544"/>
            <a:ext cx="8403336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ca255a90c?pid=7ffecf168&amp;color=0,0,0&amp;vtp=1&amp;bbb=1&amp;hb=1"/>
              <p:cNvSpPr/>
              <p:nvPr/>
            </p:nvSpPr>
            <p:spPr>
              <a:xfrm>
                <a:off x="832104" y="39339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能使品红溶液褪色的气体有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为进一步确定气体为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可以对褪色后的溶液进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行加热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若溶液恢复原色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则说明气体为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ca255a90c?pid=7ffecf16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339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f896e9fd8?vop=1&amp;pid=58a5c45a3&amp;color=0,0,0&amp;vtp=1&amp;bt=1&amp;bbb=1"/>
          <p:cNvSpPr/>
          <p:nvPr/>
        </p:nvSpPr>
        <p:spPr>
          <a:xfrm>
            <a:off x="832104" y="1080000"/>
            <a:ext cx="105338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研究硫及其化合物的应用价值对于社会发展意义重大。请回答以下问题。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2_1#5b543c117?sp=1&amp;vop=1&amp;pid=f896e9fd8&amp;color=0,0,0&amp;vtp=1&amp;bbb=1&amp;hb=1"/>
              <p:cNvSpPr/>
              <p:nvPr/>
            </p:nvSpPr>
            <p:spPr>
              <a:xfrm>
                <a:off x="832104" y="1448356"/>
                <a:ext cx="10533888" cy="171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用如图装置制备纯净的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同时生成一种正盐），装置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的连接顺序为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按气流方向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用小写字母和箭头表示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），盛装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浓硫酸的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装置的仪器名称是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，碱石灰的主要作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2_1#5b543c117?sp=1&amp;vop=1&amp;pid=f896e9fd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48356"/>
                <a:ext cx="10533888" cy="1714500"/>
              </a:xfrm>
              <a:prstGeom prst="rect">
                <a:avLst/>
              </a:prstGeom>
              <a:blipFill>
                <a:blip r:embed="rId3"/>
                <a:stretch>
                  <a:fillRect l="-1389" t="-3559" r="-1331" b="-64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_1#5b543c117.blank?vop=1&amp;pid=f896e9fd8&amp;color=0,0,0&amp;vpa=1&amp;vtp=1&amp;bbb=1&amp;rh=23.75&amp;hb=1"/>
              <p:cNvSpPr/>
              <p:nvPr/>
            </p:nvSpPr>
            <p:spPr>
              <a:xfrm>
                <a:off x="832104" y="1410256"/>
                <a:ext cx="10531904" cy="635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4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_1#5b543c117.blank?vop=1&amp;pid=f896e9fd8&amp;color=0,0,0&amp;vpa=1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10256"/>
                <a:ext cx="10531904" cy="635000"/>
              </a:xfrm>
              <a:prstGeom prst="rect">
                <a:avLst/>
              </a:prstGeom>
              <a:blipFill>
                <a:blip r:embed="rId4"/>
                <a:stretch>
                  <a:fillRect l="-811" b="-85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4_1#5b543c117.blank?vop=1&amp;pid=f896e9fd8&amp;color=0,0,0&amp;vpa=2&amp;vtp=1&amp;bbb=1"/>
              <p:cNvSpPr/>
              <p:nvPr/>
            </p:nvSpPr>
            <p:spPr>
              <a:xfrm>
                <a:off x="2727579" y="2124765"/>
                <a:ext cx="19796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4_1#5b543c117.blank?vop=1&amp;pid=f896e9fd8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7579" y="2124765"/>
                <a:ext cx="1979613" cy="279400"/>
              </a:xfrm>
              <a:prstGeom prst="rect">
                <a:avLst/>
              </a:prstGeom>
              <a:blipFill>
                <a:blip r:embed="rId5"/>
                <a:stretch>
                  <a:fillRect t="-2222" r="-1538" b="-2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5_1#5b543c117.blank?vop=1&amp;pid=f896e9fd8&amp;color=0,0,0&amp;vpa=3&amp;vtp=1&amp;bbb=1"/>
          <p:cNvSpPr/>
          <p:nvPr/>
        </p:nvSpPr>
        <p:spPr>
          <a:xfrm>
            <a:off x="1980660" y="2444417"/>
            <a:ext cx="108108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5_AN.6_1#5b543c117.blank?vop=1&amp;pid=f896e9fd8&amp;color=0,0,0&amp;vpa=4&amp;vtp=1&amp;bbb=1"/>
          <p:cNvSpPr/>
          <p:nvPr/>
        </p:nvSpPr>
        <p:spPr>
          <a:xfrm>
            <a:off x="5333460" y="2444417"/>
            <a:ext cx="130968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球形干燥管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5_AN.8_1#5b543c117.blank?vop=1&amp;pid=f896e9fd8&amp;color=0,0,0&amp;vpa=5&amp;vtp=1&amp;bbb=1&amp;hb=1"/>
          <p:cNvSpPr/>
          <p:nvPr/>
        </p:nvSpPr>
        <p:spPr>
          <a:xfrm>
            <a:off x="832104" y="2444417"/>
            <a:ext cx="1053190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吸收尾气并防止空气</a:t>
            </a:r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中水分进入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9" name="QB_5_BD.7_2#5b543c117?htil=1&amp;vop=1&amp;pid=f896e9fd8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9344" y="3268209"/>
            <a:ext cx="1078992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QB_5_BD.7_3#5b543c117?htil=1&amp;vop=1&amp;pid=f896e9fd8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384" y="3377937"/>
            <a:ext cx="1124712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QB_5_BD.7_4#5b543c117?htil=1&amp;vop=1&amp;pid=f896e9fd8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3825992"/>
            <a:ext cx="969264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2" name="QB_5_BD.7_5#5b543c117?htil=1&amp;vop=1&amp;pid=f896e9fd8&amp;color=0,0,0&amp;tib=255,255,25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5792" y="3432801"/>
            <a:ext cx="557784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3" name="QB_5_AS.9_1#5b543c117?vop=1&amp;pid=f896e9fd8&amp;color=0,0,0&amp;tib=255,255,255&amp;iip=1&amp;vtp=1" descr="preencoded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7048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S.9_1#5b543c117?vop=1&amp;pid=f896e9fd8&amp;color=0,0,0&amp;vtp=1&amp;bbb=1&amp;hb=1"/>
              <p:cNvSpPr/>
              <p:nvPr/>
            </p:nvSpPr>
            <p:spPr>
              <a:xfrm>
                <a:off x="832104" y="4677910"/>
                <a:ext cx="10531904" cy="1371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中硫酸和亚硫酸氢钠反应生成硫酸钠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反应的离子方程式为</a:t>
                </a:r>
              </a:p>
              <a:p>
                <a:pPr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根据思路剖析可知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装置的连接顺序为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d>
                          <m:dPr>
                            <m:begChr m:val=""/>
                            <m:endChr m:val=""/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→</m:t>
                            </m:r>
                          </m:e>
                        </m:d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盛装</a:t>
                </a:r>
              </a:p>
              <a:p>
                <a:pPr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70%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浓硫酸的仪器名称为分液漏斗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的仪器名称是球形干燥管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用碱石灰吸收尾气并防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止空气中水分进入装置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4" name="QB_5_AS.9_1#5b543c117?vop=1&amp;pid=f896e9fd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77910"/>
                <a:ext cx="10531904" cy="1371600"/>
              </a:xfrm>
              <a:prstGeom prst="rect">
                <a:avLst/>
              </a:prstGeom>
              <a:blipFill>
                <a:blip r:embed="rId11"/>
                <a:stretch>
                  <a:fillRect l="-1390" t="-4444" b="-8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_1#cdafe36ef?sp=1&amp;vop=1&amp;pid=f896e9fd8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兴趣小组设计如图装置验证二氧化硫的化学性质。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5_BD.10_2#cdafe36ef?vop=1&amp;pid=f896e9fd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4840" y="1619369"/>
            <a:ext cx="331927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11_1#adc7ccd07?vop=1&amp;pid=cdafe36ef&amp;color=0,0,0&amp;vtp=1&amp;bbb=1"/>
              <p:cNvSpPr/>
              <p:nvPr/>
            </p:nvSpPr>
            <p:spPr>
              <a:xfrm>
                <a:off x="832104" y="2889369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具有氧化性的实验现象为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11_1#adc7ccd07?vop=1&amp;pid=cdafe36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89369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12_1#adc7ccd07.blank?vop=1&amp;pid=cdafe36ef&amp;color=0,0,0&amp;vpa=6&amp;vtp=1&amp;bbb=1"/>
              <p:cNvSpPr/>
              <p:nvPr/>
            </p:nvSpPr>
            <p:spPr>
              <a:xfrm>
                <a:off x="4761897" y="2917182"/>
                <a:ext cx="279241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试管中有淡黄色沉淀生成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6_AN.12_1#adc7ccd07.blank?vop=1&amp;pid=cdafe36ef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897" y="2917182"/>
                <a:ext cx="2792413" cy="279400"/>
              </a:xfrm>
              <a:prstGeom prst="rect">
                <a:avLst/>
              </a:prstGeom>
              <a:blipFill>
                <a:blip r:embed="rId5"/>
                <a:stretch>
                  <a:fillRect t="-33333" r="-2402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6_AS.13_1#adc7ccd07?vop=1&amp;pid=cdafe36ef&amp;color=0,0,0&amp;tib=255,255,255&amp;iip=2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0364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S.13_1#adc7ccd07?vop=1&amp;pid=cdafe36ef&amp;color=0,0,0&amp;vtp=1&amp;bbb=1&amp;hb=1"/>
              <p:cNvSpPr/>
              <p:nvPr/>
            </p:nvSpPr>
            <p:spPr>
              <a:xfrm>
                <a:off x="832104" y="333964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试管中有淡黄色沉淀生成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该反应中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元素化合价降低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表现了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6_AS.13_1#adc7ccd07?vop=1&amp;pid=cdafe36e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39640"/>
                <a:ext cx="10531904" cy="838200"/>
              </a:xfrm>
              <a:prstGeom prst="rect">
                <a:avLst/>
              </a:prstGeom>
              <a:blipFill>
                <a:blip r:embed="rId7"/>
                <a:stretch>
                  <a:fillRect l="-1390" r="-196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4_1#ce0a313c1?vop=1&amp;pid=cdafe36ef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，取试管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中充分反应后的溶液平均分成三份，分别进行如下实验：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Ⅰ：向第一份溶液中加入品红溶液，红色褪去；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向第二份溶液中加入盐酸酸化的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，产生白色沉淀；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向第三份溶液中加入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，有白色沉淀生成。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述方案中合理的是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填Ⅰ、Ⅱ或Ⅲ）；试管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4_1#ce0a313c1?vop=1&amp;pid=cdafe36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447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5_1#ce0a313c1.blank?vop=1&amp;pid=cdafe36ef&amp;color=0,0,0&amp;vpa=7&amp;vtp=1"/>
          <p:cNvSpPr/>
          <p:nvPr/>
        </p:nvSpPr>
        <p:spPr>
          <a:xfrm>
            <a:off x="2895060" y="2725920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16_1#ce0a313c1.blank?vop=1&amp;pid=cdafe36ef&amp;color=0,0,0&amp;vpa=8&amp;vtp=1&amp;bbb=1&amp;rh=23.75&amp;hb=1"/>
              <p:cNvSpPr/>
              <p:nvPr/>
            </p:nvSpPr>
            <p:spPr>
              <a:xfrm>
                <a:off x="832104" y="271830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82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6_AN.16_1#ce0a313c1.blank?vop=1&amp;pid=cdafe36ef&amp;color=0,0,0&amp;vpa=8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18300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 b="-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6_AS.17_1#ce0a313c1?vop=1&amp;pid=cdafe36ef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6512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S.17_1#ce0a313c1?vop=1&amp;pid=cdafe36ef&amp;color=0,0,0&amp;vtp=1&amp;bbb=1&amp;hb=1"/>
              <p:cNvSpPr/>
              <p:nvPr/>
            </p:nvSpPr>
            <p:spPr>
              <a:xfrm>
                <a:off x="832104" y="358729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加入盐酸酸化的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溶液后产生白色沉淀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说明氯水与二氧化硫反应生成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离子和氯离子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元素的化合价升高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氯水也能使品红溶液褪色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氯水中的氯离子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能与硝酸银反应生成氯化银沉淀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上述方案中合理的是方案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中发生反应的离子方程式为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6_AS.17_1#ce0a313c1?vop=1&amp;pid=cdafe36e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87290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1158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8_1#f896e9fd8?vop=1&amp;pid=58a5c45a3&amp;color=0,0,0&amp;tib=255,255,255&amp;iip=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20110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EX.18_1#f896e9fd8?vop=1&amp;pid=58a5c45a3&amp;color=0,0,0&amp;vtp=1&amp;bt=1&amp;bbb=1"/>
          <p:cNvSpPr/>
          <p:nvPr/>
        </p:nvSpPr>
        <p:spPr>
          <a:xfrm>
            <a:off x="832104" y="1080000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根据攻略解读可知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实验分析分为两方面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EX.18_2#f896e9fd8?vop=1&amp;pid=58a5c45a3&amp;color=0,0,0&amp;vtp=1&amp;bbb=1&amp;hb=1"/>
              <p:cNvSpPr/>
              <p:nvPr/>
            </p:nvSpPr>
            <p:spPr>
              <a:xfrm>
                <a:off x="832104" y="1526715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装置方面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为发生装置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为除杂装置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为收集装置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（长进短出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向上排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空气法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为尾气处理装置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防止空气进入其前面装置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同时吸收多余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防止其污染空气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药品方面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中浓硫酸用于干燥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中碱石灰用于吸收尾气并防止空气中水分进入装置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溶液用于验证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试管中氯水用于验证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试管中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于吸收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防止污染空气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O_4_EX.18_2#f896e9fd8?vop=1&amp;pid=58a5c45a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6715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637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Office PowerPoint</Application>
  <PresentationFormat>宽屏</PresentationFormat>
  <Paragraphs>66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2025-05-14T15:50:01Z</dcterms:created>
  <dcterms:modified xsi:type="dcterms:W3CDTF">2025-05-14T15:51:13Z</dcterms:modified>
  <cp:category/>
  <cp:contentStatus/>
</cp:coreProperties>
</file>