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563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d74cd1f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e69b0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e2ecfd2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d74cd1f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e69b0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e2ecfd2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8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e644940fd?sp=1&amp;pid=8e2ecfd2d&amp;color=0,0,0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4.难挥发性（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高沸点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（1）质量分数为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98.3%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的浓硫酸，是无色无味、黏稠、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难挥发的油状液体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（2）利用难挥发性酸制易挥发性酸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（挥发性酸不能具有还原性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如用固体氯化钠与浓硫酸反应制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取氯化氢气体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，化学方程式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（固）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e644940fd?sp=1&amp;pid=8e2ecfd2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405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6f2d7bd6c?vop=1&amp;pid=ed74cd1f1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某同学根据铜与浓硫酸的反应，设计如图所示装置探究与验证锌与浓硫酸反应的产物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部分加热和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夹持装置略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）。请回答下列问题：</a:t>
            </a:r>
            <a:endParaRPr lang="en-US" altLang="zh-CN" dirty="0"/>
          </a:p>
        </p:txBody>
      </p:sp>
      <p:pic>
        <p:nvPicPr>
          <p:cNvPr id="3" name="QO_4_BD.1_2#6f2d7bd6c?vop=1&amp;pid=ed74cd1f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848" y="2041644"/>
            <a:ext cx="548640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_1#ee7771a32?vop=1&amp;pid=6f2d7bd6c&amp;color=0,0,0&amp;vtp=1&amp;bbb=1&amp;hb=1"/>
              <p:cNvSpPr/>
              <p:nvPr/>
            </p:nvSpPr>
            <p:spPr>
              <a:xfrm>
                <a:off x="832104" y="41879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装置A为制备氮气的装置，其中导管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B_5_BD.2_1#ee7771a32?vop=1&amp;pid=6f2d7bd6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87944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r="-81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3_1#ee7771a32.blank?vop=1&amp;pid=6f2d7bd6c&amp;color=0,0,0&amp;vpa=1&amp;vtp=1&amp;bbb=1&amp;hb=1"/>
          <p:cNvSpPr/>
          <p:nvPr/>
        </p:nvSpPr>
        <p:spPr>
          <a:xfrm>
            <a:off x="832104" y="4157464"/>
            <a:ext cx="10531904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平衡压强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，使分液漏斗内的饱和氯化铵溶液顺利流下</a:t>
            </a:r>
            <a:endParaRPr lang="en-US" altLang="zh-CN" dirty="0"/>
          </a:p>
        </p:txBody>
      </p:sp>
      <p:pic>
        <p:nvPicPr>
          <p:cNvPr id="6" name="QB_5_AS.4_1#ee7771a32?vop=1&amp;pid=6f2d7bd6c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516889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4_1#ee7771a32?vop=1&amp;pid=6f2d7bd6c&amp;color=0,0,0&amp;vtp=1&amp;bbb=1"/>
              <p:cNvSpPr/>
              <p:nvPr/>
            </p:nvSpPr>
            <p:spPr>
              <a:xfrm>
                <a:off x="832104" y="5047790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导管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的作用是平衡压强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使分液漏斗内的饱和氯化铵溶液顺利流下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S.4_1#ee7771a32?vop=1&amp;pid=6f2d7bd6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047790"/>
                <a:ext cx="10531904" cy="469900"/>
              </a:xfrm>
              <a:prstGeom prst="rect">
                <a:avLst/>
              </a:prstGeom>
              <a:blipFill>
                <a:blip r:embed="rId6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5_1#8f75ce6bb?vop=1&amp;pid=6f2d7bd6c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装置B中加入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50.0 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锌粉，通过分液漏斗加入浓硫酸，产生的气体能使品红溶液褪色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产生该气体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的反应的化学方程式为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。该反应中浓硫酸体现的性质有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5_1#8f75ce6bb?vop=1&amp;pid=6f2d7bd6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6_1#8f75ce6bb.blank?vop=1&amp;pid=6f2d7bd6c&amp;color=0,0,0&amp;vpa=2&amp;vtp=1&amp;bbb=1&amp;rh=23.75"/>
              <p:cNvSpPr/>
              <p:nvPr/>
            </p:nvSpPr>
            <p:spPr>
              <a:xfrm>
                <a:off x="3148266" y="1512435"/>
                <a:ext cx="4739958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ZnSO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6_1#8f75ce6bb.blank?vop=1&amp;pid=6f2d7bd6c&amp;color=0,0,0&amp;vpa=2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266" y="1512435"/>
                <a:ext cx="4739958" cy="301625"/>
              </a:xfrm>
              <a:prstGeom prst="rect">
                <a:avLst/>
              </a:prstGeom>
              <a:blipFill>
                <a:blip r:embed="rId4"/>
                <a:stretch>
                  <a:fillRect l="-643" t="-22000" r="-514" b="-4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7_1#8f75ce6bb.blank?vop=1&amp;pid=6f2d7bd6c&amp;color=0,0,0&amp;vpa=3&amp;vtp=1&amp;bbb=1"/>
          <p:cNvSpPr/>
          <p:nvPr/>
        </p:nvSpPr>
        <p:spPr>
          <a:xfrm>
            <a:off x="837660" y="1887720"/>
            <a:ext cx="1766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酸性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、强氧化性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5" name="QB_5_AS.8_1#8f75ce6bb?vop=1&amp;pid=6f2d7bd6c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193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8_1#8f75ce6bb?vop=1&amp;pid=6f2d7bd6c&amp;color=0,0,0&amp;vtp=1&amp;bbb=1&amp;hb=1"/>
              <p:cNvSpPr/>
              <p:nvPr/>
            </p:nvSpPr>
            <p:spPr>
              <a:xfrm>
                <a:off x="832104" y="235539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锌粉和浓硫酸反应生成二氧化硫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硫酸锌和水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体现出浓硫酸具有酸性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强氧化性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AS.8_1#8f75ce6bb?vop=1&amp;pid=6f2d7bd6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81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BD.9_1#4e97335f4?vop=1&amp;pid=6f2d7bd6c&amp;color=0,0,0&amp;vtp=1&amp;bbb=1&amp;hb=1"/>
              <p:cNvSpPr/>
              <p:nvPr/>
            </p:nvSpPr>
            <p:spPr>
              <a:xfrm>
                <a:off x="832104" y="319702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的名称是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实验开始时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应先点燃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填“A”或“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”）装置的酒精灯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目的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BD.9_1#4e97335f4?vop=1&amp;pid=6f2d7bd6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97026"/>
                <a:ext cx="10533888" cy="838200"/>
              </a:xfrm>
              <a:prstGeom prst="rect">
                <a:avLst/>
              </a:prstGeom>
              <a:blipFill>
                <a:blip r:embed="rId7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AN.10_1#4e97335f4.blank?vop=1&amp;pid=6f2d7bd6c&amp;color=0,0,0&amp;vpa=4&amp;vtp=1&amp;bbb=1"/>
          <p:cNvSpPr/>
          <p:nvPr/>
        </p:nvSpPr>
        <p:spPr>
          <a:xfrm>
            <a:off x="3039523" y="3166546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蒸馏烧瓶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QB_5_AN.11_1#4e97335f4.blank?vop=1&amp;pid=6f2d7bd6c&amp;color=0,0,0&amp;vpa=5&amp;vtp=1"/>
          <p:cNvSpPr/>
          <p:nvPr/>
        </p:nvSpPr>
        <p:spPr>
          <a:xfrm>
            <a:off x="6684423" y="3166546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0" name="QB_5_AN.12_1#4e97335f4.blank?vop=1&amp;pid=6f2d7bd6c&amp;color=0,0,0&amp;vpa=6&amp;vtp=1&amp;bbb=1"/>
          <p:cNvSpPr/>
          <p:nvPr/>
        </p:nvSpPr>
        <p:spPr>
          <a:xfrm>
            <a:off x="1066260" y="3585646"/>
            <a:ext cx="35956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排尽装置中的空气，防止发生爆炸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11" name="QB_5_AS.13_1#4e97335f4?vop=1&amp;pid=6f2d7bd6c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120880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5_AS.13_1#4e97335f4?vop=1&amp;pid=6f2d7bd6c&amp;color=0,0,0&amp;vtp=1&amp;bbb=1&amp;hb=1"/>
              <p:cNvSpPr/>
              <p:nvPr/>
            </p:nvSpPr>
            <p:spPr>
              <a:xfrm>
                <a:off x="832104" y="4056872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的名称是蒸馏烧瓶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用于验证生成物中是否含有氢气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但加热或点燃混有空气的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氢气可能会发生爆炸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故应先点燃装置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处的酒精灯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通一段时间的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目的是排出装置中空气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防止发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生爆炸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2" name="QB_5_AS.13_1#4e97335f4?vop=1&amp;pid=6f2d7bd6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56872"/>
                <a:ext cx="10531904" cy="1257300"/>
              </a:xfrm>
              <a:prstGeom prst="rect">
                <a:avLst/>
              </a:prstGeom>
              <a:blipFill>
                <a:blip r:embed="rId8"/>
                <a:stretch>
                  <a:fillRect l="-1390" r="-1042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14_1#697ccf8fa?vop=1&amp;pid=6f2d7bd6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装置D中装有足量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中黑色固体变成红色，假设不考虑装置C对气体的影响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的气体全部参加反应，称量装置D和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的增重分别为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19.2 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5.4 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则剩余锌的质量为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5_BD.14_1#697ccf8fa?vop=1&amp;pid=6f2d7bd6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34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15_1#697ccf8fa.blank?vop=1&amp;pid=6f2d7bd6c&amp;color=0,0,0&amp;vpa=7&amp;vtp=1&amp;bbb=1"/>
          <p:cNvSpPr/>
          <p:nvPr/>
        </p:nvSpPr>
        <p:spPr>
          <a:xfrm>
            <a:off x="10091197" y="1468620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</a:t>
            </a:r>
            <a:endParaRPr lang="en-US" altLang="zh-CN" dirty="0"/>
          </a:p>
        </p:txBody>
      </p:sp>
      <p:pic>
        <p:nvPicPr>
          <p:cNvPr id="4" name="QB_5_AS.16_1#697ccf8fa?vop=1&amp;pid=6f2d7bd6c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8370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16_1#697ccf8fa?vop=1&amp;pid=6f2d7bd6c&amp;color=0,0,0&amp;vtp=1&amp;bbb=1&amp;hb=1"/>
              <p:cNvSpPr/>
              <p:nvPr/>
            </p:nvSpPr>
            <p:spPr>
              <a:xfrm>
                <a:off x="832104" y="1914644"/>
                <a:ext cx="10531904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时消耗氢气的物质的量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5.4 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中发生反应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ZnSO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ZnSO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19.2 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时消耗锌的物质的量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19.2 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64 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时消耗锌的物质的量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)=0.3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中消耗锌的物质的量为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)=65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×0.6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=39.0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剩余锌的质量为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50.0 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−39.0 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=11.0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S.16_1#697ccf8fa?vop=1&amp;pid=6f2d7bd6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1904" cy="2209800"/>
              </a:xfrm>
              <a:prstGeom prst="rect">
                <a:avLst/>
              </a:prstGeom>
              <a:blipFill>
                <a:blip r:embed="rId5"/>
                <a:stretch>
                  <a:fillRect l="-1390" r="-116" b="-41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17_1#43d57f7b7?vop=1&amp;pid=6f2d7bd6c&amp;color=0,0,0&amp;vtp=1&amp;bt=1&amp;bbb=1"/>
              <p:cNvSpPr/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中碱石灰的作用是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若将装置D中溶液换成酸性高锰酸钾溶液，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其中发生反应的离子方程式为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17_1#43d57f7b7?vop=1&amp;pid=6f2d7bd6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984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18_1#43d57f7b7.blank?vop=1&amp;pid=6f2d7bd6c&amp;color=0,0,0&amp;vpa=8&amp;vtp=1&amp;bbb=1"/>
              <p:cNvSpPr/>
              <p:nvPr/>
            </p:nvSpPr>
            <p:spPr>
              <a:xfrm>
                <a:off x="3972973" y="1119632"/>
                <a:ext cx="48783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防止空气中水蒸气进入装置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中对实验产生干扰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QB_5_AN.18_1#43d57f7b7.blank?vop=1&amp;pid=6f2d7bd6c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2973" y="1119632"/>
                <a:ext cx="4878388" cy="279400"/>
              </a:xfrm>
              <a:prstGeom prst="rect">
                <a:avLst/>
              </a:prstGeom>
              <a:blipFill>
                <a:blip r:embed="rId4"/>
                <a:stretch>
                  <a:fillRect l="-1500" t="-32609" r="-1375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20_1#43d57f7b7.blank?vop=1&amp;pid=6f2d7bd6c&amp;color=0,0,0&amp;vpa=9&amp;vtp=1&amp;bbb=1&amp;rh=23.75&amp;hb=1"/>
              <p:cNvSpPr/>
              <p:nvPr/>
            </p:nvSpPr>
            <p:spPr>
              <a:xfrm>
                <a:off x="832104" y="1459992"/>
                <a:ext cx="10531904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20_1#43d57f7b7.blank?vop=1&amp;pid=6f2d7bd6c&amp;color=0,0,0&amp;vpa=9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59992"/>
                <a:ext cx="10531904" cy="812800"/>
              </a:xfrm>
              <a:prstGeom prst="rect">
                <a:avLst/>
              </a:prstGeom>
              <a:blipFill>
                <a:blip r:embed="rId5"/>
                <a:stretch>
                  <a:fillRect l="-58" b="-45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5_AS.21_1#0efad380a?vop=1&amp;pid=6f2d7bd6c&amp;color=0,0,0&amp;tib=255,255,255&amp;iip=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224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21_1#0efad380a?vop=1&amp;pid=6f2d7bd6c&amp;color=0,0,0&amp;vtp=1&amp;bbb=1&amp;hb=1"/>
              <p:cNvSpPr/>
              <p:nvPr/>
            </p:nvSpPr>
            <p:spPr>
              <a:xfrm>
                <a:off x="832104" y="23584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与酸性高锰酸钾溶液反应生成锰离子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硫酸根离子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反应的离子方程式为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AS.21_1#0efad380a?vop=1&amp;pid=6f2d7bd6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8446"/>
                <a:ext cx="10531904" cy="838200"/>
              </a:xfrm>
              <a:prstGeom prst="rect">
                <a:avLst/>
              </a:prstGeom>
              <a:blipFill>
                <a:blip r:embed="rId7"/>
                <a:stretch>
                  <a:fillRect l="-811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EX.22_1#6f2d7bd6c?vop=1&amp;pid=ed74cd1f1&amp;color=0,0,0&amp;tib=255,255,255&amp;iip=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20110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EX.22_1#6f2d7bd6c?vop=1&amp;pid=ed74cd1f1&amp;color=0,0,0&amp;vtp=1&amp;bt=1&amp;bbb=1"/>
          <p:cNvSpPr/>
          <p:nvPr/>
        </p:nvSpPr>
        <p:spPr>
          <a:xfrm>
            <a:off x="832104" y="1080000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两点分析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EX.22_2#6f2d7bd6c?vop=1&amp;pid=ed74cd1f1&amp;color=0,0,0&amp;vtp=1&amp;bbb=1&amp;hb=1"/>
              <p:cNvSpPr/>
              <p:nvPr/>
            </p:nvSpPr>
            <p:spPr>
              <a:xfrm>
                <a:off x="832104" y="1526715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装置的作用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或目的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制备氮气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目的是排尽装置内的空气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防止干扰实验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或发生爆炸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为发生装置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锌与浓硫酸反应）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～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为检验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除杂装置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防止空气进入前面实验装置干扰实验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药品的作用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或目的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中品红溶液褪色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则锌与浓硫酸发生反应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（强氧化性和酸性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中装有足量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液除去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中浓硫酸干燥氢气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（吸水性）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中硫酸浓度变低后与锌反应产生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中浓硫酸吸收装置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中生成的水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中碱石灰吸收空气中的水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气中的水蒸气进入装置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干扰实验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O_4_EX.22_2#6f2d7bd6c?vop=1&amp;pid=ed74cd1f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6715"/>
                <a:ext cx="10533888" cy="3352800"/>
              </a:xfrm>
              <a:prstGeom prst="rect">
                <a:avLst/>
              </a:prstGeom>
              <a:blipFill>
                <a:blip r:embed="rId4"/>
                <a:stretch>
                  <a:fillRect l="-1389" r="-347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2bbf39f6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a2bbf39f6.fixed?pid=6b0413ee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解读浓硫酸“五性”之表现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9863e82d?pid=7e69b0139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作为六大无机强酸家族中的一员，浓硫酸有自己独特的一面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在许许多多的化学实验中扮演不同的角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，可用作干燥剂，也可用作催化剂，这些角色应用了哪些性质？本通法将为你全面解读这位“王者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风范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，认识浓硫酸的“五性”。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e644940fd?sp=1&amp;pid=8e2ecfd2d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1.超强“吸水性”之表现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e644940fd?colgroup=3,22,29&amp;pid=8e2ecfd2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5890001"/>
                  </p:ext>
                </p:extLst>
              </p:nvPr>
            </p:nvGraphicFramePr>
            <p:xfrm>
              <a:off x="832104" y="1622544"/>
              <a:ext cx="10497312" cy="1299972"/>
            </p:xfrm>
            <a:graphic>
              <a:graphicData uri="http://schemas.openxmlformats.org/drawingml/2006/table">
                <a:tbl>
                  <a:tblPr/>
                  <a:tblGrid>
                    <a:gridCol w="8229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97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4772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用温度计蘸取浓硫酸置于空气中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仔细观察示数变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向放在烧杯里的硫酸铜晶体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⋅5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俗称胆矾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)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中滴加浓硫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观察颜色变化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温度升高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（浓硫酸被稀释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放出热量）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固体由蓝色变为白色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浓硫酸吸收空气中的水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（属于物理变化）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浓硫酸吸收结晶水合物中的结晶水发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（生化学变化）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e644940fd?colgroup=3,22,29&amp;pid=8e2ecfd2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5890001"/>
                  </p:ext>
                </p:extLst>
              </p:nvPr>
            </p:nvGraphicFramePr>
            <p:xfrm>
              <a:off x="832104" y="1622544"/>
              <a:ext cx="10497312" cy="1299972"/>
            </p:xfrm>
            <a:graphic>
              <a:graphicData uri="http://schemas.openxmlformats.org/drawingml/2006/table">
                <a:tbl>
                  <a:tblPr/>
                  <a:tblGrid>
                    <a:gridCol w="8229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97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4772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用温度计蘸取浓硫酸置于空气中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仔细观察示数变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1769" t="-980" r="-222" b="-1176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温度升高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（浓硫酸被稀释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放出热量）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固体由蓝色变为白色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浓硫酸吸收空气中的水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（属于物理变化）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浓硫酸吸收结晶水合物中的结晶水发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（生化学变化）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e644940fd?pid=8e2ecfd2d&amp;color=0,0,0&amp;vtp=1&amp;bbb=1&amp;hb=1"/>
              <p:cNvSpPr/>
              <p:nvPr/>
            </p:nvSpPr>
            <p:spPr>
              <a:xfrm>
                <a:off x="832104" y="30576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浓硫酸是常见的干燥剂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利用其吸水性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可用来干燥酸性气体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和中性气体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不能用来干燥碱性气体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和部分还原性气体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浓硫酸具有强氧化性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和还原性气体会发生氧化还原反应</a:t>
                </a:r>
                <a:r>
                  <a:rPr lang="en-US" altLang="zh-CN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HBr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e644940fd?pid=8e2ecfd2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57644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r="-926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e644940fd?sp=1&amp;pid=8e2ecfd2d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2.“脱水性”和“强氧化性”之表现——“黑面包”实验（蔗糖中加少量浓硫酸）</a:t>
            </a:r>
            <a:endParaRPr lang="en-US" altLang="zh-CN" sz="1800" dirty="0"/>
          </a:p>
        </p:txBody>
      </p:sp>
      <p:pic>
        <p:nvPicPr>
          <p:cNvPr id="3" name="P_4_BD#e644940fd?pid=8e2ecfd2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312" y="1622544"/>
            <a:ext cx="7205472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e644940fd?pid=8e2ecfd2d&amp;color=0,0,0&amp;vtp=1&amp;bbb=1&amp;hb=1"/>
              <p:cNvSpPr/>
              <p:nvPr/>
            </p:nvSpPr>
            <p:spPr>
              <a:xfrm>
                <a:off x="832104" y="4340344"/>
                <a:ext cx="10533888" cy="171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脱水性与吸水性的辨析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被脱水的物质中没有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脱水过程按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)=2:1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氢二氧一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的比例脱除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被吸水的物质中含有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或是含有水的混合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或是含有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结晶水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的结晶水合物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（2）C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与浓硫酸反应的化学方程式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e644940fd?pid=8e2ecfd2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40344"/>
                <a:ext cx="10533888" cy="1714500"/>
              </a:xfrm>
              <a:prstGeom prst="rect">
                <a:avLst/>
              </a:prstGeom>
              <a:blipFill>
                <a:blip r:embed="rId4"/>
                <a:stretch>
                  <a:fillRect l="-1389" r="-1215" b="-42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e644940fd?sp=1&amp;pid=8e2ecfd2d&amp;color=0,0,0&amp;vtp=1&amp;bt=1&amp;bb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3.“强氧化性”和“酸性”之体现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——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与浓硫酸的反应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（1）实验原理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点拨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浓硫酸变稀后不与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故在定量计算时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的量来计算产生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e644940fd?sp=1&amp;pid=8e2ecfd2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_BD#e644940fd?pid=8e2ecfd2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688" y="2448044"/>
            <a:ext cx="347472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4_BD#e644940fd?sp=1&amp;pid=8e2ecfd2d&amp;color=0,0,0&amp;vtp=1&amp;bbb=1"/>
          <p:cNvSpPr/>
          <p:nvPr/>
        </p:nvSpPr>
        <p:spPr>
          <a:xfrm>
            <a:off x="832104" y="35275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（2）装置分析</a:t>
            </a:r>
            <a:endParaRPr lang="en-US" altLang="zh-CN" sz="1800" dirty="0"/>
          </a:p>
        </p:txBody>
      </p:sp>
      <p:pic>
        <p:nvPicPr>
          <p:cNvPr id="6" name="P_4_BD#e644940fd?pid=8e2ecfd2d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4070469"/>
            <a:ext cx="5221224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e644940fd?pid=8e2ecfd2d&amp;color=0,0,0&amp;vtp=1&amp;bt=1&amp;bb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</a:p>
          <a:p>
            <a:pPr lvl="0" algn="ctr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铜丝设计的原理分析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可拉动的妙用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通过上下移动铜丝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控制反应的进行与停止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螺旋状的妙用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增大铜与浓硫酸的接触面积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加快反应速率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644940fd?sp=1&amp;pid=8e2ecfd2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（3）现象分析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P_4_BD#e644940fd?colgroup=12,43&amp;pid=8e2ecfd2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0061417"/>
                  </p:ext>
                </p:extLst>
              </p:nvPr>
            </p:nvGraphicFramePr>
            <p:xfrm>
              <a:off x="832104" y="1622425"/>
              <a:ext cx="10506456" cy="1704340"/>
            </p:xfrm>
            <a:graphic>
              <a:graphicData uri="http://schemas.openxmlformats.org/drawingml/2006/table">
                <a:tbl>
                  <a:tblPr/>
                  <a:tblGrid>
                    <a:gridCol w="2423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0832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原因分析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铜丝表面有气泡产生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有气体产生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试管底部有白色固体生成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白色固体为无水硫酸铜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（因反应后的溶液中仍有大量的浓硫酸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故不会有五水合硫酸铜生成）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品红溶液逐渐变为无色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产生的气体为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紫色石蕊溶液逐渐变为红色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为酸性氧化物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与水反应生成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不能漂白酸碱指示剂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故溶液不会褪色）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P_4_BD#e644940fd?colgroup=12,43&amp;pid=8e2ecfd2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0061417"/>
                  </p:ext>
                </p:extLst>
              </p:nvPr>
            </p:nvGraphicFramePr>
            <p:xfrm>
              <a:off x="832104" y="1622425"/>
              <a:ext cx="10506456" cy="1704340"/>
            </p:xfrm>
            <a:graphic>
              <a:graphicData uri="http://schemas.openxmlformats.org/drawingml/2006/table">
                <a:tbl>
                  <a:tblPr/>
                  <a:tblGrid>
                    <a:gridCol w="2423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0832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原因分析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铜丝表面有气泡产生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有气体产生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1" t="-201786" r="-333668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白色固体为无水硫酸铜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（因反应后的溶液中仍有大量的浓硫酸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故不会有五水合硫酸铜生成）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品红溶液逐渐变为无色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90" t="-301786" r="-151" b="-1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紫色石蕊溶液逐渐变为红色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90" t="-401786" r="-151" b="-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e644940fd?pid=8e2ecfd2d&amp;color=0,0,0&amp;vtp=1&amp;bbb=1&amp;hb=1"/>
              <p:cNvSpPr/>
              <p:nvPr/>
            </p:nvSpPr>
            <p:spPr>
              <a:xfrm>
                <a:off x="832104" y="346392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若要验证白色固体为无水硫酸铜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试管中的物质慢慢倒入盛有少量水的另一支试管中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相当于浓硫酸的稀释操作，不能将水加入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试管中）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溶液变蓝色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e644940fd?pid=8e2ecfd2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63925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e644940fd?sp=1&amp;pid=8e2ecfd2d&amp;color=0,0,0&amp;vtp=1&amp;bt=1&amp;bb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（4）实验拓展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1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与浓硫酸的反应可理解为表中两步反应的总反应，这两步反应分别体现了浓硫酸的强氧化性和酸性：</a:t>
                </a:r>
                <a:endParaRPr lang="en-US" altLang="zh-CN" sz="1800" spc="-50" dirty="0"/>
              </a:p>
            </p:txBody>
          </p:sp>
        </mc:Choice>
        <mc:Fallback>
          <p:sp>
            <p:nvSpPr>
              <p:cNvPr id="2" name="P_4_BD#e644940fd?sp=1&amp;pid=8e2ecfd2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r="-3067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P_4_BD#e644940fd?colgroup=28,12,14&amp;pid=8e2ecfd2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6607440"/>
                  </p:ext>
                </p:extLst>
              </p:nvPr>
            </p:nvGraphicFramePr>
            <p:xfrm>
              <a:off x="832104" y="2032000"/>
              <a:ext cx="10506456" cy="1182434"/>
            </p:xfrm>
            <a:graphic>
              <a:graphicData uri="http://schemas.openxmlformats.org/drawingml/2006/table">
                <a:tbl>
                  <a:tblPr/>
                  <a:tblGrid>
                    <a:gridCol w="53583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157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表现浓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731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浓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△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浓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黑色固体逐渐消失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P_4_BD#e644940fd?colgroup=28,12,14&amp;pid=8e2ecfd2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6607440"/>
                  </p:ext>
                </p:extLst>
              </p:nvPr>
            </p:nvGraphicFramePr>
            <p:xfrm>
              <a:off x="832104" y="2032000"/>
              <a:ext cx="10506456" cy="1182434"/>
            </p:xfrm>
            <a:graphic>
              <a:graphicData uri="http://schemas.openxmlformats.org/drawingml/2006/table">
                <a:tbl>
                  <a:tblPr/>
                  <a:tblGrid>
                    <a:gridCol w="53583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157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86771" t="-1786" r="-448" b="-25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7313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14" t="-73077" r="-96359" b="-85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0551" t="-73077" r="-112281" b="-85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14" t="-221311" r="-96359" b="-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黑色固体逐渐消失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e644940fd?pid=8e2ecfd2d&amp;color=0,0,0&amp;vtp=1&amp;bbb=1&amp;hb=1"/>
              <p:cNvSpPr/>
              <p:nvPr/>
            </p:nvSpPr>
            <p:spPr>
              <a:xfrm>
                <a:off x="832104" y="3352800"/>
                <a:ext cx="10533888" cy="2133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②实际反应中，中间产物比较复杂，除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外，还有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铁、铝的钝化：常温下，当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遇到浓硫酸时发生“钝化”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（化学变化）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会与浓硫酸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，在金属表面生成一层致密的氧化物薄膜，从而阻止浓硫酸与内层金属进一步反应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这是浓硫酸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强氧化性的表现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，是金属与浓硫酸发生化学反应的结果。在加热条件下，浓硫酸与铁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铝的反应分别为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↑+6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e644940fd?pid=8e2ecfd2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52800"/>
                <a:ext cx="10533888" cy="2133600"/>
              </a:xfrm>
              <a:prstGeom prst="rect">
                <a:avLst/>
              </a:prstGeom>
              <a:blipFill>
                <a:blip r:embed="rId5"/>
                <a:stretch>
                  <a:fillRect l="-1389" r="-1331" b="-34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</Words>
  <Application>Microsoft Office PowerPoint</Application>
  <PresentationFormat>宽屏</PresentationFormat>
  <Paragraphs>126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2025-05-14T15:51:04Z</dcterms:created>
  <dcterms:modified xsi:type="dcterms:W3CDTF">2025-05-14T15:52:14Z</dcterms:modified>
  <cp:category/>
  <cp:contentStatus/>
</cp:coreProperties>
</file>