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262" autoAdjust="0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10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14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1848799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1fcd70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3f9ffdf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1848799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1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1fcd70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3f9ffdf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8d479bcaf.fixed?pid=6b0413ee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8d479bcaf.fixed?pid=6b0413eea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“六法鉴别”铁盐、亚铁盐</a:t>
            </a:r>
            <a:endParaRPr lang="en-US" altLang="zh-CN" sz="44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3b4a8a9e5?pid=31fcd7016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铁盐和亚铁盐既纯粹又深沉，纯粹到不加修饰，用肉眼就可以分辨颜色不同的它俩，深沉到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“诡计多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”,让我们不得不再学六种方法识破它们的障眼法。学习本通法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，你可以轻松地鉴别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P_4_BD#3b4a8a9e5?pid=31fcd701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33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P_4_BD#8aa58f2d0?colgroup=13,12,30&amp;pid=93f9ffdfa&amp;color=0,0,0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663825"/>
                  </p:ext>
                </p:extLst>
              </p:nvPr>
            </p:nvGraphicFramePr>
            <p:xfrm>
              <a:off x="832104" y="1078992"/>
              <a:ext cx="10538860" cy="4846193"/>
            </p:xfrm>
            <a:graphic>
              <a:graphicData uri="http://schemas.openxmlformats.org/drawingml/2006/table">
                <a:tbl>
                  <a:tblPr/>
                  <a:tblGrid>
                    <a:gridCol w="69852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1540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3372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54964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铁盐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altLang="zh-CN" sz="14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亚铁盐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altLang="zh-CN" sz="14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水溶液中的颜色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8427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与碱反应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+3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Fe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68427">
                    <a:tc rowSpan="2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氧化性</a:t>
                          </a:r>
                          <a:r>
                            <a:rPr lang="en-US" altLang="zh-CN" sz="1400" b="1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氧化性：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3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氧化性：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Zn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Zn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68427"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还原性：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 rowSpan="5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鉴别</a:t>
                          </a:r>
                          <a:endParaRPr lang="en-US" altLang="zh-CN" sz="1400" b="1" i="0" dirty="0">
                            <a:solidFill>
                              <a:srgbClr val="00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六法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观察法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72796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加碱法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①现象：红褐色沉淀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①现象（在空气中）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：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白色沉淀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mPr>
                                <m:mr>
                                  <m:e>
                                    <m:groupChr>
                                      <m:groupChrPr>
                                        <m:chr m:val="→"/>
                                        <m:vertJc m:val="bot"/>
                                        <m:ctrlPr>
                                          <a:rPr lang="en-US" altLang="zh-CN" sz="1400" b="0" i="1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</m:ctrlPr>
                                      </m:groupChrPr>
                                      <m:e>
                                        <m:r>
                                          <a:rPr lang="en-US" altLang="zh-CN" sz="1400" b="0" spc="-1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迅速</m:t>
                                        </m:r>
                                      </m:e>
                                    </m:groupCh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灰绿色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mPr>
                                <m:mr>
                                  <m:e>
                                    <m:groupChr>
                                      <m:groupChrPr>
                                        <m:chr m:val="→"/>
                                        <m:vertJc m:val="bot"/>
                                        <m:ctrlPr>
                                          <a:rPr lang="en-US" altLang="zh-CN" sz="1400" b="0" i="1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</m:ctrlPr>
                                      </m:groupChrPr>
                                      <m:e>
                                        <m:r>
                                          <a:rPr lang="en-US" altLang="zh-CN" sz="1400" b="0" spc="-1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最终</m:t>
                                        </m:r>
                                      </m:e>
                                    </m:groupCh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红褐色沉淀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68605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反应：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+3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（红褐色）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反应：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（白色）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4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4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（红褐色）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KSCN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1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溶液法</a:t>
                          </a:r>
                          <a:endParaRPr lang="en-US" altLang="zh-CN" sz="1400" b="1" i="0" dirty="0">
                            <a:solidFill>
                              <a:srgbClr val="00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1" i="0" dirty="0" err="1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灵敏度高</a:t>
                          </a:r>
                          <a:r>
                            <a:rPr lang="en-US" altLang="zh-CN" sz="1400" b="1" i="0" spc="-100" dirty="0" err="1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1" i="0" dirty="0" err="1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干扰离子少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①现象：加入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KSCN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液变为红色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①现象：加入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KSCN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溶液无明显现象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再滴入氯水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溶液变为红色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68605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反应：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+3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SCN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SCN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（红色）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②反应：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+3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SCN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SCN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（红色）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P_4_BD#8aa58f2d0?colgroup=13,12,30&amp;pid=93f9ffdfa&amp;color=0,0,0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663825"/>
                  </p:ext>
                </p:extLst>
              </p:nvPr>
            </p:nvGraphicFramePr>
            <p:xfrm>
              <a:off x="832104" y="1078992"/>
              <a:ext cx="10538860" cy="4846193"/>
            </p:xfrm>
            <a:graphic>
              <a:graphicData uri="http://schemas.openxmlformats.org/drawingml/2006/table">
                <a:tbl>
                  <a:tblPr/>
                  <a:tblGrid>
                    <a:gridCol w="69852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1540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3372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54964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3759" t="-1786" r="-230326" b="-1333929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562" t="-1786" r="-109" b="-1333929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水溶液中的颜色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8427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与碱反应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3759" t="-188333" r="-230326" b="-105166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562" t="-188333" r="-109" b="-105166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68427">
                    <a:tc rowSpan="2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氧化性</a:t>
                          </a:r>
                          <a:r>
                            <a:rPr lang="en-US" altLang="zh-CN" sz="1400" b="1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3759" t="-142975" r="-230326" b="-421488"/>
                          </a:stretch>
                        </a:blipFill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562" t="-283607" r="-109" b="-93442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68427"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562" t="-390000" r="-109" b="-850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 rowSpan="5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鉴别</a:t>
                          </a:r>
                          <a:endParaRPr lang="en-US" altLang="zh-CN" sz="1400" b="1" i="0" dirty="0">
                            <a:solidFill>
                              <a:srgbClr val="00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六法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观察法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72796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8926" t="-150862" r="-442282" b="-95690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①现象：红褐色沉淀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562" t="-294118" r="-109" b="-28151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68605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3759" t="-415044" r="-230326" b="-19646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562" t="-415044" r="-109" b="-19646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8926" t="-271963" r="-442282" b="-3738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3759" t="-576238" r="-230326" b="-11980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562" t="-576238" r="-109" b="-11980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68605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3759" t="-604425" r="-230326" b="-708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562" t="-604425" r="-109" b="-708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8aa58f2d0?colgroup=13,21,21&amp;pid=93f9ffdfa&amp;color=0,0,0&amp;mp=1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9956411"/>
                  </p:ext>
                </p:extLst>
              </p:nvPr>
            </p:nvGraphicFramePr>
            <p:xfrm>
              <a:off x="832104" y="1506601"/>
              <a:ext cx="10538860" cy="3396869"/>
            </p:xfrm>
            <a:graphic>
              <a:graphicData uri="http://schemas.openxmlformats.org/drawingml/2006/table">
                <a:tbl>
                  <a:tblPr/>
                  <a:tblGrid>
                    <a:gridCol w="63888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8721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9838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391957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铁盐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altLang="zh-CN" sz="14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亚铁盐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altLang="zh-CN" sz="14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rowSpan="5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鉴别</a:t>
                          </a:r>
                          <a:endParaRPr lang="en-US" altLang="zh-CN" sz="1400" b="1" i="0" dirty="0">
                            <a:solidFill>
                              <a:srgbClr val="00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六法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[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CN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6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]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：滴加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[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CN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6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]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：滴加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[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CN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6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]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产生蓝色沉淀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淀粉碘化钾法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</a:t>
                          </a:r>
                          <a:r>
                            <a:rPr lang="en-US" altLang="zh-CN" sz="1400" b="0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现象：取少量溶液滴在淀粉碘化钾试纸上</a:t>
                          </a:r>
                          <a:r>
                            <a:rPr lang="en-US" altLang="zh-CN" sz="1400" b="0" i="0" spc="-10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试纸变蓝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现象：取少量溶液滴在淀粉碘化钾试纸上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无明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6842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②反应：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加酸性高锰酸钾溶液法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：加入酸性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KMnO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无褪色现象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①现象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：加入酸性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KMnO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溶液紫红色褪去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也可用溴水）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950722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5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+8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5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Mn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 err="1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若加溴水</a:t>
                          </a:r>
                          <a:r>
                            <a:rPr lang="en-US" altLang="zh-CN" sz="1400" b="0" i="0" spc="-100" dirty="0" err="1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 err="1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则反应是</a:t>
                          </a:r>
                          <a:endParaRPr lang="en-US" altLang="zh-CN" sz="1400" b="0" i="0" dirty="0">
                            <a:solidFill>
                              <a:srgbClr val="00A0AF"/>
                            </a:solidFill>
                            <a:latin typeface="微软雅黑" pitchFamily="34" charset="0"/>
                            <a:ea typeface="楷体" pitchFamily="34" charset="-122"/>
                            <a:cs typeface="微软雅黑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Br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A0AF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A0AF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A0AF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A0AF"/>
                                        </a:solidFill>
                                        <a:latin typeface="Cambria Math" panose="02040503050406030204" pitchFamily="18" charset="0"/>
                                        <a:ea typeface="楷体" pitchFamily="34" charset="-122"/>
                                        <a:cs typeface="楷体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 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Br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8aa58f2d0?colgroup=13,21,21&amp;pid=93f9ffdfa&amp;color=0,0,0&amp;mp=1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9956411"/>
                  </p:ext>
                </p:extLst>
              </p:nvPr>
            </p:nvGraphicFramePr>
            <p:xfrm>
              <a:off x="832104" y="1506601"/>
              <a:ext cx="10538860" cy="3396869"/>
            </p:xfrm>
            <a:graphic>
              <a:graphicData uri="http://schemas.openxmlformats.org/drawingml/2006/table">
                <a:tbl>
                  <a:tblPr/>
                  <a:tblGrid>
                    <a:gridCol w="63888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8721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9838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391957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2071" t="-1786" r="-105939" b="-91964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2671" t="-1786" r="-152" b="-91964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rowSpan="5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鉴别</a:t>
                          </a:r>
                          <a:endParaRPr lang="en-US" altLang="zh-CN" sz="1400" b="1" i="0" dirty="0">
                            <a:solidFill>
                              <a:srgbClr val="00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六法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904" t="-101786" r="-374052" b="-819643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2071" t="-101786" r="-105939" b="-81964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2671" t="-101786" r="-152" b="-81964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淀粉碘化钾法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</a:t>
                          </a:r>
                          <a:r>
                            <a:rPr lang="en-US" altLang="zh-CN" sz="1400" b="0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现象：取少量溶液滴在淀粉碘化钾试纸上</a:t>
                          </a:r>
                          <a:r>
                            <a:rPr lang="en-US" altLang="zh-CN" sz="1400" b="0" i="0" spc="-10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试纸变蓝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 grid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现象：取少量溶液滴在淀粉碘化钾试纸上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无明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6842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2071" t="-358333" r="-105939" b="-495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加酸性高锰酸钾溶液法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2071" t="-96831" r="-105939" b="-4577"/>
                          </a:stretch>
                        </a:blipFill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2671" t="-269608" r="-152" b="-19117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1023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2671" t="-207143" r="-152" b="-714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4_BD#8aa58f2d0?colgroup=13,21,21&amp;pid=93f9ffdfa&amp;color=0,0,0&amp;mp=1&amp;vtp=1&amp;bt=1&amp;bbb=1"/>
          <p:cNvSpPr txBox="1"/>
          <p:nvPr/>
        </p:nvSpPr>
        <p:spPr>
          <a:xfrm>
            <a:off x="11011891" y="1078992"/>
            <a:ext cx="359073" cy="29277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续表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#8aa58f2d0?pid=93f9ffdfa&amp;color=0,0,0&amp;mp=1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拓展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检验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时不能先加氯水后加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也不能将加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后的混合溶液加入过量的新制氯水中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新制氯水可能氧化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SCN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当溶液浓度较低时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不宜用观察法或加碱法检验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的存在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现象不明显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同时存在时不能用酸性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溶液检验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酸性条件下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能还原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对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检验有干扰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P_4#8aa58f2d0?pid=93f9ffdfa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r="-521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9dd29325f?vop=1&amp;pid=21848799a&amp;color=0,0,0&amp;vtp=1&amp;bt=1&amp;bbb=1"/>
          <p:cNvSpPr/>
          <p:nvPr/>
        </p:nvSpPr>
        <p:spPr>
          <a:xfrm>
            <a:off x="832104" y="1080000"/>
            <a:ext cx="10533888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某化学兴趣小组利用铁元素的性质设计了“魔法实验”，如图所示。</a:t>
            </a:r>
            <a:endParaRPr lang="en-US" altLang="zh-CN" sz="1800" dirty="0"/>
          </a:p>
        </p:txBody>
      </p:sp>
      <p:pic>
        <p:nvPicPr>
          <p:cNvPr id="3" name="QC_4_BD.1_2#9dd29325f?vop=1&amp;pid=21848799a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200" y="1606796"/>
            <a:ext cx="4416552" cy="108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1_3#9dd29325f?vop=1&amp;pid=21848799a&amp;color=0,0,0&amp;vtp=1&amp;bbb=1"/>
              <p:cNvSpPr/>
              <p:nvPr/>
            </p:nvSpPr>
            <p:spPr>
              <a:xfrm>
                <a:off x="832104" y="2825996"/>
                <a:ext cx="10533888" cy="157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【资料】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.茶水中含有的鞣酸能与亚铁离子结合成无色的鞣酸亚铁，进而变为蓝黑色的鞣酸铁。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.鞣酸、维生素C均具有还原性。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列分析不正确的是(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1_3#9dd29325f?vop=1&amp;pid=21848799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25996"/>
                <a:ext cx="10533888" cy="1574800"/>
              </a:xfrm>
              <a:prstGeom prst="rect">
                <a:avLst/>
              </a:prstGeom>
              <a:blipFill>
                <a:blip r:embed="rId4"/>
                <a:stretch>
                  <a:fillRect l="-1389" t="-388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AN.2_1#9dd29325f.bracket?vop=1&amp;pid=21848799a&amp;color=0,0,0&amp;vpa=1&amp;vtp=1"/>
          <p:cNvSpPr/>
          <p:nvPr/>
        </p:nvSpPr>
        <p:spPr>
          <a:xfrm>
            <a:off x="3072860" y="4008493"/>
            <a:ext cx="312738" cy="393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1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4_BD.1_4#9dd29325f.choices?vop=1&amp;pid=21848799a&amp;color=0,0,0&amp;vtp=1&amp;bbb=1"/>
              <p:cNvSpPr/>
              <p:nvPr/>
            </p:nvSpPr>
            <p:spPr>
              <a:xfrm>
                <a:off x="832104" y="4435142"/>
                <a:ext cx="10533888" cy="157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①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②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，鞣酸亚铁被氧气氧化成了鞣酸铁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⑤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，可推知③中含二价铁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由①③④几乎颜色相同，可推知其所含粒子种类相同</a:t>
                </a:r>
                <a:endParaRPr lang="en-US" altLang="zh-CN" sz="18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⑤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，至少有两种粒子被氧化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C_4_BD.1_4#9dd29325f.choices?vop=1&amp;pid=21848799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435142"/>
                <a:ext cx="10533888" cy="1574800"/>
              </a:xfrm>
              <a:prstGeom prst="rect">
                <a:avLst/>
              </a:prstGeom>
              <a:blipFill>
                <a:blip r:embed="rId5"/>
                <a:stretch>
                  <a:fillRect l="-1389" t="-388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3_1#9dd29325f?vop=1&amp;pid=21848799a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4400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4_AS.3_1#9dd29325f?vop=1&amp;pid=21848799a&amp;color=0,0,0&amp;vtp=1&amp;bt=1&amp;bbb=1&amp;hb=1"/>
              <p:cNvSpPr/>
              <p:nvPr/>
            </p:nvSpPr>
            <p:spPr>
              <a:xfrm>
                <a:off x="832104" y="1080000"/>
                <a:ext cx="10531904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茶水中含有鞣酸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与亚铁离子结合成无色的鞣酸亚铁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进而变为蓝黑色的鞣酸铁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①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②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证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明了鞣酸亚铁易被氧气氧化为鞣酸铁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已知维生素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具有还原性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②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证明了维生素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能将鞣酸铁还原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成鞣酸亚铁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溶液是检验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是否存在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⑤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加入的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①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②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过程中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鞣酸转化为鞣酸亚铁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鞣酸亚铁发生氧化反应生成蓝黑色的鞣酸铁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过程中加入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无现象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说明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中不含有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⑤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的过程中加入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溶液时生成了红色的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SCN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说明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中含二价铁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中含有鞣酸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①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的过程中加入了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维生素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的过程中又加入了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①③④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中所含粒子种类不相同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中含有的维生素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C、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鞣酸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鞣酸亚铁或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等粒子均具有还原性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⑤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的过程中至少有两种粒子被氧化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C_4_AS.3_1#9dd29325f?vop=1&amp;pid=21848799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3352800"/>
              </a:xfrm>
              <a:prstGeom prst="rect">
                <a:avLst/>
              </a:prstGeom>
              <a:blipFill>
                <a:blip r:embed="rId4"/>
                <a:stretch>
                  <a:fillRect l="-1390" r="-1621" b="-2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P_4#3f201bc08?pid=21848799a&amp;color=0,0,0&amp;vtp=1&amp;bbb=1"/>
          <p:cNvSpPr/>
          <p:nvPr/>
        </p:nvSpPr>
        <p:spPr>
          <a:xfrm>
            <a:off x="832104" y="4378444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小贴士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注意每一步中加入的物质对溶液中粒子种类的影响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；②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注意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资料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信息的应用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648</Words>
  <Application>Microsoft Office PowerPoint</Application>
  <PresentationFormat>宽屏</PresentationFormat>
  <Paragraphs>95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(正文)</vt:lpstr>
      <vt:lpstr>SimHei</vt:lpstr>
      <vt:lpstr>SimSun</vt:lpstr>
      <vt:lpstr>微软雅黑</vt:lpstr>
      <vt:lpstr>Arial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</cp:revision>
  <dcterms:created xsi:type="dcterms:W3CDTF">2025-05-14T15:42:12Z</dcterms:created>
  <dcterms:modified xsi:type="dcterms:W3CDTF">2025-05-14T16:11:36Z</dcterms:modified>
  <cp:category/>
  <cp:contentStatus/>
</cp:coreProperties>
</file>