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8892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e189fd8b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0b0fb144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c231857e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e189fd8b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2164dd3a8eb73f25356507#tid=68243adb1342730009936a25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0b0fb144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c231857e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4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8.png"/><Relationship Id="rId5" Type="http://schemas.openxmlformats.org/officeDocument/2006/relationships/image" Target="../media/image14.pn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_1#a835b3eb7?vop=1&amp;pid=e189fd8b0&amp;color=0,0,0&amp;vtp=1&amp;bt=1&amp;bbb=1&amp;hb=1"/>
          <p:cNvSpPr/>
          <p:nvPr/>
        </p:nvSpPr>
        <p:spPr>
          <a:xfrm>
            <a:off x="832104" y="1080000"/>
            <a:ext cx="10533888" cy="762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0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示例</a:t>
            </a:r>
            <a:r>
              <a:rPr lang="en-US" altLang="zh-CN" sz="1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标准状况下，通过喷泉实验可以验证气体是否极易溶于水。装置中烧杯内的水均为足量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下列有关</a:t>
            </a:r>
          </a:p>
          <a:p>
            <a:pPr latinLnBrk="1">
              <a:lnSpc>
                <a:spcPts val="30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喷泉实验描述中正确的是(</a:t>
            </a:r>
            <a:r>
              <a:rPr lang="en-US" altLang="zh-CN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dirty="0"/>
          </a:p>
        </p:txBody>
      </p:sp>
      <p:pic>
        <p:nvPicPr>
          <p:cNvPr id="3" name="QC_4_BD.1_2#a835b3eb7?vop=1&amp;pid=e189fd8b0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8072" y="1965444"/>
            <a:ext cx="1901952" cy="172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4_AN.2_1#a835b3eb7.bracket?vop=1&amp;pid=e189fd8b0&amp;color=0,0,0&amp;vpa=1&amp;vtp=1"/>
          <p:cNvSpPr/>
          <p:nvPr/>
        </p:nvSpPr>
        <p:spPr>
          <a:xfrm>
            <a:off x="3530060" y="1463413"/>
            <a:ext cx="327025" cy="381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0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4_BD.1_3#a835b3eb7.choices?vop=1&amp;pid=e189fd8b0&amp;color=0,0,0&amp;vtp=1&amp;bbb=1&amp;hb=1"/>
              <p:cNvSpPr/>
              <p:nvPr/>
            </p:nvSpPr>
            <p:spPr>
              <a:xfrm>
                <a:off x="832104" y="3832344"/>
                <a:ext cx="10533888" cy="1905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0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若甲装置中收集满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的混合气体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，且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): 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)=4: 1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则进行喷泉实验后所得溶液的浓度</a:t>
                </a:r>
              </a:p>
              <a:p>
                <a:pPr latinLnBrk="1">
                  <a:lnSpc>
                    <a:spcPts val="30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22.4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0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若甲装置中收集满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则进行喷泉实验后所得溶液充满烧瓶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且浓度为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22.4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0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若乙装置烧瓶内充满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将烧杯内的水换成饱和食盐水，也能完成喷泉实验</a:t>
                </a:r>
                <a:endParaRPr lang="en-US" altLang="zh-CN" sz="1800" dirty="0"/>
              </a:p>
              <a:p>
                <a:pPr latinLnBrk="1">
                  <a:lnSpc>
                    <a:spcPts val="30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若乙装置中装满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则引发喷泉的操作为打开止水夹并用热毛巾敷圆底烧瓶</a:t>
                </a:r>
                <a:endParaRPr lang="en-US" altLang="zh-CN" dirty="0"/>
              </a:p>
            </p:txBody>
          </p:sp>
        </mc:Choice>
        <mc:Fallback>
          <p:sp>
            <p:nvSpPr>
              <p:cNvPr id="5" name="QC_4_BD.1_3#a835b3eb7.choices?vop=1&amp;pid=e189fd8b0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832344"/>
                <a:ext cx="10533888" cy="1905000"/>
              </a:xfrm>
              <a:prstGeom prst="rect">
                <a:avLst/>
              </a:prstGeom>
              <a:blipFill>
                <a:blip r:embed="rId4"/>
                <a:stretch>
                  <a:fillRect l="-1389" t="-641" r="-1273" b="-54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AS.3_1#a835b3eb7?vop=1&amp;pid=e189fd8b0&amp;color=0,0,0&amp;tib=255,255,255&amp;iip=1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1144008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C_4_AS.3_1#a835b3eb7?vop=1&amp;pid=e189fd8b0&amp;color=0,0,0&amp;vtp=1&amp;bt=1&amp;bbb=1&amp;hb=1"/>
              <p:cNvSpPr/>
              <p:nvPr/>
            </p:nvSpPr>
            <p:spPr>
              <a:xfrm>
                <a:off x="832104" y="1080000"/>
                <a:ext cx="10531904" cy="2908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设烧瓶的容积为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若甲装置中收集满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的混合气体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且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): 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)=4: 1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</a:t>
                </a:r>
              </a:p>
              <a:p>
                <a:pPr latinLnBrk="1">
                  <a:lnSpc>
                    <a:spcPts val="47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的物质的量为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28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进行喷泉实验发生反应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4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则生成硝酸的物质的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量为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28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所得溶液的体积为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浓度为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28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若甲装置中收集满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进行喷泉实验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发生反应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难溶于水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则所得溶液不能充满烧瓶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难溶于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饱和食盐水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不能完成喷泉实验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若乙装置中装满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打开止水夹并用热毛巾敷圆底烧瓶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烧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瓶内气体膨胀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与烧杯中的水接触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因为氨气极易溶于水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可以引发喷泉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C_4_AS.3_1#a835b3eb7?vop=1&amp;pid=e189fd8b0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1904" cy="2908300"/>
              </a:xfrm>
              <a:prstGeom prst="rect">
                <a:avLst/>
              </a:prstGeom>
              <a:blipFill>
                <a:blip r:embed="rId4"/>
                <a:stretch>
                  <a:fillRect l="-1390" r="-1216" b="-335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4_1#dd3c50bd0?vop=1&amp;pid=e189fd8b0&amp;color=0,0,0&amp;vtp=1&amp;bt=1&amp;bbb=1&amp;hb=1"/>
              <p:cNvSpPr/>
              <p:nvPr/>
            </p:nvSpPr>
            <p:spPr>
              <a:xfrm>
                <a:off x="832104" y="1080000"/>
                <a:ext cx="10533888" cy="876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示例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某化学兴趣小组为了制取并探究氨气的性质，用如图装置（部分夹持装置已略去）进行实验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制取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氨气的反应原理：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 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CaCl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↑+2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O_4_BD.4_1#dd3c50bd0?vop=1&amp;pid=e189fd8b0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76300"/>
              </a:xfrm>
              <a:prstGeom prst="rect">
                <a:avLst/>
              </a:prstGeom>
              <a:blipFill>
                <a:blip r:embed="rId3"/>
                <a:stretch>
                  <a:fillRect l="-1389" r="-289" b="-902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4_2#dd3c50bd0?vop=1&amp;pid=e189fd8b0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31336" y="2067044"/>
            <a:ext cx="4535424" cy="187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5_1#eb343a041?sp=1&amp;vop=1&amp;pid=dd3c50bd0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利用题述原理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实验室制取氨气时应选用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填序号）发生装置进行实验。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AN.6_1#eb343a041.blank?vop=1&amp;pid=dd3c50bd0&amp;color=0,0,0&amp;vpa=2&amp;vtp=1&amp;bbb=1"/>
              <p:cNvSpPr/>
              <p:nvPr/>
            </p:nvSpPr>
            <p:spPr>
              <a:xfrm>
                <a:off x="5707316" y="1115123"/>
                <a:ext cx="365824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5_AN.6_1#eb343a041.blank?vop=1&amp;pid=dd3c50bd0&amp;color=0,0,0&amp;vpa=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07316" y="1115123"/>
                <a:ext cx="365824" cy="279400"/>
              </a:xfrm>
              <a:prstGeom prst="rect">
                <a:avLst/>
              </a:prstGeom>
              <a:blipFill>
                <a:blip r:embed="rId3"/>
                <a:stretch>
                  <a:fillRect l="-6667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B_5_BD.5_3#eb343a041?htil=1&amp;vop=1&amp;pid=dd3c50bd0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71800" y="2363089"/>
            <a:ext cx="969264" cy="1133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QB_5_BD.5_4#eb343a041?htil=1&amp;vop=1&amp;pid=dd3c50bd0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12480" y="1622425"/>
            <a:ext cx="630936" cy="187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6" name="QB_5_AS.7_1#eb343a041?vop=1&amp;pid=dd3c50bd0&amp;color=0,0,0&amp;tib=255,255,255&amp;iip=2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3710114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5_AS.7_1#eb343a041?vop=1&amp;pid=dd3c50bd0&amp;color=0,0,0&amp;vtp=1&amp;bbb=1&amp;hb=1"/>
              <p:cNvSpPr/>
              <p:nvPr/>
            </p:nvSpPr>
            <p:spPr>
              <a:xfrm>
                <a:off x="832104" y="3629025"/>
                <a:ext cx="10531904" cy="876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由题给制取氨气的反应原理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CaCl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可知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应选用固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固加热制备气体的装置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符合题意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7" name="QB_5_AS.7_1#eb343a041?vop=1&amp;pid=dd3c50bd0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629025"/>
                <a:ext cx="10531904" cy="876300"/>
              </a:xfrm>
              <a:prstGeom prst="rect">
                <a:avLst/>
              </a:prstGeom>
              <a:blipFill>
                <a:blip r:embed="rId7"/>
                <a:stretch>
                  <a:fillRect l="-1390" r="-869" b="-1111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8_1#6a6537988?vop=1&amp;pid=dd3c50bd0&amp;color=0,0,0&amp;mp=1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装置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中的干燥剂可选用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填名称）。</a:t>
            </a:r>
            <a:endParaRPr lang="en-US" altLang="zh-CN" sz="1800" dirty="0"/>
          </a:p>
        </p:txBody>
      </p:sp>
      <p:sp>
        <p:nvSpPr>
          <p:cNvPr id="3" name="QB_5_AN.9_1#6a6537988.blank?vop=1&amp;pid=dd3c50bd0&amp;color=0,0,0&amp;mp=1&amp;vpa=3&amp;vtp=1&amp;bbb=1"/>
          <p:cNvSpPr/>
          <p:nvPr/>
        </p:nvSpPr>
        <p:spPr>
          <a:xfrm>
            <a:off x="3971385" y="1037717"/>
            <a:ext cx="8524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碱石灰</a:t>
            </a:r>
            <a:endParaRPr lang="en-US" altLang="zh-CN" dirty="0"/>
          </a:p>
        </p:txBody>
      </p:sp>
      <p:pic>
        <p:nvPicPr>
          <p:cNvPr id="4" name="QB_5_AS.10_1#6a6537988?vop=1&amp;pid=dd3c50bd0&amp;color=0,0,0&amp;tib=255,255,255&amp;iip=3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1650873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B_5_AS.10_1#6a6537988?vop=1&amp;pid=dd3c50bd0&amp;color=0,0,0&amp;vtp=1&amp;bbb=1"/>
          <p:cNvSpPr/>
          <p:nvPr/>
        </p:nvSpPr>
        <p:spPr>
          <a:xfrm>
            <a:off x="832104" y="1529771"/>
            <a:ext cx="10531904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900" b="0" i="0" kern="0" smtClean="0">
                <a:solidFill>
                  <a:srgbClr val="FFFFFF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装置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中的干燥剂可选用碱石灰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00" dirty="0"/>
          </a:p>
        </p:txBody>
      </p:sp>
      <p:sp>
        <p:nvSpPr>
          <p:cNvPr id="6" name="QB_5_BD.11_1#03fd3d748?vop=1&amp;pid=dd3c50bd0&amp;color=0,0,0&amp;vtp=1&amp;bbb=1"/>
          <p:cNvSpPr/>
          <p:nvPr/>
        </p:nvSpPr>
        <p:spPr>
          <a:xfrm>
            <a:off x="832104" y="1983796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（3）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气体通过装置C、D时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试纸颜色会发生变化的是装置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填“C”或“D”）。</a:t>
            </a:r>
            <a:endParaRPr lang="en-US" altLang="zh-CN" sz="1800" dirty="0"/>
          </a:p>
        </p:txBody>
      </p:sp>
      <p:sp>
        <p:nvSpPr>
          <p:cNvPr id="7" name="QB_5_AN.12_1#03fd3d748.blank?vop=1&amp;pid=dd3c50bd0&amp;color=0,0,0&amp;vpa=4&amp;vtp=1"/>
          <p:cNvSpPr/>
          <p:nvPr/>
        </p:nvSpPr>
        <p:spPr>
          <a:xfrm>
            <a:off x="6873335" y="1942521"/>
            <a:ext cx="34131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endParaRPr lang="en-US" altLang="zh-CN" dirty="0"/>
          </a:p>
        </p:txBody>
      </p:sp>
      <p:pic>
        <p:nvPicPr>
          <p:cNvPr id="8" name="QB_5_AS.13_1#03fd3d748?vop=1&amp;pid=dd3c50bd0&amp;color=0,0,0&amp;tib=255,255,255&amp;iip=4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2558923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9" name="QB_5_AS.13_1#03fd3d748?vop=1&amp;pid=dd3c50bd0&amp;color=0,0,0&amp;vtp=1&amp;bbb=1"/>
          <p:cNvSpPr/>
          <p:nvPr/>
        </p:nvSpPr>
        <p:spPr>
          <a:xfrm>
            <a:off x="832104" y="2437821"/>
            <a:ext cx="10531904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900" b="0" i="0" kern="0" smtClean="0">
                <a:solidFill>
                  <a:srgbClr val="FFFFFF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由思路剖析可知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试纸颜色会发生变化的是装置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D。</a:t>
            </a:r>
            <a:endParaRPr lang="en-US" altLang="zh-CN" sz="1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B_5_BD.14_1#f1ec9ed7d?vop=1&amp;pid=dd3c50bd0&amp;color=0,0,0&amp;vtp=1&amp;bbb=1&amp;hb=1"/>
              <p:cNvSpPr/>
              <p:nvPr/>
            </p:nvSpPr>
            <p:spPr>
              <a:xfrm>
                <a:off x="832104" y="2891846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当实验进行一段时间后，挤压装置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E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中的胶头滴管，滴入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～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滴浓盐酸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可观察到的现象是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10" name="QB_5_BD.14_1#f1ec9ed7d?vop=1&amp;pid=dd3c50bd0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891846"/>
                <a:ext cx="10533888" cy="838200"/>
              </a:xfrm>
              <a:prstGeom prst="rect">
                <a:avLst/>
              </a:prstGeom>
              <a:blipFill>
                <a:blip r:embed="rId4"/>
                <a:stretch>
                  <a:fillRect l="-1389" r="-868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QB_5_AN.15_1#f1ec9ed7d.blank?vop=1&amp;pid=dd3c50bd0&amp;color=0,0,0&amp;vpa=5&amp;vtp=1&amp;bbb=1&amp;hb=1"/>
              <p:cNvSpPr/>
              <p:nvPr/>
            </p:nvSpPr>
            <p:spPr>
              <a:xfrm>
                <a:off x="832104" y="2853746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263"/>
                  </a:lnSpc>
                </a:pPr>
                <a:r>
                  <a:rPr lang="en-US" altLang="zh-CN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                           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E</m:t>
                    </m:r>
                  </m:oMath>
                </a14:m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</a:t>
                </a:r>
              </a:p>
              <a:p>
                <a:pPr latinLnBrk="1">
                  <a:lnSpc>
                    <a:spcPts val="3263"/>
                  </a:lnSpc>
                </a:pP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产生白烟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1" name="QB_5_AN.15_1#f1ec9ed7d.blank?vop=1&amp;pid=dd3c50bd0&amp;color=0,0,0&amp;vpa=5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853746"/>
                <a:ext cx="10531904" cy="838200"/>
              </a:xfrm>
              <a:prstGeom prst="rect">
                <a:avLst/>
              </a:prstGeom>
              <a:blipFill>
                <a:blip r:embed="rId5"/>
                <a:stretch>
                  <a:fillRect l="-1390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QB_5_AS.16_1#f1ec9ed7d?vop=1&amp;pid=dd3c50bd0&amp;color=0,0,0&amp;tib=255,255,255&amp;iip=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3819454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" name="QB_5_AS.16_1#f1ec9ed7d?vop=1&amp;pid=dd3c50bd0&amp;color=0,0,0&amp;vtp=1&amp;bbb=1&amp;hb=1"/>
              <p:cNvSpPr/>
              <p:nvPr/>
            </p:nvSpPr>
            <p:spPr>
              <a:xfrm>
                <a:off x="832104" y="3755446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当实验进行一段时间后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挤压装置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E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中的胶头滴管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滴入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1∼2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滴浓盐酸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挥发出的氯化氢与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氨气反应生成氯化铵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反应中会有大量白烟产生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可以观察到的实验现象为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中产生白烟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3" name="QB_5_AS.16_1#f1ec9ed7d?vop=1&amp;pid=dd3c50bd0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755446"/>
                <a:ext cx="10531904" cy="838200"/>
              </a:xfrm>
              <a:prstGeom prst="rect">
                <a:avLst/>
              </a:prstGeom>
              <a:blipFill>
                <a:blip r:embed="rId6"/>
                <a:stretch>
                  <a:fillRect l="-1390" r="-232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QB_5_BD.17_1#e953c0c56?vop=1&amp;pid=dd3c50bd0&amp;color=0,0,0&amp;vtp=1&amp;bbb=1"/>
              <p:cNvSpPr/>
              <p:nvPr/>
            </p:nvSpPr>
            <p:spPr>
              <a:xfrm>
                <a:off x="832104" y="4619046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（5）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中倒置漏斗的作用是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14" name="QB_5_BD.17_1#e953c0c56?vop=1&amp;pid=dd3c50bd0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619046"/>
                <a:ext cx="10533888" cy="469900"/>
              </a:xfrm>
              <a:prstGeom prst="rect">
                <a:avLst/>
              </a:prstGeom>
              <a:blipFill>
                <a:blip r:embed="rId7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QB_5_AN.18_1#e953c0c56.blank?vop=1&amp;pid=dd3c50bd0&amp;color=0,0,0&amp;vpa=6&amp;vtp=1&amp;bbb=1"/>
          <p:cNvSpPr/>
          <p:nvPr/>
        </p:nvSpPr>
        <p:spPr>
          <a:xfrm>
            <a:off x="4179348" y="4577771"/>
            <a:ext cx="10810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防止倒吸</a:t>
            </a:r>
            <a:endParaRPr lang="en-US" altLang="zh-CN" dirty="0"/>
          </a:p>
        </p:txBody>
      </p:sp>
      <p:pic>
        <p:nvPicPr>
          <p:cNvPr id="16" name="QB_5_AS.19_1#e953c0c56?vop=1&amp;pid=dd3c50bd0&amp;color=0,0,0&amp;tib=255,255,255&amp;iip=6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5223327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17" name="QB_5_AS.19_1#e953c0c56?vop=1&amp;pid=dd3c50bd0&amp;color=0,0,0&amp;vtp=1&amp;bbb=1"/>
          <p:cNvSpPr/>
          <p:nvPr/>
        </p:nvSpPr>
        <p:spPr>
          <a:xfrm>
            <a:off x="832104" y="5102225"/>
            <a:ext cx="10531904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900" b="0" i="0" kern="0" smtClean="0">
                <a:solidFill>
                  <a:srgbClr val="FFFFFF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由思路剖析可知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倒置的漏斗用于防止倒吸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5" grpId="0" build="p" animBg="1"/>
      <p:bldP spid="17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5_BD.20_1#75d854755?vop=1&amp;pid=dd3c50bd0&amp;color=0,0,0&amp;vtp=1&amp;bt=1&amp;bbb=1&amp;hb=1"/>
              <p:cNvSpPr/>
              <p:nvPr/>
            </p:nvSpPr>
            <p:spPr>
              <a:xfrm>
                <a:off x="832104" y="1078992"/>
                <a:ext cx="10533888" cy="1384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（6）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氨的用途很广，如①用氨处理二氧化氮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8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+6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100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r>
                            <a:rPr lang="en-US" altLang="zh-CN" sz="1800" b="0" baseline="-20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催化剂</m:t>
                          </m:r>
                        </m:e>
                      </m:mr>
                      <m:mr>
                        <m:e>
                          <m:bar>
                            <m:barPr>
                              <m:pos m:val="top"/>
                              <m:ctrlPr>
                                <a:rPr lang="en-US" altLang="zh-CN" sz="1800" b="0" i="1" baseline="-8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pos m:val="top"/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</m:m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7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+12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该反应中氨体现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填“氧化性”或“还原性”）；②工业上用氨气制硝酸，首先将氨气催化氧化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写出氨气催化氧化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的化学方程式：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5_BD.20_1#75d854755?vop=1&amp;pid=dd3c50bd0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1384300"/>
              </a:xfrm>
              <a:prstGeom prst="rect">
                <a:avLst/>
              </a:prstGeom>
              <a:blipFill>
                <a:blip r:embed="rId3"/>
                <a:stretch>
                  <a:fillRect l="-1389" r="-1331" b="-660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5_AN.21_1#75d854755.blank?vop=1&amp;pid=dd3c50bd0&amp;color=0,0,0&amp;vpa=7&amp;vtp=1&amp;bbb=1&amp;hb=1"/>
          <p:cNvSpPr/>
          <p:nvPr/>
        </p:nvSpPr>
        <p:spPr>
          <a:xfrm>
            <a:off x="832104" y="1057846"/>
            <a:ext cx="10531904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b="0" i="0" smtClean="0">
                <a:solidFill>
                  <a:srgbClr val="FF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                                                                  </a:t>
            </a:r>
            <a:r>
              <a:rPr lang="en-US" altLang="zh-CN" b="0" i="0" smtClean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还原性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AN.22_1#75d854755.blank?vop=1&amp;pid=dd3c50bd0&amp;color=0,0,0&amp;vpa=8&amp;vtp=1&amp;bbb=1&amp;rh=33.55"/>
              <p:cNvSpPr/>
              <p:nvPr/>
            </p:nvSpPr>
            <p:spPr>
              <a:xfrm>
                <a:off x="2449767" y="1974405"/>
                <a:ext cx="3173222" cy="42608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8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+5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1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r>
                            <a:rPr lang="en-US" altLang="zh-CN" b="0" baseline="-2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催化剂</m:t>
                          </m:r>
                        </m:e>
                      </m:mr>
                      <m:mr>
                        <m:e>
                          <m:bar>
                            <m:barPr>
                              <m:pos m:val="top"/>
                              <m:ctrlPr>
                                <a:rPr lang="en-US" altLang="zh-CN" b="0" i="1" baseline="-8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pos m:val="top"/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4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+6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5_AN.22_1#75d854755.blank?vop=1&amp;pid=dd3c50bd0&amp;color=0,0,0&amp;vpa=8&amp;vtp=1&amp;bbb=1&amp;rh=33.5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49767" y="1974405"/>
                <a:ext cx="3173222" cy="426085"/>
              </a:xfrm>
              <a:prstGeom prst="rect">
                <a:avLst/>
              </a:prstGeom>
              <a:blipFill>
                <a:blip r:embed="rId4"/>
                <a:stretch>
                  <a:fillRect b="-1142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B_5_AS.23_1#75d854755?vop=1&amp;pid=dd3c50bd0&amp;color=0,0,0&amp;tib=255,255,255&amp;iip=7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2549454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5_AS.23_1#75d854755?vop=1&amp;pid=dd3c50bd0&amp;color=0,0,0&amp;vtp=1&amp;bbb=1&amp;hb=1"/>
              <p:cNvSpPr/>
              <p:nvPr/>
            </p:nvSpPr>
            <p:spPr>
              <a:xfrm>
                <a:off x="832104" y="2485446"/>
                <a:ext cx="10531904" cy="1384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由题给化学方程式可知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的化合价升高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被氧化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作还原剂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表现还原性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②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在加热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催化剂作用下发生反应生成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反应的化学方程式为</a:t>
                </a:r>
              </a:p>
              <a:p>
                <a:pPr latinLnBrk="1">
                  <a:lnSpc>
                    <a:spcPts val="43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+5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100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r>
                            <a:rPr lang="en-US" altLang="zh-CN" b="0" baseline="-20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催化剂</m:t>
                          </m:r>
                        </m:e>
                      </m:mr>
                      <m:mr>
                        <m:e>
                          <m:bar>
                            <m:barPr>
                              <m:pos m:val="top"/>
                              <m:ctrlPr>
                                <a:rPr lang="en-US" altLang="zh-CN" b="0" i="1" baseline="-8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pos m:val="top"/>
                                  <m:ctrlPr>
                                    <a:rPr lang="en-US" altLang="zh-CN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4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+6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6" name="QB_5_AS.23_1#75d854755?vop=1&amp;pid=dd3c50bd0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485446"/>
                <a:ext cx="10531904" cy="1384300"/>
              </a:xfrm>
              <a:prstGeom prst="rect">
                <a:avLst/>
              </a:prstGeom>
              <a:blipFill>
                <a:blip r:embed="rId6"/>
                <a:stretch>
                  <a:fillRect l="-1100" r="-1100" b="-220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EX.24_1#dd3c50bd0?vop=1&amp;pid=e189fd8b0&amp;color=0,0,0&amp;tib=255,255,255&amp;iip=8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1201102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EX.24_1#dd3c50bd0?vop=1&amp;pid=e189fd8b0&amp;color=0,0,0&amp;vtp=1&amp;bt=1&amp;bbb=1"/>
              <p:cNvSpPr/>
              <p:nvPr/>
            </p:nvSpPr>
            <p:spPr>
              <a:xfrm>
                <a:off x="832104" y="1080000"/>
                <a:ext cx="10531904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实验装置分析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发生装置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干燥装置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验证性质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尾气处理装置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4_EX.24_1#dd3c50bd0?vop=1&amp;pid=e189fd8b0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1904" cy="469900"/>
              </a:xfrm>
              <a:prstGeom prst="rect">
                <a:avLst/>
              </a:prstGeom>
              <a:blipFill>
                <a:blip r:embed="rId4"/>
                <a:stretch>
                  <a:fillRect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EX.24_2#dd3c50bd0?vop=1&amp;pid=e189fd8b0&amp;color=0,0,0&amp;vtp=1&amp;bbb=1&amp;hb=1"/>
              <p:cNvSpPr/>
              <p:nvPr/>
            </p:nvSpPr>
            <p:spPr>
              <a:xfrm>
                <a:off x="832104" y="1555869"/>
                <a:ext cx="10533888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装置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为氯化铵与氢氧化钙在加热条件下反应制备氨气的装置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装置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用于干燥氨气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可选碱石灰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装置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中干燥的红色石蕊试纸不变蓝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装置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中湿润的红色石蕊试纸变蓝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说明氨气与水反应生成一水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合氨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使溶液呈碱性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用于验证氨气和氯化氢的反应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中盛有的水用于吸收氨气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防止污染空气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其中倒置的漏斗用于防止倒吸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4" name="QO_4_EX.24_2#dd3c50bd0?vop=1&amp;pid=e189fd8b0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55869"/>
                <a:ext cx="10533888" cy="2095500"/>
              </a:xfrm>
              <a:prstGeom prst="rect">
                <a:avLst/>
              </a:prstGeom>
              <a:blipFill>
                <a:blip r:embed="rId5"/>
                <a:stretch>
                  <a:fillRect l="-1389" r="-116" b="-465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9ad27437a.fixed?pid=6b0413eea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9ad27437a.fixed?pid=6b0413eea&amp;color=255,255,255&amp;vtp=1&amp;bbb=1"/>
          <p:cNvSpPr/>
          <p:nvPr/>
        </p:nvSpPr>
        <p:spPr>
          <a:xfrm>
            <a:off x="0" y="2880360"/>
            <a:ext cx="1218895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氨气——性质活泼的氢化物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129b2b814?pid=0b0fb144b&amp;color=0,0,0&amp;vtp=1&amp;bt=1&amp;bbb=1&amp;hb=1"/>
          <p:cNvSpPr/>
          <p:nvPr/>
        </p:nvSpPr>
        <p:spPr>
          <a:xfrm>
            <a:off x="832104" y="1080000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有这样一个活泼的氢化物，它很喜欢水，溶于水却又不完全与水化合，它就是氨气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（</a:t>
            </a:r>
            <a:r>
              <a:rPr lang="en-US" altLang="zh-CN" sz="1800" b="0" i="0">
                <a:solidFill>
                  <a:srgbClr val="00A0AF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密度比空气小</a:t>
            </a:r>
            <a:r>
              <a:rPr lang="en-US" altLang="zh-CN" sz="1800" b="0" i="0" smtClean="0">
                <a:solidFill>
                  <a:srgbClr val="00A0AF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）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无色却有刺激性气味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。在加压条件下容易液化，液氨汽化时吸收大量的热，使周围环境温度急剧降低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工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业上可使用液氨作制冷剂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1e84adaad?sp=1&amp;pid=c231857eb&amp;color=0,0,0&amp;vtp=1&amp;bt=1&amp;bbb=1"/>
              <p:cNvSpPr/>
              <p:nvPr/>
            </p:nvSpPr>
            <p:spPr>
              <a:xfrm>
                <a:off x="832104" y="1080000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1.氨气遇水大爆发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——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喷泉实验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（1）原理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氨气极易溶于水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，装有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的烧瓶内挤入的少量水，溶解了大量的氨气，使烧瓶内压强迅速减小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外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界大气压将烧杯中的水压进烧瓶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，形成美丽的喷泉。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1e84adaad?sp=1&amp;pid=c231857eb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r="-984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_4_BD#1e84adaad?pid=c231857eb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31536" y="2854444"/>
            <a:ext cx="1335024" cy="1792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1e84adaad?sp=1&amp;pid=c231857eb&amp;color=0,0,0&amp;mp=1&amp;vtp=1&amp;bt=1&amp;bbb=1&amp;hb=1"/>
          <p:cNvSpPr/>
          <p:nvPr/>
        </p:nvSpPr>
        <p:spPr>
          <a:xfrm>
            <a:off x="832104" y="1078992"/>
            <a:ext cx="10533888" cy="3352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（2）实验步骤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在干燥的圆底烧瓶中充满氨气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，用带有玻璃管和胶头滴管（滴管里预先吸入水）的塞子塞紧瓶口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立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即倒置烧瓶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，将玻璃管插入盛有水的烧杯里（水中加入少量酚酞试液），按图甲安装好装置。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打开止水夹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挤压胶头滴管的胶头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，使少量水进入烧瓶，</a:t>
            </a: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观察现象</a:t>
            </a: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（3）实验现象</a:t>
            </a:r>
            <a:endParaRPr lang="en-US" altLang="zh-CN">
              <a:solidFill>
                <a:prstClr val="black"/>
              </a:solidFill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可以看到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，烧杯里的水经玻璃管进入烧瓶，形成喷泉，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烧瓶内液体呈红色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（4）实验结论</a:t>
            </a:r>
            <a:endParaRPr lang="en-US" altLang="zh-CN">
              <a:solidFill>
                <a:prstClr val="black"/>
              </a:solidFill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氨气极易溶于水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，氨与水反应生成易溶于水且显碱性的物质。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1e84adaad?pid=c231857eb&amp;color=0,0,0&amp;mp=1&amp;vtp=1&amp;bt=1&amp;bbb=1&amp;hb=1"/>
          <p:cNvSpPr/>
          <p:nvPr/>
        </p:nvSpPr>
        <p:spPr>
          <a:xfrm>
            <a:off x="832104" y="1080000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注意</a:t>
            </a:r>
            <a:r>
              <a:rPr lang="en-US" altLang="zh-CN" sz="1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此实验成功的关键在于四点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：①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烧瓶要干燥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；②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氨气要充满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；③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装置气密性要好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④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由胶头滴管挤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入的水不能太少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这样就可保证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将胶头滴管内的水挤入烧瓶后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迅速在烧瓶内形成负压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成功地出现喷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泉现象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dirty="0"/>
          </a:p>
        </p:txBody>
      </p:sp>
      <p:pic>
        <p:nvPicPr>
          <p:cNvPr id="3" name="P_4_BD#1e84adaad?pid=c231857eb&amp;color=0,0,0&amp;mp=1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42432" y="2448044"/>
            <a:ext cx="704088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1e84adaad?sp=1&amp;pid=c231857eb&amp;color=0,0,0&amp;vtp=1&amp;bt=1&amp;bbb=1&amp;hb=1"/>
              <p:cNvSpPr/>
              <p:nvPr/>
            </p:nvSpPr>
            <p:spPr>
              <a:xfrm>
                <a:off x="832104" y="1078992"/>
                <a:ext cx="10533888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（5）其他喷泉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气体在水中的溶解度较大或气体与液体能反应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，形成较大压强差的都能做成喷泉实验，如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HBr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HI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可用水做喷泉实验，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溶液做喷泉实验。若外界压强较大，也能形成喷泉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例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粉末与浓盐酸反应能产生喷泉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，如图乙所示。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各种颜色的喷泉如表所示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_BD#1e84adaad?sp=1&amp;pid=c231857eb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2095500"/>
              </a:xfrm>
              <a:prstGeom prst="rect">
                <a:avLst/>
              </a:prstGeom>
              <a:blipFill>
                <a:blip r:embed="rId3"/>
                <a:stretch>
                  <a:fillRect l="-1389" r="-289" b="-436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9" name="P_4_BD#1e84adaad?colgroup=15,25,14&amp;pid=c231857eb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19968403"/>
                  </p:ext>
                </p:extLst>
              </p:nvPr>
            </p:nvGraphicFramePr>
            <p:xfrm>
              <a:off x="832104" y="3263900"/>
              <a:ext cx="10497312" cy="2045208"/>
            </p:xfrm>
            <a:graphic>
              <a:graphicData uri="http://schemas.openxmlformats.org/drawingml/2006/table">
                <a:tbl>
                  <a:tblPr/>
                  <a:tblGrid>
                    <a:gridCol w="293522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73659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82549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气体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液体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喷泉颜色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HCl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AgNO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白色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（含酚酞）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红色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无色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含有酚酞的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红色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S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CuSO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黑色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9" name="P_4_BD#1e84adaad?colgroup=15,25,14&amp;pid=c231857eb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19968403"/>
                  </p:ext>
                </p:extLst>
              </p:nvPr>
            </p:nvGraphicFramePr>
            <p:xfrm>
              <a:off x="832104" y="3263900"/>
              <a:ext cx="10497312" cy="2045208"/>
            </p:xfrm>
            <a:graphic>
              <a:graphicData uri="http://schemas.openxmlformats.org/drawingml/2006/table">
                <a:tbl>
                  <a:tblPr/>
                  <a:tblGrid>
                    <a:gridCol w="293522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73659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82549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气体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液体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喷泉颜色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07" t="-101786" r="-257884" b="-4160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62162" t="-101786" r="-59974" b="-4160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白色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07" t="-201786" r="-257884" b="-3160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62162" t="-201786" r="-59974" b="-3160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红色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07" t="-301786" r="-257884" b="-2160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62162" t="-301786" r="-59974" b="-2160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无色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07" t="-401786" r="-257884" b="-1160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62162" t="-401786" r="-59974" b="-1160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红色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07" t="-501786" r="-257884" b="-160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62162" t="-501786" r="-59974" b="-160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黑色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1e84adaad?sp=1&amp;pid=c231857eb&amp;color=0,0,0&amp;vtp=1&amp;bt=1&amp;bbb=1"/>
              <p:cNvSpPr/>
              <p:nvPr/>
            </p:nvSpPr>
            <p:spPr>
              <a:xfrm>
                <a:off x="832104" y="1080000"/>
                <a:ext cx="10533888" cy="4724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1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氨气多变的化学性质</a:t>
                </a:r>
              </a:p>
              <a:p>
                <a:pPr lvl="0" latinLnBrk="1">
                  <a:lnSpc>
                    <a:spcPts val="31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（1）与水反应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algn="ctr" latinLnBrk="1">
                  <a:lnSpc>
                    <a:spcPts val="3100"/>
                  </a:lnSpc>
                </a:pP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⇌ 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⋅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⇌ </m:t>
                        </m:r>
                        <m:sSubSup>
                          <m:sSubSup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  <m:sup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b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OH</m:t>
                            </m:r>
                          </m:e>
                          <m:sup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100"/>
                  </a:lnSpc>
                </a:pP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是弱碱，具有碱的通性。氨水显弱碱性，可使紫色石蕊试液变蓝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故常用湿润的红色石蕊试纸</a:t>
                </a:r>
              </a:p>
              <a:p>
                <a:pPr lvl="0" latinLnBrk="1">
                  <a:lnSpc>
                    <a:spcPts val="31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检验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的存在。氨水是混合物，溶液中存在的微粒有三种分子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楷体" pitchFamily="34" charset="-122"/>
                        <a:cs typeface="楷体" pitchFamily="34" charset="-120"/>
                      </a:rPr>
                      <m:t>⋅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楷体" pitchFamily="34" charset="-122"/>
                        <a:cs typeface="楷体" pitchFamily="34" charset="-120"/>
                      </a:rPr>
                      <m:t>O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楷体" pitchFamily="34" charset="-122"/>
                        <a:cs typeface="楷体" pitchFamily="34" charset="-120"/>
                      </a:rPr>
                      <m:t>O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&lt;/m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&gt;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）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和三种离子</a:t>
                </a:r>
              </a:p>
              <a:p>
                <a:pPr lvl="0" latinLnBrk="1">
                  <a:lnSpc>
                    <a:spcPts val="3100"/>
                  </a:lnSpc>
                </a:pP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</a:t>
                </a:r>
                <a:r>
                  <a:rPr lang="en-US" altLang="zh-CN">
                    <a:solidFill>
                      <a:srgbClr val="00A0A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+</m:t>
                        </m:r>
                      </m:sup>
                    </m:sSub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及少量的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1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（2）与酸反应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1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氨气与酸反应生成铵盐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algn="ctr" latinLnBrk="1">
                  <a:lnSpc>
                    <a:spcPts val="3100"/>
                  </a:lnSpc>
                </a:pP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（白烟）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（白烟）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2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(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</a:p>
              <a:p>
                <a:pPr lvl="0" latinLnBrk="1">
                  <a:lnSpc>
                    <a:spcPts val="31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（3）与某些盐反应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1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一般生成难溶的碱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，如氯化铁溶液与氨水反应：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algn="ctr" latinLnBrk="1">
                  <a:lnSpc>
                    <a:spcPts val="3100"/>
                  </a:lnSpc>
                </a:pP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Fe</m:t>
                            </m:r>
                          </m:e>
                          <m:sup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3+</m:t>
                            </m:r>
                          </m:sup>
                        </m:s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+3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⋅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 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↓+3</m:t>
                        </m:r>
                        <m:sSubSup>
                          <m:sSubSup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  <m:sup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bSup>
                      </m:e>
                    </m:d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1e84adaad?sp=1&amp;pid=c231857eb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724400"/>
              </a:xfrm>
              <a:prstGeom prst="rect">
                <a:avLst/>
              </a:prstGeom>
              <a:blipFill>
                <a:blip r:embed="rId3"/>
                <a:stretch>
                  <a:fillRect l="-1389" t="-129" b="-12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1e84adaad?sp=1&amp;pid=c231857eb&amp;color=0,0,0&amp;vtp=1&amp;bt=1&amp;bbb=1&amp;hb=1"/>
              <p:cNvSpPr/>
              <p:nvPr/>
            </p:nvSpPr>
            <p:spPr>
              <a:xfrm>
                <a:off x="832104" y="1078992"/>
                <a:ext cx="10533888" cy="3060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（4）还原性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氨的一般氧化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：在氨中，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元素处于最低价态，因此氨具有还原性，除了能发生催化氧化外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还能与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以及氮氧化物等氧化剂反应。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具体反应如下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</a:p>
              <a:p>
                <a:pPr lvl="0" latinLnBrk="1">
                  <a:lnSpc>
                    <a:spcPts val="36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不足）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+6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8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过量）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+6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利用此反应可产生 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“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白烟”的原理，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检验氯气管道是否漏气</a:t>
                </a:r>
                <a:r>
                  <a:rPr lang="en-US" altLang="zh-CN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）</a:t>
                </a:r>
              </a:p>
              <a:p>
                <a:pPr lvl="0" latinLnBrk="1">
                  <a:lnSpc>
                    <a:spcPts val="36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CuO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实验室用来制取氮气</a:t>
                </a:r>
                <a:r>
                  <a:rPr lang="en-US" altLang="zh-CN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）</a:t>
                </a:r>
              </a:p>
              <a:p>
                <a:pPr lvl="0" latinLnBrk="1">
                  <a:lnSpc>
                    <a:spcPts val="37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+6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𝑥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催化剂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(2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+3)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+6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（治理氮氧化物的污染）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_BD#1e84adaad?sp=1&amp;pid=c231857eb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3060700"/>
              </a:xfrm>
              <a:prstGeom prst="rect">
                <a:avLst/>
              </a:prstGeom>
              <a:blipFill>
                <a:blip r:embed="rId3"/>
                <a:stretch>
                  <a:fillRect l="-1389" r="-694" b="-219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417</Words>
  <Application>Microsoft Office PowerPoint</Application>
  <PresentationFormat>宽屏</PresentationFormat>
  <Paragraphs>127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 (正文)</vt:lpstr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2025-05-14T15:56:01Z</dcterms:created>
  <dcterms:modified xsi:type="dcterms:W3CDTF">2025-05-14T15:57:09Z</dcterms:modified>
  <cp:category/>
  <cp:contentStatus/>
</cp:coreProperties>
</file>