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4"/>
  </p:notesMasterIdLst>
  <p:sldIdLst>
    <p:sldId id="256" r:id="rId2"/>
    <p:sldId id="257" r:id="rId3"/>
    <p:sldId id="258" r:id="rId4"/>
    <p:sldId id="260" r:id="rId5"/>
    <p:sldId id="261" r:id="rId6"/>
    <p:sldId id="262" r:id="rId7"/>
    <p:sldId id="263" r:id="rId8"/>
    <p:sldId id="264" r:id="rId9"/>
    <p:sldId id="265" r:id="rId10"/>
    <p:sldId id="266" r:id="rId11"/>
    <p:sldId id="267" r:id="rId12"/>
    <p:sldId id="268" r:id="rId13"/>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65" d="100"/>
          <a:sy n="65" d="100"/>
        </p:scale>
        <p:origin x="72" y="3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34856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1#df=7de3fd8f3">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攻略应用</a:t>
            </a:r>
            <a:endParaRPr lang="en-US" sz="200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2#df=53ca35c2c">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攻略识别</a:t>
            </a:r>
            <a:endParaRPr lang="en-US" sz="2000"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2#df=5007b4af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攻略解读</a:t>
            </a:r>
            <a:endParaRPr lang="en-US" sz="20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2#df=7de3fd8f3">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攻略应用</a:t>
            </a:r>
            <a:endParaRPr lang="en-US" sz="20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chemistry#pid=682164dd3a8eb73f25356507#tid=68243adb1342730009936a27#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3575304" y="5541264"/>
            <a:ext cx="5038344" cy="539496"/>
          </a:xfrm>
          <a:prstGeom prst="rect">
            <a:avLst/>
          </a:prstGeom>
          <a:noFill/>
          <a:ln/>
        </p:spPr>
        <p:txBody>
          <a:bodyPr wrap="square" lIns="0" tIns="0" rIns="0" bIns="0" rtlCol="0" anchor="ctr"/>
          <a:lstStyle/>
          <a:p>
            <a:pPr algn="ctr">
              <a:lnSpc>
                <a:spcPct val="100000"/>
              </a:lnSpc>
            </a:pPr>
            <a:r>
              <a:rPr lang="en-US" sz="2400" b="0" i="0" dirty="0">
                <a:solidFill>
                  <a:srgbClr val="000000"/>
                </a:solidFill>
                <a:latin typeface="SimHei" pitchFamily="34" charset="0"/>
                <a:ea typeface="SimHei" pitchFamily="34" charset="-122"/>
                <a:cs typeface="SimHei" pitchFamily="34" charset="-120"/>
              </a:rPr>
              <a:t>高中化学 必修第一册</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a:ln/>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a:ln/>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内容1#df=53ca35c2c">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攻略识别</a:t>
            </a:r>
            <a:endParaRPr lang="en-US" sz="20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内容1#df=5007b4af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攻略解读</a:t>
            </a:r>
            <a:endParaRPr lang="en-US" sz="2000"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10.xml"/><Relationship Id="rId6" Type="http://schemas.openxmlformats.org/officeDocument/2006/relationships/image" Target="../media/image23.png"/><Relationship Id="rId11" Type="http://schemas.openxmlformats.org/officeDocument/2006/relationships/image" Target="../media/image28.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10.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36.png"/><Relationship Id="rId2" Type="http://schemas.openxmlformats.org/officeDocument/2006/relationships/notesSlide" Target="../notesSlides/notesSlide12.xml"/><Relationship Id="rId1" Type="http://schemas.openxmlformats.org/officeDocument/2006/relationships/slideLayout" Target="../slideLayouts/slideLayout10.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10.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sp>
        <p:nvSpPr>
          <p:cNvPr id="2" name="QO_4_BD.1_12#ed5af64bd?vop=1&amp;pid=7de3fd8f3&amp;color=0,0,0&amp;mp=1&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回答下列问题：</a:t>
            </a:r>
            <a:endParaRPr lang="en-US" altLang="zh-CN" sz="1800" dirty="0">
              <a:solidFill>
                <a:srgbClr val="000000"/>
              </a:solidFill>
            </a:endParaRPr>
          </a:p>
        </p:txBody>
      </p:sp>
      <mc:AlternateContent xmlns:mc="http://schemas.openxmlformats.org/markup-compatibility/2006">
        <mc:Choice xmlns:a14="http://schemas.microsoft.com/office/drawing/2010/main" Requires="a14">
          <p:sp>
            <p:nvSpPr>
              <p:cNvPr id="3" name="QB_5_BD.2_1#f7a3d345b?vop=1&amp;pid=ed5af64bd&amp;color=0,0,0&amp;vtp=1&amp;bbb=1"/>
              <p:cNvSpPr/>
              <p:nvPr/>
            </p:nvSpPr>
            <p:spPr>
              <a:xfrm>
                <a:off x="832104" y="1532946"/>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（1）</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为达到题述实验目的</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所选用仪器的正确连接顺序是</a:t>
                </a:r>
                <a14:m>
                  <m:oMath xmlns:m="http://schemas.openxmlformats.org/officeDocument/2006/math">
                    <m:d>
                      <m:dPr>
                        <m:begChr m:val=""/>
                        <m:endChr m:val=""/>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d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d>
                  </m:oMath>
                </a14:m>
                <a:r>
                  <a:rPr lang="en-US" altLang="zh-CN" sz="1800" b="0" i="0">
                    <a:solidFill>
                      <a:srgbClr val="000000"/>
                    </a:solidFill>
                    <a:latin typeface="SimSun" pitchFamily="34" charset="0"/>
                    <a:ea typeface="SimSun" pitchFamily="34" charset="-122"/>
                    <a:cs typeface="SimSun" pitchFamily="34" charset="-120"/>
                  </a:rPr>
                  <a:t> </a:t>
                </a:r>
                <a:r>
                  <a:rPr lang="en-US" altLang="zh-CN" sz="1800" i="0" smtClean="0">
                    <a:solidFill>
                      <a:srgbClr val="000000"/>
                    </a:solidFill>
                    <a:latin typeface="SimSun" pitchFamily="34" charset="0"/>
                    <a:ea typeface="SimSun" pitchFamily="34" charset="-122"/>
                    <a:cs typeface="SimSun" pitchFamily="34" charset="-120"/>
                  </a:rPr>
                  <a:t>_______</a:t>
                </a:r>
                <a14:m>
                  <m:oMath xmlns:m="http://schemas.openxmlformats.org/officeDocument/2006/math">
                    <m:d>
                      <m:dPr>
                        <m:begChr m:val=""/>
                        <m:endChr m:val=""/>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d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E</m:t>
                        </m:r>
                      </m:e>
                    </m:d>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smtClean="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mc:Choice>
        <mc:Fallback>
          <p:sp>
            <p:nvSpPr>
              <p:cNvPr id="3" name="QB_5_BD.2_1#f7a3d345b?vop=1&amp;pid=ed5af64bd&amp;color=0,0,0&amp;vtp=1&amp;bbb=1"/>
              <p:cNvSpPr>
                <a:spLocks noRot="1" noChangeAspect="1" noMove="1" noResize="1" noEditPoints="1" noAdjustHandles="1" noChangeArrowheads="1" noChangeShapeType="1" noTextEdit="1"/>
              </p:cNvSpPr>
              <p:nvPr/>
            </p:nvSpPr>
            <p:spPr>
              <a:xfrm>
                <a:off x="832104" y="1532946"/>
                <a:ext cx="10533888" cy="469900"/>
              </a:xfrm>
              <a:prstGeom prst="rect">
                <a:avLst/>
              </a:prstGeom>
              <a:blipFill>
                <a:blip r:embed="rId3"/>
                <a:stretch>
                  <a:fillRect l="-1389" b="-16667"/>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B_5_AN.3_1#f7a3d345b.blank?vop=1&amp;pid=ed5af64bd&amp;color=0,0,0&amp;vpa=1&amp;vtp=1&amp;bbb=1"/>
              <p:cNvSpPr/>
              <p:nvPr/>
            </p:nvSpPr>
            <p:spPr>
              <a:xfrm>
                <a:off x="7350378" y="1567751"/>
                <a:ext cx="715963" cy="279400"/>
              </a:xfrm>
              <a:prstGeom prst="rect">
                <a:avLst/>
              </a:prstGeom>
              <a:noFill/>
              <a:ln/>
            </p:spPr>
            <p:txBody>
              <a:bodyPr wrap="none" lIns="0" tIns="0" rIns="0" bIns="0" rtlCol="0" anchor="t"/>
              <a:lstStyle/>
              <a:p>
                <a:pPr algn="ctr" latinLnBrk="1">
                  <a:lnSpc>
                    <a:spcPts val="22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d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D</m:t>
                        </m:r>
                        <m:r>
                          <a:rPr lang="en-US" altLang="zh-CN" b="0" i="0" dirty="0">
                            <a:solidFill>
                              <a:srgbClr val="FF0000"/>
                            </a:solidFill>
                            <a:latin typeface="Cambria Math" panose="02040503050406030204" pitchFamily="18" charset="0"/>
                            <a:ea typeface="微软雅黑" pitchFamily="34" charset="-122"/>
                            <a:cs typeface="微软雅黑" pitchFamily="34" charset="-120"/>
                          </a:rPr>
                          <m:t>→</m:t>
                        </m:r>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m:t>
                        </m:r>
                      </m:e>
                    </m:d>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p:sp>
            <p:nvSpPr>
              <p:cNvPr id="4" name="QB_5_AN.3_1#f7a3d345b.blank?vop=1&amp;pid=ed5af64bd&amp;color=0,0,0&amp;vpa=1&amp;vtp=1&amp;bbb=1"/>
              <p:cNvSpPr>
                <a:spLocks noRot="1" noChangeAspect="1" noMove="1" noResize="1" noEditPoints="1" noAdjustHandles="1" noChangeArrowheads="1" noChangeShapeType="1" noTextEdit="1"/>
              </p:cNvSpPr>
              <p:nvPr/>
            </p:nvSpPr>
            <p:spPr>
              <a:xfrm>
                <a:off x="7350378" y="1567751"/>
                <a:ext cx="715963" cy="279400"/>
              </a:xfrm>
              <a:prstGeom prst="rect">
                <a:avLst/>
              </a:prstGeom>
              <a:blipFill>
                <a:blip r:embed="rId4"/>
                <a:stretch>
                  <a:fillRect l="-4274" r="-2564" b="-4348"/>
                </a:stretch>
              </a:blipFill>
              <a:ln/>
            </p:spPr>
            <p:txBody>
              <a:bodyPr/>
              <a:lstStyle/>
              <a:p>
                <a:r>
                  <a:rPr lang="zh-CN" altLang="en-US">
                    <a:noFill/>
                  </a:rPr>
                  <a:t> </a:t>
                </a:r>
              </a:p>
            </p:txBody>
          </p:sp>
        </mc:Fallback>
      </mc:AlternateContent>
      <p:pic>
        <p:nvPicPr>
          <p:cNvPr id="5" name="QB_5_AS.4_1#f7a3d345b?vop=1&amp;pid=ed5af64bd&amp;color=0,0,0&amp;tib=255,255,255&amp;iip=1&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843566" y="2108073"/>
            <a:ext cx="1234440" cy="28346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6" name="QB_5_AS.4_1#f7a3d345b?vop=1&amp;pid=ed5af64bd&amp;color=0,0,0&amp;vtp=1&amp;bbb=1"/>
              <p:cNvSpPr/>
              <p:nvPr/>
            </p:nvSpPr>
            <p:spPr>
              <a:xfrm>
                <a:off x="832104" y="1986971"/>
                <a:ext cx="10531904" cy="469900"/>
              </a:xfrm>
              <a:prstGeom prst="rect">
                <a:avLst/>
              </a:prstGeom>
              <a:noFill/>
              <a:ln/>
            </p:spPr>
            <p:txBody>
              <a:bodyPr wrap="none" lIns="0" tIns="0" rIns="0" bIns="0" rtlCol="0" anchor="t"/>
              <a:lstStyle/>
              <a:p>
                <a:pPr algn="l" latinLnBrk="1">
                  <a:lnSpc>
                    <a:spcPts val="3700"/>
                  </a:lnSpc>
                </a:pPr>
                <a:r>
                  <a:rPr lang="en-US" altLang="zh-CN" sz="900" b="0" i="0" kern="0" smtClean="0">
                    <a:solidFill>
                      <a:srgbClr val="FFFFFF"/>
                    </a:solidFill>
                    <a:latin typeface="SimSun" panose="02010600030101010101" pitchFamily="2" charset="-122"/>
                    <a:ea typeface="微软雅黑" pitchFamily="34" charset="-122"/>
                    <a:cs typeface="微软雅黑" pitchFamily="34" charset="-120"/>
                  </a:rPr>
                  <a:t>                      </a:t>
                </a:r>
                <a:r>
                  <a:rPr lang="en-US" altLang="zh-CN" sz="1800" b="0" i="0" smtClean="0">
                    <a:solidFill>
                      <a:srgbClr val="000000"/>
                    </a:solidFill>
                    <a:latin typeface="微软雅黑" pitchFamily="34" charset="0"/>
                    <a:ea typeface="楷体" pitchFamily="34" charset="-122"/>
                    <a:cs typeface="微软雅黑" pitchFamily="34" charset="-120"/>
                  </a:rPr>
                  <a:t>根据思路剖析可知</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楷体" pitchFamily="34" charset="-122"/>
                    <a:cs typeface="微软雅黑" pitchFamily="34" charset="-120"/>
                  </a:rPr>
                  <a:t>装置的连接顺序为</a:t>
                </a:r>
                <a14:m>
                  <m:oMath xmlns:m="http://schemas.openxmlformats.org/officeDocument/2006/math">
                    <m:d>
                      <m:dPr>
                        <m:begChr m:val=""/>
                        <m:endChr m:val=""/>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d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D</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E</m:t>
                        </m:r>
                      </m:e>
                    </m:d>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smtClean="0">
                    <a:solidFill>
                      <a:srgbClr val="000000"/>
                    </a:solidFill>
                    <a:latin typeface="微软雅黑" pitchFamily="34" charset="0"/>
                    <a:ea typeface="微软雅黑" pitchFamily="34" charset="-122"/>
                    <a:cs typeface="微软雅黑" pitchFamily="34" charset="-120"/>
                  </a:rPr>
                  <a:t>。</a:t>
                </a:r>
                <a:endParaRPr lang="en-US" altLang="zh-CN" sz="100" dirty="0">
                  <a:solidFill>
                    <a:srgbClr val="000000"/>
                  </a:solidFill>
                </a:endParaRPr>
              </a:p>
            </p:txBody>
          </p:sp>
        </mc:Choice>
        <mc:Fallback>
          <p:sp>
            <p:nvSpPr>
              <p:cNvPr id="6" name="QB_5_AS.4_1#f7a3d345b?vop=1&amp;pid=ed5af64bd&amp;color=0,0,0&amp;vtp=1&amp;bbb=1"/>
              <p:cNvSpPr>
                <a:spLocks noRot="1" noChangeAspect="1" noMove="1" noResize="1" noEditPoints="1" noAdjustHandles="1" noChangeArrowheads="1" noChangeShapeType="1" noTextEdit="1"/>
              </p:cNvSpPr>
              <p:nvPr/>
            </p:nvSpPr>
            <p:spPr>
              <a:xfrm>
                <a:off x="832104" y="1986971"/>
                <a:ext cx="10531904" cy="469900"/>
              </a:xfrm>
              <a:prstGeom prst="rect">
                <a:avLst/>
              </a:prstGeom>
              <a:blipFill>
                <a:blip r:embed="rId6"/>
                <a:stretch>
                  <a:fillRect b="-16883"/>
                </a:stretch>
              </a:blipFill>
              <a:ln/>
            </p:spPr>
            <p:txBody>
              <a:bodyPr/>
              <a:lstStyle/>
              <a:p>
                <a:r>
                  <a:rPr lang="zh-CN" altLang="en-US">
                    <a:noFill/>
                  </a:rPr>
                  <a:t> </a:t>
                </a:r>
              </a:p>
            </p:txBody>
          </p:sp>
        </mc:Fallback>
      </mc:AlternateContent>
      <p:sp>
        <p:nvSpPr>
          <p:cNvPr id="7" name="QB_5_BD.5_1#eece12f31?vop=1&amp;pid=ed5af64bd&amp;color=0,0,0&amp;vtp=1&amp;bbb=1"/>
          <p:cNvSpPr/>
          <p:nvPr/>
        </p:nvSpPr>
        <p:spPr>
          <a:xfrm>
            <a:off x="832104" y="2470150"/>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（2）</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装置D</a:t>
            </a:r>
            <a:r>
              <a:rPr lang="en-US" altLang="zh-CN" sz="1800" b="0" i="0">
                <a:solidFill>
                  <a:srgbClr val="000000"/>
                </a:solidFill>
                <a:latin typeface="微软雅黑" pitchFamily="34" charset="0"/>
                <a:ea typeface="微软雅黑" pitchFamily="34" charset="-122"/>
                <a:cs typeface="微软雅黑" pitchFamily="34" charset="-120"/>
              </a:rPr>
              <a:t>的作用</a:t>
            </a:r>
            <a:r>
              <a:rPr lang="en-US" altLang="zh-CN" sz="1800" b="0" i="0" smtClean="0">
                <a:solidFill>
                  <a:srgbClr val="000000"/>
                </a:solidFill>
                <a:latin typeface="微软雅黑" pitchFamily="34" charset="0"/>
                <a:ea typeface="微软雅黑" pitchFamily="34" charset="-122"/>
                <a:cs typeface="微软雅黑" pitchFamily="34" charset="-120"/>
              </a:rPr>
              <a:t>：</a:t>
            </a:r>
            <a:r>
              <a:rPr lang="en-US" altLang="zh-CN" sz="1800" i="0" smtClean="0">
                <a:solidFill>
                  <a:srgbClr val="000000"/>
                </a:solidFill>
                <a:latin typeface="SimSun" pitchFamily="34" charset="0"/>
                <a:ea typeface="SimSun" pitchFamily="34" charset="-122"/>
                <a:cs typeface="SimSun" pitchFamily="34" charset="-120"/>
              </a:rPr>
              <a:t>_____________________________________________</a:t>
            </a:r>
            <a:r>
              <a:rPr lang="en-US" altLang="zh-CN" sz="1800" b="0" i="0" smtClean="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mc:AlternateContent xmlns:mc="http://schemas.openxmlformats.org/markup-compatibility/2006">
        <mc:Choice xmlns:a14="http://schemas.microsoft.com/office/drawing/2010/main" Requires="a14">
          <p:sp>
            <p:nvSpPr>
              <p:cNvPr id="8" name="QB_5_AN.6_1#eece12f31.blank?vop=1&amp;pid=ed5af64bd&amp;color=0,0,0&amp;vpa=2&amp;vtp=1&amp;bbb=1"/>
              <p:cNvSpPr/>
              <p:nvPr/>
            </p:nvSpPr>
            <p:spPr>
              <a:xfrm>
                <a:off x="3138742" y="2494661"/>
                <a:ext cx="5054473" cy="292100"/>
              </a:xfrm>
              <a:prstGeom prst="rect">
                <a:avLst/>
              </a:prstGeom>
              <a:noFill/>
              <a:ln/>
            </p:spPr>
            <p:txBody>
              <a:bodyPr wrap="none" lIns="0" tIns="0" rIns="0" bIns="0" rtlCol="0" anchor="t"/>
              <a:lstStyle/>
              <a:p>
                <a:pPr algn="ctr" latinLnBrk="1">
                  <a:lnSpc>
                    <a:spcPts val="2300"/>
                  </a:lnSpc>
                </a:pPr>
                <a:r>
                  <a:rPr lang="en-US" altLang="zh-CN" b="0" i="0" smtClean="0">
                    <a:solidFill>
                      <a:srgbClr val="FF0000"/>
                    </a:solidFill>
                    <a:latin typeface="微软雅黑" pitchFamily="34" charset="0"/>
                    <a:ea typeface="微软雅黑" pitchFamily="34" charset="-122"/>
                    <a:cs typeface="微软雅黑" pitchFamily="34" charset="-120"/>
                  </a:rPr>
                  <a:t>冷凝收集</a:t>
                </a: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oMath>
                </a14:m>
                <a:r>
                  <a:rPr lang="en-US" altLang="zh-CN" b="0" i="0" smtClean="0">
                    <a:solidFill>
                      <a:srgbClr val="FF0000"/>
                    </a:solidFill>
                    <a:latin typeface="微软雅黑" pitchFamily="34" charset="0"/>
                    <a:ea typeface="微软雅黑" pitchFamily="34" charset="-122"/>
                    <a:cs typeface="微软雅黑" pitchFamily="34" charset="-120"/>
                  </a:rPr>
                  <a:t>，证明镁和硝酸反应的产物中有</a:t>
                </a: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dirty="0"/>
              </a:p>
            </p:txBody>
          </p:sp>
        </mc:Choice>
        <mc:Fallback>
          <p:sp>
            <p:nvSpPr>
              <p:cNvPr id="8" name="QB_5_AN.6_1#eece12f31.blank?vop=1&amp;pid=ed5af64bd&amp;color=0,0,0&amp;vpa=2&amp;vtp=1&amp;bbb=1"/>
              <p:cNvSpPr>
                <a:spLocks noRot="1" noChangeAspect="1" noMove="1" noResize="1" noEditPoints="1" noAdjustHandles="1" noChangeArrowheads="1" noChangeShapeType="1" noTextEdit="1"/>
              </p:cNvSpPr>
              <p:nvPr/>
            </p:nvSpPr>
            <p:spPr>
              <a:xfrm>
                <a:off x="3138742" y="2494661"/>
                <a:ext cx="5054473" cy="292100"/>
              </a:xfrm>
              <a:prstGeom prst="rect">
                <a:avLst/>
              </a:prstGeom>
              <a:blipFill>
                <a:blip r:embed="rId7"/>
                <a:stretch>
                  <a:fillRect l="-1809" t="-27083" r="-121" b="-43750"/>
                </a:stretch>
              </a:blipFill>
              <a:ln/>
            </p:spPr>
            <p:txBody>
              <a:bodyPr/>
              <a:lstStyle/>
              <a:p>
                <a:r>
                  <a:rPr lang="zh-CN" altLang="en-US">
                    <a:noFill/>
                  </a:rPr>
                  <a:t> </a:t>
                </a:r>
              </a:p>
            </p:txBody>
          </p:sp>
        </mc:Fallback>
      </mc:AlternateContent>
      <p:pic>
        <p:nvPicPr>
          <p:cNvPr id="9" name="QB_5_AS.7_1#eece12f31?vop=1&amp;pid=ed5af64bd&amp;color=0,0,0&amp;tib=255,255,255&amp;iip=2&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843566" y="3041523"/>
            <a:ext cx="1234440" cy="28346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10" name="QB_5_AS.7_1#eece12f31?vop=1&amp;pid=ed5af64bd&amp;color=0,0,0&amp;vtp=1&amp;bbb=1"/>
              <p:cNvSpPr/>
              <p:nvPr/>
            </p:nvSpPr>
            <p:spPr>
              <a:xfrm>
                <a:off x="832104" y="2920421"/>
                <a:ext cx="10531904" cy="469900"/>
              </a:xfrm>
              <a:prstGeom prst="rect">
                <a:avLst/>
              </a:prstGeom>
              <a:noFill/>
              <a:ln/>
            </p:spPr>
            <p:txBody>
              <a:bodyPr wrap="none" lIns="0" tIns="0" rIns="0" bIns="0" rtlCol="0" anchor="t"/>
              <a:lstStyle/>
              <a:p>
                <a:pPr algn="l" latinLnBrk="1">
                  <a:lnSpc>
                    <a:spcPts val="3700"/>
                  </a:lnSpc>
                </a:pPr>
                <a:r>
                  <a:rPr lang="en-US" altLang="zh-CN" sz="900" b="0" i="0" kern="0" smtClean="0">
                    <a:solidFill>
                      <a:srgbClr val="FFFFFF"/>
                    </a:solidFill>
                    <a:latin typeface="SimSun" panose="02010600030101010101" pitchFamily="2" charset="-122"/>
                    <a:ea typeface="微软雅黑" pitchFamily="34" charset="-122"/>
                    <a:cs typeface="微软雅黑" pitchFamily="34" charset="-120"/>
                  </a:rPr>
                  <a:t>                      </a:t>
                </a:r>
                <a:r>
                  <a:rPr lang="en-US" altLang="zh-CN" sz="1800" b="0" i="0" smtClean="0">
                    <a:solidFill>
                      <a:srgbClr val="000000"/>
                    </a:solidFill>
                    <a:latin typeface="微软雅黑" pitchFamily="34" charset="0"/>
                    <a:ea typeface="楷体" pitchFamily="34" charset="-122"/>
                    <a:cs typeface="微软雅黑" pitchFamily="34" charset="-120"/>
                  </a:rPr>
                  <a:t>装置</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smtClean="0">
                    <a:solidFill>
                      <a:srgbClr val="000000"/>
                    </a:solidFill>
                    <a:latin typeface="微软雅黑" pitchFamily="34" charset="0"/>
                    <a:ea typeface="楷体" pitchFamily="34" charset="-122"/>
                    <a:cs typeface="微软雅黑" pitchFamily="34" charset="-120"/>
                  </a:rPr>
                  <a:t>的作用为冷凝收集</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smtClean="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楷体" pitchFamily="34" charset="-122"/>
                    <a:cs typeface="微软雅黑" pitchFamily="34" charset="-120"/>
                  </a:rPr>
                  <a:t>证明镁和硝酸反应的产物中有</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smtClean="0">
                    <a:solidFill>
                      <a:srgbClr val="000000"/>
                    </a:solidFill>
                    <a:latin typeface="微软雅黑" pitchFamily="34" charset="0"/>
                    <a:ea typeface="微软雅黑" pitchFamily="34" charset="-122"/>
                    <a:cs typeface="微软雅黑" pitchFamily="34" charset="-120"/>
                  </a:rPr>
                  <a:t>。</a:t>
                </a:r>
                <a:endParaRPr lang="en-US" altLang="zh-CN" sz="100" dirty="0">
                  <a:solidFill>
                    <a:srgbClr val="000000"/>
                  </a:solidFill>
                </a:endParaRPr>
              </a:p>
            </p:txBody>
          </p:sp>
        </mc:Choice>
        <mc:Fallback>
          <p:sp>
            <p:nvSpPr>
              <p:cNvPr id="10" name="QB_5_AS.7_1#eece12f31?vop=1&amp;pid=ed5af64bd&amp;color=0,0,0&amp;vtp=1&amp;bbb=1"/>
              <p:cNvSpPr>
                <a:spLocks noRot="1" noChangeAspect="1" noMove="1" noResize="1" noEditPoints="1" noAdjustHandles="1" noChangeArrowheads="1" noChangeShapeType="1" noTextEdit="1"/>
              </p:cNvSpPr>
              <p:nvPr/>
            </p:nvSpPr>
            <p:spPr>
              <a:xfrm>
                <a:off x="832104" y="2920421"/>
                <a:ext cx="10531904" cy="469900"/>
              </a:xfrm>
              <a:prstGeom prst="rect">
                <a:avLst/>
              </a:prstGeom>
              <a:blipFill>
                <a:blip r:embed="rId8"/>
                <a:stretch>
                  <a:fillRect b="-18182"/>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QB_5_BD.8_1#9814654ec?vop=1&amp;pid=ed5af64bd&amp;color=0,0,0&amp;vtp=1&amp;bbb=1"/>
              <p:cNvSpPr/>
              <p:nvPr/>
            </p:nvSpPr>
            <p:spPr>
              <a:xfrm>
                <a:off x="832104" y="3374446"/>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（3）</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实验前需先打开止水夹</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K</m:t>
                    </m:r>
                  </m:oMath>
                </a14:m>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向装置内通</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smtClean="0">
                    <a:solidFill>
                      <a:srgbClr val="000000"/>
                    </a:solidFill>
                    <a:latin typeface="微软雅黑" pitchFamily="34" charset="0"/>
                    <a:ea typeface="微软雅黑" pitchFamily="34" charset="-122"/>
                    <a:cs typeface="微软雅黑" pitchFamily="34" charset="-120"/>
                  </a:rPr>
                  <a:t>气体</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当</a:t>
                </a:r>
                <a:r>
                  <a:rPr lang="en-US" altLang="zh-CN" sz="1800" i="0" smtClean="0">
                    <a:solidFill>
                      <a:srgbClr val="000000"/>
                    </a:solidFill>
                    <a:latin typeface="SimSun" pitchFamily="34" charset="0"/>
                    <a:ea typeface="SimSun" pitchFamily="34" charset="-122"/>
                    <a:cs typeface="SimSun" pitchFamily="34" charset="-120"/>
                  </a:rPr>
                  <a:t>_____________________</a:t>
                </a:r>
                <a:r>
                  <a:rPr lang="en-US" altLang="zh-CN" sz="1800" b="0" i="0" smtClean="0">
                    <a:solidFill>
                      <a:srgbClr val="000000"/>
                    </a:solidFill>
                    <a:latin typeface="微软雅黑" pitchFamily="34" charset="0"/>
                    <a:ea typeface="微软雅黑" pitchFamily="34" charset="-122"/>
                    <a:cs typeface="微软雅黑" pitchFamily="34" charset="-120"/>
                  </a:rPr>
                  <a:t>时停止通入</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smtClean="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mc:Choice>
        <mc:Fallback>
          <p:sp>
            <p:nvSpPr>
              <p:cNvPr id="11" name="QB_5_BD.8_1#9814654ec?vop=1&amp;pid=ed5af64bd&amp;color=0,0,0&amp;vtp=1&amp;bbb=1"/>
              <p:cNvSpPr>
                <a:spLocks noRot="1" noChangeAspect="1" noMove="1" noResize="1" noEditPoints="1" noAdjustHandles="1" noChangeArrowheads="1" noChangeShapeType="1" noTextEdit="1"/>
              </p:cNvSpPr>
              <p:nvPr/>
            </p:nvSpPr>
            <p:spPr>
              <a:xfrm>
                <a:off x="832104" y="3374446"/>
                <a:ext cx="10533888" cy="469900"/>
              </a:xfrm>
              <a:prstGeom prst="rect">
                <a:avLst/>
              </a:prstGeom>
              <a:blipFill>
                <a:blip r:embed="rId9"/>
                <a:stretch>
                  <a:fillRect l="-1389" b="-16883"/>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2" name="QB_5_AN.9_1#9814654ec.blank?vop=1&amp;pid=ed5af64bd&amp;color=0,0,0&amp;vpa=3&amp;vtp=1&amp;bbb=1"/>
              <p:cNvSpPr/>
              <p:nvPr/>
            </p:nvSpPr>
            <p:spPr>
              <a:xfrm>
                <a:off x="6643085" y="3407283"/>
                <a:ext cx="2355850" cy="279400"/>
              </a:xfrm>
              <a:prstGeom prst="rect">
                <a:avLst/>
              </a:prstGeom>
              <a:noFill/>
              <a:ln/>
            </p:spPr>
            <p:txBody>
              <a:bodyPr wrap="none" lIns="0" tIns="0" rIns="0" bIns="0" rtlCol="0" anchor="t"/>
              <a:lstStyle/>
              <a:p>
                <a:pPr algn="ctr" latinLnBrk="1">
                  <a:lnSpc>
                    <a:spcPts val="2200"/>
                  </a:lnSpc>
                </a:pPr>
                <a:r>
                  <a:rPr lang="en-US" altLang="zh-CN" b="0" i="0" dirty="0">
                    <a:solidFill>
                      <a:srgbClr val="FF0000"/>
                    </a:solidFill>
                    <a:latin typeface="微软雅黑" pitchFamily="34" charset="0"/>
                    <a:ea typeface="微软雅黑" pitchFamily="34" charset="-122"/>
                    <a:cs typeface="微软雅黑" pitchFamily="34" charset="-120"/>
                  </a:rPr>
                  <a:t>装置</a:t>
                </a: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E</m:t>
                    </m:r>
                  </m:oMath>
                </a14:m>
                <a:r>
                  <a:rPr lang="en-US" altLang="zh-CN" b="0" i="0" dirty="0">
                    <a:solidFill>
                      <a:srgbClr val="FF0000"/>
                    </a:solidFill>
                    <a:latin typeface="微软雅黑" pitchFamily="34" charset="0"/>
                    <a:ea typeface="微软雅黑" pitchFamily="34" charset="-122"/>
                    <a:cs typeface="微软雅黑" pitchFamily="34" charset="-120"/>
                  </a:rPr>
                  <a:t>中产生白色沉淀</a:t>
                </a:r>
                <a:endParaRPr lang="en-US" altLang="zh-CN" dirty="0">
                  <a:solidFill>
                    <a:srgbClr val="FF0000"/>
                  </a:solidFill>
                </a:endParaRPr>
              </a:p>
            </p:txBody>
          </p:sp>
        </mc:Choice>
        <mc:Fallback>
          <p:sp>
            <p:nvSpPr>
              <p:cNvPr id="12" name="QB_5_AN.9_1#9814654ec.blank?vop=1&amp;pid=ed5af64bd&amp;color=0,0,0&amp;vpa=3&amp;vtp=1&amp;bbb=1"/>
              <p:cNvSpPr>
                <a:spLocks noRot="1" noChangeAspect="1" noMove="1" noResize="1" noEditPoints="1" noAdjustHandles="1" noChangeArrowheads="1" noChangeShapeType="1" noTextEdit="1"/>
              </p:cNvSpPr>
              <p:nvPr/>
            </p:nvSpPr>
            <p:spPr>
              <a:xfrm>
                <a:off x="6643085" y="3407283"/>
                <a:ext cx="2355850" cy="279400"/>
              </a:xfrm>
              <a:prstGeom prst="rect">
                <a:avLst/>
              </a:prstGeom>
              <a:blipFill>
                <a:blip r:embed="rId10"/>
                <a:stretch>
                  <a:fillRect l="-3109" t="-32609" r="-2850" b="-43478"/>
                </a:stretch>
              </a:blipFill>
              <a:ln/>
            </p:spPr>
            <p:txBody>
              <a:bodyPr/>
              <a:lstStyle/>
              <a:p>
                <a:r>
                  <a:rPr lang="zh-CN" altLang="en-US">
                    <a:noFill/>
                  </a:rPr>
                  <a:t> </a:t>
                </a:r>
              </a:p>
            </p:txBody>
          </p:sp>
        </mc:Fallback>
      </mc:AlternateContent>
      <p:pic>
        <p:nvPicPr>
          <p:cNvPr id="13" name="QB_5_AS.10_1#9814654ec?vop=1&amp;pid=ed5af64bd&amp;color=0,0,0&amp;tib=255,255,255&amp;iip=3&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843566" y="3892479"/>
            <a:ext cx="1234440" cy="28346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14" name="QB_5_AS.10_1#9814654ec?vop=1&amp;pid=ed5af64bd&amp;color=0,0,0&amp;vtp=1&amp;bbb=1&amp;hb=1"/>
              <p:cNvSpPr/>
              <p:nvPr/>
            </p:nvSpPr>
            <p:spPr>
              <a:xfrm>
                <a:off x="832104" y="3828471"/>
                <a:ext cx="10531904" cy="1257300"/>
              </a:xfrm>
              <a:prstGeom prst="rect">
                <a:avLst/>
              </a:prstGeom>
              <a:noFill/>
              <a:ln/>
            </p:spPr>
            <p:txBody>
              <a:bodyPr wrap="none" lIns="0" tIns="0" rIns="0" bIns="0" rtlCol="0" anchor="t"/>
              <a:lstStyle/>
              <a:p>
                <a:pPr algn="l" latinLnBrk="1">
                  <a:lnSpc>
                    <a:spcPts val="3300"/>
                  </a:lnSpc>
                </a:pPr>
                <a:r>
                  <a:rPr lang="en-US" altLang="zh-CN" sz="900" b="0" i="0" kern="0" smtClean="0">
                    <a:solidFill>
                      <a:srgbClr val="FFFFFF"/>
                    </a:solidFill>
                    <a:latin typeface="SimSun" panose="02010600030101010101" pitchFamily="2" charset="-122"/>
                    <a:ea typeface="微软雅黑" pitchFamily="34" charset="-122"/>
                    <a:cs typeface="微软雅黑" pitchFamily="34" charset="-120"/>
                  </a:rPr>
                  <a:t>                      </a:t>
                </a:r>
                <a:r>
                  <a:rPr lang="en-US" altLang="zh-CN" sz="1800" b="0" i="0" smtClean="0">
                    <a:solidFill>
                      <a:srgbClr val="000000"/>
                    </a:solidFill>
                    <a:latin typeface="微软雅黑" pitchFamily="34" charset="0"/>
                    <a:ea typeface="楷体" pitchFamily="34" charset="-122"/>
                    <a:cs typeface="微软雅黑" pitchFamily="34" charset="-120"/>
                  </a:rPr>
                  <a:t>由于</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800" b="0" i="0" dirty="0" smtClean="0">
                    <a:solidFill>
                      <a:srgbClr val="000000"/>
                    </a:solidFill>
                    <a:latin typeface="微软雅黑" pitchFamily="34" charset="0"/>
                    <a:ea typeface="楷体" pitchFamily="34" charset="-122"/>
                    <a:cs typeface="微软雅黑" pitchFamily="34" charset="-120"/>
                  </a:rPr>
                  <a:t>能与</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smtClean="0">
                    <a:solidFill>
                      <a:srgbClr val="000000"/>
                    </a:solidFill>
                    <a:latin typeface="微软雅黑" pitchFamily="34" charset="0"/>
                    <a:ea typeface="楷体" pitchFamily="34" charset="-122"/>
                    <a:cs typeface="微软雅黑" pitchFamily="34" charset="-120"/>
                  </a:rPr>
                  <a:t>反应生成</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smtClean="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楷体" pitchFamily="34" charset="-122"/>
                    <a:cs typeface="微软雅黑" pitchFamily="34" charset="-120"/>
                  </a:rPr>
                  <a:t>会影响</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smtClean="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楷体" pitchFamily="34" charset="-122"/>
                    <a:cs typeface="微软雅黑" pitchFamily="34" charset="-120"/>
                  </a:rPr>
                  <a:t>的验证</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实验开始前要排出装置中空气</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楷体" pitchFamily="34" charset="-122"/>
                    <a:cs typeface="微软雅黑" pitchFamily="34" charset="-120"/>
                  </a:rPr>
                  <a:t>所以</a:t>
                </a:r>
              </a:p>
              <a:p>
                <a:pPr latinLnBrk="1">
                  <a:lnSpc>
                    <a:spcPts val="3300"/>
                  </a:lnSpc>
                </a:pPr>
                <a:r>
                  <a:rPr lang="en-US" altLang="zh-CN" sz="1800" b="0" i="0" smtClean="0">
                    <a:solidFill>
                      <a:srgbClr val="000000"/>
                    </a:solidFill>
                    <a:latin typeface="微软雅黑" pitchFamily="34" charset="0"/>
                    <a:ea typeface="楷体" pitchFamily="34" charset="-122"/>
                    <a:cs typeface="微软雅黑" pitchFamily="34" charset="-120"/>
                  </a:rPr>
                  <a:t>实验前先打开止水夹</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K</m:t>
                    </m:r>
                  </m:oMath>
                </a14:m>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楷体" pitchFamily="34" charset="-122"/>
                    <a:cs typeface="微软雅黑" pitchFamily="34" charset="-120"/>
                  </a:rPr>
                  <a:t>向装置内通</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smtClean="0">
                    <a:solidFill>
                      <a:srgbClr val="000000"/>
                    </a:solidFill>
                    <a:latin typeface="微软雅黑" pitchFamily="34" charset="0"/>
                    <a:ea typeface="楷体" pitchFamily="34" charset="-122"/>
                    <a:cs typeface="微软雅黑" pitchFamily="34" charset="-120"/>
                  </a:rPr>
                  <a:t>气体</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排出装置内空气</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防止其干扰实验</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当观察到装置</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E</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smtClean="0">
                    <a:solidFill>
                      <a:srgbClr val="000000"/>
                    </a:solidFill>
                    <a:latin typeface="微软雅黑" pitchFamily="34" charset="0"/>
                    <a:ea typeface="楷体" pitchFamily="34" charset="-122"/>
                    <a:cs typeface="微软雅黑" pitchFamily="34" charset="-120"/>
                  </a:rPr>
                  <a:t>中产生</a:t>
                </a:r>
              </a:p>
              <a:p>
                <a:pPr latinLnBrk="1">
                  <a:lnSpc>
                    <a:spcPts val="3300"/>
                  </a:lnSpc>
                </a:pPr>
                <a:r>
                  <a:rPr lang="en-US" altLang="zh-CN" b="0" i="0" smtClean="0">
                    <a:solidFill>
                      <a:srgbClr val="000000"/>
                    </a:solidFill>
                    <a:latin typeface="微软雅黑" pitchFamily="34" charset="0"/>
                    <a:ea typeface="楷体" pitchFamily="34" charset="-122"/>
                    <a:cs typeface="微软雅黑" pitchFamily="34" charset="-120"/>
                  </a:rPr>
                  <a:t>白色沉淀</a:t>
                </a:r>
                <a:r>
                  <a:rPr lang="en-US" altLang="zh-CN" b="0" i="0">
                    <a:solidFill>
                      <a:srgbClr val="000000"/>
                    </a:solidFill>
                    <a:latin typeface="微软雅黑" pitchFamily="34" charset="0"/>
                    <a:ea typeface="微软雅黑" pitchFamily="34" charset="-122"/>
                    <a:cs typeface="微软雅黑" pitchFamily="34" charset="-120"/>
                  </a:rPr>
                  <a:t>（</a:t>
                </a:r>
                <a:r>
                  <a:rPr lang="en-US" altLang="zh-CN" b="0" i="0" smtClean="0">
                    <a:solidFill>
                      <a:srgbClr val="000000"/>
                    </a:solidFill>
                    <a:latin typeface="微软雅黑" pitchFamily="34" charset="0"/>
                    <a:ea typeface="楷体" pitchFamily="34" charset="-122"/>
                    <a:cs typeface="微软雅黑" pitchFamily="34" charset="-120"/>
                  </a:rPr>
                  <a:t>即</a:t>
                </a:r>
                <a14:m>
                  <m:oMath xmlns:m="http://schemas.openxmlformats.org/officeDocument/2006/math">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BaCO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b="0" i="0" dirty="0" smtClean="0">
                    <a:solidFill>
                      <a:srgbClr val="000000"/>
                    </a:solidFill>
                    <a:latin typeface="微软雅黑" pitchFamily="34" charset="0"/>
                    <a:ea typeface="微软雅黑" pitchFamily="34" charset="-122"/>
                    <a:cs typeface="微软雅黑" pitchFamily="34" charset="-120"/>
                  </a:rPr>
                  <a:t>）</a:t>
                </a:r>
                <a:r>
                  <a:rPr lang="en-US" altLang="zh-CN" b="0" i="0" dirty="0">
                    <a:solidFill>
                      <a:srgbClr val="000000"/>
                    </a:solidFill>
                    <a:latin typeface="微软雅黑" pitchFamily="34" charset="0"/>
                    <a:ea typeface="楷体" pitchFamily="34" charset="-122"/>
                    <a:cs typeface="微软雅黑" pitchFamily="34" charset="-120"/>
                  </a:rPr>
                  <a:t>时</a:t>
                </a:r>
                <a:r>
                  <a:rPr lang="en-US" altLang="zh-CN" b="0" i="0" dirty="0">
                    <a:solidFill>
                      <a:srgbClr val="000000"/>
                    </a:solidFill>
                    <a:latin typeface="微软雅黑" pitchFamily="34" charset="0"/>
                    <a:ea typeface="微软雅黑" pitchFamily="34" charset="-122"/>
                    <a:cs typeface="微软雅黑" pitchFamily="34" charset="-120"/>
                  </a:rPr>
                  <a:t>，</a:t>
                </a:r>
                <a:r>
                  <a:rPr lang="en-US" altLang="zh-CN" b="0" i="0" dirty="0">
                    <a:solidFill>
                      <a:srgbClr val="000000"/>
                    </a:solidFill>
                    <a:latin typeface="微软雅黑" pitchFamily="34" charset="0"/>
                    <a:ea typeface="楷体" pitchFamily="34" charset="-122"/>
                    <a:cs typeface="微软雅黑" pitchFamily="34" charset="-120"/>
                  </a:rPr>
                  <a:t>表明装置中空气已经排尽</a:t>
                </a:r>
                <a:r>
                  <a:rPr lang="en-US" altLang="zh-CN" b="0" i="0">
                    <a:solidFill>
                      <a:srgbClr val="000000"/>
                    </a:solidFill>
                    <a:latin typeface="微软雅黑" pitchFamily="34" charset="0"/>
                    <a:ea typeface="微软雅黑" pitchFamily="34" charset="-122"/>
                    <a:cs typeface="微软雅黑" pitchFamily="34" charset="-120"/>
                  </a:rPr>
                  <a:t>，</a:t>
                </a:r>
                <a:r>
                  <a:rPr lang="en-US" altLang="zh-CN" b="0" i="0" smtClean="0">
                    <a:solidFill>
                      <a:srgbClr val="000000"/>
                    </a:solidFill>
                    <a:latin typeface="微软雅黑" pitchFamily="34" charset="0"/>
                    <a:ea typeface="楷体" pitchFamily="34" charset="-122"/>
                    <a:cs typeface="微软雅黑" pitchFamily="34" charset="-120"/>
                  </a:rPr>
                  <a:t>停止通入</a:t>
                </a:r>
                <a14:m>
                  <m:oMath xmlns:m="http://schemas.openxmlformats.org/officeDocument/2006/math">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b="0" i="0" dirty="0" smtClean="0">
                    <a:solidFill>
                      <a:srgbClr val="000000"/>
                    </a:solidFill>
                    <a:latin typeface="微软雅黑" pitchFamily="34" charset="0"/>
                    <a:ea typeface="微软雅黑" pitchFamily="34" charset="-122"/>
                    <a:cs typeface="微软雅黑" pitchFamily="34" charset="-120"/>
                  </a:rPr>
                  <a:t>。</a:t>
                </a:r>
                <a:endParaRPr lang="en-US" altLang="zh-CN" sz="100" dirty="0">
                  <a:solidFill>
                    <a:srgbClr val="000000"/>
                  </a:solidFill>
                </a:endParaRPr>
              </a:p>
            </p:txBody>
          </p:sp>
        </mc:Choice>
        <mc:Fallback>
          <p:sp>
            <p:nvSpPr>
              <p:cNvPr id="14" name="QB_5_AS.10_1#9814654ec?vop=1&amp;pid=ed5af64bd&amp;color=0,0,0&amp;vtp=1&amp;bbb=1&amp;hb=1"/>
              <p:cNvSpPr>
                <a:spLocks noRot="1" noChangeAspect="1" noMove="1" noResize="1" noEditPoints="1" noAdjustHandles="1" noChangeArrowheads="1" noChangeShapeType="1" noTextEdit="1"/>
              </p:cNvSpPr>
              <p:nvPr/>
            </p:nvSpPr>
            <p:spPr>
              <a:xfrm>
                <a:off x="832104" y="3828471"/>
                <a:ext cx="10531904" cy="1257300"/>
              </a:xfrm>
              <a:prstGeom prst="rect">
                <a:avLst/>
              </a:prstGeom>
              <a:blipFill>
                <a:blip r:embed="rId11"/>
                <a:stretch>
                  <a:fillRect l="-1390" r="-1216" b="-7767"/>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bg/>
                                          </p:spTgt>
                                        </p:tgtEl>
                                        <p:attrNameLst>
                                          <p:attrName>style.visibility</p:attrName>
                                        </p:attrNameLst>
                                      </p:cBhvr>
                                      <p:to>
                                        <p:strVal val="visible"/>
                                      </p:to>
                                    </p:set>
                                    <p:anim calcmode="lin" valueType="num">
                                      <p:cBhvr additive="base">
                                        <p:cTn id="31" dur="500" fill="hold"/>
                                        <p:tgtEl>
                                          <p:spTgt spid="8">
                                            <p:bg/>
                                          </p:spTgt>
                                        </p:tgtEl>
                                        <p:attrNameLst>
                                          <p:attrName>ppt_x</p:attrName>
                                        </p:attrNameLst>
                                      </p:cBhvr>
                                      <p:tavLst>
                                        <p:tav tm="0">
                                          <p:val>
                                            <p:strVal val="#ppt_x"/>
                                          </p:val>
                                        </p:tav>
                                        <p:tav tm="100000">
                                          <p:val>
                                            <p:strVal val="#ppt_x"/>
                                          </p:val>
                                        </p:tav>
                                      </p:tavLst>
                                    </p:anim>
                                    <p:anim calcmode="lin" valueType="num">
                                      <p:cBhvr additive="base">
                                        <p:cTn id="32" dur="500" fill="hold"/>
                                        <p:tgtEl>
                                          <p:spTgt spid="8">
                                            <p:bg/>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8">
                                            <p:txEl>
                                              <p:pRg st="0" end="0"/>
                                            </p:txEl>
                                          </p:spTgt>
                                        </p:tgtEl>
                                        <p:attrNameLst>
                                          <p:attrName>style.visibility</p:attrName>
                                        </p:attrNameLst>
                                      </p:cBhvr>
                                      <p:to>
                                        <p:strVal val="visible"/>
                                      </p:to>
                                    </p:set>
                                    <p:anim calcmode="lin" valueType="num">
                                      <p:cBhvr additive="base">
                                        <p:cTn id="35"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0">
                                            <p:bg/>
                                          </p:spTgt>
                                        </p:tgtEl>
                                        <p:attrNameLst>
                                          <p:attrName>style.visibility</p:attrName>
                                        </p:attrNameLst>
                                      </p:cBhvr>
                                      <p:to>
                                        <p:strVal val="visible"/>
                                      </p:to>
                                    </p:set>
                                    <p:anim calcmode="lin" valueType="num">
                                      <p:cBhvr additive="base">
                                        <p:cTn id="41"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42" dur="500" fill="hold"/>
                                        <p:tgtEl>
                                          <p:spTgt spid="10">
                                            <p:bg/>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0">
                                            <p:txEl>
                                              <p:pRg st="0" end="0"/>
                                            </p:txEl>
                                          </p:spTgt>
                                        </p:tgtEl>
                                        <p:attrNameLst>
                                          <p:attrName>style.visibility</p:attrName>
                                        </p:attrNameLst>
                                      </p:cBhvr>
                                      <p:to>
                                        <p:strVal val="visible"/>
                                      </p:to>
                                    </p:set>
                                    <p:anim calcmode="lin" valueType="num">
                                      <p:cBhvr additive="base">
                                        <p:cTn id="45"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10">
                                            <p:txEl>
                                              <p:pRg st="0" end="0"/>
                                            </p:txEl>
                                          </p:spTgt>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2">
                                            <p:bg/>
                                          </p:spTgt>
                                        </p:tgtEl>
                                        <p:attrNameLst>
                                          <p:attrName>style.visibility</p:attrName>
                                        </p:attrNameLst>
                                      </p:cBhvr>
                                      <p:to>
                                        <p:strVal val="visible"/>
                                      </p:to>
                                    </p:set>
                                    <p:anim calcmode="lin" valueType="num">
                                      <p:cBhvr additive="base">
                                        <p:cTn id="55" dur="500" fill="hold"/>
                                        <p:tgtEl>
                                          <p:spTgt spid="12">
                                            <p:bg/>
                                          </p:spTgt>
                                        </p:tgtEl>
                                        <p:attrNameLst>
                                          <p:attrName>ppt_x</p:attrName>
                                        </p:attrNameLst>
                                      </p:cBhvr>
                                      <p:tavLst>
                                        <p:tav tm="0">
                                          <p:val>
                                            <p:strVal val="#ppt_x"/>
                                          </p:val>
                                        </p:tav>
                                        <p:tav tm="100000">
                                          <p:val>
                                            <p:strVal val="#ppt_x"/>
                                          </p:val>
                                        </p:tav>
                                      </p:tavLst>
                                    </p:anim>
                                    <p:anim calcmode="lin" valueType="num">
                                      <p:cBhvr additive="base">
                                        <p:cTn id="56" dur="500" fill="hold"/>
                                        <p:tgtEl>
                                          <p:spTgt spid="12">
                                            <p:bg/>
                                          </p:spTgt>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2">
                                            <p:txEl>
                                              <p:pRg st="0" end="0"/>
                                            </p:txEl>
                                          </p:spTgt>
                                        </p:tgtEl>
                                        <p:attrNameLst>
                                          <p:attrName>style.visibility</p:attrName>
                                        </p:attrNameLst>
                                      </p:cBhvr>
                                      <p:to>
                                        <p:strVal val="visible"/>
                                      </p:to>
                                    </p:set>
                                    <p:anim calcmode="lin" valueType="num">
                                      <p:cBhvr additive="base">
                                        <p:cTn id="59"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14">
                                            <p:bg/>
                                          </p:spTgt>
                                        </p:tgtEl>
                                        <p:attrNameLst>
                                          <p:attrName>style.visibility</p:attrName>
                                        </p:attrNameLst>
                                      </p:cBhvr>
                                      <p:to>
                                        <p:strVal val="visible"/>
                                      </p:to>
                                    </p:set>
                                    <p:anim calcmode="lin" valueType="num">
                                      <p:cBhvr additive="base">
                                        <p:cTn id="65" dur="500" fill="hold"/>
                                        <p:tgtEl>
                                          <p:spTgt spid="14">
                                            <p:bg/>
                                          </p:spTgt>
                                        </p:tgtEl>
                                        <p:attrNameLst>
                                          <p:attrName>ppt_x</p:attrName>
                                        </p:attrNameLst>
                                      </p:cBhvr>
                                      <p:tavLst>
                                        <p:tav tm="0">
                                          <p:val>
                                            <p:strVal val="#ppt_x"/>
                                          </p:val>
                                        </p:tav>
                                        <p:tav tm="100000">
                                          <p:val>
                                            <p:strVal val="#ppt_x"/>
                                          </p:val>
                                        </p:tav>
                                      </p:tavLst>
                                    </p:anim>
                                    <p:anim calcmode="lin" valueType="num">
                                      <p:cBhvr additive="base">
                                        <p:cTn id="66" dur="500" fill="hold"/>
                                        <p:tgtEl>
                                          <p:spTgt spid="14">
                                            <p:bg/>
                                          </p:spTgt>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14">
                                            <p:txEl>
                                              <p:pRg st="0" end="0"/>
                                            </p:txEl>
                                          </p:spTgt>
                                        </p:tgtEl>
                                        <p:attrNameLst>
                                          <p:attrName>style.visibility</p:attrName>
                                        </p:attrNameLst>
                                      </p:cBhvr>
                                      <p:to>
                                        <p:strVal val="visible"/>
                                      </p:to>
                                    </p:set>
                                    <p:anim calcmode="lin" valueType="num">
                                      <p:cBhvr additive="base">
                                        <p:cTn id="69"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70" dur="500" fill="hold"/>
                                        <p:tgtEl>
                                          <p:spTgt spid="14">
                                            <p:txEl>
                                              <p:pRg st="0" end="0"/>
                                            </p:txEl>
                                          </p:spTgt>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14">
                                            <p:txEl>
                                              <p:pRg st="1" end="1"/>
                                            </p:txEl>
                                          </p:spTgt>
                                        </p:tgtEl>
                                        <p:attrNameLst>
                                          <p:attrName>style.visibility</p:attrName>
                                        </p:attrNameLst>
                                      </p:cBhvr>
                                      <p:to>
                                        <p:strVal val="visible"/>
                                      </p:to>
                                    </p:set>
                                    <p:anim calcmode="lin" valueType="num">
                                      <p:cBhvr additive="base">
                                        <p:cTn id="73" dur="500" fill="hold"/>
                                        <p:tgtEl>
                                          <p:spTgt spid="14">
                                            <p:txEl>
                                              <p:pRg st="1" end="1"/>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14">
                                            <p:txEl>
                                              <p:pRg st="1" end="1"/>
                                            </p:txEl>
                                          </p:spTgt>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14">
                                            <p:txEl>
                                              <p:pRg st="2" end="2"/>
                                            </p:txEl>
                                          </p:spTgt>
                                        </p:tgtEl>
                                        <p:attrNameLst>
                                          <p:attrName>style.visibility</p:attrName>
                                        </p:attrNameLst>
                                      </p:cBhvr>
                                      <p:to>
                                        <p:strVal val="visible"/>
                                      </p:to>
                                    </p:set>
                                    <p:anim calcmode="lin" valueType="num">
                                      <p:cBhvr additive="base">
                                        <p:cTn id="77" dur="500" fill="hold"/>
                                        <p:tgtEl>
                                          <p:spTgt spid="14">
                                            <p:txEl>
                                              <p:pRg st="2" end="2"/>
                                            </p:txEl>
                                          </p:spTgt>
                                        </p:tgtEl>
                                        <p:attrNameLst>
                                          <p:attrName>ppt_x</p:attrName>
                                        </p:attrNameLst>
                                      </p:cBhvr>
                                      <p:tavLst>
                                        <p:tav tm="0">
                                          <p:val>
                                            <p:strVal val="#ppt_x"/>
                                          </p:val>
                                        </p:tav>
                                        <p:tav tm="100000">
                                          <p:val>
                                            <p:strVal val="#ppt_x"/>
                                          </p:val>
                                        </p:tav>
                                      </p:tavLst>
                                    </p:anim>
                                    <p:anim calcmode="lin" valueType="num">
                                      <p:cBhvr additive="base">
                                        <p:cTn id="78" dur="500" fill="hold"/>
                                        <p:tgtEl>
                                          <p:spTgt spid="14">
                                            <p:txEl>
                                              <p:pRg st="2" end="2"/>
                                            </p:txEl>
                                          </p:spTgt>
                                        </p:tgtEl>
                                        <p:attrNameLst>
                                          <p:attrName>ppt_y</p:attrName>
                                        </p:attrNameLst>
                                      </p:cBhvr>
                                      <p:tavLst>
                                        <p:tav tm="0">
                                          <p:val>
                                            <p:strVal val="1+#ppt_h/2"/>
                                          </p:val>
                                        </p:tav>
                                        <p:tav tm="100000">
                                          <p:val>
                                            <p:strVal val="#ppt_y"/>
                                          </p:val>
                                        </p:tav>
                                      </p:tavLst>
                                    </p:anim>
                                  </p:childTnLst>
                                </p:cTn>
                              </p:par>
                              <p:par>
                                <p:cTn id="79" presetID="2" presetClass="entr" presetSubtype="4" fill="hold" nodeType="withEffect">
                                  <p:stCondLst>
                                    <p:cond delay="0"/>
                                  </p:stCondLst>
                                  <p:childTnLst>
                                    <p:set>
                                      <p:cBhvr>
                                        <p:cTn id="80" dur="1" fill="hold">
                                          <p:stCondLst>
                                            <p:cond delay="0"/>
                                          </p:stCondLst>
                                        </p:cTn>
                                        <p:tgtEl>
                                          <p:spTgt spid="13"/>
                                        </p:tgtEl>
                                        <p:attrNameLst>
                                          <p:attrName>style.visibility</p:attrName>
                                        </p:attrNameLst>
                                      </p:cBhvr>
                                      <p:to>
                                        <p:strVal val="visible"/>
                                      </p:to>
                                    </p:set>
                                    <p:anim calcmode="lin" valueType="num">
                                      <p:cBhvr additive="base">
                                        <p:cTn id="81" dur="500" fill="hold"/>
                                        <p:tgtEl>
                                          <p:spTgt spid="13"/>
                                        </p:tgtEl>
                                        <p:attrNameLst>
                                          <p:attrName>ppt_x</p:attrName>
                                        </p:attrNameLst>
                                      </p:cBhvr>
                                      <p:tavLst>
                                        <p:tav tm="0">
                                          <p:val>
                                            <p:strVal val="#ppt_x"/>
                                          </p:val>
                                        </p:tav>
                                        <p:tav tm="100000">
                                          <p:val>
                                            <p:strVal val="#ppt_x"/>
                                          </p:val>
                                        </p:tav>
                                      </p:tavLst>
                                    </p:anim>
                                    <p:anim calcmode="lin" valueType="num">
                                      <p:cBhvr additive="base">
                                        <p:cTn id="8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P spid="8" grpId="0" build="p" animBg="1"/>
      <p:bldP spid="10" grpId="0" build="p" animBg="1"/>
      <p:bldP spid="12" grpId="0" build="p" animBg="1"/>
      <p:bldP spid="14"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sp>
        <p:nvSpPr>
          <p:cNvPr id="2" name="QB_5_BD.11_1#65614e1a3?vop=1&amp;pid=ed5af64bd&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（4）</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实验过程中，发现在装置D中产生预期现象的同时，装置C中溶液颜色慢慢褪去，试写出装置</a:t>
            </a:r>
            <a:r>
              <a:rPr lang="en-US" altLang="zh-CN" sz="1800" b="0" i="0">
                <a:solidFill>
                  <a:srgbClr val="000000"/>
                </a:solidFill>
                <a:latin typeface="微软雅黑" pitchFamily="34" charset="0"/>
                <a:ea typeface="微软雅黑" pitchFamily="34" charset="-122"/>
                <a:cs typeface="微软雅黑" pitchFamily="34" charset="-120"/>
              </a:rPr>
              <a:t>C</a:t>
            </a:r>
            <a:r>
              <a:rPr lang="en-US" altLang="zh-CN" sz="1800" b="0" i="0" smtClean="0">
                <a:solidFill>
                  <a:srgbClr val="000000"/>
                </a:solidFill>
                <a:latin typeface="微软雅黑" pitchFamily="34" charset="0"/>
                <a:ea typeface="微软雅黑" pitchFamily="34" charset="-122"/>
                <a:cs typeface="微软雅黑" pitchFamily="34" charset="-120"/>
              </a:rPr>
              <a:t>中</a:t>
            </a:r>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反应的离子方程式：</a:t>
            </a:r>
            <a:r>
              <a:rPr lang="en-US" altLang="zh-CN" i="0" smtClean="0">
                <a:solidFill>
                  <a:srgbClr val="000000"/>
                </a:solidFill>
                <a:latin typeface="SimSun" pitchFamily="34" charset="0"/>
                <a:ea typeface="SimSun" pitchFamily="34" charset="-122"/>
                <a:cs typeface="SimSun" pitchFamily="34" charset="-120"/>
              </a:rPr>
              <a:t>____________________________________________</a:t>
            </a:r>
            <a:r>
              <a:rPr lang="en-US" altLang="zh-CN" b="0" i="0" smtClean="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AlternateContent xmlns:mc="http://schemas.openxmlformats.org/markup-compatibility/2006">
        <mc:Choice xmlns:a14="http://schemas.microsoft.com/office/drawing/2010/main" Requires="a14">
          <p:sp>
            <p:nvSpPr>
              <p:cNvPr id="3" name="QB_5_AN.12_1#65614e1a3.blank?vop=1&amp;pid=ed5af64bd&amp;color=0,0,0&amp;vpa=4&amp;vtp=1&amp;bbb=1&amp;rh=23.75"/>
              <p:cNvSpPr/>
              <p:nvPr/>
            </p:nvSpPr>
            <p:spPr>
              <a:xfrm>
                <a:off x="2906967" y="1512435"/>
                <a:ext cx="5002784" cy="301625"/>
              </a:xfrm>
              <a:prstGeom prst="rect">
                <a:avLst/>
              </a:prstGeom>
              <a:noFill/>
              <a:ln/>
            </p:spPr>
            <p:txBody>
              <a:bodyPr wrap="none" lIns="0" tIns="0" rIns="0" bIns="0" rtlCol="0" anchor="t"/>
              <a:lstStyle/>
              <a:p>
                <a:pPr algn="ctr" latinLnBrk="1">
                  <a:lnSpc>
                    <a:spcPts val="24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5</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NO</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+3</m:t>
                    </m:r>
                    <m:sSubSup>
                      <m:sSub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MnO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b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+4</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3</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Mn</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+5</m:t>
                    </m:r>
                    <m:sSubSup>
                      <m:sSub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b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p:sp>
            <p:nvSpPr>
              <p:cNvPr id="3" name="QB_5_AN.12_1#65614e1a3.blank?vop=1&amp;pid=ed5af64bd&amp;color=0,0,0&amp;vpa=4&amp;vtp=1&amp;bbb=1&amp;rh=23.75"/>
              <p:cNvSpPr>
                <a:spLocks noRot="1" noChangeAspect="1" noMove="1" noResize="1" noEditPoints="1" noAdjustHandles="1" noChangeArrowheads="1" noChangeShapeType="1" noTextEdit="1"/>
              </p:cNvSpPr>
              <p:nvPr/>
            </p:nvSpPr>
            <p:spPr>
              <a:xfrm>
                <a:off x="2906967" y="1512435"/>
                <a:ext cx="5002784" cy="301625"/>
              </a:xfrm>
              <a:prstGeom prst="rect">
                <a:avLst/>
              </a:prstGeom>
              <a:blipFill>
                <a:blip r:embed="rId3"/>
                <a:stretch>
                  <a:fillRect l="-487" r="-487" b="-22000"/>
                </a:stretch>
              </a:blipFill>
              <a:ln/>
            </p:spPr>
            <p:txBody>
              <a:bodyPr/>
              <a:lstStyle/>
              <a:p>
                <a:r>
                  <a:rPr lang="zh-CN" altLang="en-US">
                    <a:noFill/>
                  </a:rPr>
                  <a:t> </a:t>
                </a:r>
              </a:p>
            </p:txBody>
          </p:sp>
        </mc:Fallback>
      </mc:AlternateContent>
      <p:pic>
        <p:nvPicPr>
          <p:cNvPr id="4" name="QB_5_AS.13_1#65614e1a3?vop=1&amp;pid=ed5af64bd&amp;color=0,0,0&amp;tib=255,255,255&amp;iip=4&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843566" y="2012998"/>
            <a:ext cx="1234440" cy="28346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B_5_AS.13_1#65614e1a3?vop=1&amp;pid=ed5af64bd&amp;color=0,0,0&amp;vtp=1&amp;bbb=1&amp;hb=1"/>
              <p:cNvSpPr/>
              <p:nvPr/>
            </p:nvSpPr>
            <p:spPr>
              <a:xfrm>
                <a:off x="832104" y="1948990"/>
                <a:ext cx="10531904" cy="1676400"/>
              </a:xfrm>
              <a:prstGeom prst="rect">
                <a:avLst/>
              </a:prstGeom>
              <a:noFill/>
              <a:ln/>
            </p:spPr>
            <p:txBody>
              <a:bodyPr wrap="none" lIns="0" tIns="0" rIns="0" bIns="0" rtlCol="0" anchor="t"/>
              <a:lstStyle/>
              <a:p>
                <a:pPr algn="l" latinLnBrk="1">
                  <a:lnSpc>
                    <a:spcPts val="3300"/>
                  </a:lnSpc>
                </a:pPr>
                <a:r>
                  <a:rPr lang="en-US" altLang="zh-CN" sz="900" b="0" i="0" kern="0" smtClean="0">
                    <a:solidFill>
                      <a:srgbClr val="FFFFFF"/>
                    </a:solidFill>
                    <a:latin typeface="SimSun" panose="02010600030101010101" pitchFamily="2" charset="-122"/>
                    <a:ea typeface="微软雅黑" pitchFamily="34" charset="-122"/>
                    <a:cs typeface="微软雅黑" pitchFamily="34" charset="-120"/>
                  </a:rPr>
                  <a:t>                      </a:t>
                </a:r>
                <a:r>
                  <a:rPr lang="en-US" altLang="zh-CN" sz="1800" b="0" i="0" smtClean="0">
                    <a:solidFill>
                      <a:srgbClr val="000000"/>
                    </a:solidFill>
                    <a:latin typeface="微软雅黑" pitchFamily="34" charset="0"/>
                    <a:ea typeface="楷体" pitchFamily="34" charset="-122"/>
                    <a:cs typeface="微软雅黑" pitchFamily="34" charset="-120"/>
                  </a:rPr>
                  <a:t>观察到装置</a:t>
                </a:r>
                <a:r>
                  <a:rPr lang="en-US" altLang="zh-CN" sz="1800" b="0" i="0" dirty="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楷体" pitchFamily="34" charset="-122"/>
                    <a:cs typeface="微软雅黑" pitchFamily="34" charset="-120"/>
                  </a:rPr>
                  <a:t>中有红棕色液体出现</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装置</a:t>
                </a:r>
                <a:r>
                  <a:rPr lang="en-US" altLang="zh-CN" sz="1800" b="0" i="0" dirty="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楷体" pitchFamily="34" charset="-122"/>
                    <a:cs typeface="微软雅黑" pitchFamily="34" charset="-120"/>
                  </a:rPr>
                  <a:t>中溶液颜色慢慢褪去</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楷体" pitchFamily="34" charset="-122"/>
                    <a:cs typeface="微软雅黑" pitchFamily="34" charset="-120"/>
                  </a:rPr>
                  <a:t>说明酸性</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smtClean="0">
                    <a:solidFill>
                      <a:srgbClr val="000000"/>
                    </a:solidFill>
                    <a:latin typeface="微软雅黑" pitchFamily="34" charset="0"/>
                    <a:ea typeface="楷体" pitchFamily="34" charset="-122"/>
                    <a:cs typeface="微软雅黑" pitchFamily="34" charset="-120"/>
                  </a:rPr>
                  <a:t>溶液将</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00" b="0" i="0" kern="0" spc="-99900" smtClean="0">
                  <a:solidFill>
                    <a:srgbClr val="FFFFFF"/>
                  </a:solidFill>
                  <a:latin typeface="微软雅黑" pitchFamily="34" charset="0"/>
                  <a:ea typeface="微软雅黑" pitchFamily="34" charset="-122"/>
                  <a:cs typeface="微软雅黑" pitchFamily="34" charset="-120"/>
                </a:endParaRPr>
              </a:p>
              <a:p>
                <a:pPr latinLnBrk="1">
                  <a:lnSpc>
                    <a:spcPts val="3300"/>
                  </a:lnSpc>
                </a:pPr>
                <a:r>
                  <a:rPr lang="en-US" altLang="zh-CN" sz="1800" b="0" i="0" smtClean="0">
                    <a:solidFill>
                      <a:srgbClr val="000000"/>
                    </a:solidFill>
                    <a:latin typeface="微软雅黑" pitchFamily="34" charset="0"/>
                    <a:ea typeface="楷体" pitchFamily="34" charset="-122"/>
                    <a:cs typeface="微软雅黑" pitchFamily="34" charset="-120"/>
                  </a:rPr>
                  <a:t>氧化成</a:t>
                </a:r>
                <a14:m>
                  <m:oMath xmlns:m="http://schemas.openxmlformats.org/officeDocument/2006/math">
                    <m:sSubSup>
                      <m:sSubSupPr>
                        <m:ctrlPr>
                          <a:rPr lang="en-US" altLang="zh-CN" sz="1800" b="0" dirty="0" smtClean="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800" b="0" i="0" smtClean="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楷体" pitchFamily="34" charset="-122"/>
                    <a:cs typeface="微软雅黑" pitchFamily="34" charset="-120"/>
                  </a:rPr>
                  <a:t>同时</a:t>
                </a:r>
                <a14:m>
                  <m:oMath xmlns:m="http://schemas.openxmlformats.org/officeDocument/2006/math">
                    <m:sSubSup>
                      <m:sSubSupPr>
                        <m:ctrlPr>
                          <a:rPr lang="en-US" altLang="zh-CN" sz="1800" b="0" dirty="0" smtClean="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800" b="0" i="0" dirty="0" smtClean="0">
                    <a:solidFill>
                      <a:srgbClr val="000000"/>
                    </a:solidFill>
                    <a:latin typeface="微软雅黑" pitchFamily="34" charset="0"/>
                    <a:ea typeface="楷体" pitchFamily="34" charset="-122"/>
                    <a:cs typeface="微软雅黑" pitchFamily="34" charset="-120"/>
                  </a:rPr>
                  <a:t>被还原成</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m:t>
                    </m:r>
                  </m:oMath>
                </a14:m>
                <a:r>
                  <a:rPr lang="en-US" altLang="zh-CN" sz="1800" b="0" i="0" dirty="0">
                    <a:solidFill>
                      <a:srgbClr val="000000"/>
                    </a:solidFill>
                    <a:latin typeface="微软雅黑" pitchFamily="34" charset="0"/>
                    <a:ea typeface="楷体" pitchFamily="34" charset="-122"/>
                    <a:cs typeface="微软雅黑" pitchFamily="34" charset="-120"/>
                  </a:rPr>
                  <a:t>的化合价由</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+2</m:t>
                    </m:r>
                  </m:oMath>
                </a14:m>
                <a:r>
                  <a:rPr lang="en-US" altLang="zh-CN" sz="1800" b="0" i="0" dirty="0">
                    <a:solidFill>
                      <a:srgbClr val="000000"/>
                    </a:solidFill>
                    <a:latin typeface="微软雅黑" pitchFamily="34" charset="0"/>
                    <a:ea typeface="楷体" pitchFamily="34" charset="-122"/>
                    <a:cs typeface="微软雅黑" pitchFamily="34" charset="-120"/>
                  </a:rPr>
                  <a:t>价升至</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+5</m:t>
                    </m:r>
                  </m:oMath>
                </a14:m>
                <a:r>
                  <a:rPr lang="en-US" altLang="zh-CN" sz="1800" b="0" i="0" dirty="0">
                    <a:solidFill>
                      <a:srgbClr val="000000"/>
                    </a:solidFill>
                    <a:latin typeface="微软雅黑" pitchFamily="34" charset="0"/>
                    <a:ea typeface="楷体" pitchFamily="34" charset="-122"/>
                    <a:cs typeface="微软雅黑" pitchFamily="34" charset="-120"/>
                  </a:rPr>
                  <a:t>价</a:t>
                </a:r>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Mn</m:t>
                    </m:r>
                  </m:oMath>
                </a14:m>
                <a:r>
                  <a:rPr lang="en-US" altLang="zh-CN" sz="1800" b="0" i="0" dirty="0">
                    <a:solidFill>
                      <a:srgbClr val="000000"/>
                    </a:solidFill>
                    <a:latin typeface="微软雅黑" pitchFamily="34" charset="0"/>
                    <a:ea typeface="楷体" pitchFamily="34" charset="-122"/>
                    <a:cs typeface="微软雅黑" pitchFamily="34" charset="-120"/>
                  </a:rPr>
                  <a:t>的化合价由</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+7</m:t>
                    </m:r>
                  </m:oMath>
                </a14:m>
                <a:r>
                  <a:rPr lang="en-US" altLang="zh-CN" sz="1800" b="0" i="0" dirty="0">
                    <a:solidFill>
                      <a:srgbClr val="000000"/>
                    </a:solidFill>
                    <a:latin typeface="微软雅黑" pitchFamily="34" charset="0"/>
                    <a:ea typeface="楷体" pitchFamily="34" charset="-122"/>
                    <a:cs typeface="微软雅黑" pitchFamily="34" charset="-120"/>
                  </a:rPr>
                  <a:t>价降至</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+2</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楷体" pitchFamily="34" charset="-122"/>
                    <a:cs typeface="微软雅黑" pitchFamily="34" charset="-120"/>
                  </a:rPr>
                  <a:t>价</a:t>
                </a:r>
                <a:r>
                  <a:rPr lang="en-US" altLang="zh-CN" sz="1800" b="0" i="0" smtClean="0">
                    <a:solidFill>
                      <a:srgbClr val="000000"/>
                    </a:solidFill>
                    <a:latin typeface="微软雅黑" pitchFamily="34" charset="0"/>
                    <a:ea typeface="微软雅黑" pitchFamily="34" charset="-122"/>
                    <a:cs typeface="微软雅黑" pitchFamily="34" charset="-120"/>
                  </a:rPr>
                  <a:t>，</a:t>
                </a:r>
              </a:p>
              <a:p>
                <a:pPr latinLnBrk="1">
                  <a:lnSpc>
                    <a:spcPts val="3300"/>
                  </a:lnSpc>
                </a:pPr>
                <a:r>
                  <a:rPr lang="en-US" altLang="zh-CN" sz="1800" b="0" i="0" smtClean="0">
                    <a:solidFill>
                      <a:srgbClr val="000000"/>
                    </a:solidFill>
                    <a:latin typeface="微软雅黑" pitchFamily="34" charset="0"/>
                    <a:ea typeface="楷体" pitchFamily="34" charset="-122"/>
                    <a:cs typeface="微软雅黑" pitchFamily="34" charset="-120"/>
                  </a:rPr>
                  <a:t>根据得失电子守恒</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并结合原子守恒</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电荷守恒</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楷体" pitchFamily="34" charset="-122"/>
                    <a:cs typeface="微软雅黑" pitchFamily="34" charset="-120"/>
                  </a:rPr>
                  <a:t>可得反应的离子方程式为</a:t>
                </a:r>
              </a:p>
              <a:p>
                <a:pPr latinLnBrk="1">
                  <a:lnSpc>
                    <a:spcPts val="3300"/>
                  </a:lnSpc>
                </a:pPr>
                <a14:m>
                  <m:oMath xmlns:m="http://schemas.openxmlformats.org/officeDocument/2006/math">
                    <m:r>
                      <a:rPr lang="en-US" altLang="zh-CN" b="0" i="0" dirty="0" smtClean="0">
                        <a:solidFill>
                          <a:srgbClr val="000000"/>
                        </a:solidFill>
                        <a:latin typeface="Cambria Math" panose="02040503050406030204" pitchFamily="18" charset="0"/>
                        <a:ea typeface="微软雅黑" pitchFamily="34" charset="-122"/>
                        <a:cs typeface="微软雅黑" pitchFamily="34" charset="-120"/>
                      </a:rPr>
                      <m:t>5</m:t>
                    </m:r>
                    <m:r>
                      <m:rPr>
                        <m:sty m:val="p"/>
                      </m:rPr>
                      <a:rPr lang="en-US" altLang="zh-CN" b="0" i="0" dirty="0" smtClean="0">
                        <a:solidFill>
                          <a:srgbClr val="000000"/>
                        </a:solidFill>
                        <a:latin typeface="Cambria Math" panose="02040503050406030204" pitchFamily="18" charset="0"/>
                        <a:ea typeface="微软雅黑" pitchFamily="34" charset="-122"/>
                        <a:cs typeface="微软雅黑" pitchFamily="34" charset="-120"/>
                      </a:rPr>
                      <m:t>NO</m:t>
                    </m:r>
                    <m:r>
                      <a:rPr lang="en-US" altLang="zh-CN" b="0" i="0" dirty="0" smtClean="0">
                        <a:solidFill>
                          <a:srgbClr val="000000"/>
                        </a:solidFill>
                        <a:latin typeface="Cambria Math" panose="02040503050406030204" pitchFamily="18" charset="0"/>
                        <a:ea typeface="微软雅黑" pitchFamily="34" charset="-122"/>
                        <a:cs typeface="微软雅黑" pitchFamily="34" charset="-120"/>
                      </a:rPr>
                      <m:t>+3</m:t>
                    </m:r>
                    <m:sSubSup>
                      <m:sSubSup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MnO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b="0" i="0" dirty="0">
                            <a:solidFill>
                              <a:srgbClr val="000000"/>
                            </a:solidFill>
                            <a:latin typeface="Cambria Math" panose="02040503050406030204" pitchFamily="18" charset="0"/>
                            <a:ea typeface="微软雅黑" pitchFamily="34" charset="-122"/>
                            <a:cs typeface="微软雅黑" pitchFamily="34" charset="-120"/>
                          </a:rPr>
                          <m:t>−</m:t>
                        </m:r>
                      </m:sup>
                    </m:sSubSup>
                    <m:r>
                      <a:rPr lang="en-US" altLang="zh-CN" b="0" i="0" dirty="0" smtClean="0">
                        <a:solidFill>
                          <a:srgbClr val="000000"/>
                        </a:solidFill>
                        <a:latin typeface="Cambria Math" panose="02040503050406030204" pitchFamily="18" charset="0"/>
                        <a:ea typeface="微软雅黑" pitchFamily="34" charset="-122"/>
                        <a:cs typeface="微软雅黑" pitchFamily="34" charset="-120"/>
                      </a:rPr>
                      <m:t>+4</m:t>
                    </m:r>
                    <m:sSup>
                      <m:sSup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b="0" i="0" dirty="0" smtClean="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000000"/>
                            </a:solidFill>
                            <a:latin typeface="Cambria Math" panose="02040503050406030204" pitchFamily="18" charset="0"/>
                          </a:rPr>
                        </m:ctrlPr>
                      </m:mPr>
                      <m:mr>
                        <m:e>
                          <m:bar>
                            <m:barPr>
                              <m:ctrlPr>
                                <a:rPr lang="en-US" altLang="zh-CN" b="0" i="1" baseline="-2000">
                                  <a:solidFill>
                                    <a:srgbClr val="000000"/>
                                  </a:solidFill>
                                  <a:latin typeface="Cambria Math" panose="02040503050406030204" pitchFamily="18" charset="0"/>
                                </a:rPr>
                              </m:ctrlPr>
                            </m:barPr>
                            <m:e>
                              <m:bar>
                                <m:barPr>
                                  <m:ctrlPr>
                                    <a:rPr lang="en-US" altLang="zh-CN" b="0" i="1" baseline="-8000">
                                      <a:solidFill>
                                        <a:srgbClr val="000000"/>
                                      </a:solidFill>
                                      <a:latin typeface="Cambria Math" panose="02040503050406030204" pitchFamily="18" charset="0"/>
                                    </a:rPr>
                                  </m:ctrlPr>
                                </m:barPr>
                                <m:e>
                                  <m:r>
                                    <a:rPr lang="en-US" altLang="zh-CN" b="0" baseline="-12000">
                                      <a:solidFill>
                                        <a:srgbClr val="000000"/>
                                      </a:solidFill>
                                      <a:latin typeface="Cambria Math" panose="02040503050406030204" pitchFamily="18" charset="0"/>
                                    </a:rPr>
                                    <m:t>         </m:t>
                                  </m:r>
                                </m:e>
                              </m:bar>
                            </m:e>
                          </m:bar>
                        </m:e>
                      </m:mr>
                      <m:mr>
                        <m:e>
                          <m:r>
                            <a:rPr lang="en-US" altLang="zh-CN"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000000"/>
                        </a:solidFill>
                        <a:latin typeface="Cambria Math" panose="02040503050406030204" pitchFamily="18" charset="0"/>
                        <a:ea typeface="微软雅黑" pitchFamily="34" charset="-122"/>
                        <a:cs typeface="微软雅黑" pitchFamily="34" charset="-120"/>
                      </a:rPr>
                      <m:t>  3</m:t>
                    </m:r>
                    <m:sSup>
                      <m:sSup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Mn</m:t>
                        </m:r>
                      </m:e>
                      <m:sup>
                        <m:r>
                          <a:rPr lang="en-US" altLang="zh-CN"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b="0" i="0" dirty="0" smtClean="0">
                        <a:solidFill>
                          <a:srgbClr val="000000"/>
                        </a:solidFill>
                        <a:latin typeface="Cambria Math" panose="02040503050406030204" pitchFamily="18" charset="0"/>
                        <a:ea typeface="微软雅黑" pitchFamily="34" charset="-122"/>
                        <a:cs typeface="微软雅黑" pitchFamily="34" charset="-120"/>
                      </a:rPr>
                      <m:t>+5</m:t>
                    </m:r>
                    <m:sSubSup>
                      <m:sSubSup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b="0" i="0" dirty="0">
                            <a:solidFill>
                              <a:srgbClr val="000000"/>
                            </a:solidFill>
                            <a:latin typeface="Cambria Math" panose="02040503050406030204" pitchFamily="18" charset="0"/>
                            <a:ea typeface="微软雅黑" pitchFamily="34" charset="-122"/>
                            <a:cs typeface="微软雅黑" pitchFamily="34" charset="-120"/>
                          </a:rPr>
                          <m:t>−</m:t>
                        </m:r>
                      </m:sup>
                    </m:sSubSup>
                    <m:r>
                      <a:rPr lang="en-US" altLang="zh-CN" b="0" i="0" dirty="0" smtClean="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sz="100" dirty="0">
                  <a:solidFill>
                    <a:srgbClr val="000000"/>
                  </a:solidFill>
                </a:endParaRPr>
              </a:p>
            </p:txBody>
          </p:sp>
        </mc:Choice>
        <mc:Fallback>
          <p:sp>
            <p:nvSpPr>
              <p:cNvPr id="5" name="QB_5_AS.13_1#65614e1a3?vop=1&amp;pid=ed5af64bd&amp;color=0,0,0&amp;vtp=1&amp;bbb=1&amp;hb=1"/>
              <p:cNvSpPr>
                <a:spLocks noRot="1" noChangeAspect="1" noMove="1" noResize="1" noEditPoints="1" noAdjustHandles="1" noChangeArrowheads="1" noChangeShapeType="1" noTextEdit="1"/>
              </p:cNvSpPr>
              <p:nvPr/>
            </p:nvSpPr>
            <p:spPr>
              <a:xfrm>
                <a:off x="832104" y="1948990"/>
                <a:ext cx="10531904" cy="1676400"/>
              </a:xfrm>
              <a:prstGeom prst="rect">
                <a:avLst/>
              </a:prstGeom>
              <a:blipFill>
                <a:blip r:embed="rId5"/>
                <a:stretch>
                  <a:fillRect l="-1390" b="-5455"/>
                </a:stretch>
              </a:blipFill>
              <a:ln/>
            </p:spPr>
            <p:txBody>
              <a:bodyPr/>
              <a:lstStyle/>
              <a:p>
                <a:r>
                  <a:rPr lang="zh-CN" altLang="en-US">
                    <a:noFill/>
                  </a:rPr>
                  <a:t> </a:t>
                </a:r>
              </a:p>
            </p:txBody>
          </p:sp>
        </mc:Fallback>
      </mc:AlternateContent>
      <p:sp>
        <p:nvSpPr>
          <p:cNvPr id="6" name="QB_5_BD.14_1#889a15982?sp=1&amp;vop=1&amp;pid=ed5af64bd&amp;color=0,0,0&amp;vtp=1&amp;bbb=1&amp;hb=1"/>
          <p:cNvSpPr/>
          <p:nvPr/>
        </p:nvSpPr>
        <p:spPr>
          <a:xfrm>
            <a:off x="832104" y="3631366"/>
            <a:ext cx="10533888" cy="12573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（5）</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在装置A中反应开始时，某同学马上点燃装置B中的酒精灯，实验结束后通过测定发现装置</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smtClean="0">
                <a:solidFill>
                  <a:srgbClr val="000000"/>
                </a:solidFill>
                <a:latin typeface="微软雅黑" pitchFamily="34" charset="0"/>
                <a:ea typeface="微软雅黑" pitchFamily="34" charset="-122"/>
                <a:cs typeface="微软雅黑" pitchFamily="34" charset="-120"/>
              </a:rPr>
              <a:t>中的产</a:t>
            </a:r>
          </a:p>
          <a:p>
            <a:pPr latinLnBrk="1">
              <a:lnSpc>
                <a:spcPts val="3300"/>
              </a:lnSpc>
            </a:pPr>
            <a:r>
              <a:rPr lang="en-US" altLang="zh-CN" sz="1800" b="0" i="0" smtClean="0">
                <a:solidFill>
                  <a:srgbClr val="000000"/>
                </a:solidFill>
                <a:latin typeface="微软雅黑" pitchFamily="34" charset="0"/>
                <a:ea typeface="微软雅黑" pitchFamily="34" charset="-122"/>
                <a:cs typeface="微软雅黑" pitchFamily="34" charset="-120"/>
              </a:rPr>
              <a:t>品纯度不高</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原因是</a:t>
            </a:r>
            <a:r>
              <a:rPr lang="en-US" altLang="zh-CN" sz="1800" i="0" smtClean="0">
                <a:solidFill>
                  <a:srgbClr val="000000"/>
                </a:solidFill>
                <a:latin typeface="SimSun" pitchFamily="34" charset="0"/>
                <a:ea typeface="SimSun" pitchFamily="34" charset="-122"/>
                <a:cs typeface="SimSun" pitchFamily="34" charset="-120"/>
              </a:rPr>
              <a:t>________________________</a:t>
            </a:r>
            <a:endParaRPr lang="en-US" altLang="zh-CN" sz="1800" dirty="0">
              <a:solidFill>
                <a:srgbClr val="000000"/>
              </a:solidFill>
            </a:endParaRPr>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a:t>
            </a:r>
            <a:r>
              <a:rPr lang="en-US" altLang="zh-CN" b="0" i="0" dirty="0">
                <a:solidFill>
                  <a:srgbClr val="000000"/>
                </a:solidFill>
                <a:latin typeface="微软雅黑" pitchFamily="34" charset="0"/>
                <a:ea typeface="微软雅黑" pitchFamily="34" charset="-122"/>
                <a:cs typeface="微软雅黑" pitchFamily="34" charset="-120"/>
              </a:rPr>
              <a:t>用化学方程式回答）。</a:t>
            </a:r>
            <a:endParaRPr lang="en-US" altLang="zh-CN" dirty="0">
              <a:solidFill>
                <a:srgbClr val="000000"/>
              </a:solidFill>
            </a:endParaRPr>
          </a:p>
        </p:txBody>
      </p:sp>
      <mc:AlternateContent xmlns:mc="http://schemas.openxmlformats.org/markup-compatibility/2006">
        <mc:Choice xmlns:a14="http://schemas.microsoft.com/office/drawing/2010/main" Requires="a14">
          <p:sp>
            <p:nvSpPr>
              <p:cNvPr id="7" name="QB_5_AN.15_1#889a15982.blank?vop=1&amp;pid=ed5af64bd&amp;color=0,0,0&amp;vpa=5&amp;vtp=1&amp;bbb=1"/>
              <p:cNvSpPr/>
              <p:nvPr/>
            </p:nvSpPr>
            <p:spPr>
              <a:xfrm>
                <a:off x="2945067" y="3948485"/>
                <a:ext cx="2633599" cy="431800"/>
              </a:xfrm>
              <a:prstGeom prst="rect">
                <a:avLst/>
              </a:prstGeom>
              <a:noFill/>
              <a:ln/>
            </p:spPr>
            <p:txBody>
              <a:bodyPr wrap="none" lIns="0" tIns="0" rIns="0" bIns="0" rtlCol="0" anchor="t"/>
              <a:lstStyle/>
              <a:p>
                <a:pPr algn="ctr" latinLnBrk="1">
                  <a:lnSpc>
                    <a:spcPts val="34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Mg</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2000">
                                      <a:solidFill>
                                        <a:srgbClr val="FF0000"/>
                                      </a:solidFill>
                                      <a:latin typeface="Cambria Math" panose="02040503050406030204" pitchFamily="18" charset="0"/>
                                    </a:rPr>
                                    <m:t>点燃</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2</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MgO</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C</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p:sp>
            <p:nvSpPr>
              <p:cNvPr id="7" name="QB_5_AN.15_1#889a15982.blank?vop=1&amp;pid=ed5af64bd&amp;color=0,0,0&amp;vpa=5&amp;vtp=1&amp;bbb=1"/>
              <p:cNvSpPr>
                <a:spLocks noRot="1" noChangeAspect="1" noMove="1" noResize="1" noEditPoints="1" noAdjustHandles="1" noChangeArrowheads="1" noChangeShapeType="1" noTextEdit="1"/>
              </p:cNvSpPr>
              <p:nvPr/>
            </p:nvSpPr>
            <p:spPr>
              <a:xfrm>
                <a:off x="2945067" y="3948485"/>
                <a:ext cx="2633599" cy="431800"/>
              </a:xfrm>
              <a:prstGeom prst="rect">
                <a:avLst/>
              </a:prstGeom>
              <a:blipFill>
                <a:blip r:embed="rId6"/>
                <a:stretch>
                  <a:fillRect l="-926" t="-11268" r="-926" b="-5634"/>
                </a:stretch>
              </a:blipFill>
              <a:ln/>
            </p:spPr>
            <p:txBody>
              <a:bodyPr/>
              <a:lstStyle/>
              <a:p>
                <a:r>
                  <a:rPr lang="zh-CN" altLang="en-US">
                    <a:noFill/>
                  </a:rPr>
                  <a:t> </a:t>
                </a:r>
              </a:p>
            </p:txBody>
          </p:sp>
        </mc:Fallback>
      </mc:AlternateContent>
      <p:pic>
        <p:nvPicPr>
          <p:cNvPr id="8" name="QB_5_AS.16_1#889a15982?vop=1&amp;pid=ed5af64bd&amp;color=0,0,0&amp;tib=255,255,255&amp;iip=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843566" y="4974320"/>
            <a:ext cx="1234440" cy="28346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9" name="QB_5_AS.16_1#889a15982?vop=1&amp;pid=ed5af64bd&amp;color=0,0,0&amp;vtp=1&amp;bbb=1&amp;hb=1"/>
              <p:cNvSpPr/>
              <p:nvPr/>
            </p:nvSpPr>
            <p:spPr>
              <a:xfrm>
                <a:off x="832104" y="4910312"/>
                <a:ext cx="10531904" cy="889000"/>
              </a:xfrm>
              <a:prstGeom prst="rect">
                <a:avLst/>
              </a:prstGeom>
              <a:noFill/>
              <a:ln/>
            </p:spPr>
            <p:txBody>
              <a:bodyPr wrap="none" lIns="0" tIns="0" rIns="0" bIns="0" rtlCol="0" anchor="t"/>
              <a:lstStyle/>
              <a:p>
                <a:pPr algn="l" latinLnBrk="1">
                  <a:lnSpc>
                    <a:spcPts val="3300"/>
                  </a:lnSpc>
                </a:pPr>
                <a:r>
                  <a:rPr lang="en-US" altLang="zh-CN" sz="900" b="0" i="0" kern="0" smtClean="0">
                    <a:solidFill>
                      <a:srgbClr val="FFFFFF"/>
                    </a:solidFill>
                    <a:latin typeface="SimSun" panose="02010600030101010101" pitchFamily="2" charset="-122"/>
                    <a:ea typeface="微软雅黑" pitchFamily="34" charset="-122"/>
                    <a:cs typeface="微软雅黑" pitchFamily="34" charset="-120"/>
                  </a:rPr>
                  <a:t>                      </a:t>
                </a:r>
                <a:r>
                  <a:rPr lang="en-US" altLang="zh-CN" sz="1800" b="0" i="0" smtClean="0">
                    <a:solidFill>
                      <a:srgbClr val="000000"/>
                    </a:solidFill>
                    <a:latin typeface="微软雅黑" pitchFamily="34" charset="0"/>
                    <a:ea typeface="楷体" pitchFamily="34" charset="-122"/>
                    <a:cs typeface="微软雅黑" pitchFamily="34" charset="-120"/>
                  </a:rPr>
                  <a:t>在装置</a:t>
                </a: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微软雅黑" pitchFamily="34" charset="0"/>
                    <a:ea typeface="楷体" pitchFamily="34" charset="-122"/>
                    <a:cs typeface="微软雅黑" pitchFamily="34" charset="-120"/>
                  </a:rPr>
                  <a:t>中反应开始时</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马上点燃装置</a:t>
                </a:r>
                <a:r>
                  <a:rPr lang="en-US" altLang="zh-CN" sz="1800" b="0" i="0" dirty="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楷体" pitchFamily="34" charset="-122"/>
                    <a:cs typeface="微软雅黑" pitchFamily="34" charset="-120"/>
                  </a:rPr>
                  <a:t>中的酒精灯</a:t>
                </a:r>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Mg</m:t>
                    </m:r>
                  </m:oMath>
                </a14:m>
                <a:r>
                  <a:rPr lang="en-US" altLang="zh-CN" sz="1800" b="0" i="0" dirty="0" smtClean="0">
                    <a:solidFill>
                      <a:srgbClr val="000000"/>
                    </a:solidFill>
                    <a:latin typeface="微软雅黑" pitchFamily="34" charset="0"/>
                    <a:ea typeface="楷体" pitchFamily="34" charset="-122"/>
                    <a:cs typeface="微软雅黑" pitchFamily="34" charset="-120"/>
                  </a:rPr>
                  <a:t>与</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smtClean="0">
                    <a:solidFill>
                      <a:srgbClr val="000000"/>
                    </a:solidFill>
                    <a:latin typeface="微软雅黑" pitchFamily="34" charset="0"/>
                    <a:ea typeface="楷体" pitchFamily="34" charset="-122"/>
                    <a:cs typeface="微软雅黑" pitchFamily="34" charset="-120"/>
                  </a:rPr>
                  <a:t>发生置换反应生成</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MgO</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楷体" pitchFamily="34" charset="-122"/>
                    <a:cs typeface="微软雅黑" pitchFamily="34" charset="-120"/>
                  </a:rPr>
                  <a:t>和</a:t>
                </a:r>
                <a:r>
                  <a:rPr lang="en-US" altLang="zh-CN" sz="1800" b="0" i="0">
                    <a:solidFill>
                      <a:srgbClr val="000000"/>
                    </a:solidFill>
                    <a:latin typeface="微软雅黑" pitchFamily="34" charset="0"/>
                    <a:ea typeface="微软雅黑" pitchFamily="34" charset="-122"/>
                    <a:cs typeface="微软雅黑" pitchFamily="34" charset="-120"/>
                  </a:rPr>
                  <a:t>C</a:t>
                </a:r>
                <a:r>
                  <a:rPr lang="en-US" altLang="zh-CN" sz="1800" b="0" i="0" smtClean="0">
                    <a:solidFill>
                      <a:srgbClr val="000000"/>
                    </a:solidFill>
                    <a:latin typeface="微软雅黑" pitchFamily="34" charset="0"/>
                    <a:ea typeface="微软雅黑" pitchFamily="34" charset="-122"/>
                    <a:cs typeface="微软雅黑" pitchFamily="34" charset="-120"/>
                  </a:rPr>
                  <a:t>，</a:t>
                </a:r>
              </a:p>
              <a:p>
                <a:pPr latinLnBrk="1">
                  <a:lnSpc>
                    <a:spcPts val="3700"/>
                  </a:lnSpc>
                </a:pPr>
                <a:r>
                  <a:rPr lang="en-US" altLang="zh-CN" b="0" i="0" smtClean="0">
                    <a:solidFill>
                      <a:srgbClr val="000000"/>
                    </a:solidFill>
                    <a:latin typeface="微软雅黑" pitchFamily="34" charset="0"/>
                    <a:ea typeface="楷体" pitchFamily="34" charset="-122"/>
                    <a:cs typeface="微软雅黑" pitchFamily="34" charset="-120"/>
                  </a:rPr>
                  <a:t>导致实验结束后装置</a:t>
                </a:r>
                <a:r>
                  <a:rPr lang="en-US" altLang="zh-CN" b="0" i="0">
                    <a:solidFill>
                      <a:srgbClr val="000000"/>
                    </a:solidFill>
                    <a:latin typeface="微软雅黑" pitchFamily="34" charset="0"/>
                    <a:ea typeface="微软雅黑" pitchFamily="34" charset="-122"/>
                    <a:cs typeface="微软雅黑" pitchFamily="34" charset="-120"/>
                  </a:rPr>
                  <a:t>B</a:t>
                </a:r>
                <a:r>
                  <a:rPr lang="en-US" altLang="zh-CN" b="0" i="0" smtClean="0">
                    <a:solidFill>
                      <a:srgbClr val="000000"/>
                    </a:solidFill>
                    <a:latin typeface="微软雅黑" pitchFamily="34" charset="0"/>
                    <a:ea typeface="楷体" pitchFamily="34" charset="-122"/>
                    <a:cs typeface="微软雅黑" pitchFamily="34" charset="-120"/>
                  </a:rPr>
                  <a:t>中制得的</a:t>
                </a:r>
                <a14:m>
                  <m:oMath xmlns:m="http://schemas.openxmlformats.org/officeDocument/2006/math">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Mg</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b="0" i="0" dirty="0" smtClean="0">
                    <a:solidFill>
                      <a:srgbClr val="000000"/>
                    </a:solidFill>
                    <a:latin typeface="微软雅黑" pitchFamily="34" charset="0"/>
                    <a:ea typeface="楷体" pitchFamily="34" charset="-122"/>
                    <a:cs typeface="微软雅黑" pitchFamily="34" charset="-120"/>
                  </a:rPr>
                  <a:t>纯度不高</a:t>
                </a:r>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b="0" i="0" dirty="0" smtClean="0">
                        <a:solidFill>
                          <a:srgbClr val="000000"/>
                        </a:solidFill>
                        <a:latin typeface="Cambria Math" panose="02040503050406030204" pitchFamily="18" charset="0"/>
                        <a:ea typeface="微软雅黑" pitchFamily="34" charset="-122"/>
                        <a:cs typeface="微软雅黑" pitchFamily="34" charset="-120"/>
                      </a:rPr>
                      <m:t>Mg</m:t>
                    </m:r>
                  </m:oMath>
                </a14:m>
                <a:r>
                  <a:rPr lang="en-US" altLang="zh-CN" b="0" i="0" dirty="0" smtClean="0">
                    <a:solidFill>
                      <a:srgbClr val="000000"/>
                    </a:solidFill>
                    <a:latin typeface="微软雅黑" pitchFamily="34" charset="0"/>
                    <a:ea typeface="楷体" pitchFamily="34" charset="-122"/>
                    <a:cs typeface="微软雅黑" pitchFamily="34" charset="-120"/>
                  </a:rPr>
                  <a:t>与</a:t>
                </a:r>
                <a14:m>
                  <m:oMath xmlns:m="http://schemas.openxmlformats.org/officeDocument/2006/math">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b="0" i="0" dirty="0" smtClean="0">
                    <a:solidFill>
                      <a:srgbClr val="000000"/>
                    </a:solidFill>
                    <a:latin typeface="微软雅黑" pitchFamily="34" charset="0"/>
                    <a:ea typeface="楷体" pitchFamily="34" charset="-122"/>
                    <a:cs typeface="微软雅黑" pitchFamily="34" charset="-120"/>
                  </a:rPr>
                  <a:t>反应的化学方程式为</a:t>
                </a:r>
                <a14:m>
                  <m:oMath xmlns:m="http://schemas.openxmlformats.org/officeDocument/2006/math">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000000"/>
                        </a:solidFill>
                        <a:latin typeface="Cambria Math" panose="02040503050406030204" pitchFamily="18" charset="0"/>
                        <a:ea typeface="微软雅黑" pitchFamily="34" charset="-122"/>
                        <a:cs typeface="微软雅黑" pitchFamily="34" charset="-120"/>
                      </a:rPr>
                      <m:t>+2</m:t>
                    </m:r>
                    <m:r>
                      <m:rPr>
                        <m:sty m:val="p"/>
                      </m:rPr>
                      <a:rPr lang="en-US" altLang="zh-CN" b="0" i="0" dirty="0" smtClean="0">
                        <a:solidFill>
                          <a:srgbClr val="000000"/>
                        </a:solidFill>
                        <a:latin typeface="Cambria Math" panose="02040503050406030204" pitchFamily="18" charset="0"/>
                        <a:ea typeface="微软雅黑" pitchFamily="34" charset="-122"/>
                        <a:cs typeface="微软雅黑" pitchFamily="34" charset="-120"/>
                      </a:rPr>
                      <m:t>Mg</m:t>
                    </m:r>
                    <m:r>
                      <a:rPr lang="en-US" altLang="zh-CN" b="0" i="0" dirty="0" smtClean="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000000"/>
                            </a:solidFill>
                            <a:latin typeface="Cambria Math" panose="02040503050406030204" pitchFamily="18" charset="0"/>
                          </a:rPr>
                        </m:ctrlPr>
                      </m:mPr>
                      <m:mr>
                        <m:e>
                          <m:bar>
                            <m:barPr>
                              <m:ctrlPr>
                                <a:rPr lang="en-US" altLang="zh-CN" b="0" i="1" baseline="-2000">
                                  <a:solidFill>
                                    <a:srgbClr val="000000"/>
                                  </a:solidFill>
                                  <a:latin typeface="Cambria Math" panose="02040503050406030204" pitchFamily="18" charset="0"/>
                                </a:rPr>
                              </m:ctrlPr>
                            </m:barPr>
                            <m:e>
                              <m:bar>
                                <m:barPr>
                                  <m:ctrlPr>
                                    <a:rPr lang="en-US" altLang="zh-CN" b="0" i="1" baseline="-8000">
                                      <a:solidFill>
                                        <a:srgbClr val="000000"/>
                                      </a:solidFill>
                                      <a:latin typeface="Cambria Math" panose="02040503050406030204" pitchFamily="18" charset="0"/>
                                    </a:rPr>
                                  </m:ctrlPr>
                                </m:barPr>
                                <m:e>
                                  <m:r>
                                    <a:rPr lang="en-US" altLang="zh-CN" b="0" baseline="-2000">
                                      <a:solidFill>
                                        <a:srgbClr val="000000"/>
                                      </a:solidFill>
                                      <a:latin typeface="Cambria Math" panose="02040503050406030204" pitchFamily="18" charset="0"/>
                                    </a:rPr>
                                    <m:t>点燃</m:t>
                                  </m:r>
                                </m:e>
                              </m:bar>
                            </m:e>
                          </m:bar>
                        </m:e>
                      </m:mr>
                      <m:mr>
                        <m:e>
                          <m:r>
                            <a:rPr lang="en-US" altLang="zh-CN"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000000"/>
                        </a:solidFill>
                        <a:latin typeface="Cambria Math" panose="02040503050406030204" pitchFamily="18" charset="0"/>
                        <a:ea typeface="微软雅黑" pitchFamily="34" charset="-122"/>
                        <a:cs typeface="微软雅黑" pitchFamily="34" charset="-120"/>
                      </a:rPr>
                      <m:t>  2</m:t>
                    </m:r>
                    <m:r>
                      <m:rPr>
                        <m:sty m:val="p"/>
                      </m:rPr>
                      <a:rPr lang="en-US" altLang="zh-CN" b="0" i="0" dirty="0" smtClean="0">
                        <a:solidFill>
                          <a:srgbClr val="000000"/>
                        </a:solidFill>
                        <a:latin typeface="Cambria Math" panose="02040503050406030204" pitchFamily="18" charset="0"/>
                        <a:ea typeface="微软雅黑" pitchFamily="34" charset="-122"/>
                        <a:cs typeface="微软雅黑" pitchFamily="34" charset="-120"/>
                      </a:rPr>
                      <m:t>MgO</m:t>
                    </m:r>
                    <m:r>
                      <a:rPr lang="en-US" altLang="zh-CN" b="0" i="0" dirty="0" smtClean="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b="0" i="0" dirty="0" smtClean="0">
                        <a:solidFill>
                          <a:srgbClr val="000000"/>
                        </a:solidFill>
                        <a:latin typeface="Cambria Math" panose="02040503050406030204" pitchFamily="18" charset="0"/>
                        <a:ea typeface="微软雅黑" pitchFamily="34" charset="-122"/>
                        <a:cs typeface="微软雅黑" pitchFamily="34" charset="-120"/>
                      </a:rPr>
                      <m:t>C</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sz="100" dirty="0">
                  <a:solidFill>
                    <a:srgbClr val="000000"/>
                  </a:solidFill>
                </a:endParaRPr>
              </a:p>
            </p:txBody>
          </p:sp>
        </mc:Choice>
        <mc:Fallback>
          <p:sp>
            <p:nvSpPr>
              <p:cNvPr id="9" name="QB_5_AS.16_1#889a15982?vop=1&amp;pid=ed5af64bd&amp;color=0,0,0&amp;vtp=1&amp;bbb=1&amp;hb=1"/>
              <p:cNvSpPr>
                <a:spLocks noRot="1" noChangeAspect="1" noMove="1" noResize="1" noEditPoints="1" noAdjustHandles="1" noChangeArrowheads="1" noChangeShapeType="1" noTextEdit="1"/>
              </p:cNvSpPr>
              <p:nvPr/>
            </p:nvSpPr>
            <p:spPr>
              <a:xfrm>
                <a:off x="832104" y="4910312"/>
                <a:ext cx="10531904" cy="889000"/>
              </a:xfrm>
              <a:prstGeom prst="rect">
                <a:avLst/>
              </a:prstGeom>
              <a:blipFill>
                <a:blip r:embed="rId7"/>
                <a:stretch>
                  <a:fillRect l="-1390" r="-2664" b="-8219"/>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bg/>
                                          </p:spTgt>
                                        </p:tgtEl>
                                        <p:attrNameLst>
                                          <p:attrName>style.visibility</p:attrName>
                                        </p:attrNameLst>
                                      </p:cBhvr>
                                      <p:to>
                                        <p:strVal val="visible"/>
                                      </p:to>
                                    </p:set>
                                    <p:anim calcmode="lin" valueType="num">
                                      <p:cBhvr additive="base">
                                        <p:cTn id="1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5">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 calcmode="lin" valueType="num">
                                      <p:cBhvr additive="base">
                                        <p:cTn id="2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0" end="0"/>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5">
                                            <p:txEl>
                                              <p:pRg st="1" end="1"/>
                                            </p:txEl>
                                          </p:spTgt>
                                        </p:tgtEl>
                                        <p:attrNameLst>
                                          <p:attrName>style.visibility</p:attrName>
                                        </p:attrNameLst>
                                      </p:cBhvr>
                                      <p:to>
                                        <p:strVal val="visible"/>
                                      </p:to>
                                    </p:set>
                                    <p:anim calcmode="lin" valueType="num">
                                      <p:cBhvr additive="base">
                                        <p:cTn id="25"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1" end="1"/>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5">
                                            <p:txEl>
                                              <p:pRg st="2" end="2"/>
                                            </p:txEl>
                                          </p:spTgt>
                                        </p:tgtEl>
                                        <p:attrNameLst>
                                          <p:attrName>style.visibility</p:attrName>
                                        </p:attrNameLst>
                                      </p:cBhvr>
                                      <p:to>
                                        <p:strVal val="visible"/>
                                      </p:to>
                                    </p:set>
                                    <p:anim calcmode="lin" valueType="num">
                                      <p:cBhvr additive="base">
                                        <p:cTn id="2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5">
                                            <p:txEl>
                                              <p:pRg st="2" end="2"/>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5">
                                            <p:txEl>
                                              <p:pRg st="3" end="3"/>
                                            </p:txEl>
                                          </p:spTgt>
                                        </p:tgtEl>
                                        <p:attrNameLst>
                                          <p:attrName>style.visibility</p:attrName>
                                        </p:attrNameLst>
                                      </p:cBhvr>
                                      <p:to>
                                        <p:strVal val="visible"/>
                                      </p:to>
                                    </p:set>
                                    <p:anim calcmode="lin" valueType="num">
                                      <p:cBhvr additive="base">
                                        <p:cTn id="33"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5">
                                            <p:txEl>
                                              <p:pRg st="3" end="3"/>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
                                            <p:bg/>
                                          </p:spTgt>
                                        </p:tgtEl>
                                        <p:attrNameLst>
                                          <p:attrName>style.visibility</p:attrName>
                                        </p:attrNameLst>
                                      </p:cBhvr>
                                      <p:to>
                                        <p:strVal val="visible"/>
                                      </p:to>
                                    </p:set>
                                    <p:anim calcmode="lin" valueType="num">
                                      <p:cBhvr additive="base">
                                        <p:cTn id="43" dur="500" fill="hold"/>
                                        <p:tgtEl>
                                          <p:spTgt spid="7">
                                            <p:bg/>
                                          </p:spTgt>
                                        </p:tgtEl>
                                        <p:attrNameLst>
                                          <p:attrName>ppt_x</p:attrName>
                                        </p:attrNameLst>
                                      </p:cBhvr>
                                      <p:tavLst>
                                        <p:tav tm="0">
                                          <p:val>
                                            <p:strVal val="#ppt_x"/>
                                          </p:val>
                                        </p:tav>
                                        <p:tav tm="100000">
                                          <p:val>
                                            <p:strVal val="#ppt_x"/>
                                          </p:val>
                                        </p:tav>
                                      </p:tavLst>
                                    </p:anim>
                                    <p:anim calcmode="lin" valueType="num">
                                      <p:cBhvr additive="base">
                                        <p:cTn id="44" dur="500" fill="hold"/>
                                        <p:tgtEl>
                                          <p:spTgt spid="7">
                                            <p:bg/>
                                          </p:spTgt>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7">
                                            <p:txEl>
                                              <p:pRg st="0" end="0"/>
                                            </p:txEl>
                                          </p:spTgt>
                                        </p:tgtEl>
                                        <p:attrNameLst>
                                          <p:attrName>style.visibility</p:attrName>
                                        </p:attrNameLst>
                                      </p:cBhvr>
                                      <p:to>
                                        <p:strVal val="visible"/>
                                      </p:to>
                                    </p:set>
                                    <p:anim calcmode="lin" valueType="num">
                                      <p:cBhvr additive="base">
                                        <p:cTn id="4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9">
                                            <p:bg/>
                                          </p:spTgt>
                                        </p:tgtEl>
                                        <p:attrNameLst>
                                          <p:attrName>style.visibility</p:attrName>
                                        </p:attrNameLst>
                                      </p:cBhvr>
                                      <p:to>
                                        <p:strVal val="visible"/>
                                      </p:to>
                                    </p:set>
                                    <p:anim calcmode="lin" valueType="num">
                                      <p:cBhvr additive="base">
                                        <p:cTn id="53" dur="500" fill="hold"/>
                                        <p:tgtEl>
                                          <p:spTgt spid="9">
                                            <p:bg/>
                                          </p:spTgt>
                                        </p:tgtEl>
                                        <p:attrNameLst>
                                          <p:attrName>ppt_x</p:attrName>
                                        </p:attrNameLst>
                                      </p:cBhvr>
                                      <p:tavLst>
                                        <p:tav tm="0">
                                          <p:val>
                                            <p:strVal val="#ppt_x"/>
                                          </p:val>
                                        </p:tav>
                                        <p:tav tm="100000">
                                          <p:val>
                                            <p:strVal val="#ppt_x"/>
                                          </p:val>
                                        </p:tav>
                                      </p:tavLst>
                                    </p:anim>
                                    <p:anim calcmode="lin" valueType="num">
                                      <p:cBhvr additive="base">
                                        <p:cTn id="54" dur="500" fill="hold"/>
                                        <p:tgtEl>
                                          <p:spTgt spid="9">
                                            <p:bg/>
                                          </p:spTgt>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9">
                                            <p:txEl>
                                              <p:pRg st="0" end="0"/>
                                            </p:txEl>
                                          </p:spTgt>
                                        </p:tgtEl>
                                        <p:attrNameLst>
                                          <p:attrName>style.visibility</p:attrName>
                                        </p:attrNameLst>
                                      </p:cBhvr>
                                      <p:to>
                                        <p:strVal val="visible"/>
                                      </p:to>
                                    </p:set>
                                    <p:anim calcmode="lin" valueType="num">
                                      <p:cBhvr additive="base">
                                        <p:cTn id="5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9">
                                            <p:txEl>
                                              <p:pRg st="0" end="0"/>
                                            </p:txEl>
                                          </p:spTgt>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9">
                                            <p:txEl>
                                              <p:pRg st="1" end="1"/>
                                            </p:txEl>
                                          </p:spTgt>
                                        </p:tgtEl>
                                        <p:attrNameLst>
                                          <p:attrName>style.visibility</p:attrName>
                                        </p:attrNameLst>
                                      </p:cBhvr>
                                      <p:to>
                                        <p:strVal val="visible"/>
                                      </p:to>
                                    </p:set>
                                    <p:anim calcmode="lin" valueType="num">
                                      <p:cBhvr additive="base">
                                        <p:cTn id="61"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9">
                                            <p:txEl>
                                              <p:pRg st="1" end="1"/>
                                            </p:txEl>
                                          </p:spTgt>
                                        </p:tgtEl>
                                        <p:attrNameLst>
                                          <p:attrName>ppt_y</p:attrName>
                                        </p:attrNameLst>
                                      </p:cBhvr>
                                      <p:tavLst>
                                        <p:tav tm="0">
                                          <p:val>
                                            <p:strVal val="1+#ppt_h/2"/>
                                          </p:val>
                                        </p:tav>
                                        <p:tav tm="100000">
                                          <p:val>
                                            <p:strVal val="#ppt_y"/>
                                          </p:val>
                                        </p:tav>
                                      </p:tavLst>
                                    </p:anim>
                                  </p:childTnLst>
                                </p:cTn>
                              </p:par>
                              <p:par>
                                <p:cTn id="63" presetID="2" presetClass="entr" presetSubtype="4" fill="hold" nodeType="withEffect">
                                  <p:stCondLst>
                                    <p:cond delay="0"/>
                                  </p:stCondLst>
                                  <p:childTnLst>
                                    <p:set>
                                      <p:cBhvr>
                                        <p:cTn id="64" dur="1" fill="hold">
                                          <p:stCondLst>
                                            <p:cond delay="0"/>
                                          </p:stCondLst>
                                        </p:cTn>
                                        <p:tgtEl>
                                          <p:spTgt spid="8"/>
                                        </p:tgtEl>
                                        <p:attrNameLst>
                                          <p:attrName>style.visibility</p:attrName>
                                        </p:attrNameLst>
                                      </p:cBhvr>
                                      <p:to>
                                        <p:strVal val="visible"/>
                                      </p:to>
                                    </p:set>
                                    <p:anim calcmode="lin" valueType="num">
                                      <p:cBhvr additive="base">
                                        <p:cTn id="65" dur="500" fill="hold"/>
                                        <p:tgtEl>
                                          <p:spTgt spid="8"/>
                                        </p:tgtEl>
                                        <p:attrNameLst>
                                          <p:attrName>ppt_x</p:attrName>
                                        </p:attrNameLst>
                                      </p:cBhvr>
                                      <p:tavLst>
                                        <p:tav tm="0">
                                          <p:val>
                                            <p:strVal val="#ppt_x"/>
                                          </p:val>
                                        </p:tav>
                                        <p:tav tm="100000">
                                          <p:val>
                                            <p:strVal val="#ppt_x"/>
                                          </p:val>
                                        </p:tav>
                                      </p:tavLst>
                                    </p:anim>
                                    <p:anim calcmode="lin" valueType="num">
                                      <p:cBhvr additive="base">
                                        <p:cTn id="6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P spid="7" grpId="0" build="p" animBg="1"/>
      <p:bldP spid="9"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sp>
        <p:nvSpPr>
          <p:cNvPr id="2" name="QB_5_BD.17_1#a3a0f23cd?vop=1&amp;pid=ed5af64bd&amp;color=0,0,0&amp;mp=1&amp;vtp=1&amp;bt=1&amp;bbb=1&amp;hb=1"/>
          <p:cNvSpPr/>
          <p:nvPr/>
        </p:nvSpPr>
        <p:spPr>
          <a:xfrm>
            <a:off x="832104" y="1078992"/>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（6）</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验证装置</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smtClean="0">
                <a:solidFill>
                  <a:srgbClr val="000000"/>
                </a:solidFill>
                <a:latin typeface="微软雅黑" pitchFamily="34" charset="0"/>
                <a:ea typeface="微软雅黑" pitchFamily="34" charset="-122"/>
                <a:cs typeface="微软雅黑" pitchFamily="34" charset="-120"/>
              </a:rPr>
              <a:t>中有氮化镁生成的方法是</a:t>
            </a:r>
            <a:r>
              <a:rPr lang="en-US" altLang="zh-CN" sz="1800" i="0" smtClean="0">
                <a:solidFill>
                  <a:srgbClr val="000000"/>
                </a:solidFill>
                <a:latin typeface="SimSun" pitchFamily="34" charset="0"/>
                <a:ea typeface="SimSun" pitchFamily="34" charset="-122"/>
                <a:cs typeface="SimSun" pitchFamily="34" charset="-120"/>
              </a:rPr>
              <a:t>______________________________________________________</a:t>
            </a:r>
          </a:p>
          <a:p>
            <a:pPr latinLnBrk="1">
              <a:lnSpc>
                <a:spcPts val="3300"/>
              </a:lnSpc>
            </a:pPr>
            <a:r>
              <a:rPr lang="en-US" altLang="zh-CN" i="0" smtClean="0">
                <a:solidFill>
                  <a:srgbClr val="000000"/>
                </a:solidFill>
                <a:latin typeface="SimSun" pitchFamily="34" charset="0"/>
                <a:ea typeface="SimSun" pitchFamily="34" charset="-122"/>
                <a:cs typeface="SimSun" pitchFamily="34" charset="-120"/>
              </a:rPr>
              <a:t>______________________________________________________________</a:t>
            </a:r>
            <a:r>
              <a:rPr lang="en-US" altLang="zh-CN" b="0" i="0" smtClean="0">
                <a:solidFill>
                  <a:srgbClr val="000000"/>
                </a:solidFill>
                <a:latin typeface="微软雅黑" pitchFamily="34" charset="0"/>
                <a:ea typeface="微软雅黑" pitchFamily="34" charset="-122"/>
                <a:cs typeface="微软雅黑" pitchFamily="34" charset="-120"/>
              </a:rPr>
              <a:t>。</a:t>
            </a:r>
            <a:endParaRPr lang="en-US" altLang="zh-CN" dirty="0"/>
          </a:p>
        </p:txBody>
      </p:sp>
      <p:sp>
        <p:nvSpPr>
          <p:cNvPr id="3" name="QB_5_AN.18_1#a3a0f23cd.blank?vop=1&amp;pid=ed5af64bd&amp;color=0,0,0&amp;mp=1&amp;vpa=6&amp;vtp=1&amp;bbb=1&amp;hb=1"/>
          <p:cNvSpPr/>
          <p:nvPr/>
        </p:nvSpPr>
        <p:spPr>
          <a:xfrm>
            <a:off x="832104" y="1048512"/>
            <a:ext cx="10531904" cy="838200"/>
          </a:xfrm>
          <a:prstGeom prst="rect">
            <a:avLst/>
          </a:prstGeom>
          <a:noFill/>
          <a:ln/>
        </p:spPr>
        <p:txBody>
          <a:bodyPr wrap="square" lIns="0" tIns="0" rIns="0" bIns="0" rtlCol="0" anchor="t"/>
          <a:lstStyle/>
          <a:p>
            <a:pPr latinLnBrk="1">
              <a:lnSpc>
                <a:spcPts val="3300"/>
              </a:lnSpc>
            </a:pPr>
            <a:r>
              <a:rPr lang="en-US" altLang="zh-CN" b="0" i="0" smtClean="0">
                <a:solidFill>
                  <a:srgbClr val="FF0000"/>
                </a:solidFill>
                <a:latin typeface="SimSun" panose="02010600030101010101" pitchFamily="2" charset="-122"/>
                <a:ea typeface="微软雅黑" pitchFamily="34" charset="-122"/>
                <a:cs typeface="微软雅黑" pitchFamily="34" charset="-120"/>
              </a:rPr>
              <a:t>                                       </a:t>
            </a:r>
            <a:r>
              <a:rPr lang="en-US" altLang="zh-CN" b="0" i="0" smtClean="0">
                <a:solidFill>
                  <a:srgbClr val="FF0000"/>
                </a:solidFill>
                <a:latin typeface="微软雅黑" pitchFamily="34" charset="0"/>
                <a:ea typeface="微软雅黑" pitchFamily="34" charset="-122"/>
                <a:cs typeface="微软雅黑" pitchFamily="34" charset="-120"/>
              </a:rPr>
              <a:t>取装置</a:t>
            </a:r>
            <a:r>
              <a:rPr lang="en-US" altLang="zh-CN" b="0" i="0" dirty="0">
                <a:solidFill>
                  <a:srgbClr val="FF0000"/>
                </a:solidFill>
                <a:latin typeface="微软雅黑" pitchFamily="34" charset="0"/>
                <a:ea typeface="微软雅黑" pitchFamily="34" charset="-122"/>
                <a:cs typeface="微软雅黑" pitchFamily="34" charset="-120"/>
              </a:rPr>
              <a:t>B中少量固体于试管中，向其中加入少量水，</a:t>
            </a:r>
            <a:r>
              <a:rPr lang="en-US" altLang="zh-CN" b="0" i="0">
                <a:solidFill>
                  <a:srgbClr val="FF0000"/>
                </a:solidFill>
                <a:latin typeface="微软雅黑" pitchFamily="34" charset="0"/>
                <a:ea typeface="微软雅黑" pitchFamily="34" charset="-122"/>
                <a:cs typeface="微软雅黑" pitchFamily="34" charset="-120"/>
              </a:rPr>
              <a:t>加热</a:t>
            </a:r>
            <a:r>
              <a:rPr lang="en-US" altLang="zh-CN" b="0" i="0" smtClean="0">
                <a:solidFill>
                  <a:srgbClr val="FF0000"/>
                </a:solidFill>
                <a:latin typeface="微软雅黑" pitchFamily="34" charset="0"/>
                <a:ea typeface="微软雅黑" pitchFamily="34" charset="-122"/>
                <a:cs typeface="微软雅黑" pitchFamily="34" charset="-120"/>
              </a:rPr>
              <a:t>，</a:t>
            </a:r>
          </a:p>
          <a:p>
            <a:pPr latinLnBrk="1">
              <a:lnSpc>
                <a:spcPts val="3300"/>
              </a:lnSpc>
            </a:pPr>
            <a:r>
              <a:rPr lang="en-US" altLang="zh-CN" b="0" i="0" smtClean="0">
                <a:solidFill>
                  <a:srgbClr val="FF0000"/>
                </a:solidFill>
                <a:latin typeface="微软雅黑" pitchFamily="34" charset="0"/>
                <a:ea typeface="微软雅黑" pitchFamily="34" charset="-122"/>
                <a:cs typeface="微软雅黑" pitchFamily="34" charset="-120"/>
              </a:rPr>
              <a:t>若产生能使湿润的红色石蕊试纸变蓝的气体</a:t>
            </a:r>
            <a:r>
              <a:rPr lang="en-US" altLang="zh-CN" b="0" i="0" dirty="0">
                <a:solidFill>
                  <a:srgbClr val="FF0000"/>
                </a:solidFill>
                <a:latin typeface="微软雅黑" pitchFamily="34" charset="0"/>
                <a:ea typeface="微软雅黑" pitchFamily="34" charset="-122"/>
                <a:cs typeface="微软雅黑" pitchFamily="34" charset="-120"/>
              </a:rPr>
              <a:t>，则装置B中有氮化镁生成</a:t>
            </a:r>
            <a:endParaRPr lang="en-US" altLang="zh-CN" dirty="0"/>
          </a:p>
        </p:txBody>
      </p:sp>
      <p:pic>
        <p:nvPicPr>
          <p:cNvPr id="4" name="QB_5_AS.19_1#a3a0f23cd?vop=1&amp;pid=ed5af64bd&amp;color=0,0,0&amp;tib=255,255,255&amp;iip=6&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43566" y="2003354"/>
            <a:ext cx="1234440" cy="28346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B_5_AS.19_1#a3a0f23cd?vop=1&amp;pid=ed5af64bd&amp;color=0,0,0&amp;vtp=1&amp;bbb=1&amp;hb=1"/>
              <p:cNvSpPr/>
              <p:nvPr/>
            </p:nvSpPr>
            <p:spPr>
              <a:xfrm>
                <a:off x="832104" y="1939346"/>
                <a:ext cx="10531904" cy="838200"/>
              </a:xfrm>
              <a:prstGeom prst="rect">
                <a:avLst/>
              </a:prstGeom>
              <a:noFill/>
              <a:ln/>
            </p:spPr>
            <p:txBody>
              <a:bodyPr wrap="none" lIns="0" tIns="0" rIns="0" bIns="0" rtlCol="0" anchor="t"/>
              <a:lstStyle/>
              <a:p>
                <a:pPr algn="l" latinLnBrk="1">
                  <a:lnSpc>
                    <a:spcPts val="3300"/>
                  </a:lnSpc>
                </a:pPr>
                <a:r>
                  <a:rPr lang="en-US" altLang="zh-CN" sz="900" b="0" i="0" kern="0" smtClean="0">
                    <a:solidFill>
                      <a:srgbClr val="FFFFFF"/>
                    </a:solidFill>
                    <a:latin typeface="SimSun" panose="02010600030101010101" pitchFamily="2" charset="-122"/>
                    <a:ea typeface="微软雅黑" pitchFamily="34" charset="-122"/>
                    <a:cs typeface="微软雅黑"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Mg</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smtClean="0">
                    <a:solidFill>
                      <a:srgbClr val="000000"/>
                    </a:solidFill>
                    <a:latin typeface="微软雅黑" pitchFamily="34" charset="0"/>
                    <a:ea typeface="楷体" pitchFamily="34" charset="-122"/>
                    <a:cs typeface="微软雅黑" pitchFamily="34" charset="-120"/>
                  </a:rPr>
                  <a:t>遇水发生水解生成</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Mg</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smtClean="0">
                    <a:solidFill>
                      <a:srgbClr val="000000"/>
                    </a:solidFill>
                    <a:latin typeface="微软雅黑" pitchFamily="34" charset="0"/>
                    <a:ea typeface="楷体" pitchFamily="34" charset="-122"/>
                    <a:cs typeface="微软雅黑"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smtClean="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楷体" pitchFamily="34" charset="-122"/>
                    <a:cs typeface="微软雅黑" pitchFamily="34" charset="-120"/>
                  </a:rPr>
                  <a:t>验证有</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Mg</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smtClean="0">
                    <a:solidFill>
                      <a:srgbClr val="000000"/>
                    </a:solidFill>
                    <a:latin typeface="微软雅黑" pitchFamily="34" charset="0"/>
                    <a:ea typeface="楷体" pitchFamily="34" charset="-122"/>
                    <a:cs typeface="微软雅黑" pitchFamily="34" charset="-120"/>
                  </a:rPr>
                  <a:t>生成只要验证向装置</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smtClean="0">
                    <a:solidFill>
                      <a:srgbClr val="000000"/>
                    </a:solidFill>
                    <a:latin typeface="微软雅黑" pitchFamily="34" charset="0"/>
                    <a:ea typeface="楷体" pitchFamily="34" charset="-122"/>
                    <a:cs typeface="微软雅黑" pitchFamily="34" charset="-120"/>
                  </a:rPr>
                  <a:t>的固体中加水</a:t>
                </a:r>
              </a:p>
              <a:p>
                <a:pPr latinLnBrk="1">
                  <a:lnSpc>
                    <a:spcPts val="3300"/>
                  </a:lnSpc>
                </a:pPr>
                <a:r>
                  <a:rPr lang="en-US" altLang="zh-CN" b="0" i="0" smtClean="0">
                    <a:solidFill>
                      <a:srgbClr val="000000"/>
                    </a:solidFill>
                    <a:latin typeface="微软雅黑" pitchFamily="34" charset="0"/>
                    <a:ea typeface="楷体" pitchFamily="34" charset="-122"/>
                    <a:cs typeface="微软雅黑" pitchFamily="34" charset="-120"/>
                  </a:rPr>
                  <a:t>产生</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b="0" i="0" dirty="0" smtClean="0">
                    <a:solidFill>
                      <a:srgbClr val="000000"/>
                    </a:solidFill>
                    <a:latin typeface="微软雅黑" pitchFamily="34" charset="0"/>
                    <a:ea typeface="楷体" pitchFamily="34" charset="-122"/>
                    <a:cs typeface="微软雅黑" pitchFamily="34" charset="-120"/>
                  </a:rPr>
                  <a:t>即可</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sz="100" dirty="0"/>
              </a:p>
            </p:txBody>
          </p:sp>
        </mc:Choice>
        <mc:Fallback>
          <p:sp>
            <p:nvSpPr>
              <p:cNvPr id="5" name="QB_5_AS.19_1#a3a0f23cd?vop=1&amp;pid=ed5af64bd&amp;color=0,0,0&amp;vtp=1&amp;bbb=1&amp;hb=1"/>
              <p:cNvSpPr>
                <a:spLocks noRot="1" noChangeAspect="1" noMove="1" noResize="1" noEditPoints="1" noAdjustHandles="1" noChangeArrowheads="1" noChangeShapeType="1" noTextEdit="1"/>
              </p:cNvSpPr>
              <p:nvPr/>
            </p:nvSpPr>
            <p:spPr>
              <a:xfrm>
                <a:off x="832104" y="1939346"/>
                <a:ext cx="10531904" cy="838200"/>
              </a:xfrm>
              <a:prstGeom prst="rect">
                <a:avLst/>
              </a:prstGeom>
              <a:blipFill>
                <a:blip r:embed="rId4"/>
                <a:stretch>
                  <a:fillRect l="-1390" r="-1042" b="-10870"/>
                </a:stretch>
              </a:blipFill>
              <a:ln/>
            </p:spPr>
            <p:txBody>
              <a:bodyPr/>
              <a:lstStyle/>
              <a:p>
                <a:r>
                  <a:rPr lang="zh-CN" altLang="en-US">
                    <a:noFill/>
                  </a:rPr>
                  <a:t> </a:t>
                </a:r>
              </a:p>
            </p:txBody>
          </p:sp>
        </mc:Fallback>
      </mc:AlternateContent>
      <p:pic>
        <p:nvPicPr>
          <p:cNvPr id="6" name="QO_4_EX.20_1#ed5af64bd?vop=1&amp;pid=7de3fd8f3&amp;color=0,0,0&amp;tib=255,255,255&amp;iip=7&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843566" y="2866954"/>
            <a:ext cx="1234440" cy="28346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7" name="QO_4_EX.20_1#ed5af64bd?vop=1&amp;pid=7de3fd8f3&amp;color=0,0,0&amp;vtp=1&amp;bbb=1&amp;hb=1"/>
              <p:cNvSpPr/>
              <p:nvPr/>
            </p:nvSpPr>
            <p:spPr>
              <a:xfrm>
                <a:off x="832104" y="2802946"/>
                <a:ext cx="10531904" cy="838200"/>
              </a:xfrm>
              <a:prstGeom prst="rect">
                <a:avLst/>
              </a:prstGeom>
              <a:noFill/>
              <a:ln/>
            </p:spPr>
            <p:txBody>
              <a:bodyPr wrap="none" lIns="0" tIns="0" rIns="0" bIns="0" rtlCol="0" anchor="t"/>
              <a:lstStyle/>
              <a:p>
                <a:pPr algn="l" latinLnBrk="1">
                  <a:lnSpc>
                    <a:spcPts val="3300"/>
                  </a:lnSpc>
                </a:pPr>
                <a:r>
                  <a:rPr lang="en-US" altLang="zh-CN" sz="900" b="0" i="0" kern="0" smtClean="0">
                    <a:solidFill>
                      <a:srgbClr val="FFFFFF"/>
                    </a:solidFill>
                    <a:latin typeface="SimSun" panose="02010600030101010101" pitchFamily="2" charset="-122"/>
                    <a:ea typeface="微软雅黑" pitchFamily="34" charset="-122"/>
                    <a:cs typeface="微软雅黑" pitchFamily="34" charset="-120"/>
                  </a:rPr>
                  <a:t>                      </a:t>
                </a:r>
                <a:r>
                  <a:rPr lang="en-US" altLang="zh-CN" sz="1800" b="0" i="0" smtClean="0">
                    <a:solidFill>
                      <a:srgbClr val="000000"/>
                    </a:solidFill>
                    <a:latin typeface="微软雅黑" pitchFamily="34" charset="0"/>
                    <a:ea typeface="楷体" pitchFamily="34" charset="-122"/>
                    <a:cs typeface="微软雅黑" pitchFamily="34" charset="-120"/>
                  </a:rPr>
                  <a:t>题给已知很重要</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试题分析全靠它</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实验装置分析</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发生装置</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楷体" pitchFamily="34" charset="-122"/>
                    <a:cs typeface="微软雅黑" pitchFamily="34" charset="-120"/>
                  </a:rPr>
                  <a:t>收集</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除杂</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装置</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SimSun" pitchFamily="34" charset="0"/>
                    <a:ea typeface="SimSun" pitchFamily="34" charset="-122"/>
                    <a:cs typeface="SimSun" pitchFamily="34" charset="-120"/>
                  </a:rPr>
                  <a:t> </a:t>
                </a:r>
                <a:r>
                  <a:rPr lang="en-US" altLang="zh-CN" sz="1800" b="0" i="0" smtClean="0">
                    <a:solidFill>
                      <a:srgbClr val="000000"/>
                    </a:solidFill>
                    <a:latin typeface="微软雅黑" pitchFamily="34" charset="0"/>
                    <a:ea typeface="楷体" pitchFamily="34" charset="-122"/>
                    <a:cs typeface="微软雅黑" pitchFamily="34" charset="-120"/>
                  </a:rPr>
                  <a:t>验证</a:t>
                </a:r>
              </a:p>
              <a:p>
                <a:pPr latinLnBrk="1">
                  <a:lnSpc>
                    <a:spcPts val="3300"/>
                  </a:lnSpc>
                </a:pPr>
                <a:r>
                  <a:rPr lang="en-US" altLang="zh-CN" b="0" i="0" smtClean="0">
                    <a:solidFill>
                      <a:srgbClr val="000000"/>
                    </a:solidFill>
                    <a:latin typeface="微软雅黑" pitchFamily="34" charset="0"/>
                    <a:ea typeface="楷体" pitchFamily="34" charset="-122"/>
                    <a:cs typeface="微软雅黑" pitchFamily="34" charset="-120"/>
                  </a:rPr>
                  <a:t>性质</a:t>
                </a:r>
                <a14:m>
                  <m:oMath xmlns:m="http://schemas.openxmlformats.org/officeDocument/2006/math">
                    <m:r>
                      <a:rPr lang="en-US" altLang="zh-CN"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b="0" i="0" dirty="0">
                    <a:solidFill>
                      <a:srgbClr val="000000"/>
                    </a:solidFill>
                    <a:latin typeface="SimSun" pitchFamily="34" charset="0"/>
                    <a:ea typeface="SimSun" pitchFamily="34" charset="-122"/>
                    <a:cs typeface="SimSun" pitchFamily="34" charset="-120"/>
                  </a:rPr>
                  <a:t> </a:t>
                </a:r>
                <a:r>
                  <a:rPr lang="en-US" altLang="zh-CN" b="0" i="0" dirty="0">
                    <a:solidFill>
                      <a:srgbClr val="000000"/>
                    </a:solidFill>
                    <a:latin typeface="微软雅黑" pitchFamily="34" charset="0"/>
                    <a:ea typeface="楷体" pitchFamily="34" charset="-122"/>
                    <a:cs typeface="微软雅黑" pitchFamily="34" charset="-120"/>
                  </a:rPr>
                  <a:t>干燥</a:t>
                </a:r>
                <a:r>
                  <a:rPr lang="en-US" altLang="zh-CN" b="0" i="0" dirty="0">
                    <a:solidFill>
                      <a:srgbClr val="000000"/>
                    </a:solidFill>
                    <a:latin typeface="微软雅黑" pitchFamily="34" charset="0"/>
                    <a:ea typeface="微软雅黑" pitchFamily="34" charset="-122"/>
                    <a:cs typeface="微软雅黑" pitchFamily="34" charset="-120"/>
                  </a:rPr>
                  <a:t>（</a:t>
                </a:r>
                <a:r>
                  <a:rPr lang="en-US" altLang="zh-CN" b="0" i="0" dirty="0">
                    <a:solidFill>
                      <a:srgbClr val="000000"/>
                    </a:solidFill>
                    <a:latin typeface="微软雅黑" pitchFamily="34" charset="0"/>
                    <a:ea typeface="楷体" pitchFamily="34" charset="-122"/>
                    <a:cs typeface="微软雅黑" pitchFamily="34" charset="-120"/>
                  </a:rPr>
                  <a:t>除杂</a:t>
                </a:r>
                <a:r>
                  <a:rPr lang="en-US" altLang="zh-CN" b="0" i="0" dirty="0">
                    <a:solidFill>
                      <a:srgbClr val="000000"/>
                    </a:solidFill>
                    <a:latin typeface="微软雅黑" pitchFamily="34" charset="0"/>
                    <a:ea typeface="微软雅黑" pitchFamily="34" charset="-122"/>
                    <a:cs typeface="微软雅黑" pitchFamily="34" charset="-120"/>
                  </a:rPr>
                  <a:t>）</a:t>
                </a:r>
                <a:r>
                  <a:rPr lang="en-US" altLang="zh-CN" b="0" i="0" dirty="0">
                    <a:solidFill>
                      <a:srgbClr val="000000"/>
                    </a:solidFill>
                    <a:latin typeface="微软雅黑" pitchFamily="34" charset="0"/>
                    <a:ea typeface="楷体" pitchFamily="34" charset="-122"/>
                    <a:cs typeface="微软雅黑" pitchFamily="34" charset="-120"/>
                  </a:rPr>
                  <a:t>装置</a:t>
                </a:r>
                <a14:m>
                  <m:oMath xmlns:m="http://schemas.openxmlformats.org/officeDocument/2006/math">
                    <m:r>
                      <a:rPr lang="en-US" altLang="zh-CN"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b="0" i="0" dirty="0">
                    <a:solidFill>
                      <a:srgbClr val="000000"/>
                    </a:solidFill>
                    <a:latin typeface="SimSun" pitchFamily="34" charset="0"/>
                    <a:ea typeface="SimSun" pitchFamily="34" charset="-122"/>
                    <a:cs typeface="SimSun" pitchFamily="34" charset="-120"/>
                  </a:rPr>
                  <a:t> </a:t>
                </a:r>
                <a:r>
                  <a:rPr lang="en-US" altLang="zh-CN" b="0" i="0" dirty="0">
                    <a:solidFill>
                      <a:srgbClr val="000000"/>
                    </a:solidFill>
                    <a:latin typeface="微软雅黑" pitchFamily="34" charset="0"/>
                    <a:ea typeface="楷体" pitchFamily="34" charset="-122"/>
                    <a:cs typeface="微软雅黑" pitchFamily="34" charset="-120"/>
                  </a:rPr>
                  <a:t>制备装置</a:t>
                </a:r>
                <a14:m>
                  <m:oMath xmlns:m="http://schemas.openxmlformats.org/officeDocument/2006/math">
                    <m:r>
                      <a:rPr lang="en-US" altLang="zh-CN"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b="0" i="0" dirty="0">
                    <a:solidFill>
                      <a:srgbClr val="000000"/>
                    </a:solidFill>
                    <a:latin typeface="SimSun" pitchFamily="34" charset="0"/>
                    <a:ea typeface="SimSun" pitchFamily="34" charset="-122"/>
                    <a:cs typeface="SimSun" pitchFamily="34" charset="-120"/>
                  </a:rPr>
                  <a:t> </a:t>
                </a:r>
                <a:r>
                  <a:rPr lang="en-US" altLang="zh-CN" b="0" i="0" dirty="0">
                    <a:solidFill>
                      <a:srgbClr val="000000"/>
                    </a:solidFill>
                    <a:latin typeface="微软雅黑" pitchFamily="34" charset="0"/>
                    <a:ea typeface="楷体" pitchFamily="34" charset="-122"/>
                    <a:cs typeface="微软雅黑" pitchFamily="34" charset="-120"/>
                  </a:rPr>
                  <a:t>干燥装置</a:t>
                </a:r>
                <a14:m>
                  <m:oMath xmlns:m="http://schemas.openxmlformats.org/officeDocument/2006/math">
                    <m:r>
                      <a:rPr lang="en-US" altLang="zh-CN"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SimSun" pitchFamily="34" charset="0"/>
                    <a:ea typeface="SimSun" pitchFamily="34" charset="-122"/>
                    <a:cs typeface="SimSun" pitchFamily="34" charset="-120"/>
                  </a:rPr>
                  <a:t> </a:t>
                </a:r>
                <a:r>
                  <a:rPr lang="en-US" altLang="zh-CN" b="0" i="0" dirty="0">
                    <a:solidFill>
                      <a:srgbClr val="000000"/>
                    </a:solidFill>
                    <a:latin typeface="微软雅黑" pitchFamily="34" charset="0"/>
                    <a:ea typeface="楷体" pitchFamily="34" charset="-122"/>
                    <a:cs typeface="微软雅黑" pitchFamily="34" charset="-120"/>
                  </a:rPr>
                  <a:t>尾气处理</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sz="100" dirty="0"/>
              </a:p>
            </p:txBody>
          </p:sp>
        </mc:Choice>
        <mc:Fallback>
          <p:sp>
            <p:nvSpPr>
              <p:cNvPr id="7" name="QO_4_EX.20_1#ed5af64bd?vop=1&amp;pid=7de3fd8f3&amp;color=0,0,0&amp;vtp=1&amp;bbb=1&amp;hb=1"/>
              <p:cNvSpPr>
                <a:spLocks noRot="1" noChangeAspect="1" noMove="1" noResize="1" noEditPoints="1" noAdjustHandles="1" noChangeArrowheads="1" noChangeShapeType="1" noTextEdit="1"/>
              </p:cNvSpPr>
              <p:nvPr/>
            </p:nvSpPr>
            <p:spPr>
              <a:xfrm>
                <a:off x="832104" y="2802946"/>
                <a:ext cx="10531904" cy="838200"/>
              </a:xfrm>
              <a:prstGeom prst="rect">
                <a:avLst/>
              </a:prstGeom>
              <a:blipFill>
                <a:blip r:embed="rId6"/>
                <a:stretch>
                  <a:fillRect l="-1390" b="-10949"/>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QO_4_EX.20_2#ed5af64bd?vop=1&amp;pid=7de3fd8f3&amp;color=0,0,0&amp;vtp=1&amp;bbb=1&amp;hb=1"/>
              <p:cNvSpPr/>
              <p:nvPr/>
            </p:nvSpPr>
            <p:spPr>
              <a:xfrm>
                <a:off x="832104" y="3666546"/>
                <a:ext cx="10533888" cy="20955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①</a:t>
                </a:r>
                <a:r>
                  <a:rPr lang="en-US" altLang="zh-CN" sz="1800" b="0" i="0" dirty="0">
                    <a:solidFill>
                      <a:srgbClr val="000000"/>
                    </a:solidFill>
                    <a:latin typeface="微软雅黑" pitchFamily="34" charset="0"/>
                    <a:ea typeface="楷体" pitchFamily="34" charset="-122"/>
                    <a:cs typeface="微软雅黑" pitchFamily="34" charset="-120"/>
                  </a:rPr>
                  <a:t>实验开始前要排出装置中的空气</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A0AF"/>
                    </a:solidFill>
                    <a:latin typeface="微软雅黑" pitchFamily="34" charset="0"/>
                    <a:ea typeface="楷体" pitchFamily="34" charset="-122"/>
                    <a:cs typeface="微软雅黑" pitchFamily="34" charset="-120"/>
                  </a:rPr>
                  <a:t>（</a:t>
                </a:r>
                <a14:m>
                  <m:oMath xmlns:m="http://schemas.openxmlformats.org/officeDocument/2006/math">
                    <m:r>
                      <m:rPr>
                        <m:sty m:val="p"/>
                      </m:rPr>
                      <a:rPr lang="en-US" altLang="zh-CN" sz="1800" b="0" i="0" dirty="0">
                        <a:solidFill>
                          <a:srgbClr val="00A0AF"/>
                        </a:solidFill>
                        <a:latin typeface="Cambria Math" panose="02040503050406030204" pitchFamily="18" charset="0"/>
                        <a:ea typeface="楷体" pitchFamily="34" charset="-122"/>
                        <a:cs typeface="楷体" pitchFamily="34" charset="-120"/>
                      </a:rPr>
                      <m:t>NO</m:t>
                    </m:r>
                  </m:oMath>
                </a14:m>
                <a:r>
                  <a:rPr lang="en-US" altLang="zh-CN" sz="1800" b="0" i="0" dirty="0" smtClean="0">
                    <a:solidFill>
                      <a:srgbClr val="00A0AF"/>
                    </a:solidFill>
                    <a:latin typeface="微软雅黑" pitchFamily="34" charset="0"/>
                    <a:ea typeface="楷体" pitchFamily="34" charset="-122"/>
                    <a:cs typeface="微软雅黑" pitchFamily="34" charset="-120"/>
                  </a:rPr>
                  <a:t>能与</a:t>
                </a:r>
                <a14:m>
                  <m:oMath xmlns:m="http://schemas.openxmlformats.org/officeDocument/2006/math">
                    <m:sSub>
                      <m:sSubPr>
                        <m:ctrlPr>
                          <a:rPr lang="en-US" altLang="zh-CN" sz="1800" b="0" i="1" dirty="0">
                            <a:solidFill>
                              <a:srgbClr val="00A0AF"/>
                            </a:solidFill>
                            <a:latin typeface="Cambria Math" panose="02040503050406030204" pitchFamily="18" charset="0"/>
                            <a:ea typeface="楷体" pitchFamily="34" charset="-122"/>
                            <a:cs typeface="楷体" pitchFamily="34" charset="-120"/>
                          </a:rPr>
                        </m:ctrlPr>
                      </m:sSubPr>
                      <m:e>
                        <m:r>
                          <m:rPr>
                            <m:sty m:val="p"/>
                          </m:rPr>
                          <a:rPr lang="en-US" altLang="zh-CN" sz="1800" b="0" i="0" dirty="0">
                            <a:solidFill>
                              <a:srgbClr val="00A0AF"/>
                            </a:solidFill>
                            <a:latin typeface="Cambria Math" panose="02040503050406030204" pitchFamily="18" charset="0"/>
                            <a:ea typeface="楷体" pitchFamily="34" charset="-122"/>
                            <a:cs typeface="楷体" pitchFamily="34" charset="-120"/>
                          </a:rPr>
                          <m:t>O</m:t>
                        </m:r>
                      </m:e>
                      <m:sub>
                        <m:r>
                          <a:rPr lang="en-US" altLang="zh-CN" sz="1800" b="0" i="0" dirty="0">
                            <a:solidFill>
                              <a:srgbClr val="00A0AF"/>
                            </a:solidFill>
                            <a:latin typeface="Cambria Math" panose="02040503050406030204" pitchFamily="18" charset="0"/>
                            <a:ea typeface="楷体" pitchFamily="34" charset="-122"/>
                            <a:cs typeface="楷体" pitchFamily="34" charset="-120"/>
                          </a:rPr>
                          <m:t>2</m:t>
                        </m:r>
                      </m:sub>
                    </m:sSub>
                  </m:oMath>
                </a14:m>
                <a:r>
                  <a:rPr lang="en-US" altLang="zh-CN" sz="1800" b="0" i="0" dirty="0" smtClean="0">
                    <a:solidFill>
                      <a:srgbClr val="00A0AF"/>
                    </a:solidFill>
                    <a:latin typeface="微软雅黑" pitchFamily="34" charset="0"/>
                    <a:ea typeface="楷体" pitchFamily="34" charset="-122"/>
                    <a:cs typeface="微软雅黑" pitchFamily="34" charset="-120"/>
                  </a:rPr>
                  <a:t>反应生成</a:t>
                </a:r>
                <a14:m>
                  <m:oMath xmlns:m="http://schemas.openxmlformats.org/officeDocument/2006/math">
                    <m:sSub>
                      <m:sSubPr>
                        <m:ctrlPr>
                          <a:rPr lang="en-US" altLang="zh-CN" sz="1800" b="0" i="1" dirty="0">
                            <a:solidFill>
                              <a:srgbClr val="00A0AF"/>
                            </a:solidFill>
                            <a:latin typeface="Cambria Math" panose="02040503050406030204" pitchFamily="18" charset="0"/>
                            <a:ea typeface="楷体" pitchFamily="34" charset="-122"/>
                            <a:cs typeface="楷体" pitchFamily="34" charset="-120"/>
                          </a:rPr>
                        </m:ctrlPr>
                      </m:sSubPr>
                      <m:e>
                        <m:r>
                          <m:rPr>
                            <m:sty m:val="p"/>
                          </m:rPr>
                          <a:rPr lang="en-US" altLang="zh-CN" sz="1800" b="0" i="0" dirty="0">
                            <a:solidFill>
                              <a:srgbClr val="00A0AF"/>
                            </a:solidFill>
                            <a:latin typeface="Cambria Math" panose="02040503050406030204" pitchFamily="18" charset="0"/>
                            <a:ea typeface="楷体" pitchFamily="34" charset="-122"/>
                            <a:cs typeface="楷体" pitchFamily="34" charset="-120"/>
                          </a:rPr>
                          <m:t>NO</m:t>
                        </m:r>
                      </m:e>
                      <m:sub>
                        <m:r>
                          <a:rPr lang="en-US" altLang="zh-CN" sz="1800" b="0" i="0" dirty="0">
                            <a:solidFill>
                              <a:srgbClr val="00A0AF"/>
                            </a:solidFill>
                            <a:latin typeface="Cambria Math" panose="02040503050406030204" pitchFamily="18" charset="0"/>
                            <a:ea typeface="楷体" pitchFamily="34" charset="-122"/>
                            <a:cs typeface="楷体" pitchFamily="34" charset="-120"/>
                          </a:rPr>
                          <m:t>2</m:t>
                        </m:r>
                      </m:sub>
                    </m:sSub>
                  </m:oMath>
                </a14:m>
                <a:r>
                  <a:rPr lang="en-US" altLang="zh-CN" sz="1800" b="0" i="0" dirty="0" smtClean="0">
                    <a:solidFill>
                      <a:srgbClr val="00A0AF"/>
                    </a:solidFill>
                    <a:latin typeface="微软雅黑" pitchFamily="34" charset="0"/>
                    <a:ea typeface="楷体" pitchFamily="34" charset="-122"/>
                    <a:cs typeface="微软雅黑" pitchFamily="34" charset="-120"/>
                  </a:rPr>
                  <a:t>，</a:t>
                </a:r>
                <a:r>
                  <a:rPr lang="en-US" altLang="zh-CN" sz="1800" b="0" i="0" dirty="0">
                    <a:solidFill>
                      <a:srgbClr val="00A0AF"/>
                    </a:solidFill>
                    <a:latin typeface="微软雅黑" pitchFamily="34" charset="0"/>
                    <a:ea typeface="楷体" pitchFamily="34" charset="-122"/>
                    <a:cs typeface="微软雅黑" pitchFamily="34" charset="-120"/>
                  </a:rPr>
                  <a:t>影响</a:t>
                </a:r>
                <a14:m>
                  <m:oMath xmlns:m="http://schemas.openxmlformats.org/officeDocument/2006/math">
                    <m:r>
                      <m:rPr>
                        <m:sty m:val="p"/>
                      </m:rPr>
                      <a:rPr lang="en-US" altLang="zh-CN" sz="1800" b="0" i="0" dirty="0">
                        <a:solidFill>
                          <a:srgbClr val="00A0AF"/>
                        </a:solidFill>
                        <a:latin typeface="Cambria Math" panose="02040503050406030204" pitchFamily="18" charset="0"/>
                        <a:ea typeface="楷体" pitchFamily="34" charset="-122"/>
                        <a:cs typeface="楷体" pitchFamily="34" charset="-120"/>
                      </a:rPr>
                      <m:t>NO</m:t>
                    </m:r>
                  </m:oMath>
                </a14:m>
                <a:r>
                  <a:rPr lang="en-US" altLang="zh-CN" sz="1800" b="0" i="0" dirty="0" smtClean="0">
                    <a:solidFill>
                      <a:srgbClr val="00A0AF"/>
                    </a:solidFill>
                    <a:latin typeface="微软雅黑" pitchFamily="34" charset="0"/>
                    <a:ea typeface="楷体" pitchFamily="34" charset="-122"/>
                    <a:cs typeface="微软雅黑" pitchFamily="34" charset="-120"/>
                  </a:rPr>
                  <a:t>、</a:t>
                </a:r>
                <a14:m>
                  <m:oMath xmlns:m="http://schemas.openxmlformats.org/officeDocument/2006/math">
                    <m:sSub>
                      <m:sSubPr>
                        <m:ctrlPr>
                          <a:rPr lang="en-US" altLang="zh-CN" sz="1800" b="0" i="1" dirty="0">
                            <a:solidFill>
                              <a:srgbClr val="00A0AF"/>
                            </a:solidFill>
                            <a:latin typeface="Cambria Math" panose="02040503050406030204" pitchFamily="18" charset="0"/>
                            <a:ea typeface="楷体" pitchFamily="34" charset="-122"/>
                            <a:cs typeface="楷体" pitchFamily="34" charset="-120"/>
                          </a:rPr>
                        </m:ctrlPr>
                      </m:sSubPr>
                      <m:e>
                        <m:r>
                          <m:rPr>
                            <m:sty m:val="p"/>
                          </m:rPr>
                          <a:rPr lang="en-US" altLang="zh-CN" sz="1800" b="0" i="0" dirty="0">
                            <a:solidFill>
                              <a:srgbClr val="00A0AF"/>
                            </a:solidFill>
                            <a:latin typeface="Cambria Math" panose="02040503050406030204" pitchFamily="18" charset="0"/>
                            <a:ea typeface="楷体" pitchFamily="34" charset="-122"/>
                            <a:cs typeface="楷体" pitchFamily="34" charset="-120"/>
                          </a:rPr>
                          <m:t>NO</m:t>
                        </m:r>
                      </m:e>
                      <m:sub>
                        <m:r>
                          <a:rPr lang="en-US" altLang="zh-CN" sz="1800" b="0" i="0" dirty="0">
                            <a:solidFill>
                              <a:srgbClr val="00A0AF"/>
                            </a:solidFill>
                            <a:latin typeface="Cambria Math" panose="02040503050406030204" pitchFamily="18" charset="0"/>
                            <a:ea typeface="楷体" pitchFamily="34" charset="-122"/>
                            <a:cs typeface="楷体" pitchFamily="34" charset="-120"/>
                          </a:rPr>
                          <m:t>2</m:t>
                        </m:r>
                      </m:sub>
                    </m:sSub>
                  </m:oMath>
                </a14:m>
                <a:r>
                  <a:rPr lang="en-US" altLang="zh-CN" sz="100" b="0" i="0" kern="0" spc="-99900" dirty="0" smtClean="0">
                    <a:solidFill>
                      <a:srgbClr val="FFFFFF"/>
                    </a:solidFill>
                    <a:latin typeface="微软雅黑" pitchFamily="34" charset="0"/>
                    <a:ea typeface="楷体" pitchFamily="34" charset="-122"/>
                    <a:cs typeface="微软雅黑" pitchFamily="34" charset="-120"/>
                  </a:rPr>
                  <a:t> </a:t>
                </a:r>
                <a:r>
                  <a:rPr lang="en-US" altLang="zh-CN" sz="1800" b="0" i="0" dirty="0" smtClean="0">
                    <a:solidFill>
                      <a:srgbClr val="00A0AF"/>
                    </a:solidFill>
                    <a:latin typeface="微软雅黑" pitchFamily="34" charset="0"/>
                    <a:ea typeface="楷体" pitchFamily="34" charset="-122"/>
                    <a:cs typeface="微软雅黑" pitchFamily="34" charset="-120"/>
                  </a:rPr>
                  <a:t>的验证</a:t>
                </a:r>
                <a:r>
                  <a:rPr lang="en-US" altLang="zh-CN" sz="1800" b="0" i="0" dirty="0">
                    <a:solidFill>
                      <a:srgbClr val="00A0AF"/>
                    </a:solidFill>
                    <a:latin typeface="微软雅黑" pitchFamily="34" charset="0"/>
                    <a:ea typeface="楷体" pitchFamily="34" charset="-122"/>
                    <a:cs typeface="微软雅黑" pitchFamily="34" charset="-120"/>
                  </a:rPr>
                  <a:t>）</a:t>
                </a:r>
                <a:endParaRPr lang="en-US" altLang="zh-CN" sz="1800" dirty="0"/>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②</a:t>
                </a:r>
                <a:r>
                  <a:rPr lang="en-US" altLang="zh-CN" sz="1800" b="0" i="0" dirty="0">
                    <a:solidFill>
                      <a:srgbClr val="000000"/>
                    </a:solidFill>
                    <a:latin typeface="微软雅黑" pitchFamily="34" charset="0"/>
                    <a:ea typeface="楷体" pitchFamily="34" charset="-122"/>
                    <a:cs typeface="微软雅黑" pitchFamily="34" charset="-120"/>
                  </a:rPr>
                  <a:t>装置</a:t>
                </a: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微软雅黑" pitchFamily="34" charset="0"/>
                    <a:ea typeface="楷体" pitchFamily="34" charset="-122"/>
                    <a:cs typeface="微软雅黑" pitchFamily="34" charset="-120"/>
                  </a:rPr>
                  <a:t>中</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Mg</m:t>
                    </m:r>
                  </m:oMath>
                </a14:m>
                <a:r>
                  <a:rPr lang="en-US" altLang="zh-CN" sz="1800" b="0" i="0" dirty="0">
                    <a:solidFill>
                      <a:srgbClr val="000000"/>
                    </a:solidFill>
                    <a:latin typeface="微软雅黑" pitchFamily="34" charset="0"/>
                    <a:ea typeface="楷体" pitchFamily="34" charset="-122"/>
                    <a:cs typeface="微软雅黑" pitchFamily="34" charset="-120"/>
                  </a:rPr>
                  <a:t>和一定浓度的硝酸反应生成</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800" b="0" i="0" dirty="0" smtClean="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smtClean="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smtClean="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根据已知</a:t>
                </a:r>
                <a:r>
                  <a:rPr lang="en-US" altLang="zh-CN" sz="1800" b="0" i="0" dirty="0">
                    <a:solidFill>
                      <a:srgbClr val="000000"/>
                    </a:solidFill>
                    <a:latin typeface="微软雅黑" pitchFamily="34" charset="0"/>
                    <a:ea typeface="微软雅黑" pitchFamily="34" charset="-122"/>
                    <a:cs typeface="微软雅黑" pitchFamily="34" charset="-120"/>
                  </a:rPr>
                  <a:t>①</a:t>
                </a:r>
                <a:r>
                  <a:rPr lang="en-US" altLang="zh-CN" sz="1800" b="0" i="0" dirty="0">
                    <a:solidFill>
                      <a:srgbClr val="000000"/>
                    </a:solidFill>
                    <a:latin typeface="微软雅黑" pitchFamily="34" charset="0"/>
                    <a:ea typeface="楷体" pitchFamily="34" charset="-122"/>
                    <a:cs typeface="微软雅黑" pitchFamily="34" charset="-120"/>
                  </a:rPr>
                  <a:t>可知</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装置</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smtClean="0">
                    <a:solidFill>
                      <a:srgbClr val="000000"/>
                    </a:solidFill>
                    <a:latin typeface="微软雅黑" pitchFamily="34" charset="0"/>
                    <a:ea typeface="楷体" pitchFamily="34" charset="-122"/>
                    <a:cs typeface="微软雅黑" pitchFamily="34" charset="-120"/>
                  </a:rPr>
                  <a:t>冷凝收集</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smtClean="0">
                    <a:solidFill>
                      <a:srgbClr val="00A0AF"/>
                    </a:solidFill>
                    <a:latin typeface="微软雅黑" pitchFamily="34" charset="0"/>
                    <a:ea typeface="楷体" pitchFamily="34" charset="-122"/>
                    <a:cs typeface="微软雅黑" pitchFamily="34" charset="-120"/>
                  </a:rPr>
                  <a:t>（</a:t>
                </a:r>
                <a:r>
                  <a:rPr lang="en-US" altLang="zh-CN" sz="1800" b="0" i="0">
                    <a:solidFill>
                      <a:srgbClr val="00A0AF"/>
                    </a:solidFill>
                    <a:latin typeface="微软雅黑" pitchFamily="34" charset="0"/>
                    <a:ea typeface="楷体" pitchFamily="34" charset="-122"/>
                    <a:cs typeface="微软雅黑" pitchFamily="34" charset="-120"/>
                  </a:rPr>
                  <a:t>红棕色</a:t>
                </a:r>
                <a:r>
                  <a:rPr lang="en-US" altLang="zh-CN" sz="1800" b="0" i="0" smtClean="0">
                    <a:solidFill>
                      <a:srgbClr val="00A0AF"/>
                    </a:solidFill>
                    <a:latin typeface="微软雅黑" pitchFamily="34" charset="0"/>
                    <a:ea typeface="楷体" pitchFamily="34" charset="-122"/>
                    <a:cs typeface="微软雅黑" pitchFamily="34" charset="-120"/>
                  </a:rPr>
                  <a:t>，</a:t>
                </a:r>
              </a:p>
              <a:p>
                <a:pPr latinLnBrk="1">
                  <a:lnSpc>
                    <a:spcPts val="3300"/>
                  </a:lnSpc>
                </a:pPr>
                <a:r>
                  <a:rPr lang="en-US" altLang="zh-CN" sz="1800" b="0" i="0" smtClean="0">
                    <a:solidFill>
                      <a:srgbClr val="00A0AF"/>
                    </a:solidFill>
                    <a:latin typeface="微软雅黑" pitchFamily="34" charset="0"/>
                    <a:ea typeface="楷体" pitchFamily="34" charset="-122"/>
                    <a:cs typeface="微软雅黑" pitchFamily="34" charset="-120"/>
                  </a:rPr>
                  <a:t>已验证</a:t>
                </a:r>
                <a:r>
                  <a:rPr lang="en-US" altLang="zh-CN" sz="1800" b="0" i="0" dirty="0">
                    <a:solidFill>
                      <a:srgbClr val="00A0AF"/>
                    </a:solidFill>
                    <a:latin typeface="微软雅黑" pitchFamily="34" charset="0"/>
                    <a:ea typeface="楷体"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根据已知</a:t>
                </a:r>
                <a:r>
                  <a:rPr lang="en-US" altLang="zh-CN" sz="1800" b="0" i="0" dirty="0">
                    <a:solidFill>
                      <a:srgbClr val="000000"/>
                    </a:solidFill>
                    <a:latin typeface="微软雅黑" pitchFamily="34" charset="0"/>
                    <a:ea typeface="微软雅黑" pitchFamily="34" charset="-122"/>
                    <a:cs typeface="微软雅黑" pitchFamily="34" charset="-120"/>
                  </a:rPr>
                  <a:t>③</a:t>
                </a:r>
                <a:r>
                  <a:rPr lang="en-US" altLang="zh-CN" sz="1800" b="0" i="0" dirty="0">
                    <a:solidFill>
                      <a:srgbClr val="000000"/>
                    </a:solidFill>
                    <a:latin typeface="微软雅黑" pitchFamily="34" charset="0"/>
                    <a:ea typeface="楷体" pitchFamily="34" charset="-122"/>
                    <a:cs typeface="微软雅黑" pitchFamily="34" charset="-120"/>
                  </a:rPr>
                  <a:t>可知</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装置</a:t>
                </a:r>
                <a:r>
                  <a:rPr lang="en-US" altLang="zh-CN" sz="1800" b="0" i="0">
                    <a:solidFill>
                      <a:srgbClr val="000000"/>
                    </a:solidFill>
                    <a:latin typeface="微软雅黑" pitchFamily="34" charset="0"/>
                    <a:ea typeface="微软雅黑" pitchFamily="34" charset="-122"/>
                    <a:cs typeface="微软雅黑" pitchFamily="34" charset="-120"/>
                  </a:rPr>
                  <a:t>C</a:t>
                </a:r>
                <a:r>
                  <a:rPr lang="en-US" altLang="zh-CN" sz="1800" b="0" i="0" smtClean="0">
                    <a:solidFill>
                      <a:srgbClr val="000000"/>
                    </a:solidFill>
                    <a:latin typeface="微软雅黑" pitchFamily="34" charset="0"/>
                    <a:ea typeface="楷体" pitchFamily="34" charset="-122"/>
                    <a:cs typeface="微软雅黑" pitchFamily="34" charset="-120"/>
                  </a:rPr>
                  <a:t>中酸性</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smtClean="0">
                    <a:solidFill>
                      <a:srgbClr val="000000"/>
                    </a:solidFill>
                    <a:latin typeface="微软雅黑" pitchFamily="34" charset="0"/>
                    <a:ea typeface="楷体" pitchFamily="34" charset="-122"/>
                    <a:cs typeface="微软雅黑" pitchFamily="34" charset="-120"/>
                  </a:rPr>
                  <a:t>溶液</a:t>
                </a:r>
                <a:r>
                  <a:rPr lang="en-US" altLang="zh-CN" sz="1800" b="0" i="0" dirty="0">
                    <a:solidFill>
                      <a:srgbClr val="00A0AF"/>
                    </a:solidFill>
                    <a:latin typeface="微软雅黑" pitchFamily="34" charset="0"/>
                    <a:ea typeface="楷体" pitchFamily="34" charset="-122"/>
                    <a:cs typeface="微软雅黑" pitchFamily="34" charset="-120"/>
                  </a:rPr>
                  <a:t>（褪色或颜色变浅）</a:t>
                </a:r>
                <a:endParaRPr lang="en-US" altLang="zh-CN" sz="1800" dirty="0"/>
              </a:p>
              <a:p>
                <a:pPr latinLnBrk="1">
                  <a:lnSpc>
                    <a:spcPts val="3300"/>
                  </a:lnSpc>
                </a:pPr>
                <a:r>
                  <a:rPr lang="en-US" altLang="zh-CN" b="0" i="0" smtClean="0">
                    <a:solidFill>
                      <a:srgbClr val="000000"/>
                    </a:solidFill>
                    <a:latin typeface="微软雅黑" pitchFamily="34" charset="0"/>
                    <a:ea typeface="楷体" pitchFamily="34" charset="-122"/>
                    <a:cs typeface="微软雅黑" pitchFamily="34" charset="-120"/>
                  </a:rPr>
                  <a:t>验</a:t>
                </a:r>
                <a:r>
                  <a:rPr lang="en-US" altLang="zh-CN" sz="1800" b="0" i="0" smtClean="0">
                    <a:solidFill>
                      <a:srgbClr val="000000"/>
                    </a:solidFill>
                    <a:latin typeface="微软雅黑" pitchFamily="34" charset="0"/>
                    <a:ea typeface="楷体" pitchFamily="34" charset="-122"/>
                    <a:cs typeface="微软雅黑" pitchFamily="34" charset="-120"/>
                  </a:rPr>
                  <a:t>证</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800" b="0" i="0" dirty="0">
                    <a:solidFill>
                      <a:srgbClr val="000000"/>
                    </a:solidFill>
                    <a:latin typeface="微软雅黑" pitchFamily="34" charset="0"/>
                    <a:ea typeface="楷体" pitchFamily="34" charset="-122"/>
                    <a:cs typeface="微软雅黑" pitchFamily="34" charset="-120"/>
                  </a:rPr>
                  <a:t>存在</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根据已知</a:t>
                </a:r>
                <a:r>
                  <a:rPr lang="en-US" altLang="zh-CN" sz="1800" b="0" i="0" dirty="0">
                    <a:solidFill>
                      <a:srgbClr val="000000"/>
                    </a:solidFill>
                    <a:latin typeface="微软雅黑" pitchFamily="34" charset="0"/>
                    <a:ea typeface="微软雅黑" pitchFamily="34" charset="-122"/>
                    <a:cs typeface="微软雅黑" pitchFamily="34" charset="-120"/>
                  </a:rPr>
                  <a:t>②</a:t>
                </a:r>
                <a:r>
                  <a:rPr lang="en-US" altLang="zh-CN" sz="1800" b="0" i="0" dirty="0">
                    <a:solidFill>
                      <a:srgbClr val="000000"/>
                    </a:solidFill>
                    <a:latin typeface="微软雅黑" pitchFamily="34" charset="0"/>
                    <a:ea typeface="楷体" pitchFamily="34" charset="-122"/>
                    <a:cs typeface="微软雅黑" pitchFamily="34" charset="-120"/>
                  </a:rPr>
                  <a:t>可知</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装置</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m:t>
                    </m:r>
                  </m:oMath>
                </a14:m>
                <a:r>
                  <a:rPr lang="en-US" altLang="zh-CN" sz="1800" b="0" i="0" dirty="0" smtClean="0">
                    <a:solidFill>
                      <a:srgbClr val="000000"/>
                    </a:solidFill>
                    <a:latin typeface="微软雅黑" pitchFamily="34" charset="0"/>
                    <a:ea typeface="楷体" pitchFamily="34" charset="-122"/>
                    <a:cs typeface="微软雅黑" pitchFamily="34" charset="-120"/>
                  </a:rPr>
                  <a:t>中浓硫酸干燥</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smtClean="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装置</a:t>
                </a:r>
                <a:r>
                  <a:rPr lang="en-US" altLang="zh-CN" sz="1800" b="0" i="0" dirty="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楷体" pitchFamily="34" charset="-122"/>
                    <a:cs typeface="微软雅黑" pitchFamily="34" charset="-120"/>
                  </a:rPr>
                  <a:t>制备氮化镁</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装置</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m:t>
                    </m:r>
                  </m:oMath>
                </a14:m>
                <a:r>
                  <a:rPr lang="en-US" altLang="zh-CN" sz="1800" b="0" i="0" dirty="0">
                    <a:solidFill>
                      <a:srgbClr val="000000"/>
                    </a:solidFill>
                    <a:latin typeface="微软雅黑" pitchFamily="34" charset="0"/>
                    <a:ea typeface="楷体" pitchFamily="34" charset="-122"/>
                    <a:cs typeface="微软雅黑" pitchFamily="34" charset="-120"/>
                  </a:rPr>
                  <a:t>中浓硫酸可防止装置</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E</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00" b="0" i="0" kern="0" spc="-99900" smtClean="0">
                  <a:solidFill>
                    <a:srgbClr val="FFFFFF"/>
                  </a:solidFill>
                  <a:latin typeface="微软雅黑" pitchFamily="34" charset="0"/>
                  <a:ea typeface="微软雅黑" pitchFamily="34" charset="-122"/>
                  <a:cs typeface="微软雅黑" pitchFamily="34" charset="-120"/>
                </a:endParaRPr>
              </a:p>
              <a:p>
                <a:pPr latinLnBrk="1">
                  <a:lnSpc>
                    <a:spcPts val="3300"/>
                  </a:lnSpc>
                </a:pPr>
                <a:r>
                  <a:rPr lang="en-US" altLang="zh-CN" b="0" i="0" smtClean="0">
                    <a:solidFill>
                      <a:srgbClr val="000000"/>
                    </a:solidFill>
                    <a:latin typeface="微软雅黑" pitchFamily="34" charset="0"/>
                    <a:ea typeface="楷体" pitchFamily="34" charset="-122"/>
                    <a:cs typeface="微软雅黑" pitchFamily="34" charset="-120"/>
                  </a:rPr>
                  <a:t>中的水蒸气进入装置</a:t>
                </a:r>
                <a:r>
                  <a:rPr lang="en-US" altLang="zh-CN" b="0" i="0" dirty="0">
                    <a:solidFill>
                      <a:srgbClr val="000000"/>
                    </a:solidFill>
                    <a:latin typeface="微软雅黑" pitchFamily="34" charset="0"/>
                    <a:ea typeface="微软雅黑" pitchFamily="34" charset="-122"/>
                    <a:cs typeface="微软雅黑" pitchFamily="34" charset="-120"/>
                  </a:rPr>
                  <a:t>B；</a:t>
                </a:r>
                <a:r>
                  <a:rPr lang="en-US" altLang="zh-CN" b="0" i="0" dirty="0">
                    <a:solidFill>
                      <a:srgbClr val="000000"/>
                    </a:solidFill>
                    <a:latin typeface="微软雅黑" pitchFamily="34" charset="0"/>
                    <a:ea typeface="楷体" pitchFamily="34" charset="-122"/>
                    <a:cs typeface="微软雅黑" pitchFamily="34" charset="-120"/>
                  </a:rPr>
                  <a:t>装置</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E</m:t>
                    </m:r>
                  </m:oMath>
                </a14:m>
                <a:r>
                  <a:rPr lang="en-US" altLang="zh-CN" b="0" i="0" dirty="0">
                    <a:solidFill>
                      <a:srgbClr val="000000"/>
                    </a:solidFill>
                    <a:latin typeface="微软雅黑" pitchFamily="34" charset="0"/>
                    <a:ea typeface="楷体" pitchFamily="34" charset="-122"/>
                    <a:cs typeface="微软雅黑" pitchFamily="34" charset="-120"/>
                  </a:rPr>
                  <a:t>中</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Ba</m:t>
                    </m:r>
                    <m:r>
                      <a:rPr lang="en-US" altLang="zh-CN"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b="0" i="0" dirty="0" smtClean="0">
                    <a:solidFill>
                      <a:srgbClr val="000000"/>
                    </a:solidFill>
                    <a:latin typeface="微软雅黑" pitchFamily="34" charset="0"/>
                    <a:ea typeface="楷体" pitchFamily="34" charset="-122"/>
                    <a:cs typeface="微软雅黑" pitchFamily="34" charset="-120"/>
                  </a:rPr>
                  <a:t>溶液可验证装置内空气排尽</a:t>
                </a:r>
                <a:r>
                  <a:rPr lang="en-US" altLang="zh-CN" b="0" i="0" dirty="0">
                    <a:solidFill>
                      <a:srgbClr val="000000"/>
                    </a:solidFill>
                    <a:latin typeface="微软雅黑" pitchFamily="34" charset="0"/>
                    <a:ea typeface="微软雅黑" pitchFamily="34" charset="-122"/>
                    <a:cs typeface="微软雅黑" pitchFamily="34" charset="-120"/>
                  </a:rPr>
                  <a:t>，</a:t>
                </a:r>
                <a:r>
                  <a:rPr lang="en-US" altLang="zh-CN" b="0" i="0" dirty="0">
                    <a:solidFill>
                      <a:srgbClr val="000000"/>
                    </a:solidFill>
                    <a:latin typeface="微软雅黑" pitchFamily="34" charset="0"/>
                    <a:ea typeface="楷体" pitchFamily="34" charset="-122"/>
                    <a:cs typeface="微软雅黑" pitchFamily="34" charset="-120"/>
                  </a:rPr>
                  <a:t>也可处理尾气</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p:sp>
            <p:nvSpPr>
              <p:cNvPr id="8" name="QO_4_EX.20_2#ed5af64bd?vop=1&amp;pid=7de3fd8f3&amp;color=0,0,0&amp;vtp=1&amp;bbb=1&amp;hb=1"/>
              <p:cNvSpPr>
                <a:spLocks noRot="1" noChangeAspect="1" noMove="1" noResize="1" noEditPoints="1" noAdjustHandles="1" noChangeArrowheads="1" noChangeShapeType="1" noTextEdit="1"/>
              </p:cNvSpPr>
              <p:nvPr/>
            </p:nvSpPr>
            <p:spPr>
              <a:xfrm>
                <a:off x="832104" y="3666546"/>
                <a:ext cx="10533888" cy="2095500"/>
              </a:xfrm>
              <a:prstGeom prst="rect">
                <a:avLst/>
              </a:prstGeom>
              <a:blipFill>
                <a:blip r:embed="rId7"/>
                <a:stretch>
                  <a:fillRect l="-1389" r="-3125" b="-4651"/>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additive="base">
                                        <p:cTn id="15"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5">
                                            <p:bg/>
                                          </p:spTgt>
                                        </p:tgtEl>
                                        <p:attrNameLst>
                                          <p:attrName>style.visibility</p:attrName>
                                        </p:attrNameLst>
                                      </p:cBhvr>
                                      <p:to>
                                        <p:strVal val="visible"/>
                                      </p:to>
                                    </p:set>
                                    <p:anim calcmode="lin" valueType="num">
                                      <p:cBhvr additive="base">
                                        <p:cTn id="21" dur="500" fill="hold"/>
                                        <p:tgtEl>
                                          <p:spTgt spid="5">
                                            <p:bg/>
                                          </p:spTgt>
                                        </p:tgtEl>
                                        <p:attrNameLst>
                                          <p:attrName>ppt_x</p:attrName>
                                        </p:attrNameLst>
                                      </p:cBhvr>
                                      <p:tavLst>
                                        <p:tav tm="0">
                                          <p:val>
                                            <p:strVal val="#ppt_x"/>
                                          </p:val>
                                        </p:tav>
                                        <p:tav tm="100000">
                                          <p:val>
                                            <p:strVal val="#ppt_x"/>
                                          </p:val>
                                        </p:tav>
                                      </p:tavLst>
                                    </p:anim>
                                    <p:anim calcmode="lin" valueType="num">
                                      <p:cBhvr additive="base">
                                        <p:cTn id="22" dur="500" fill="hold"/>
                                        <p:tgtEl>
                                          <p:spTgt spid="5">
                                            <p:bg/>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anim calcmode="lin" valueType="num">
                                      <p:cBhvr additive="base">
                                        <p:cTn id="25"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0" end="0"/>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 calcmode="lin" valueType="num">
                                      <p:cBhvr additive="base">
                                        <p:cTn id="29"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5">
                                            <p:txEl>
                                              <p:pRg st="1" end="1"/>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ppt_x"/>
                                          </p:val>
                                        </p:tav>
                                        <p:tav tm="100000">
                                          <p:val>
                                            <p:strVal val="#ppt_x"/>
                                          </p:val>
                                        </p:tav>
                                      </p:tavLst>
                                    </p:anim>
                                    <p:anim calcmode="lin" valueType="num">
                                      <p:cBhvr additive="base">
                                        <p:cTn id="3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7">
                                            <p:bg/>
                                          </p:spTgt>
                                        </p:tgtEl>
                                        <p:attrNameLst>
                                          <p:attrName>style.visibility</p:attrName>
                                        </p:attrNameLst>
                                      </p:cBhvr>
                                      <p:to>
                                        <p:strVal val="visible"/>
                                      </p:to>
                                    </p:set>
                                    <p:anim calcmode="lin" valueType="num">
                                      <p:cBhvr additive="base">
                                        <p:cTn id="39" dur="500" fill="hold"/>
                                        <p:tgtEl>
                                          <p:spTgt spid="7">
                                            <p:bg/>
                                          </p:spTgt>
                                        </p:tgtEl>
                                        <p:attrNameLst>
                                          <p:attrName>ppt_x</p:attrName>
                                        </p:attrNameLst>
                                      </p:cBhvr>
                                      <p:tavLst>
                                        <p:tav tm="0">
                                          <p:val>
                                            <p:strVal val="#ppt_x"/>
                                          </p:val>
                                        </p:tav>
                                        <p:tav tm="100000">
                                          <p:val>
                                            <p:strVal val="#ppt_x"/>
                                          </p:val>
                                        </p:tav>
                                      </p:tavLst>
                                    </p:anim>
                                    <p:anim calcmode="lin" valueType="num">
                                      <p:cBhvr additive="base">
                                        <p:cTn id="40" dur="500" fill="hold"/>
                                        <p:tgtEl>
                                          <p:spTgt spid="7">
                                            <p:bg/>
                                          </p:spTgt>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7">
                                            <p:txEl>
                                              <p:pRg st="0" end="0"/>
                                            </p:txEl>
                                          </p:spTgt>
                                        </p:tgtEl>
                                        <p:attrNameLst>
                                          <p:attrName>style.visibility</p:attrName>
                                        </p:attrNameLst>
                                      </p:cBhvr>
                                      <p:to>
                                        <p:strVal val="visible"/>
                                      </p:to>
                                    </p:set>
                                    <p:anim calcmode="lin" valueType="num">
                                      <p:cBhvr additive="base">
                                        <p:cTn id="43"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7">
                                            <p:txEl>
                                              <p:pRg st="0" end="0"/>
                                            </p:txEl>
                                          </p:spTgt>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7">
                                            <p:txEl>
                                              <p:pRg st="1" end="1"/>
                                            </p:txEl>
                                          </p:spTgt>
                                        </p:tgtEl>
                                        <p:attrNameLst>
                                          <p:attrName>style.visibility</p:attrName>
                                        </p:attrNameLst>
                                      </p:cBhvr>
                                      <p:to>
                                        <p:strVal val="visible"/>
                                      </p:to>
                                    </p:set>
                                    <p:anim calcmode="lin" valueType="num">
                                      <p:cBhvr additive="base">
                                        <p:cTn id="47"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7">
                                            <p:txEl>
                                              <p:pRg st="1" end="1"/>
                                            </p:txEl>
                                          </p:spTgt>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additive="base">
                                        <p:cTn id="51" dur="500" fill="hold"/>
                                        <p:tgtEl>
                                          <p:spTgt spid="6"/>
                                        </p:tgtEl>
                                        <p:attrNameLst>
                                          <p:attrName>ppt_x</p:attrName>
                                        </p:attrNameLst>
                                      </p:cBhvr>
                                      <p:tavLst>
                                        <p:tav tm="0">
                                          <p:val>
                                            <p:strVal val="#ppt_x"/>
                                          </p:val>
                                        </p:tav>
                                        <p:tav tm="100000">
                                          <p:val>
                                            <p:strVal val="#ppt_x"/>
                                          </p:val>
                                        </p:tav>
                                      </p:tavLst>
                                    </p:anim>
                                    <p:anim calcmode="lin" valueType="num">
                                      <p:cBhvr additive="base">
                                        <p:cTn id="52" dur="500" fill="hold"/>
                                        <p:tgtEl>
                                          <p:spTgt spid="6"/>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8">
                                            <p:bg/>
                                          </p:spTgt>
                                        </p:tgtEl>
                                        <p:attrNameLst>
                                          <p:attrName>style.visibility</p:attrName>
                                        </p:attrNameLst>
                                      </p:cBhvr>
                                      <p:to>
                                        <p:strVal val="visible"/>
                                      </p:to>
                                    </p:set>
                                    <p:anim calcmode="lin" valueType="num">
                                      <p:cBhvr additive="base">
                                        <p:cTn id="55" dur="500" fill="hold"/>
                                        <p:tgtEl>
                                          <p:spTgt spid="8">
                                            <p:bg/>
                                          </p:spTgt>
                                        </p:tgtEl>
                                        <p:attrNameLst>
                                          <p:attrName>ppt_x</p:attrName>
                                        </p:attrNameLst>
                                      </p:cBhvr>
                                      <p:tavLst>
                                        <p:tav tm="0">
                                          <p:val>
                                            <p:strVal val="#ppt_x"/>
                                          </p:val>
                                        </p:tav>
                                        <p:tav tm="100000">
                                          <p:val>
                                            <p:strVal val="#ppt_x"/>
                                          </p:val>
                                        </p:tav>
                                      </p:tavLst>
                                    </p:anim>
                                    <p:anim calcmode="lin" valueType="num">
                                      <p:cBhvr additive="base">
                                        <p:cTn id="56" dur="500" fill="hold"/>
                                        <p:tgtEl>
                                          <p:spTgt spid="8">
                                            <p:bg/>
                                          </p:spTgt>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8">
                                            <p:txEl>
                                              <p:pRg st="0" end="0"/>
                                            </p:txEl>
                                          </p:spTgt>
                                        </p:tgtEl>
                                        <p:attrNameLst>
                                          <p:attrName>style.visibility</p:attrName>
                                        </p:attrNameLst>
                                      </p:cBhvr>
                                      <p:to>
                                        <p:strVal val="visible"/>
                                      </p:to>
                                    </p:set>
                                    <p:anim calcmode="lin" valueType="num">
                                      <p:cBhvr additive="base">
                                        <p:cTn id="59"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8">
                                            <p:txEl>
                                              <p:pRg st="0" end="0"/>
                                            </p:txEl>
                                          </p:spTgt>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8">
                                            <p:txEl>
                                              <p:pRg st="1" end="1"/>
                                            </p:txEl>
                                          </p:spTgt>
                                        </p:tgtEl>
                                        <p:attrNameLst>
                                          <p:attrName>style.visibility</p:attrName>
                                        </p:attrNameLst>
                                      </p:cBhvr>
                                      <p:to>
                                        <p:strVal val="visible"/>
                                      </p:to>
                                    </p:set>
                                    <p:anim calcmode="lin" valueType="num">
                                      <p:cBhvr additive="base">
                                        <p:cTn id="63"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8">
                                            <p:txEl>
                                              <p:pRg st="1" end="1"/>
                                            </p:txEl>
                                          </p:spTgt>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8">
                                            <p:txEl>
                                              <p:pRg st="2" end="2"/>
                                            </p:txEl>
                                          </p:spTgt>
                                        </p:tgtEl>
                                        <p:attrNameLst>
                                          <p:attrName>style.visibility</p:attrName>
                                        </p:attrNameLst>
                                      </p:cBhvr>
                                      <p:to>
                                        <p:strVal val="visible"/>
                                      </p:to>
                                    </p:set>
                                    <p:anim calcmode="lin" valueType="num">
                                      <p:cBhvr additive="base">
                                        <p:cTn id="67"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8">
                                            <p:txEl>
                                              <p:pRg st="2" end="2"/>
                                            </p:txEl>
                                          </p:spTgt>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8">
                                            <p:txEl>
                                              <p:pRg st="3" end="3"/>
                                            </p:txEl>
                                          </p:spTgt>
                                        </p:tgtEl>
                                        <p:attrNameLst>
                                          <p:attrName>style.visibility</p:attrName>
                                        </p:attrNameLst>
                                      </p:cBhvr>
                                      <p:to>
                                        <p:strVal val="visible"/>
                                      </p:to>
                                    </p:set>
                                    <p:anim calcmode="lin" valueType="num">
                                      <p:cBhvr additive="base">
                                        <p:cTn id="71" dur="500" fill="hold"/>
                                        <p:tgtEl>
                                          <p:spTgt spid="8">
                                            <p:txEl>
                                              <p:pRg st="3" end="3"/>
                                            </p:txEl>
                                          </p:spTgt>
                                        </p:tgtEl>
                                        <p:attrNameLst>
                                          <p:attrName>ppt_x</p:attrName>
                                        </p:attrNameLst>
                                      </p:cBhvr>
                                      <p:tavLst>
                                        <p:tav tm="0">
                                          <p:val>
                                            <p:strVal val="#ppt_x"/>
                                          </p:val>
                                        </p:tav>
                                        <p:tav tm="100000">
                                          <p:val>
                                            <p:strVal val="#ppt_x"/>
                                          </p:val>
                                        </p:tav>
                                      </p:tavLst>
                                    </p:anim>
                                    <p:anim calcmode="lin" valueType="num">
                                      <p:cBhvr additive="base">
                                        <p:cTn id="72" dur="500" fill="hold"/>
                                        <p:tgtEl>
                                          <p:spTgt spid="8">
                                            <p:txEl>
                                              <p:pRg st="3" end="3"/>
                                            </p:txEl>
                                          </p:spTgt>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8">
                                            <p:txEl>
                                              <p:pRg st="4" end="4"/>
                                            </p:txEl>
                                          </p:spTgt>
                                        </p:tgtEl>
                                        <p:attrNameLst>
                                          <p:attrName>style.visibility</p:attrName>
                                        </p:attrNameLst>
                                      </p:cBhvr>
                                      <p:to>
                                        <p:strVal val="visible"/>
                                      </p:to>
                                    </p:set>
                                    <p:anim calcmode="lin" valueType="num">
                                      <p:cBhvr additive="base">
                                        <p:cTn id="75" dur="500" fill="hold"/>
                                        <p:tgtEl>
                                          <p:spTgt spid="8">
                                            <p:txEl>
                                              <p:pRg st="4" end="4"/>
                                            </p:txEl>
                                          </p:spTgt>
                                        </p:tgtEl>
                                        <p:attrNameLst>
                                          <p:attrName>ppt_x</p:attrName>
                                        </p:attrNameLst>
                                      </p:cBhvr>
                                      <p:tavLst>
                                        <p:tav tm="0">
                                          <p:val>
                                            <p:strVal val="#ppt_x"/>
                                          </p:val>
                                        </p:tav>
                                        <p:tav tm="100000">
                                          <p:val>
                                            <p:strVal val="#ppt_x"/>
                                          </p:val>
                                        </p:tav>
                                      </p:tavLst>
                                    </p:anim>
                                    <p:anim calcmode="lin" valueType="num">
                                      <p:cBhvr additive="base">
                                        <p:cTn id="76" dur="500" fill="hold"/>
                                        <p:tgtEl>
                                          <p:spTgt spid="8">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P spid="7" grpId="0" build="p" animBg="1"/>
      <p:bldP spid="8"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2_BD#9d389ffcb.fixed?pid=6b0413eea&amp;color=252,200,20&amp;vtp=1&amp;bbb=1"/>
          <p:cNvSpPr/>
          <p:nvPr/>
        </p:nvSpPr>
        <p:spPr>
          <a:xfrm>
            <a:off x="2414016" y="1545336"/>
            <a:ext cx="7196328" cy="969264"/>
          </a:xfrm>
          <a:prstGeom prst="rect">
            <a:avLst/>
          </a:prstGeom>
          <a:noFill/>
          <a:ln/>
        </p:spPr>
        <p:txBody>
          <a:bodyPr wrap="none" lIns="0" tIns="0" rIns="0" bIns="0" rtlCol="0" anchor="ctr"/>
          <a:lstStyle/>
          <a:p>
            <a:pPr algn="ctr" latinLnBrk="1">
              <a:lnSpc>
                <a:spcPts val="6600"/>
              </a:lnSpc>
            </a:pPr>
            <a:r>
              <a:rPr lang="en-US" altLang="zh-CN" sz="5400" b="1" i="0" dirty="0">
                <a:solidFill>
                  <a:srgbClr val="FCC814"/>
                </a:solidFill>
                <a:latin typeface="微软雅黑" pitchFamily="34" charset="0"/>
                <a:ea typeface="微软雅黑" pitchFamily="34" charset="-122"/>
                <a:cs typeface="微软雅黑" pitchFamily="34" charset="-120"/>
              </a:rPr>
              <a:t>通法攻略</a:t>
            </a:r>
            <a:endParaRPr lang="en-US" altLang="zh-CN" sz="5400" dirty="0"/>
          </a:p>
        </p:txBody>
      </p:sp>
      <p:sp>
        <p:nvSpPr>
          <p:cNvPr id="3" name="C_2_BD#9d389ffcb.fixed?pid=6b0413eea&amp;color=255,255,255&amp;vtp=1&amp;bbb=1"/>
          <p:cNvSpPr/>
          <p:nvPr/>
        </p:nvSpPr>
        <p:spPr>
          <a:xfrm>
            <a:off x="0" y="2880360"/>
            <a:ext cx="12188952" cy="1354328"/>
          </a:xfrm>
          <a:prstGeom prst="rect">
            <a:avLst/>
          </a:prstGeom>
          <a:noFill/>
          <a:ln/>
        </p:spPr>
        <p:txBody>
          <a:bodyPr wrap="none" lIns="0" tIns="0" rIns="0" bIns="0" rtlCol="0" anchor="t"/>
          <a:lstStyle/>
          <a:p>
            <a:pPr algn="ctr" latinLnBrk="1">
              <a:lnSpc>
                <a:spcPts val="5400"/>
              </a:lnSpc>
            </a:pPr>
            <a:r>
              <a:rPr lang="en-US" altLang="zh-CN" sz="4400" b="1" i="0" dirty="0">
                <a:solidFill>
                  <a:srgbClr val="FFFFFF"/>
                </a:solidFill>
                <a:latin typeface="微软雅黑" pitchFamily="34" charset="0"/>
                <a:ea typeface="微软雅黑" pitchFamily="34" charset="-122"/>
                <a:cs typeface="微软雅黑" pitchFamily="34" charset="-120"/>
              </a:rPr>
              <a:t>一通性、两特性，参透硝酸的不定性</a:t>
            </a:r>
            <a:endParaRPr lang="en-US" altLang="zh-CN" sz="4400" dirty="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P_4_BD#c69dfba91?pid=53ca35c2c&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硝酸是强电解质</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在水中完全电离生成</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smtClean="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Sup>
                      <m:sSubSupPr>
                        <m:ctrlPr>
                          <a:rPr lang="en-US" altLang="zh-CN" sz="1800" b="0"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800" b="0" i="0" dirty="0" smtClean="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a:solidFill>
                      <a:srgbClr val="000000"/>
                    </a:solidFill>
                    <a:latin typeface="微软雅黑" pitchFamily="34" charset="0"/>
                    <a:ea typeface="微软雅黑" pitchFamily="34" charset="-122"/>
                    <a:cs typeface="微软雅黑" pitchFamily="34" charset="-120"/>
                  </a:rPr>
                  <a:t>独自承担了酸性</a:t>
                </a:r>
                <a:r>
                  <a:rPr lang="en-US" altLang="zh-CN" sz="1800" b="0" i="0" smtClean="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800" b="0" i="0" dirty="0" smtClean="0">
                    <a:solidFill>
                      <a:srgbClr val="000000"/>
                    </a:solidFill>
                    <a:latin typeface="微软雅黑" pitchFamily="34" charset="0"/>
                    <a:ea typeface="微软雅黑" pitchFamily="34" charset="-122"/>
                    <a:cs typeface="微软雅黑" pitchFamily="34" charset="-120"/>
                  </a:rPr>
                  <a:t>要在</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smtClean="0">
                    <a:solidFill>
                      <a:srgbClr val="000000"/>
                    </a:solidFill>
                    <a:latin typeface="微软雅黑" pitchFamily="34" charset="0"/>
                    <a:ea typeface="微软雅黑" pitchFamily="34" charset="-122"/>
                    <a:cs typeface="微软雅黑" pitchFamily="34" charset="-120"/>
                  </a:rPr>
                  <a:t>的扶持下才有强</a:t>
                </a:r>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氧化性</a:t>
                </a:r>
                <a:r>
                  <a:rPr lang="en-US" altLang="zh-CN" b="0" i="0" dirty="0">
                    <a:solidFill>
                      <a:srgbClr val="000000"/>
                    </a:solidFill>
                    <a:latin typeface="微软雅黑" pitchFamily="34" charset="0"/>
                    <a:ea typeface="微软雅黑" pitchFamily="34" charset="-122"/>
                    <a:cs typeface="微软雅黑" pitchFamily="34" charset="-120"/>
                  </a:rPr>
                  <a:t>，你还想知道硝酸的哪些秘密，继续往下看吧。</a:t>
                </a:r>
                <a:endParaRPr lang="en-US" altLang="zh-CN" dirty="0"/>
              </a:p>
            </p:txBody>
          </p:sp>
        </mc:Choice>
        <mc:Fallback>
          <p:sp>
            <p:nvSpPr>
              <p:cNvPr id="2" name="P_4_BD#c69dfba91?pid=53ca35c2c&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a:blip r:embed="rId3"/>
                <a:stretch>
                  <a:fillRect l="-1389" r="-521" b="-10870"/>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P_4#4ccd91739?sp=1&amp;pid=5007b4af2&amp;color=0,0,0&amp;vtp=1&amp;bt=1&amp;bbb=1"/>
              <p:cNvSpPr/>
              <p:nvPr/>
            </p:nvSpPr>
            <p:spPr>
              <a:xfrm>
                <a:off x="832104" y="1080000"/>
                <a:ext cx="10533888" cy="2933700"/>
              </a:xfrm>
              <a:prstGeom prst="rect">
                <a:avLst/>
              </a:prstGeom>
              <a:noFill/>
              <a:ln/>
            </p:spPr>
            <p:txBody>
              <a:bodyPr wrap="none" lIns="0" tIns="0" rIns="0" bIns="0" rtlCol="0" anchor="t"/>
              <a:lstStyle/>
              <a:p>
                <a:pPr algn="l" latinLnBrk="1">
                  <a:lnSpc>
                    <a:spcPts val="3300"/>
                  </a:lnSpc>
                </a:pPr>
                <a:r>
                  <a:rPr lang="en-US" altLang="zh-CN" sz="1800" b="1" i="0" dirty="0">
                    <a:solidFill>
                      <a:srgbClr val="000000"/>
                    </a:solidFill>
                    <a:latin typeface="微软雅黑" pitchFamily="34" charset="0"/>
                    <a:ea typeface="微软雅黑" pitchFamily="34" charset="-122"/>
                    <a:cs typeface="微软雅黑" pitchFamily="34" charset="-120"/>
                  </a:rPr>
                  <a:t>1</a:t>
                </a:r>
                <a:r>
                  <a:rPr lang="en-US" altLang="zh-CN" sz="1800" b="1" i="0">
                    <a:solidFill>
                      <a:srgbClr val="000000"/>
                    </a:solidFill>
                    <a:latin typeface="微软雅黑" pitchFamily="34" charset="0"/>
                    <a:ea typeface="微软雅黑" pitchFamily="34" charset="-122"/>
                    <a:cs typeface="微软雅黑" pitchFamily="34" charset="-120"/>
                  </a:rPr>
                  <a:t>.</a:t>
                </a:r>
                <a:r>
                  <a:rPr lang="en-US" altLang="zh-CN" sz="1800" b="1" i="0" smtClean="0">
                    <a:solidFill>
                      <a:srgbClr val="000000"/>
                    </a:solidFill>
                    <a:latin typeface="微软雅黑" pitchFamily="34" charset="0"/>
                    <a:ea typeface="微软雅黑" pitchFamily="34" charset="-122"/>
                    <a:cs typeface="微软雅黑" pitchFamily="34" charset="-120"/>
                  </a:rPr>
                  <a:t>具有酸的通性</a:t>
                </a:r>
              </a:p>
              <a:p>
                <a:pPr latinLnBrk="1">
                  <a:lnSpc>
                    <a:spcPts val="3300"/>
                  </a:lnSpc>
                </a:pPr>
                <a:r>
                  <a:rPr lang="en-US" altLang="zh-CN" smtClean="0">
                    <a:solidFill>
                      <a:srgbClr val="000000"/>
                    </a:solidFill>
                    <a:latin typeface="SimSun" panose="02010600030101010101" pitchFamily="2" charset="-122"/>
                    <a:ea typeface="SimSun" pitchFamily="34" charset="-122"/>
                    <a:cs typeface="SimSun" pitchFamily="34" charset="-120"/>
                  </a:rPr>
                  <a:t>    </a:t>
                </a:r>
                <a:r>
                  <a:rPr lang="en-US" altLang="zh-CN">
                    <a:solidFill>
                      <a:srgbClr val="000000"/>
                    </a:solidFill>
                    <a:latin typeface="微软雅黑" pitchFamily="34" charset="0"/>
                    <a:ea typeface="微软雅黑" pitchFamily="34" charset="-122"/>
                    <a:cs typeface="微软雅黑" pitchFamily="34" charset="-120"/>
                  </a:rPr>
                  <a:t>（1）硝酸可以与碱性氧化物、碱、某些盐反应，</a:t>
                </a:r>
                <a:r>
                  <a:rPr lang="en-US" altLang="zh-CN">
                    <a:solidFill>
                      <a:srgbClr val="000000"/>
                    </a:solidFill>
                    <a:latin typeface="微软雅黑" pitchFamily="34" charset="0"/>
                    <a:ea typeface="微软雅黑" pitchFamily="34" charset="-122"/>
                    <a:cs typeface="微软雅黑" pitchFamily="34" charset="-120"/>
                  </a:rPr>
                  <a:t>可以使酸碱指示剂变色</a:t>
                </a:r>
                <a:r>
                  <a:rPr lang="en-US" altLang="zh-CN" smtClean="0">
                    <a:solidFill>
                      <a:srgbClr val="000000"/>
                    </a:solidFill>
                    <a:latin typeface="微软雅黑" pitchFamily="34" charset="0"/>
                    <a:ea typeface="微软雅黑" pitchFamily="34" charset="-122"/>
                    <a:cs typeface="微软雅黑" pitchFamily="34" charset="-120"/>
                  </a:rPr>
                  <a:t>。</a:t>
                </a:r>
              </a:p>
              <a:p>
                <a:pPr latinLnBrk="1">
                  <a:lnSpc>
                    <a:spcPts val="3300"/>
                  </a:lnSpc>
                </a:pPr>
                <a:r>
                  <a:rPr lang="en-US" altLang="zh-CN" smtClean="0">
                    <a:solidFill>
                      <a:srgbClr val="000000"/>
                    </a:solidFill>
                    <a:latin typeface="SimSun" panose="02010600030101010101" pitchFamily="2" charset="-122"/>
                    <a:ea typeface="SimSun" pitchFamily="34" charset="-122"/>
                    <a:cs typeface="SimSun" pitchFamily="34" charset="-120"/>
                  </a:rPr>
                  <a:t>    </a:t>
                </a:r>
                <a:r>
                  <a:rPr lang="en-US" altLang="zh-CN">
                    <a:solidFill>
                      <a:srgbClr val="000000"/>
                    </a:solidFill>
                    <a:latin typeface="微软雅黑" pitchFamily="34" charset="0"/>
                    <a:ea typeface="微软雅黑" pitchFamily="34" charset="-122"/>
                    <a:cs typeface="微软雅黑" pitchFamily="34" charset="-120"/>
                  </a:rPr>
                  <a:t>（2</a:t>
                </a:r>
                <a:r>
                  <a:rPr lang="en-US" altLang="zh-CN">
                    <a:solidFill>
                      <a:srgbClr val="000000"/>
                    </a:solidFill>
                    <a:latin typeface="微软雅黑" pitchFamily="34" charset="0"/>
                    <a:ea typeface="微软雅黑" pitchFamily="34" charset="-122"/>
                    <a:cs typeface="微软雅黑" pitchFamily="34" charset="-120"/>
                  </a:rPr>
                  <a:t>）</a:t>
                </a:r>
                <a:r>
                  <a:rPr lang="en-US" altLang="zh-CN" smtClean="0">
                    <a:solidFill>
                      <a:srgbClr val="000000"/>
                    </a:solidFill>
                    <a:latin typeface="微软雅黑" pitchFamily="34" charset="0"/>
                    <a:ea typeface="微软雅黑" pitchFamily="34" charset="-122"/>
                    <a:cs typeface="微软雅黑" pitchFamily="34" charset="-120"/>
                  </a:rPr>
                  <a:t>硝酸的不定性之一</a:t>
                </a:r>
              </a:p>
              <a:p>
                <a:pPr lvl="0" latinLnBrk="1">
                  <a:lnSpc>
                    <a:spcPts val="3300"/>
                  </a:lnSpc>
                </a:pPr>
                <a:r>
                  <a:rPr lang="en-US" altLang="zh-CN" smtClean="0">
                    <a:solidFill>
                      <a:srgbClr val="000000"/>
                    </a:solidFill>
                    <a:latin typeface="SimSun" panose="02010600030101010101" pitchFamily="2" charset="-122"/>
                    <a:ea typeface="SimSun" pitchFamily="34" charset="-122"/>
                    <a:cs typeface="SimSun" pitchFamily="34" charset="-120"/>
                  </a:rPr>
                  <a:t>    </a:t>
                </a:r>
                <a:r>
                  <a:rPr lang="en-US" altLang="zh-CN" dirty="0">
                    <a:solidFill>
                      <a:srgbClr val="000000"/>
                    </a:solidFill>
                    <a:latin typeface="微软雅黑" pitchFamily="34" charset="0"/>
                    <a:ea typeface="微软雅黑" pitchFamily="34" charset="-122"/>
                    <a:cs typeface="微软雅黑" pitchFamily="34" charset="-120"/>
                  </a:rPr>
                  <a:t>①稀硝酸能使紫色石蕊溶液变红；</a:t>
                </a:r>
                <a:r>
                  <a:rPr lang="en-US" altLang="zh-CN" dirty="0">
                    <a:solidFill>
                      <a:srgbClr val="00A0AF"/>
                    </a:solidFill>
                    <a:latin typeface="微软雅黑" pitchFamily="34" charset="0"/>
                    <a:ea typeface="微软雅黑" pitchFamily="34" charset="-122"/>
                    <a:cs typeface="微软雅黑" pitchFamily="34" charset="-120"/>
                  </a:rPr>
                  <a:t>浓硝酸可使紫色石蕊溶液先变红</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r>
                      <a:rPr lang="en-US" altLang="zh-CN" dirty="0">
                        <a:solidFill>
                          <a:srgbClr val="00A0AF"/>
                        </a:solidFill>
                        <a:latin typeface="Cambria Math" panose="02040503050406030204" pitchFamily="18" charset="0"/>
                        <a:ea typeface="微软雅黑" pitchFamily="34" charset="-122"/>
                        <a:cs typeface="微软雅黑" pitchFamily="34" charset="-120"/>
                      </a:rPr>
                      <m:t>(</m:t>
                    </m:r>
                    <m:sSup>
                      <m:sSupPr>
                        <m:ctrlPr>
                          <a:rPr lang="en-US" altLang="zh-CN" i="1" dirty="0">
                            <a:solidFill>
                              <a:srgbClr val="00A0AF"/>
                            </a:solidFill>
                            <a:latin typeface="Cambria Math" panose="02040503050406030204" pitchFamily="18" charset="0"/>
                            <a:ea typeface="微软雅黑" pitchFamily="34" charset="-122"/>
                            <a:cs typeface="微软雅黑" pitchFamily="34" charset="-120"/>
                          </a:rPr>
                        </m:ctrlPr>
                      </m:sSupPr>
                      <m:e>
                        <m:r>
                          <m:rPr>
                            <m:sty m:val="p"/>
                          </m:rPr>
                          <a:rPr lang="en-US" altLang="zh-CN" dirty="0">
                            <a:solidFill>
                              <a:srgbClr val="00A0AF"/>
                            </a:solidFill>
                            <a:latin typeface="Cambria Math" panose="02040503050406030204" pitchFamily="18" charset="0"/>
                            <a:ea typeface="微软雅黑" pitchFamily="34" charset="-122"/>
                            <a:cs typeface="微软雅黑" pitchFamily="34" charset="-120"/>
                          </a:rPr>
                          <m:t>H</m:t>
                        </m:r>
                      </m:e>
                      <m:sup>
                        <m:r>
                          <a:rPr lang="en-US" altLang="zh-CN" dirty="0">
                            <a:solidFill>
                              <a:srgbClr val="00A0AF"/>
                            </a:solidFill>
                            <a:latin typeface="Cambria Math" panose="02040503050406030204" pitchFamily="18" charset="0"/>
                            <a:ea typeface="微软雅黑" pitchFamily="34" charset="-122"/>
                            <a:cs typeface="微软雅黑" pitchFamily="34" charset="-120"/>
                          </a:rPr>
                          <m:t>+</m:t>
                        </m:r>
                      </m:sup>
                    </m:sSup>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A0AF"/>
                    </a:solidFill>
                    <a:latin typeface="微软雅黑" pitchFamily="34" charset="0"/>
                    <a:ea typeface="微软雅黑" pitchFamily="34" charset="-122"/>
                    <a:cs typeface="微软雅黑" pitchFamily="34" charset="-120"/>
                  </a:rPr>
                  <a:t>的作用，酸性</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r>
                      <a:rPr lang="en-US" altLang="zh-CN" dirty="0">
                        <a:solidFill>
                          <a:srgbClr val="00A0AF"/>
                        </a:solidFill>
                        <a:latin typeface="Cambria Math" panose="02040503050406030204" pitchFamily="18" charset="0"/>
                        <a:ea typeface="微软雅黑" pitchFamily="34" charset="-122"/>
                        <a:cs typeface="微软雅黑" pitchFamily="34" charset="-120"/>
                      </a:rPr>
                      <m:t>)</m:t>
                    </m:r>
                  </m:oMath>
                </a14:m>
                <a:r>
                  <a:rPr lang="en-US" altLang="zh-CN" sz="100" kern="0" spc="-99900" dirty="0">
                    <a:solidFill>
                      <a:srgbClr val="FFFFFF"/>
                    </a:solidFill>
                    <a:latin typeface="微软雅黑" pitchFamily="34" charset="0"/>
                    <a:ea typeface="微软雅黑" pitchFamily="34" charset="-122"/>
                    <a:cs typeface="微软雅黑" pitchFamily="34" charset="-120"/>
                  </a:rPr>
                  <a:t>&lt;/m</a:t>
                </a:r>
                <a:r>
                  <a:rPr lang="en-US" altLang="zh-CN" sz="100" kern="0" spc="-99900">
                    <a:solidFill>
                      <a:srgbClr val="FFFFFF"/>
                    </a:solidFill>
                    <a:latin typeface="微软雅黑" pitchFamily="34" charset="0"/>
                    <a:ea typeface="微软雅黑" pitchFamily="34" charset="-122"/>
                    <a:cs typeface="微软雅黑" pitchFamily="34" charset="-120"/>
                  </a:rPr>
                  <a:t>&gt;</a:t>
                </a:r>
                <a:r>
                  <a:rPr lang="en-US" altLang="zh-CN">
                    <a:solidFill>
                      <a:srgbClr val="00A0AF"/>
                    </a:solidFill>
                    <a:latin typeface="微软雅黑" pitchFamily="34" charset="0"/>
                    <a:ea typeface="微软雅黑" pitchFamily="34" charset="-122"/>
                    <a:cs typeface="微软雅黑" pitchFamily="34" charset="-120"/>
                  </a:rPr>
                  <a:t>后褪色</a:t>
                </a:r>
              </a:p>
              <a:p>
                <a:pPr lvl="0" latinLnBrk="1">
                  <a:lnSpc>
                    <a:spcPts val="3300"/>
                  </a:lnSpc>
                </a:pPr>
                <a:r>
                  <a:rPr lang="en-US" altLang="zh-CN">
                    <a:solidFill>
                      <a:srgbClr val="00A0AF"/>
                    </a:solidFill>
                    <a:latin typeface="微软雅黑" pitchFamily="34" charset="0"/>
                    <a:ea typeface="微软雅黑" pitchFamily="34" charset="-122"/>
                    <a:cs typeface="微软雅黑" pitchFamily="34" charset="-120"/>
                  </a:rPr>
                  <a:t>（</a:t>
                </a:r>
                <a:r>
                  <a:rPr lang="en-US" altLang="zh-CN">
                    <a:solidFill>
                      <a:srgbClr val="00A0AF"/>
                    </a:solidFill>
                    <a:latin typeface="微软雅黑" pitchFamily="34" charset="0"/>
                    <a:ea typeface="微软雅黑" pitchFamily="34" charset="-122"/>
                    <a:cs typeface="微软雅黑" pitchFamily="34" charset="-120"/>
                  </a:rPr>
                  <a:t>强氧化性</a:t>
                </a:r>
                <a:r>
                  <a:rPr lang="en-US" altLang="zh-CN" smtClean="0">
                    <a:solidFill>
                      <a:srgbClr val="00A0AF"/>
                    </a:solidFill>
                    <a:latin typeface="微软雅黑" pitchFamily="34" charset="0"/>
                    <a:ea typeface="微软雅黑" pitchFamily="34" charset="-122"/>
                    <a:cs typeface="微软雅黑" pitchFamily="34" charset="-120"/>
                  </a:rPr>
                  <a:t>）</a:t>
                </a:r>
                <a:r>
                  <a:rPr lang="en-US" altLang="zh-CN" smtClean="0">
                    <a:solidFill>
                      <a:srgbClr val="000000"/>
                    </a:solidFill>
                    <a:latin typeface="微软雅黑" pitchFamily="34" charset="0"/>
                    <a:ea typeface="微软雅黑" pitchFamily="34" charset="-122"/>
                    <a:cs typeface="微软雅黑" pitchFamily="34" charset="-120"/>
                  </a:rPr>
                  <a:t>。</a:t>
                </a:r>
              </a:p>
              <a:p>
                <a:pPr lvl="0" latinLnBrk="1">
                  <a:lnSpc>
                    <a:spcPts val="3300"/>
                  </a:lnSpc>
                </a:pPr>
                <a:r>
                  <a:rPr lang="en-US" altLang="zh-CN" smtClean="0">
                    <a:solidFill>
                      <a:srgbClr val="000000"/>
                    </a:solidFill>
                    <a:latin typeface="SimSun" panose="02010600030101010101" pitchFamily="2" charset="-122"/>
                    <a:ea typeface="SimSun" pitchFamily="34" charset="-122"/>
                    <a:cs typeface="SimSun" pitchFamily="34" charset="-120"/>
                  </a:rPr>
                  <a:t>    </a:t>
                </a:r>
                <a:r>
                  <a:rPr lang="en-US" altLang="zh-CN" dirty="0">
                    <a:solidFill>
                      <a:srgbClr val="000000"/>
                    </a:solidFill>
                    <a:latin typeface="微软雅黑" pitchFamily="34" charset="0"/>
                    <a:ea typeface="微软雅黑" pitchFamily="34" charset="-122"/>
                    <a:cs typeface="微软雅黑" pitchFamily="34" charset="-120"/>
                  </a:rPr>
                  <a:t>②在利用</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HNO</m:t>
                        </m:r>
                      </m:e>
                      <m:sub>
                        <m:r>
                          <a:rPr lang="en-US" altLang="zh-CN"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0000"/>
                    </a:solidFill>
                    <a:latin typeface="微软雅黑" pitchFamily="34" charset="0"/>
                    <a:ea typeface="微软雅黑" pitchFamily="34" charset="-122"/>
                    <a:cs typeface="微软雅黑" pitchFamily="34" charset="-120"/>
                  </a:rPr>
                  <a:t>的酸性时，要注意考虑它的强氧化性。如</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FeO</m:t>
                    </m:r>
                  </m:oMath>
                </a14:m>
                <a:r>
                  <a:rPr lang="en-US" altLang="zh-CN" sz="100" kern="0" spc="-99900" dirty="0">
                    <a:solidFill>
                      <a:srgbClr val="FFFFFF"/>
                    </a:solidFill>
                    <a:latin typeface="微软雅黑" pitchFamily="34" charset="0"/>
                    <a:ea typeface="微软雅黑" pitchFamily="34" charset="-122"/>
                    <a:cs typeface="微软雅黑" pitchFamily="34" charset="-120"/>
                  </a:rPr>
                  <a:t>&lt;/m</a:t>
                </a:r>
                <a:r>
                  <a:rPr lang="en-US" altLang="zh-CN" sz="100" kern="0" spc="-99900">
                    <a:solidFill>
                      <a:srgbClr val="FFFFFF"/>
                    </a:solidFill>
                    <a:latin typeface="微软雅黑" pitchFamily="34" charset="0"/>
                    <a:ea typeface="微软雅黑" pitchFamily="34" charset="-122"/>
                    <a:cs typeface="微软雅黑" pitchFamily="34" charset="-120"/>
                  </a:rPr>
                  <a:t>&gt;</a:t>
                </a:r>
                <a:r>
                  <a:rPr lang="en-US" altLang="zh-CN">
                    <a:solidFill>
                      <a:srgbClr val="000000"/>
                    </a:solidFill>
                    <a:latin typeface="微软雅黑" pitchFamily="34" charset="0"/>
                    <a:ea typeface="微软雅黑" pitchFamily="34" charset="-122"/>
                    <a:cs typeface="微软雅黑" pitchFamily="34" charset="-120"/>
                  </a:rPr>
                  <a:t>与稀硝酸反应的化学方程式应为</a:t>
                </a:r>
              </a:p>
              <a:p>
                <a:pPr lvl="0" latinLnBrk="1">
                  <a:lnSpc>
                    <a:spcPts val="3300"/>
                  </a:lnSpc>
                </a:pPr>
                <a:r>
                  <a:rPr lang="en-US" altLang="zh-CN" sz="100" kern="0" spc="-99900">
                    <a:solidFill>
                      <a:srgbClr val="FFFFFF"/>
                    </a:solidFill>
                    <a:latin typeface="微软雅黑" pitchFamily="34" charset="0"/>
                    <a:ea typeface="微软雅黑" pitchFamily="34" charset="-122"/>
                    <a:cs typeface="微软雅黑" pitchFamily="34" charset="-120"/>
                  </a:rPr>
                  <a:t>&lt;</a:t>
                </a:r>
                <a:r>
                  <a:rPr lang="en-US" altLang="zh-CN" sz="100" kern="0" spc="-99900" dirty="0">
                    <a:solidFill>
                      <a:srgbClr val="FFFFFF"/>
                    </a:solidFill>
                    <a:latin typeface="微软雅黑" pitchFamily="34" charset="0"/>
                    <a:ea typeface="微软雅黑" pitchFamily="34" charset="-122"/>
                    <a:cs typeface="微软雅黑" pitchFamily="34" charset="-120"/>
                  </a:rPr>
                  <a:t>m&gt;</a:t>
                </a:r>
                <a14:m>
                  <m:oMath xmlns:m="http://schemas.openxmlformats.org/officeDocument/2006/math">
                    <m:r>
                      <a:rPr lang="en-US" altLang="zh-CN" dirty="0">
                        <a:solidFill>
                          <a:srgbClr val="000000"/>
                        </a:solidFill>
                        <a:latin typeface="Cambria Math" panose="02040503050406030204" pitchFamily="18" charset="0"/>
                        <a:ea typeface="微软雅黑" pitchFamily="34" charset="-122"/>
                        <a:cs typeface="微软雅黑" pitchFamily="34" charset="-120"/>
                      </a:rPr>
                      <m:t>3</m:t>
                    </m:r>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FeO</m:t>
                    </m:r>
                    <m:r>
                      <a:rPr lang="en-US" altLang="zh-CN" dirty="0">
                        <a:solidFill>
                          <a:srgbClr val="000000"/>
                        </a:solidFill>
                        <a:latin typeface="Cambria Math" panose="02040503050406030204" pitchFamily="18" charset="0"/>
                        <a:ea typeface="微软雅黑" pitchFamily="34" charset="-122"/>
                        <a:cs typeface="微软雅黑" pitchFamily="34" charset="-120"/>
                      </a:rPr>
                      <m:t>+10</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HNO</m:t>
                        </m:r>
                      </m:e>
                      <m:sub>
                        <m:r>
                          <a:rPr lang="en-US" altLang="zh-CN"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0000"/>
                    </a:solidFill>
                    <a:latin typeface="微软雅黑" pitchFamily="34" charset="0"/>
                    <a:ea typeface="微软雅黑" pitchFamily="34" charset="-122"/>
                    <a:cs typeface="微软雅黑" pitchFamily="34" charset="-120"/>
                  </a:rPr>
                  <a:t>（稀）</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d>
                      <m:dPr>
                        <m:begChr m:val=""/>
                        <m:endChr m:val=""/>
                        <m:ctrlPr>
                          <a:rPr lang="en-US" altLang="zh-CN" i="1" dirty="0">
                            <a:solidFill>
                              <a:srgbClr val="000000"/>
                            </a:solidFill>
                            <a:latin typeface="Cambria Math" panose="02040503050406030204" pitchFamily="18" charset="0"/>
                            <a:ea typeface="微软雅黑" pitchFamily="34" charset="-122"/>
                            <a:cs typeface="微软雅黑" pitchFamily="34" charset="-120"/>
                          </a:rPr>
                        </m:ctrlPr>
                      </m:dPr>
                      <m:e>
                        <m:r>
                          <a:rPr lang="en-US" altLang="zh-CN"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i="1" baseline="-2000">
                                      <a:solidFill>
                                        <a:srgbClr val="000000"/>
                                      </a:solidFill>
                                      <a:latin typeface="Cambria Math" panose="02040503050406030204" pitchFamily="18" charset="0"/>
                                    </a:rPr>
                                  </m:ctrlPr>
                                </m:barPr>
                                <m:e>
                                  <m:bar>
                                    <m:barPr>
                                      <m:ctrlPr>
                                        <a:rPr lang="en-US" altLang="zh-CN" i="1" baseline="-8000">
                                          <a:solidFill>
                                            <a:srgbClr val="000000"/>
                                          </a:solidFill>
                                          <a:latin typeface="Cambria Math" panose="02040503050406030204" pitchFamily="18" charset="0"/>
                                        </a:rPr>
                                      </m:ctrlPr>
                                    </m:barPr>
                                    <m:e>
                                      <m:r>
                                        <a:rPr lang="en-US" altLang="zh-CN" baseline="-12000">
                                          <a:solidFill>
                                            <a:srgbClr val="000000"/>
                                          </a:solidFill>
                                          <a:latin typeface="Cambria Math" panose="02040503050406030204" pitchFamily="18" charset="0"/>
                                        </a:rPr>
                                        <m:t>         </m:t>
                                      </m:r>
                                    </m:e>
                                  </m:bar>
                                </m:e>
                              </m:bar>
                            </m:e>
                          </m:mr>
                          <m:mr>
                            <m:e>
                              <m:r>
                                <a:rPr lang="en-US" altLang="zh-CN"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dirty="0">
                            <a:solidFill>
                              <a:srgbClr val="000000"/>
                            </a:solidFill>
                            <a:latin typeface="Cambria Math" panose="02040503050406030204" pitchFamily="18" charset="0"/>
                            <a:ea typeface="微软雅黑" pitchFamily="34" charset="-122"/>
                            <a:cs typeface="微软雅黑" pitchFamily="34" charset="-120"/>
                          </a:rPr>
                          <m:t>  3</m:t>
                        </m:r>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Fe</m:t>
                        </m:r>
                        <m:r>
                          <a:rPr lang="en-US" altLang="zh-CN"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NO</m:t>
                            </m:r>
                          </m:e>
                          <m:sub>
                            <m:r>
                              <a:rPr lang="en-US" altLang="zh-CN"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dirty="0">
                                <a:solidFill>
                                  <a:srgbClr val="000000"/>
                                </a:solidFill>
                                <a:latin typeface="Cambria Math" panose="02040503050406030204" pitchFamily="18" charset="0"/>
                                <a:ea typeface="微软雅黑" pitchFamily="34" charset="-122"/>
                                <a:cs typeface="微软雅黑" pitchFamily="34" charset="-120"/>
                              </a:rPr>
                              <m:t>)</m:t>
                            </m:r>
                          </m:e>
                          <m:sub>
                            <m:r>
                              <a:rPr lang="en-US" altLang="zh-CN"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NO</m:t>
                        </m:r>
                        <m:r>
                          <a:rPr lang="en-US" altLang="zh-CN" dirty="0">
                            <a:solidFill>
                              <a:srgbClr val="000000"/>
                            </a:solidFill>
                            <a:latin typeface="Cambria Math" panose="02040503050406030204" pitchFamily="18" charset="0"/>
                            <a:ea typeface="微软雅黑" pitchFamily="34" charset="-122"/>
                            <a:cs typeface="微软雅黑" pitchFamily="34" charset="-120"/>
                          </a:rPr>
                          <m:t>↑+5</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m:t>
                        </m:r>
                      </m:e>
                    </m:d>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0000"/>
                    </a:solidFill>
                    <a:latin typeface="微软雅黑" pitchFamily="34" charset="0"/>
                    <a:ea typeface="微软雅黑" pitchFamily="34" charset="-122"/>
                    <a:cs typeface="微软雅黑" pitchFamily="34" charset="-120"/>
                  </a:rPr>
                  <a:t>，而不是</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FeO</m:t>
                    </m:r>
                    <m:r>
                      <a:rPr lang="en-US" altLang="zh-CN"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HNO</m:t>
                        </m:r>
                      </m:e>
                      <m:sub>
                        <m:r>
                          <a:rPr lang="en-US" altLang="zh-CN"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0000"/>
                    </a:solidFill>
                    <a:latin typeface="微软雅黑" pitchFamily="34" charset="0"/>
                    <a:ea typeface="微软雅黑" pitchFamily="34" charset="-122"/>
                    <a:cs typeface="微软雅黑" pitchFamily="34" charset="-120"/>
                  </a:rPr>
                  <a:t>（稀）</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r>
                      <a:rPr lang="en-US" altLang="zh-CN"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i="1" baseline="-2000">
                                  <a:solidFill>
                                    <a:srgbClr val="000000"/>
                                  </a:solidFill>
                                  <a:latin typeface="Cambria Math" panose="02040503050406030204" pitchFamily="18" charset="0"/>
                                </a:rPr>
                              </m:ctrlPr>
                            </m:barPr>
                            <m:e>
                              <m:bar>
                                <m:barPr>
                                  <m:ctrlPr>
                                    <a:rPr lang="en-US" altLang="zh-CN" i="1" baseline="-8000">
                                      <a:solidFill>
                                        <a:srgbClr val="000000"/>
                                      </a:solidFill>
                                      <a:latin typeface="Cambria Math" panose="02040503050406030204" pitchFamily="18" charset="0"/>
                                    </a:rPr>
                                  </m:ctrlPr>
                                </m:barPr>
                                <m:e>
                                  <m:r>
                                    <a:rPr lang="en-US" altLang="zh-CN" baseline="-12000">
                                      <a:solidFill>
                                        <a:srgbClr val="000000"/>
                                      </a:solidFill>
                                      <a:latin typeface="Cambria Math" panose="02040503050406030204" pitchFamily="18" charset="0"/>
                                    </a:rPr>
                                    <m:t>         </m:t>
                                  </m:r>
                                </m:e>
                              </m:bar>
                            </m:e>
                          </m:bar>
                        </m:e>
                      </m:mr>
                      <m:mr>
                        <m:e>
                          <m:r>
                            <a:rPr lang="en-US" altLang="zh-CN"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dirty="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Fe</m:t>
                    </m:r>
                    <m:r>
                      <a:rPr lang="en-US" altLang="zh-CN"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NO</m:t>
                        </m:r>
                      </m:e>
                      <m:sub>
                        <m:r>
                          <a:rPr lang="en-US" altLang="zh-CN"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dirty="0">
                            <a:solidFill>
                              <a:srgbClr val="000000"/>
                            </a:solidFill>
                            <a:latin typeface="Cambria Math" panose="02040503050406030204" pitchFamily="18" charset="0"/>
                            <a:ea typeface="微软雅黑" pitchFamily="34" charset="-122"/>
                            <a:cs typeface="微软雅黑" pitchFamily="34" charset="-120"/>
                          </a:rPr>
                          <m:t>)</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p:sp>
            <p:nvSpPr>
              <p:cNvPr id="2" name="P_4#4ccd91739?sp=1&amp;pid=5007b4af2&amp;color=0,0,0&amp;vtp=1&amp;bt=1&amp;bbb=1"/>
              <p:cNvSpPr>
                <a:spLocks noRot="1" noChangeAspect="1" noMove="1" noResize="1" noEditPoints="1" noAdjustHandles="1" noChangeArrowheads="1" noChangeShapeType="1" noTextEdit="1"/>
              </p:cNvSpPr>
              <p:nvPr/>
            </p:nvSpPr>
            <p:spPr>
              <a:xfrm>
                <a:off x="832104" y="1080000"/>
                <a:ext cx="10533888" cy="2933700"/>
              </a:xfrm>
              <a:prstGeom prst="rect">
                <a:avLst/>
              </a:prstGeom>
              <a:blipFill>
                <a:blip r:embed="rId3"/>
                <a:stretch>
                  <a:fillRect l="-1389" r="-2025" b="-3326"/>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P_4#4ccd91739?sp=1&amp;pid=5007b4af2&amp;color=0,0,0&amp;vtp=1&amp;bt=1&amp;bbb=1&amp;hb=1"/>
              <p:cNvSpPr/>
              <p:nvPr/>
            </p:nvSpPr>
            <p:spPr>
              <a:xfrm>
                <a:off x="832104" y="1080000"/>
                <a:ext cx="10533888" cy="3060700"/>
              </a:xfrm>
              <a:prstGeom prst="rect">
                <a:avLst/>
              </a:prstGeom>
              <a:noFill/>
              <a:ln/>
            </p:spPr>
            <p:txBody>
              <a:bodyPr wrap="none" lIns="0" tIns="0" rIns="0" bIns="0" rtlCol="0" anchor="t"/>
              <a:lstStyle/>
              <a:p>
                <a:pPr algn="l" latinLnBrk="1">
                  <a:lnSpc>
                    <a:spcPts val="3300"/>
                  </a:lnSpc>
                </a:pPr>
                <a:r>
                  <a:rPr lang="en-US" altLang="zh-CN" sz="1800" b="1" i="0" dirty="0">
                    <a:solidFill>
                      <a:srgbClr val="000000"/>
                    </a:solidFill>
                    <a:latin typeface="微软雅黑" pitchFamily="34" charset="0"/>
                    <a:ea typeface="微软雅黑" pitchFamily="34" charset="-122"/>
                    <a:cs typeface="微软雅黑" pitchFamily="34" charset="-120"/>
                  </a:rPr>
                  <a:t>2.硝酸的特性——不稳定性</a:t>
                </a:r>
                <a:endParaRPr lang="en-US" altLang="zh-CN" sz="1800" dirty="0"/>
              </a:p>
              <a:p>
                <a:pPr latinLnBrk="1">
                  <a:lnSpc>
                    <a:spcPts val="3300"/>
                  </a:lnSpc>
                </a:pPr>
                <a:r>
                  <a:rPr lang="en-US" altLang="zh-CN" b="0" i="0" smtClean="0">
                    <a:solidFill>
                      <a:srgbClr val="000000"/>
                    </a:solidFill>
                    <a:latin typeface="SimSun" panose="02010600030101010101" pitchFamily="2" charset="-122"/>
                    <a:ea typeface="微软雅黑" pitchFamily="34" charset="-122"/>
                    <a:cs typeface="微软雅黑" pitchFamily="34" charset="-120"/>
                  </a:rPr>
                  <a:t>    </a:t>
                </a:r>
                <a:r>
                  <a:rPr lang="en-US" altLang="zh-CN" sz="1800" b="0" i="0" smtClean="0">
                    <a:solidFill>
                      <a:srgbClr val="000000"/>
                    </a:solidFill>
                    <a:latin typeface="微软雅黑" pitchFamily="34" charset="0"/>
                    <a:ea typeface="微软雅黑" pitchFamily="34" charset="-122"/>
                    <a:cs typeface="微软雅黑" pitchFamily="34" charset="-120"/>
                  </a:rPr>
                  <a:t>硝酸是不稳定性酸</a:t>
                </a:r>
                <a:r>
                  <a:rPr lang="en-US" altLang="zh-CN" sz="1800" b="0" i="0" dirty="0">
                    <a:solidFill>
                      <a:srgbClr val="000000"/>
                    </a:solidFill>
                    <a:latin typeface="微软雅黑" pitchFamily="34" charset="0"/>
                    <a:ea typeface="微软雅黑" pitchFamily="34" charset="-122"/>
                    <a:cs typeface="微软雅黑" pitchFamily="34" charset="-120"/>
                  </a:rPr>
                  <a:t>，受热或者光照条件下易分解</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反应的化学方程式为</a:t>
                </a:r>
              </a:p>
              <a:p>
                <a:pPr latinLnBrk="1">
                  <a:lnSpc>
                    <a:spcPts val="4300"/>
                  </a:lnSpc>
                </a:pPr>
                <a:r>
                  <a:rPr lang="en-US" altLang="zh-CN" sz="100" b="0" i="0" kern="0" spc="-99900" smtClean="0">
                    <a:solidFill>
                      <a:srgbClr val="FFFFFF"/>
                    </a:solidFill>
                    <a:latin typeface="微软雅黑" pitchFamily="34" charset="0"/>
                    <a:ea typeface="微软雅黑" pitchFamily="34" charset="-122"/>
                    <a:cs typeface="微软雅黑" pitchFamily="34" charset="-120"/>
                  </a:rPr>
                  <a:t>&lt;</a:t>
                </a:r>
                <a:r>
                  <a:rPr lang="en-US" altLang="zh-CN" sz="100" b="0" i="0" kern="0" spc="-99900" dirty="0">
                    <a:solidFill>
                      <a:srgbClr val="FFFFFF"/>
                    </a:solidFill>
                    <a:latin typeface="微软雅黑" pitchFamily="34" charset="0"/>
                    <a:ea typeface="微软雅黑" pitchFamily="34" charset="-122"/>
                    <a:cs typeface="微软雅黑" pitchFamily="34" charset="-120"/>
                  </a:rPr>
                  <a:t>m&gt;</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1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2000">
                                          <a:solidFill>
                                            <a:srgbClr val="000000"/>
                                          </a:solidFill>
                                          <a:latin typeface="Cambria Math" panose="02040503050406030204" pitchFamily="18" charset="0"/>
                                        </a:rPr>
                                        <m:t>   △   </m:t>
                                      </m:r>
                                    </m:e>
                                  </m:bar>
                                </m:e>
                              </m:bar>
                            </m:e>
                          </m:mr>
                          <m:mr>
                            <m:e>
                              <m:r>
                                <a:rPr lang="en-US" altLang="zh-CN" sz="1800" b="0" baseline="10000">
                                  <a:solidFill>
                                    <a:srgbClr val="000000"/>
                                  </a:solidFill>
                                  <a:latin typeface="Cambria Math" panose="02040503050406030204" pitchFamily="18" charset="0"/>
                                </a:rPr>
                                <m:t>或光照</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&lt;/m&gt;</a:t>
                </a:r>
                <a:r>
                  <a:rPr lang="en-US" altLang="zh-CN" sz="1800" b="0" i="0" dirty="0">
                    <a:solidFill>
                      <a:srgbClr val="000000"/>
                    </a:solidFill>
                    <a:latin typeface="微软雅黑" pitchFamily="34" charset="0"/>
                    <a:ea typeface="微软雅黑" pitchFamily="34" charset="-122"/>
                    <a:cs typeface="微软雅黑" pitchFamily="34" charset="-120"/>
                  </a:rPr>
                  <a:t>，所以实验室中常用</a:t>
                </a:r>
                <a:r>
                  <a:rPr lang="en-US" altLang="zh-CN" sz="1800" b="0" i="0" dirty="0">
                    <a:solidFill>
                      <a:srgbClr val="00A0AF"/>
                    </a:solidFill>
                    <a:latin typeface="微软雅黑" pitchFamily="34" charset="0"/>
                    <a:ea typeface="微软雅黑" pitchFamily="34" charset="-122"/>
                    <a:cs typeface="微软雅黑" pitchFamily="34" charset="-120"/>
                  </a:rPr>
                  <a:t>棕色瓶贮存硝酸，并放置在阴凉处。</a:t>
                </a:r>
                <a:endParaRPr lang="en-US" altLang="zh-CN" sz="1800" dirty="0"/>
              </a:p>
              <a:p>
                <a:pPr latinLnBrk="1">
                  <a:lnSpc>
                    <a:spcPts val="3300"/>
                  </a:lnSpc>
                </a:pPr>
                <a:r>
                  <a:rPr lang="en-US" altLang="zh-CN" b="1" i="0" smtClean="0">
                    <a:solidFill>
                      <a:srgbClr val="000000"/>
                    </a:solidFill>
                    <a:latin typeface="微软雅黑" pitchFamily="34" charset="0"/>
                    <a:ea typeface="微软雅黑" pitchFamily="34" charset="-122"/>
                    <a:cs typeface="微软雅黑" pitchFamily="34" charset="-120"/>
                  </a:rPr>
                  <a:t>话里有</a:t>
                </a:r>
                <a:r>
                  <a:rPr lang="en-US" altLang="zh-CN" b="1" i="0" dirty="0">
                    <a:solidFill>
                      <a:srgbClr val="000000"/>
                    </a:solidFill>
                    <a:latin typeface="微软雅黑" pitchFamily="34" charset="0"/>
                    <a:ea typeface="微软雅黑" pitchFamily="34" charset="-122"/>
                    <a:cs typeface="微软雅黑" pitchFamily="34" charset="-120"/>
                  </a:rPr>
                  <a:t>“</a:t>
                </a:r>
                <a:r>
                  <a:rPr lang="en-US" altLang="zh-CN" b="1" i="0">
                    <a:solidFill>
                      <a:srgbClr val="000000"/>
                    </a:solidFill>
                    <a:latin typeface="微软雅黑" pitchFamily="34" charset="0"/>
                    <a:ea typeface="微软雅黑" pitchFamily="34" charset="-122"/>
                    <a:cs typeface="微软雅黑" pitchFamily="34" charset="-120"/>
                  </a:rPr>
                  <a:t>化</a:t>
                </a:r>
                <a:r>
                  <a:rPr lang="en-US" altLang="zh-CN" b="1" i="0" smtClean="0">
                    <a:solidFill>
                      <a:srgbClr val="000000"/>
                    </a:solidFill>
                    <a:latin typeface="微软雅黑" pitchFamily="34" charset="0"/>
                    <a:ea typeface="微软雅黑" pitchFamily="34" charset="-122"/>
                    <a:cs typeface="微软雅黑" pitchFamily="34" charset="-120"/>
                  </a:rPr>
                  <a:t>”</a:t>
                </a:r>
              </a:p>
              <a:p>
                <a:pPr lvl="0" algn="ctr" latinLnBrk="1">
                  <a:lnSpc>
                    <a:spcPts val="3300"/>
                  </a:lnSpc>
                </a:pPr>
                <a:r>
                  <a:rPr lang="en-US" altLang="zh-CN" b="1">
                    <a:solidFill>
                      <a:srgbClr val="000000"/>
                    </a:solidFill>
                    <a:latin typeface="微软雅黑" pitchFamily="34" charset="0"/>
                    <a:ea typeface="微软雅黑" pitchFamily="34" charset="-122"/>
                    <a:cs typeface="微软雅黑" pitchFamily="34" charset="-120"/>
                  </a:rPr>
                  <a:t>硝酸的不定性之二</a:t>
                </a:r>
                <a:endParaRPr lang="en-US" altLang="zh-CN">
                  <a:solidFill>
                    <a:prstClr val="black"/>
                  </a:solidFill>
                </a:endParaRPr>
              </a:p>
              <a:p>
                <a:pPr lvl="0" latinLnBrk="1">
                  <a:lnSpc>
                    <a:spcPts val="3300"/>
                  </a:lnSpc>
                </a:pPr>
                <a:r>
                  <a:rPr lang="en-US" altLang="zh-CN" smtClean="0">
                    <a:solidFill>
                      <a:srgbClr val="000000"/>
                    </a:solidFill>
                    <a:latin typeface="微软雅黑" pitchFamily="34" charset="0"/>
                    <a:ea typeface="楷体" pitchFamily="34" charset="-122"/>
                    <a:cs typeface="微软雅黑" pitchFamily="34" charset="-120"/>
                  </a:rPr>
                  <a:t>纯净的硝酸是无色液体</a:t>
                </a:r>
                <a:r>
                  <a:rPr lang="en-US" altLang="zh-CN">
                    <a:solidFill>
                      <a:srgbClr val="000000"/>
                    </a:solidFill>
                    <a:latin typeface="微软雅黑" pitchFamily="34" charset="0"/>
                    <a:ea typeface="微软雅黑" pitchFamily="34" charset="-122"/>
                    <a:cs typeface="微软雅黑" pitchFamily="34" charset="-120"/>
                  </a:rPr>
                  <a:t>，</a:t>
                </a:r>
                <a:r>
                  <a:rPr lang="en-US" altLang="zh-CN">
                    <a:solidFill>
                      <a:srgbClr val="000000"/>
                    </a:solidFill>
                    <a:latin typeface="微软雅黑" pitchFamily="34" charset="0"/>
                    <a:ea typeface="楷体" pitchFamily="34" charset="-122"/>
                    <a:cs typeface="微软雅黑" pitchFamily="34" charset="-120"/>
                  </a:rPr>
                  <a:t>由于硝酸在储存过程中会分解产生二氧化氮</a:t>
                </a:r>
                <a:r>
                  <a:rPr lang="en-US" altLang="zh-CN">
                    <a:solidFill>
                      <a:srgbClr val="000000"/>
                    </a:solidFill>
                    <a:latin typeface="微软雅黑" pitchFamily="34" charset="0"/>
                    <a:ea typeface="微软雅黑" pitchFamily="34" charset="-122"/>
                    <a:cs typeface="微软雅黑" pitchFamily="34" charset="-120"/>
                  </a:rPr>
                  <a:t>，</a:t>
                </a:r>
                <a:r>
                  <a:rPr lang="en-US" altLang="zh-CN">
                    <a:solidFill>
                      <a:srgbClr val="000000"/>
                    </a:solidFill>
                    <a:latin typeface="微软雅黑" pitchFamily="34" charset="0"/>
                    <a:ea typeface="楷体" pitchFamily="34" charset="-122"/>
                    <a:cs typeface="微软雅黑" pitchFamily="34" charset="-120"/>
                  </a:rPr>
                  <a:t>而二氧化氮呈红棕色</a:t>
                </a:r>
                <a:r>
                  <a:rPr lang="en-US" altLang="zh-CN">
                    <a:solidFill>
                      <a:srgbClr val="000000"/>
                    </a:solidFill>
                    <a:latin typeface="微软雅黑" pitchFamily="34" charset="0"/>
                    <a:ea typeface="微软雅黑" pitchFamily="34" charset="-122"/>
                    <a:cs typeface="微软雅黑" pitchFamily="34" charset="-120"/>
                  </a:rPr>
                  <a:t>，</a:t>
                </a:r>
                <a:r>
                  <a:rPr lang="en-US" altLang="zh-CN">
                    <a:solidFill>
                      <a:srgbClr val="000000"/>
                    </a:solidFill>
                    <a:latin typeface="微软雅黑" pitchFamily="34" charset="0"/>
                    <a:ea typeface="楷体" pitchFamily="34" charset="-122"/>
                    <a:cs typeface="微软雅黑" pitchFamily="34" charset="-120"/>
                  </a:rPr>
                  <a:t>因此市售的</a:t>
                </a:r>
              </a:p>
              <a:p>
                <a:pPr lvl="0" latinLnBrk="1">
                  <a:lnSpc>
                    <a:spcPts val="3300"/>
                  </a:lnSpc>
                </a:pPr>
                <a:r>
                  <a:rPr lang="en-US" altLang="zh-CN">
                    <a:solidFill>
                      <a:srgbClr val="000000"/>
                    </a:solidFill>
                    <a:latin typeface="微软雅黑" pitchFamily="34" charset="0"/>
                    <a:ea typeface="楷体" pitchFamily="34" charset="-122"/>
                    <a:cs typeface="微软雅黑" pitchFamily="34" charset="-120"/>
                  </a:rPr>
                  <a:t>硝酸通常会呈现淡黄色或棕色</a:t>
                </a:r>
                <a:r>
                  <a:rPr lang="en-US" altLang="zh-CN" smtClean="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p:sp>
            <p:nvSpPr>
              <p:cNvPr id="2" name="P_4#4ccd91739?sp=1&amp;pid=5007b4af2&amp;color=0,0,0&amp;vtp=1&amp;bt=1&amp;bbb=1&amp;hb=1"/>
              <p:cNvSpPr>
                <a:spLocks noRot="1" noChangeAspect="1" noMove="1" noResize="1" noEditPoints="1" noAdjustHandles="1" noChangeArrowheads="1" noChangeShapeType="1" noTextEdit="1"/>
              </p:cNvSpPr>
              <p:nvPr/>
            </p:nvSpPr>
            <p:spPr>
              <a:xfrm>
                <a:off x="832104" y="1080000"/>
                <a:ext cx="10533888" cy="3060700"/>
              </a:xfrm>
              <a:prstGeom prst="rect">
                <a:avLst/>
              </a:prstGeom>
              <a:blipFill>
                <a:blip r:embed="rId3"/>
                <a:stretch>
                  <a:fillRect l="-1389" r="-1331" b="-3187"/>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P_4#4ccd91739?sp=1&amp;pid=5007b4af2&amp;color=0,0,0&amp;vtp=1&amp;bt=1&amp;bbb=1"/>
              <p:cNvSpPr/>
              <p:nvPr/>
            </p:nvSpPr>
            <p:spPr>
              <a:xfrm>
                <a:off x="832104" y="1080000"/>
                <a:ext cx="10533888" cy="3848100"/>
              </a:xfrm>
              <a:prstGeom prst="rect">
                <a:avLst/>
              </a:prstGeom>
              <a:noFill/>
              <a:ln/>
            </p:spPr>
            <p:txBody>
              <a:bodyPr wrap="none" lIns="0" tIns="0" rIns="0" bIns="0" rtlCol="0" anchor="t"/>
              <a:lstStyle/>
              <a:p>
                <a:pPr algn="l" latinLnBrk="1">
                  <a:lnSpc>
                    <a:spcPts val="3300"/>
                  </a:lnSpc>
                </a:pPr>
                <a:r>
                  <a:rPr lang="en-US" altLang="zh-CN" sz="1800" b="1" i="0" dirty="0">
                    <a:solidFill>
                      <a:srgbClr val="000000"/>
                    </a:solidFill>
                    <a:latin typeface="微软雅黑" pitchFamily="34" charset="0"/>
                    <a:ea typeface="微软雅黑" pitchFamily="34" charset="-122"/>
                    <a:cs typeface="微软雅黑" pitchFamily="34" charset="-120"/>
                  </a:rPr>
                  <a:t>3.硝酸的特性</a:t>
                </a:r>
                <a:r>
                  <a:rPr lang="en-US" altLang="zh-CN" sz="1800" b="1" i="0">
                    <a:solidFill>
                      <a:srgbClr val="000000"/>
                    </a:solidFill>
                    <a:latin typeface="微软雅黑" pitchFamily="34" charset="0"/>
                    <a:ea typeface="微软雅黑" pitchFamily="34" charset="-122"/>
                    <a:cs typeface="微软雅黑" pitchFamily="34" charset="-120"/>
                  </a:rPr>
                  <a:t>——</a:t>
                </a:r>
                <a:r>
                  <a:rPr lang="en-US" altLang="zh-CN" sz="1800" b="1" i="0" smtClean="0">
                    <a:solidFill>
                      <a:srgbClr val="000000"/>
                    </a:solidFill>
                    <a:latin typeface="微软雅黑" pitchFamily="34" charset="0"/>
                    <a:ea typeface="微软雅黑" pitchFamily="34" charset="-122"/>
                    <a:cs typeface="微软雅黑" pitchFamily="34" charset="-120"/>
                  </a:rPr>
                  <a:t>强氧化性</a:t>
                </a:r>
              </a:p>
              <a:p>
                <a:pPr lvl="0" latinLnBrk="1">
                  <a:lnSpc>
                    <a:spcPts val="3300"/>
                  </a:lnSpc>
                </a:pPr>
                <a:r>
                  <a:rPr lang="en-US" altLang="zh-CN" smtClean="0">
                    <a:solidFill>
                      <a:srgbClr val="000000"/>
                    </a:solidFill>
                    <a:latin typeface="SimSun" panose="02010600030101010101" pitchFamily="2" charset="-122"/>
                    <a:ea typeface="SimSun" pitchFamily="34" charset="-122"/>
                    <a:cs typeface="SimSun" pitchFamily="34" charset="-120"/>
                  </a:rPr>
                  <a:t>    </a:t>
                </a:r>
                <a:r>
                  <a:rPr lang="en-US" altLang="zh-CN">
                    <a:solidFill>
                      <a:srgbClr val="000000"/>
                    </a:solidFill>
                    <a:latin typeface="微软雅黑" pitchFamily="34" charset="0"/>
                    <a:ea typeface="微软雅黑" pitchFamily="34" charset="-122"/>
                    <a:cs typeface="微软雅黑" pitchFamily="34" charset="-120"/>
                  </a:rPr>
                  <a:t>（1）硝酸的强氧化性规律</a:t>
                </a:r>
                <a:endParaRPr lang="en-US" altLang="zh-CN">
                  <a:solidFill>
                    <a:prstClr val="black"/>
                  </a:solidFill>
                </a:endParaRPr>
              </a:p>
              <a:p>
                <a:pPr lvl="0" latinLnBrk="1">
                  <a:lnSpc>
                    <a:spcPts val="3300"/>
                  </a:lnSpc>
                </a:pPr>
                <a:r>
                  <a:rPr lang="en-US" altLang="zh-CN" smtClean="0">
                    <a:solidFill>
                      <a:srgbClr val="000000"/>
                    </a:solidFill>
                    <a:latin typeface="SimSun" panose="02010600030101010101" pitchFamily="2" charset="-122"/>
                    <a:ea typeface="微软雅黑" pitchFamily="34" charset="-122"/>
                    <a:cs typeface="微软雅黑" pitchFamily="34" charset="-120"/>
                  </a:rPr>
                  <a:t>    </a:t>
                </a:r>
                <a:r>
                  <a:rPr lang="en-US" altLang="zh-CN" smtClean="0">
                    <a:solidFill>
                      <a:srgbClr val="000000"/>
                    </a:solidFill>
                    <a:latin typeface="微软雅黑" pitchFamily="34" charset="0"/>
                    <a:ea typeface="微软雅黑" pitchFamily="34" charset="-122"/>
                    <a:cs typeface="微软雅黑" pitchFamily="34" charset="-120"/>
                  </a:rPr>
                  <a:t>①</a:t>
                </a:r>
                <a:r>
                  <a:rPr lang="en-US" altLang="zh-CN">
                    <a:solidFill>
                      <a:srgbClr val="000000"/>
                    </a:solidFill>
                    <a:latin typeface="微软雅黑" pitchFamily="34" charset="0"/>
                    <a:ea typeface="微软雅黑" pitchFamily="34" charset="-122"/>
                    <a:cs typeface="微软雅黑" pitchFamily="34" charset="-120"/>
                  </a:rPr>
                  <a:t>温度越高、硝酸浓度越大，其氧化性越强。</a:t>
                </a:r>
                <a:endParaRPr lang="en-US" altLang="zh-CN">
                  <a:solidFill>
                    <a:prstClr val="black"/>
                  </a:solidFill>
                </a:endParaRPr>
              </a:p>
              <a:p>
                <a:pPr lvl="0" latinLnBrk="1">
                  <a:lnSpc>
                    <a:spcPts val="3300"/>
                  </a:lnSpc>
                </a:pPr>
                <a:r>
                  <a:rPr lang="en-US" altLang="zh-CN" smtClean="0">
                    <a:solidFill>
                      <a:srgbClr val="000000"/>
                    </a:solidFill>
                    <a:latin typeface="SimSun" panose="02010600030101010101" pitchFamily="2" charset="-122"/>
                    <a:ea typeface="微软雅黑" pitchFamily="34" charset="-122"/>
                    <a:cs typeface="微软雅黑" pitchFamily="34" charset="-120"/>
                  </a:rPr>
                  <a:t>    </a:t>
                </a:r>
                <a:r>
                  <a:rPr lang="en-US" altLang="zh-CN" smtClean="0">
                    <a:solidFill>
                      <a:srgbClr val="000000"/>
                    </a:solidFill>
                    <a:latin typeface="微软雅黑" pitchFamily="34" charset="0"/>
                    <a:ea typeface="微软雅黑" pitchFamily="34" charset="-122"/>
                    <a:cs typeface="微软雅黑" pitchFamily="34" charset="-120"/>
                  </a:rPr>
                  <a:t>②</a:t>
                </a:r>
                <a:r>
                  <a:rPr lang="en-US" altLang="zh-CN">
                    <a:solidFill>
                      <a:srgbClr val="000000"/>
                    </a:solidFill>
                    <a:latin typeface="微软雅黑" pitchFamily="34" charset="0"/>
                    <a:ea typeface="微软雅黑" pitchFamily="34" charset="-122"/>
                    <a:cs typeface="微软雅黑" pitchFamily="34" charset="-120"/>
                  </a:rPr>
                  <a:t>与硝酸反应时，</a:t>
                </a:r>
                <a:r>
                  <a:rPr lang="en-US" altLang="zh-CN">
                    <a:solidFill>
                      <a:srgbClr val="000000"/>
                    </a:solidFill>
                    <a:latin typeface="微软雅黑" pitchFamily="34" charset="0"/>
                    <a:ea typeface="微软雅黑" pitchFamily="34" charset="-122"/>
                    <a:cs typeface="微软雅黑" pitchFamily="34" charset="-120"/>
                  </a:rPr>
                  <a:t>还原剂一般被氧化成最高价态</a:t>
                </a:r>
                <a:r>
                  <a:rPr lang="en-US" altLang="zh-CN" smtClean="0">
                    <a:solidFill>
                      <a:srgbClr val="000000"/>
                    </a:solidFill>
                    <a:latin typeface="微软雅黑" pitchFamily="34" charset="0"/>
                    <a:ea typeface="微软雅黑" pitchFamily="34" charset="-122"/>
                    <a:cs typeface="微软雅黑" pitchFamily="34" charset="-120"/>
                  </a:rPr>
                  <a:t>。</a:t>
                </a:r>
              </a:p>
              <a:p>
                <a:pPr lvl="0" latinLnBrk="1">
                  <a:lnSpc>
                    <a:spcPts val="3300"/>
                  </a:lnSpc>
                </a:pPr>
                <a:r>
                  <a:rPr lang="en-US" altLang="zh-CN" smtClean="0">
                    <a:solidFill>
                      <a:srgbClr val="000000"/>
                    </a:solidFill>
                    <a:latin typeface="SimSun" panose="02010600030101010101" pitchFamily="2" charset="-122"/>
                    <a:ea typeface="SimSun" pitchFamily="34" charset="-122"/>
                    <a:cs typeface="SimSun" pitchFamily="34" charset="-120"/>
                  </a:rPr>
                  <a:t>    </a:t>
                </a:r>
                <a:r>
                  <a:rPr lang="en-US" altLang="zh-CN" dirty="0">
                    <a:solidFill>
                      <a:srgbClr val="000000"/>
                    </a:solidFill>
                    <a:latin typeface="微软雅黑" pitchFamily="34" charset="0"/>
                    <a:ea typeface="微软雅黑" pitchFamily="34" charset="-122"/>
                    <a:cs typeface="微软雅黑" pitchFamily="34" charset="-120"/>
                  </a:rPr>
                  <a:t>（2）与非金属单质的反应</a:t>
                </a:r>
                <a:endParaRPr lang="en-US" altLang="zh-CN" dirty="0">
                  <a:solidFill>
                    <a:prstClr val="black"/>
                  </a:solidFill>
                </a:endParaRPr>
              </a:p>
              <a:p>
                <a:pPr lvl="0" latinLnBrk="1">
                  <a:lnSpc>
                    <a:spcPts val="3300"/>
                  </a:lnSpc>
                </a:pPr>
                <a:r>
                  <a:rPr lang="en-US" altLang="zh-CN" smtClean="0">
                    <a:solidFill>
                      <a:srgbClr val="000000"/>
                    </a:solidFill>
                    <a:latin typeface="SimSun" panose="02010600030101010101" pitchFamily="2" charset="-122"/>
                    <a:ea typeface="微软雅黑" pitchFamily="34" charset="-122"/>
                    <a:cs typeface="微软雅黑" pitchFamily="34" charset="-120"/>
                  </a:rPr>
                  <a:t>    </a:t>
                </a:r>
                <a:r>
                  <a:rPr lang="en-US" altLang="zh-CN" smtClean="0">
                    <a:solidFill>
                      <a:srgbClr val="00A0AF"/>
                    </a:solidFill>
                    <a:latin typeface="微软雅黑" pitchFamily="34" charset="0"/>
                    <a:ea typeface="微软雅黑" pitchFamily="34" charset="-122"/>
                    <a:cs typeface="微软雅黑" pitchFamily="34" charset="-120"/>
                  </a:rPr>
                  <a:t>浓硝酸</a:t>
                </a:r>
                <a:r>
                  <a:rPr lang="en-US" altLang="zh-CN" smtClean="0">
                    <a:solidFill>
                      <a:srgbClr val="000000"/>
                    </a:solidFill>
                    <a:latin typeface="微软雅黑" pitchFamily="34" charset="0"/>
                    <a:ea typeface="微软雅黑" pitchFamily="34" charset="-122"/>
                    <a:cs typeface="微软雅黑" pitchFamily="34" charset="-120"/>
                  </a:rPr>
                  <a:t>与非金属单质</a:t>
                </a:r>
                <a:r>
                  <a:rPr lang="en-US" altLang="zh-CN" dirty="0">
                    <a:solidFill>
                      <a:srgbClr val="000000"/>
                    </a:solidFill>
                    <a:latin typeface="微软雅黑" pitchFamily="34" charset="0"/>
                    <a:ea typeface="微软雅黑" pitchFamily="34" charset="-122"/>
                    <a:cs typeface="微软雅黑" pitchFamily="34" charset="-120"/>
                  </a:rPr>
                  <a:t>C、</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0000"/>
                    </a:solidFill>
                    <a:latin typeface="微软雅黑" pitchFamily="34" charset="0"/>
                    <a:ea typeface="微软雅黑" pitchFamily="34" charset="-122"/>
                    <a:cs typeface="微软雅黑" pitchFamily="34" charset="-120"/>
                  </a:rPr>
                  <a:t>、</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P</m:t>
                    </m:r>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0000"/>
                    </a:solidFill>
                    <a:latin typeface="微软雅黑" pitchFamily="34" charset="0"/>
                    <a:ea typeface="微软雅黑" pitchFamily="34" charset="-122"/>
                    <a:cs typeface="微软雅黑" pitchFamily="34" charset="-120"/>
                  </a:rPr>
                  <a:t>等在加热条件下反应，</a:t>
                </a:r>
                <a:r>
                  <a:rPr lang="en-US" altLang="zh-CN">
                    <a:solidFill>
                      <a:srgbClr val="000000"/>
                    </a:solidFill>
                    <a:latin typeface="微软雅黑" pitchFamily="34" charset="0"/>
                    <a:ea typeface="微软雅黑" pitchFamily="34" charset="-122"/>
                    <a:cs typeface="微软雅黑" pitchFamily="34" charset="-120"/>
                  </a:rPr>
                  <a:t>非金属元素被氧化成</a:t>
                </a:r>
                <a:r>
                  <a:rPr lang="en-US" altLang="zh-CN">
                    <a:solidFill>
                      <a:srgbClr val="00A0AF"/>
                    </a:solidFill>
                    <a:latin typeface="微软雅黑" pitchFamily="34" charset="0"/>
                    <a:ea typeface="微软雅黑" pitchFamily="34" charset="-122"/>
                    <a:cs typeface="微软雅黑" pitchFamily="34" charset="-120"/>
                  </a:rPr>
                  <a:t>酸性氧化物或最高价含氧酸</a:t>
                </a:r>
                <a:r>
                  <a:rPr lang="en-US" altLang="zh-CN">
                    <a:solidFill>
                      <a:srgbClr val="000000"/>
                    </a:solidFill>
                    <a:latin typeface="微软雅黑" pitchFamily="34" charset="0"/>
                    <a:ea typeface="微软雅黑" pitchFamily="34" charset="-122"/>
                    <a:cs typeface="微软雅黑" pitchFamily="34" charset="-120"/>
                  </a:rPr>
                  <a:t>。</a:t>
                </a:r>
              </a:p>
              <a:p>
                <a:pPr lvl="0" latinLnBrk="1">
                  <a:lnSpc>
                    <a:spcPts val="3300"/>
                  </a:lnSpc>
                </a:pPr>
                <a:r>
                  <a:rPr lang="en-US" altLang="zh-CN">
                    <a:solidFill>
                      <a:srgbClr val="000000"/>
                    </a:solidFill>
                    <a:latin typeface="微软雅黑" pitchFamily="34" charset="0"/>
                    <a:ea typeface="微软雅黑" pitchFamily="34" charset="-122"/>
                    <a:cs typeface="微软雅黑" pitchFamily="34" charset="-120"/>
                  </a:rPr>
                  <a:t>如</a:t>
                </a:r>
                <a:r>
                  <a:rPr lang="en-US" altLang="zh-CN" dirty="0">
                    <a:solidFill>
                      <a:srgbClr val="000000"/>
                    </a:solidFill>
                    <a:latin typeface="微软雅黑" pitchFamily="34" charset="0"/>
                    <a:ea typeface="微软雅黑" pitchFamily="34" charset="-122"/>
                    <a:cs typeface="微软雅黑" pitchFamily="34" charset="-120"/>
                  </a:rPr>
                  <a:t>：</a:t>
                </a:r>
                <a:endParaRPr lang="en-US" altLang="zh-CN" dirty="0">
                  <a:solidFill>
                    <a:prstClr val="black"/>
                  </a:solidFill>
                </a:endParaRPr>
              </a:p>
              <a:p>
                <a:pPr lvl="0" algn="ctr" latinLnBrk="1">
                  <a:lnSpc>
                    <a:spcPts val="3600"/>
                  </a:lnSpc>
                </a:pPr>
                <a:r>
                  <a:rPr lang="en-US" altLang="zh-CN" sz="100" kern="0" spc="-99900" smtClean="0">
                    <a:solidFill>
                      <a:srgbClr val="FFFFFF"/>
                    </a:solidFill>
                    <a:latin typeface="微软雅黑" pitchFamily="34" charset="0"/>
                    <a:ea typeface="微软雅黑" pitchFamily="34" charset="-122"/>
                    <a:cs typeface="微软雅黑" pitchFamily="34" charset="-120"/>
                  </a:rPr>
                  <a:t>&lt;</a:t>
                </a:r>
                <a:r>
                  <a:rPr lang="en-US" altLang="zh-CN" sz="100" kern="0" spc="-99900" dirty="0">
                    <a:solidFill>
                      <a:srgbClr val="FFFFFF"/>
                    </a:solidFill>
                    <a:latin typeface="微软雅黑" pitchFamily="34" charset="0"/>
                    <a:ea typeface="微软雅黑" pitchFamily="34" charset="-122"/>
                    <a:cs typeface="微软雅黑" pitchFamily="34" charset="-120"/>
                  </a:rPr>
                  <a:t>m&gt;</a:t>
                </a:r>
                <a14:m>
                  <m:oMath xmlns:m="http://schemas.openxmlformats.org/officeDocument/2006/math">
                    <m:d>
                      <m:dPr>
                        <m:begChr m:val=""/>
                        <m:endChr m:val=""/>
                        <m:ctrlPr>
                          <a:rPr lang="en-US" altLang="zh-CN" i="1" dirty="0">
                            <a:solidFill>
                              <a:srgbClr val="000000"/>
                            </a:solidFill>
                            <a:latin typeface="Cambria Math" panose="02040503050406030204" pitchFamily="18" charset="0"/>
                            <a:ea typeface="微软雅黑" pitchFamily="34" charset="-122"/>
                            <a:cs typeface="微软雅黑" pitchFamily="34" charset="-120"/>
                          </a:rPr>
                        </m:ctrlPr>
                      </m:d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m:t>
                        </m:r>
                        <m:r>
                          <a:rPr lang="en-US" altLang="zh-CN" dirty="0">
                            <a:solidFill>
                              <a:srgbClr val="000000"/>
                            </a:solidFill>
                            <a:latin typeface="Cambria Math" panose="02040503050406030204" pitchFamily="18" charset="0"/>
                            <a:ea typeface="微软雅黑" pitchFamily="34" charset="-122"/>
                            <a:cs typeface="微软雅黑" pitchFamily="34" charset="-120"/>
                          </a:rPr>
                          <m:t>+4</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HNO</m:t>
                            </m:r>
                          </m:e>
                          <m:sub>
                            <m:r>
                              <a:rPr lang="en-US" altLang="zh-CN"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dirty="0">
                            <a:solidFill>
                              <a:srgbClr val="000000"/>
                            </a:solidFill>
                            <a:latin typeface="Cambria Math" panose="02040503050406030204" pitchFamily="18" charset="0"/>
                            <a:ea typeface="微软雅黑" pitchFamily="34" charset="-122"/>
                            <a:cs typeface="微软雅黑" pitchFamily="34" charset="-120"/>
                          </a:rPr>
                          <m:t>(</m:t>
                        </m:r>
                        <m:r>
                          <a:rPr lang="en-US" altLang="zh-CN" dirty="0">
                            <a:solidFill>
                              <a:srgbClr val="000000"/>
                            </a:solidFill>
                            <a:latin typeface="Cambria Math" panose="02040503050406030204" pitchFamily="18" charset="0"/>
                            <a:ea typeface="微软雅黑" pitchFamily="34" charset="-122"/>
                            <a:cs typeface="微软雅黑" pitchFamily="34" charset="-120"/>
                          </a:rPr>
                          <m:t>浓</m:t>
                        </m:r>
                        <m:r>
                          <a:rPr lang="en-US" altLang="zh-CN"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i="1" baseline="-2000">
                                      <a:solidFill>
                                        <a:srgbClr val="000000"/>
                                      </a:solidFill>
                                      <a:latin typeface="Cambria Math" panose="02040503050406030204" pitchFamily="18" charset="0"/>
                                    </a:rPr>
                                  </m:ctrlPr>
                                </m:barPr>
                                <m:e>
                                  <m:bar>
                                    <m:barPr>
                                      <m:ctrlPr>
                                        <a:rPr lang="en-US" altLang="zh-CN" i="1" baseline="-8000">
                                          <a:solidFill>
                                            <a:srgbClr val="000000"/>
                                          </a:solidFill>
                                          <a:latin typeface="Cambria Math" panose="02040503050406030204" pitchFamily="18" charset="0"/>
                                        </a:rPr>
                                      </m:ctrlPr>
                                    </m:barPr>
                                    <m:e>
                                      <m:r>
                                        <a:rPr lang="en-US" altLang="zh-CN" baseline="-2000">
                                          <a:solidFill>
                                            <a:srgbClr val="000000"/>
                                          </a:solidFill>
                                          <a:latin typeface="Cambria Math" panose="02040503050406030204" pitchFamily="18" charset="0"/>
                                        </a:rPr>
                                        <m:t>   △   </m:t>
                                      </m:r>
                                    </m:e>
                                  </m:bar>
                                </m:e>
                              </m:bar>
                            </m:e>
                          </m:mr>
                          <m:mr>
                            <m:e>
                              <m:r>
                                <a:rPr lang="en-US" altLang="zh-CN"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CO</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dirty="0">
                            <a:solidFill>
                              <a:srgbClr val="000000"/>
                            </a:solidFill>
                            <a:latin typeface="Cambria Math" panose="02040503050406030204" pitchFamily="18" charset="0"/>
                            <a:ea typeface="微软雅黑" pitchFamily="34" charset="-122"/>
                            <a:cs typeface="微软雅黑" pitchFamily="34" charset="-120"/>
                          </a:rPr>
                          <m:t>↑+4</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NO</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m:t>
                        </m:r>
                      </m:e>
                    </m:d>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endParaRPr lang="en-US" altLang="zh-CN" dirty="0">
                  <a:solidFill>
                    <a:prstClr val="black"/>
                  </a:solidFill>
                </a:endParaRPr>
              </a:p>
              <a:p>
                <a:pPr lvl="0" algn="ctr" latinLnBrk="1">
                  <a:lnSpc>
                    <a:spcPts val="3600"/>
                  </a:lnSpc>
                </a:pPr>
                <a:r>
                  <a:rPr lang="en-US" altLang="zh-CN" sz="100" kern="0" spc="-99900" smtClean="0">
                    <a:solidFill>
                      <a:srgbClr val="FFFFFF"/>
                    </a:solidFill>
                    <a:latin typeface="微软雅黑" pitchFamily="34" charset="0"/>
                    <a:ea typeface="微软雅黑" pitchFamily="34" charset="-122"/>
                    <a:cs typeface="微软雅黑" pitchFamily="34" charset="-120"/>
                  </a:rPr>
                  <a:t>&lt;</a:t>
                </a:r>
                <a:r>
                  <a:rPr lang="en-US" altLang="zh-CN" sz="100" kern="0" spc="-99900" dirty="0">
                    <a:solidFill>
                      <a:srgbClr val="FFFFFF"/>
                    </a:solidFill>
                    <a:latin typeface="微软雅黑" pitchFamily="34" charset="0"/>
                    <a:ea typeface="微软雅黑" pitchFamily="34" charset="-122"/>
                    <a:cs typeface="微软雅黑" pitchFamily="34" charset="-120"/>
                  </a:rPr>
                  <a:t>m&gt;</a:t>
                </a:r>
                <a14:m>
                  <m:oMath xmlns:m="http://schemas.openxmlformats.org/officeDocument/2006/math">
                    <m:d>
                      <m:dPr>
                        <m:begChr m:val=""/>
                        <m:endChr m:val=""/>
                        <m:ctrlPr>
                          <a:rPr lang="en-US" altLang="zh-CN" i="1" dirty="0">
                            <a:solidFill>
                              <a:srgbClr val="000000"/>
                            </a:solidFill>
                            <a:latin typeface="Cambria Math" panose="02040503050406030204" pitchFamily="18" charset="0"/>
                            <a:ea typeface="微软雅黑" pitchFamily="34" charset="-122"/>
                            <a:cs typeface="微软雅黑" pitchFamily="34" charset="-120"/>
                          </a:rPr>
                        </m:ctrlPr>
                      </m:d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S</m:t>
                        </m:r>
                        <m:r>
                          <a:rPr lang="en-US" altLang="zh-CN" dirty="0">
                            <a:solidFill>
                              <a:srgbClr val="000000"/>
                            </a:solidFill>
                            <a:latin typeface="Cambria Math" panose="02040503050406030204" pitchFamily="18" charset="0"/>
                            <a:ea typeface="微软雅黑" pitchFamily="34" charset="-122"/>
                            <a:cs typeface="微软雅黑" pitchFamily="34" charset="-120"/>
                          </a:rPr>
                          <m:t>+6</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HNO</m:t>
                            </m:r>
                          </m:e>
                          <m:sub>
                            <m:r>
                              <a:rPr lang="en-US" altLang="zh-CN"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dirty="0">
                            <a:solidFill>
                              <a:srgbClr val="000000"/>
                            </a:solidFill>
                            <a:latin typeface="Cambria Math" panose="02040503050406030204" pitchFamily="18" charset="0"/>
                            <a:ea typeface="微软雅黑" pitchFamily="34" charset="-122"/>
                            <a:cs typeface="微软雅黑" pitchFamily="34" charset="-120"/>
                          </a:rPr>
                          <m:t>(</m:t>
                        </m:r>
                        <m:r>
                          <a:rPr lang="en-US" altLang="zh-CN" dirty="0">
                            <a:solidFill>
                              <a:srgbClr val="000000"/>
                            </a:solidFill>
                            <a:latin typeface="Cambria Math" panose="02040503050406030204" pitchFamily="18" charset="0"/>
                            <a:ea typeface="微软雅黑" pitchFamily="34" charset="-122"/>
                            <a:cs typeface="微软雅黑" pitchFamily="34" charset="-120"/>
                          </a:rPr>
                          <m:t>浓</m:t>
                        </m:r>
                        <m:r>
                          <a:rPr lang="en-US" altLang="zh-CN"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i="1" baseline="-2000">
                                      <a:solidFill>
                                        <a:srgbClr val="000000"/>
                                      </a:solidFill>
                                      <a:latin typeface="Cambria Math" panose="02040503050406030204" pitchFamily="18" charset="0"/>
                                    </a:rPr>
                                  </m:ctrlPr>
                                </m:barPr>
                                <m:e>
                                  <m:bar>
                                    <m:barPr>
                                      <m:ctrlPr>
                                        <a:rPr lang="en-US" altLang="zh-CN" i="1" baseline="-8000">
                                          <a:solidFill>
                                            <a:srgbClr val="000000"/>
                                          </a:solidFill>
                                          <a:latin typeface="Cambria Math" panose="02040503050406030204" pitchFamily="18" charset="0"/>
                                        </a:rPr>
                                      </m:ctrlPr>
                                    </m:barPr>
                                    <m:e>
                                      <m:r>
                                        <a:rPr lang="en-US" altLang="zh-CN" baseline="-2000">
                                          <a:solidFill>
                                            <a:srgbClr val="000000"/>
                                          </a:solidFill>
                                          <a:latin typeface="Cambria Math" panose="02040503050406030204" pitchFamily="18" charset="0"/>
                                        </a:rPr>
                                        <m:t>   △   </m:t>
                                      </m:r>
                                    </m:e>
                                  </m:bar>
                                </m:e>
                              </m:bar>
                            </m:e>
                          </m:mr>
                          <m:mr>
                            <m:e>
                              <m:r>
                                <a:rPr lang="en-US" altLang="zh-CN"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SO</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dirty="0">
                            <a:solidFill>
                              <a:srgbClr val="000000"/>
                            </a:solidFill>
                            <a:latin typeface="Cambria Math" panose="02040503050406030204" pitchFamily="18" charset="0"/>
                            <a:ea typeface="微软雅黑" pitchFamily="34" charset="-122"/>
                            <a:cs typeface="微软雅黑" pitchFamily="34" charset="-120"/>
                          </a:rPr>
                          <m:t>+6</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NO</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m:t>
                        </m:r>
                      </m:e>
                    </m:d>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endParaRPr lang="en-US" altLang="zh-CN" sz="1800" dirty="0"/>
              </a:p>
            </p:txBody>
          </p:sp>
        </mc:Choice>
        <mc:Fallback>
          <p:sp>
            <p:nvSpPr>
              <p:cNvPr id="2" name="P_4#4ccd91739?sp=1&amp;pid=5007b4af2&amp;color=0,0,0&amp;vtp=1&amp;bt=1&amp;bbb=1"/>
              <p:cNvSpPr>
                <a:spLocks noRot="1" noChangeAspect="1" noMove="1" noResize="1" noEditPoints="1" noAdjustHandles="1" noChangeArrowheads="1" noChangeShapeType="1" noTextEdit="1"/>
              </p:cNvSpPr>
              <p:nvPr/>
            </p:nvSpPr>
            <p:spPr>
              <a:xfrm>
                <a:off x="832104" y="1080000"/>
                <a:ext cx="10533888" cy="3848100"/>
              </a:xfrm>
              <a:prstGeom prst="rect">
                <a:avLst/>
              </a:prstGeom>
              <a:blipFill>
                <a:blip r:embed="rId3"/>
                <a:stretch>
                  <a:fillRect l="-1389" r="-2894" b="-951"/>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P_4_BD#4ccd91739?sp=1&amp;pid=5007b4af2&amp;color=0,0,0&amp;vtp=1&amp;bt=1&amp;bbb=1&amp;hb=1"/>
              <p:cNvSpPr/>
              <p:nvPr/>
            </p:nvSpPr>
            <p:spPr>
              <a:xfrm>
                <a:off x="832104" y="1078992"/>
                <a:ext cx="10533888" cy="46101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（3）金属与硝酸反应的特点</a:t>
                </a:r>
                <a:endParaRPr lang="en-US" altLang="zh-CN" sz="1800" dirty="0"/>
              </a:p>
              <a:p>
                <a:pPr latinLnBrk="1">
                  <a:lnSpc>
                    <a:spcPts val="3300"/>
                  </a:lnSpc>
                </a:pPr>
                <a:r>
                  <a:rPr lang="en-US" altLang="zh-CN" b="0" i="0" smtClean="0">
                    <a:solidFill>
                      <a:srgbClr val="000000"/>
                    </a:solidFill>
                    <a:latin typeface="SimSun" panose="02010600030101010101" pitchFamily="2" charset="-122"/>
                    <a:ea typeface="微软雅黑" pitchFamily="34" charset="-122"/>
                    <a:cs typeface="微软雅黑" pitchFamily="34" charset="-120"/>
                  </a:rPr>
                  <a:t>    </a:t>
                </a:r>
                <a:r>
                  <a:rPr lang="en-US" altLang="zh-CN" sz="1800" b="0" i="0" smtClean="0">
                    <a:solidFill>
                      <a:srgbClr val="000000"/>
                    </a:solidFill>
                    <a:latin typeface="微软雅黑" pitchFamily="34" charset="0"/>
                    <a:ea typeface="微软雅黑" pitchFamily="34" charset="-122"/>
                    <a:cs typeface="微软雅黑" pitchFamily="34" charset="-120"/>
                  </a:rPr>
                  <a:t>浓硝酸一般被还原为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smtClean="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稀硝酸一般被还原为</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极稀的硝酸可被还原成</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b="0" i="0" dirty="0" smtClean="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b="0" i="0" dirty="0" smtClean="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smtClean="0">
                    <a:solidFill>
                      <a:srgbClr val="000000"/>
                    </a:solidFill>
                    <a:latin typeface="微软雅黑" pitchFamily="34" charset="0"/>
                    <a:ea typeface="微软雅黑" pitchFamily="34" charset="-122"/>
                    <a:cs typeface="微软雅黑" pitchFamily="34" charset="-120"/>
                  </a:rPr>
                  <a:t>等。</a:t>
                </a:r>
              </a:p>
              <a:p>
                <a:pPr latinLnBrk="1">
                  <a:lnSpc>
                    <a:spcPts val="3300"/>
                  </a:lnSpc>
                </a:pPr>
                <a:r>
                  <a:rPr lang="en-US" altLang="zh-CN" sz="1800" b="0" i="0" smtClean="0">
                    <a:solidFill>
                      <a:srgbClr val="000000"/>
                    </a:solidFill>
                    <a:latin typeface="微软雅黑" pitchFamily="34" charset="0"/>
                    <a:ea typeface="微软雅黑" pitchFamily="34" charset="-122"/>
                    <a:cs typeface="微软雅黑" pitchFamily="34" charset="-120"/>
                  </a:rPr>
                  <a:t>如</a:t>
                </a:r>
                <a:r>
                  <a:rPr lang="en-US" altLang="zh-CN" sz="1800" b="0" i="0" dirty="0">
                    <a:solidFill>
                      <a:srgbClr val="000000"/>
                    </a:solidFill>
                    <a:latin typeface="微软雅黑" pitchFamily="34" charset="0"/>
                    <a:ea typeface="微软雅黑" pitchFamily="34" charset="-122"/>
                    <a:cs typeface="微软雅黑" pitchFamily="34" charset="-120"/>
                  </a:rPr>
                  <a:t>：</a:t>
                </a:r>
                <a:endParaRPr lang="en-US" altLang="zh-CN" sz="1800" dirty="0"/>
              </a:p>
              <a:p>
                <a:pPr algn="ctr" latinLnBrk="1">
                  <a:lnSpc>
                    <a:spcPts val="3300"/>
                  </a:lnSpc>
                </a:pP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+8</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smtClean="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微软雅黑" pitchFamily="34" charset="0"/>
                    <a:ea typeface="微软雅黑" pitchFamily="34" charset="-122"/>
                    <a:cs typeface="微软雅黑" pitchFamily="34" charset="-120"/>
                  </a:rPr>
                  <a:t>稀</a:t>
                </a:r>
                <a:r>
                  <a:rPr lang="en-US" altLang="zh-CN" sz="1800" b="0" i="0" smtClean="0">
                    <a:solidFill>
                      <a:srgbClr val="000000"/>
                    </a:solidFill>
                    <a:latin typeface="微软雅黑" pitchFamily="34" charset="0"/>
                    <a:ea typeface="微软雅黑" pitchFamily="34" charset="-122"/>
                    <a:cs typeface="微软雅黑" pitchFamily="34" charset="-120"/>
                  </a:rPr>
                  <a:t>）</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3</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800" dirty="0"/>
              </a:p>
              <a:p>
                <a:pPr algn="ctr" latinLnBrk="1">
                  <a:lnSpc>
                    <a:spcPts val="3300"/>
                  </a:lnSpc>
                </a:pP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浓</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smtClean="0">
                    <a:solidFill>
                      <a:srgbClr val="000000"/>
                    </a:solidFill>
                    <a:latin typeface="SimSun" panose="02010600030101010101" pitchFamily="2" charset="-122"/>
                    <a:ea typeface="微软雅黑" pitchFamily="34" charset="-122"/>
                    <a:cs typeface="微软雅黑" pitchFamily="34" charset="-120"/>
                  </a:rPr>
                  <a:t>    </a:t>
                </a:r>
                <a:r>
                  <a:rPr lang="en-US" altLang="zh-CN" sz="1800" b="0" i="0" smtClean="0">
                    <a:solidFill>
                      <a:srgbClr val="000000"/>
                    </a:solidFill>
                    <a:latin typeface="微软雅黑" pitchFamily="34" charset="0"/>
                    <a:ea typeface="微软雅黑" pitchFamily="34" charset="-122"/>
                    <a:cs typeface="微软雅黑" pitchFamily="34" charset="-120"/>
                  </a:rPr>
                  <a:t>浓硝酸与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oMath>
                </a14:m>
                <a:r>
                  <a:rPr lang="en-US" altLang="zh-CN" sz="1800" b="0" i="0" dirty="0">
                    <a:solidFill>
                      <a:srgbClr val="000000"/>
                    </a:solidFill>
                    <a:latin typeface="微软雅黑" pitchFamily="34" charset="0"/>
                    <a:ea typeface="微软雅黑" pitchFamily="34" charset="-122"/>
                    <a:cs typeface="微软雅黑" pitchFamily="34" charset="-120"/>
                  </a:rPr>
                  <a:t>反应时，若</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oMath>
                </a14:m>
                <a:r>
                  <a:rPr lang="en-US" altLang="zh-CN" sz="1800" b="0" i="0" dirty="0">
                    <a:solidFill>
                      <a:srgbClr val="000000"/>
                    </a:solidFill>
                    <a:latin typeface="微软雅黑" pitchFamily="34" charset="0"/>
                    <a:ea typeface="微软雅黑" pitchFamily="34" charset="-122"/>
                    <a:cs typeface="微软雅黑" pitchFamily="34" charset="-120"/>
                  </a:rPr>
                  <a:t>过量</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反应开始时浓硝酸的还原产物为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smtClean="0">
                    <a:solidFill>
                      <a:srgbClr val="000000"/>
                    </a:solidFill>
                    <a:latin typeface="微软雅黑" pitchFamily="34" charset="0"/>
                    <a:ea typeface="微软雅黑" pitchFamily="34" charset="-122"/>
                    <a:cs typeface="微软雅黑" pitchFamily="34" charset="-120"/>
                  </a:rPr>
                  <a:t>，</a:t>
                </a:r>
                <a:r>
                  <a:rPr lang="en-US" altLang="zh-CN" sz="1800" b="0" i="0" dirty="0" smtClean="0">
                    <a:solidFill>
                      <a:srgbClr val="00A0AF"/>
                    </a:solidFill>
                    <a:latin typeface="微软雅黑" pitchFamily="34" charset="0"/>
                    <a:ea typeface="楷体" pitchFamily="34" charset="-122"/>
                    <a:cs typeface="微软雅黑" pitchFamily="34" charset="-120"/>
                  </a:rPr>
                  <a:t>（</a:t>
                </a:r>
                <a:r>
                  <a:rPr lang="en-US" altLang="zh-CN" sz="1800" b="0" i="0" dirty="0">
                    <a:solidFill>
                      <a:srgbClr val="00A0AF"/>
                    </a:solidFill>
                    <a:latin typeface="微软雅黑" pitchFamily="34" charset="0"/>
                    <a:ea typeface="楷体" pitchFamily="34" charset="-122"/>
                    <a:cs typeface="微软雅黑" pitchFamily="34" charset="-120"/>
                  </a:rPr>
                  <a:t>浓硝酸可以氧化</a:t>
                </a:r>
                <a14:m>
                  <m:oMath xmlns:m="http://schemas.openxmlformats.org/officeDocument/2006/math">
                    <m:r>
                      <m:rPr>
                        <m:sty m:val="p"/>
                      </m:rPr>
                      <a:rPr lang="en-US" altLang="zh-CN" sz="1800" b="0" i="0" dirty="0">
                        <a:solidFill>
                          <a:srgbClr val="00A0AF"/>
                        </a:solidFill>
                        <a:latin typeface="Cambria Math" panose="02040503050406030204" pitchFamily="18" charset="0"/>
                        <a:ea typeface="楷体" pitchFamily="34" charset="-122"/>
                        <a:cs typeface="楷体" pitchFamily="34" charset="-120"/>
                      </a:rPr>
                      <m:t>NO</m:t>
                    </m:r>
                  </m:oMath>
                </a14:m>
                <a:r>
                  <a:rPr lang="en-US" altLang="zh-CN" sz="100" b="0" i="0" kern="0" spc="-99900" dirty="0" smtClean="0">
                    <a:solidFill>
                      <a:srgbClr val="FFFFFF"/>
                    </a:solidFill>
                    <a:latin typeface="微软雅黑" pitchFamily="34" charset="0"/>
                    <a:ea typeface="楷体" pitchFamily="34" charset="-122"/>
                    <a:cs typeface="微软雅黑" pitchFamily="34" charset="-120"/>
                  </a:rPr>
                  <a:t> </a:t>
                </a:r>
                <a:r>
                  <a:rPr lang="en-US" altLang="zh-CN" sz="1800" b="0" i="0">
                    <a:solidFill>
                      <a:srgbClr val="00A0AF"/>
                    </a:solidFill>
                    <a:latin typeface="微软雅黑" pitchFamily="34" charset="0"/>
                    <a:ea typeface="楷体" pitchFamily="34" charset="-122"/>
                    <a:cs typeface="微软雅黑" pitchFamily="34" charset="-120"/>
                  </a:rPr>
                  <a:t>，</a:t>
                </a:r>
                <a:r>
                  <a:rPr lang="en-US" altLang="zh-CN" sz="1800" b="0" i="0" smtClean="0">
                    <a:solidFill>
                      <a:srgbClr val="00A0AF"/>
                    </a:solidFill>
                    <a:latin typeface="微软雅黑" pitchFamily="34" charset="0"/>
                    <a:ea typeface="楷体" pitchFamily="34" charset="-122"/>
                    <a:cs typeface="微软雅黑" pitchFamily="34" charset="-120"/>
                  </a:rPr>
                  <a:t>所以</a:t>
                </a:r>
              </a:p>
              <a:p>
                <a:pPr latinLnBrk="1">
                  <a:lnSpc>
                    <a:spcPts val="3300"/>
                  </a:lnSpc>
                </a:pPr>
                <a:r>
                  <a:rPr lang="en-US" altLang="zh-CN" sz="1800" b="0" i="0" smtClean="0">
                    <a:solidFill>
                      <a:srgbClr val="00A0AF"/>
                    </a:solidFill>
                    <a:latin typeface="微软雅黑" pitchFamily="34" charset="0"/>
                    <a:ea typeface="楷体" pitchFamily="34" charset="-122"/>
                    <a:cs typeface="微软雅黑" pitchFamily="34" charset="-120"/>
                  </a:rPr>
                  <a:t>最终产物为</a:t>
                </a:r>
                <a14:m>
                  <m:oMath xmlns:m="http://schemas.openxmlformats.org/officeDocument/2006/math">
                    <m:sSub>
                      <m:sSubPr>
                        <m:ctrlPr>
                          <a:rPr lang="en-US" altLang="zh-CN" sz="1800" b="0" i="1" dirty="0">
                            <a:solidFill>
                              <a:srgbClr val="00A0AF"/>
                            </a:solidFill>
                            <a:latin typeface="Cambria Math" panose="02040503050406030204" pitchFamily="18" charset="0"/>
                            <a:ea typeface="楷体" pitchFamily="34" charset="-122"/>
                            <a:cs typeface="楷体" pitchFamily="34" charset="-120"/>
                          </a:rPr>
                        </m:ctrlPr>
                      </m:sSubPr>
                      <m:e>
                        <m:r>
                          <m:rPr>
                            <m:sty m:val="p"/>
                          </m:rPr>
                          <a:rPr lang="en-US" altLang="zh-CN" sz="1800" b="0" i="0" dirty="0">
                            <a:solidFill>
                              <a:srgbClr val="00A0AF"/>
                            </a:solidFill>
                            <a:latin typeface="Cambria Math" panose="02040503050406030204" pitchFamily="18" charset="0"/>
                            <a:ea typeface="楷体" pitchFamily="34" charset="-122"/>
                            <a:cs typeface="楷体" pitchFamily="34" charset="-120"/>
                          </a:rPr>
                          <m:t>NO</m:t>
                        </m:r>
                      </m:e>
                      <m:sub>
                        <m:r>
                          <a:rPr lang="en-US" altLang="zh-CN" sz="1800" b="0" i="0" dirty="0">
                            <a:solidFill>
                              <a:srgbClr val="00A0AF"/>
                            </a:solidFill>
                            <a:latin typeface="Cambria Math" panose="02040503050406030204" pitchFamily="18" charset="0"/>
                            <a:ea typeface="楷体" pitchFamily="34" charset="-122"/>
                            <a:cs typeface="楷体" pitchFamily="34" charset="-120"/>
                          </a:rPr>
                          <m:t>2</m:t>
                        </m:r>
                      </m:sub>
                    </m:sSub>
                  </m:oMath>
                </a14:m>
                <a:r>
                  <a:rPr lang="en-US" altLang="zh-CN" sz="100" b="0" i="0" kern="0" spc="-99900" dirty="0" smtClean="0">
                    <a:solidFill>
                      <a:srgbClr val="FFFFFF"/>
                    </a:solidFill>
                    <a:latin typeface="微软雅黑" pitchFamily="34" charset="0"/>
                    <a:ea typeface="楷体" pitchFamily="34" charset="-122"/>
                    <a:cs typeface="微软雅黑" pitchFamily="34" charset="-120"/>
                  </a:rPr>
                  <a:t> </a:t>
                </a:r>
                <a:r>
                  <a:rPr lang="en-US" altLang="zh-CN" sz="1800" b="0" i="0" dirty="0" smtClean="0">
                    <a:solidFill>
                      <a:srgbClr val="00A0AF"/>
                    </a:solidFill>
                    <a:latin typeface="微软雅黑" pitchFamily="34" charset="0"/>
                    <a:ea typeface="楷体"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但随着反应的进行，硝</a:t>
                </a:r>
                <a:endParaRPr lang="en-US" altLang="zh-CN" sz="1800" dirty="0"/>
              </a:p>
              <a:p>
                <a:pPr latinLnBrk="1">
                  <a:lnSpc>
                    <a:spcPts val="3300"/>
                  </a:lnSpc>
                </a:pPr>
                <a:r>
                  <a:rPr lang="en-US" altLang="zh-CN" b="0" i="0" smtClean="0">
                    <a:solidFill>
                      <a:srgbClr val="000000"/>
                    </a:solidFill>
                    <a:latin typeface="SimSun" panose="02010600030101010101" pitchFamily="2" charset="-122"/>
                    <a:ea typeface="微软雅黑" pitchFamily="34" charset="-122"/>
                    <a:cs typeface="微软雅黑" pitchFamily="34" charset="-120"/>
                  </a:rPr>
                  <a:t>    </a:t>
                </a:r>
                <a:r>
                  <a:rPr lang="en-US" altLang="zh-CN" b="0" i="0" smtClean="0">
                    <a:solidFill>
                      <a:srgbClr val="000000"/>
                    </a:solidFill>
                    <a:latin typeface="微软雅黑" pitchFamily="34" charset="0"/>
                    <a:ea typeface="微软雅黑" pitchFamily="34" charset="-122"/>
                    <a:cs typeface="微软雅黑" pitchFamily="34" charset="-120"/>
                  </a:rPr>
                  <a:t>酸浓度减小</a:t>
                </a:r>
                <a:r>
                  <a:rPr lang="en-US" altLang="zh-CN" b="0" i="0" dirty="0">
                    <a:solidFill>
                      <a:srgbClr val="000000"/>
                    </a:solidFill>
                    <a:latin typeface="微软雅黑" pitchFamily="34" charset="0"/>
                    <a:ea typeface="微软雅黑" pitchFamily="34" charset="-122"/>
                    <a:cs typeface="微软雅黑" pitchFamily="34" charset="-120"/>
                  </a:rPr>
                  <a:t>，其还原产物变为</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NO</m:t>
                    </m:r>
                  </m:oMath>
                </a14:m>
                <a:r>
                  <a:rPr lang="en-US" altLang="zh-CN" b="0" i="0">
                    <a:solidFill>
                      <a:srgbClr val="000000"/>
                    </a:solidFill>
                    <a:latin typeface="微软雅黑" pitchFamily="34" charset="0"/>
                    <a:ea typeface="微软雅黑" pitchFamily="34" charset="-122"/>
                    <a:cs typeface="微软雅黑" pitchFamily="34" charset="-120"/>
                  </a:rPr>
                  <a:t>，</a:t>
                </a:r>
                <a:r>
                  <a:rPr lang="en-US" altLang="zh-CN" b="0" i="0" smtClean="0">
                    <a:solidFill>
                      <a:srgbClr val="000000"/>
                    </a:solidFill>
                    <a:latin typeface="微软雅黑" pitchFamily="34" charset="0"/>
                    <a:ea typeface="微软雅黑" pitchFamily="34" charset="-122"/>
                    <a:cs typeface="微软雅黑" pitchFamily="34" charset="-120"/>
                  </a:rPr>
                  <a:t>最终应得到</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b="0" i="0" dirty="0" smtClean="0">
                    <a:solidFill>
                      <a:srgbClr val="000000"/>
                    </a:solidFill>
                    <a:latin typeface="微软雅黑" pitchFamily="34" charset="0"/>
                    <a:ea typeface="微软雅黑" pitchFamily="34" charset="-122"/>
                    <a:cs typeface="微软雅黑" pitchFamily="34" charset="-120"/>
                  </a:rPr>
                  <a:t>与</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b="0" i="0">
                    <a:solidFill>
                      <a:srgbClr val="000000"/>
                    </a:solidFill>
                    <a:latin typeface="微软雅黑" pitchFamily="34" charset="0"/>
                    <a:ea typeface="微软雅黑" pitchFamily="34" charset="-122"/>
                    <a:cs typeface="微软雅黑" pitchFamily="34" charset="-120"/>
                  </a:rPr>
                  <a:t>的混合气体</a:t>
                </a:r>
                <a:r>
                  <a:rPr lang="en-US" altLang="zh-CN" b="0" i="0" smtClean="0">
                    <a:solidFill>
                      <a:srgbClr val="000000"/>
                    </a:solidFill>
                    <a:latin typeface="微软雅黑" pitchFamily="34" charset="0"/>
                    <a:ea typeface="微软雅黑" pitchFamily="34" charset="-122"/>
                    <a:cs typeface="微软雅黑" pitchFamily="34" charset="-120"/>
                  </a:rPr>
                  <a:t>。</a:t>
                </a:r>
              </a:p>
              <a:p>
                <a:pPr lvl="0" latinLnBrk="1">
                  <a:lnSpc>
                    <a:spcPts val="3300"/>
                  </a:lnSpc>
                </a:pPr>
                <a:r>
                  <a:rPr lang="en-US" altLang="zh-CN" smtClean="0">
                    <a:solidFill>
                      <a:srgbClr val="000000"/>
                    </a:solidFill>
                    <a:latin typeface="SimSun" panose="02010600030101010101" pitchFamily="2" charset="-122"/>
                    <a:ea typeface="SimSun" pitchFamily="34" charset="-122"/>
                    <a:cs typeface="SimSun" pitchFamily="34" charset="-120"/>
                  </a:rPr>
                  <a:t>    </a:t>
                </a:r>
                <a:r>
                  <a:rPr lang="en-US" altLang="zh-CN" dirty="0">
                    <a:solidFill>
                      <a:srgbClr val="000000"/>
                    </a:solidFill>
                    <a:latin typeface="微软雅黑" pitchFamily="34" charset="0"/>
                    <a:ea typeface="微软雅黑" pitchFamily="34" charset="-122"/>
                    <a:cs typeface="微软雅黑" pitchFamily="34" charset="-120"/>
                  </a:rPr>
                  <a:t>（4）钝化</a:t>
                </a:r>
                <a:endParaRPr lang="en-US" altLang="zh-CN" dirty="0">
                  <a:solidFill>
                    <a:prstClr val="black"/>
                  </a:solidFill>
                </a:endParaRPr>
              </a:p>
              <a:p>
                <a:pPr lvl="0" latinLnBrk="1">
                  <a:lnSpc>
                    <a:spcPts val="3300"/>
                  </a:lnSpc>
                </a:pPr>
                <a:r>
                  <a:rPr lang="en-US" altLang="zh-CN" smtClean="0">
                    <a:solidFill>
                      <a:srgbClr val="000000"/>
                    </a:solidFill>
                    <a:latin typeface="SimSun" panose="02010600030101010101" pitchFamily="2" charset="-122"/>
                    <a:ea typeface="微软雅黑" pitchFamily="34" charset="-122"/>
                    <a:cs typeface="微软雅黑" pitchFamily="34" charset="-120"/>
                  </a:rPr>
                  <a:t>    </a:t>
                </a:r>
                <a:r>
                  <a:rPr lang="en-US" altLang="zh-CN" smtClean="0">
                    <a:solidFill>
                      <a:srgbClr val="000000"/>
                    </a:solidFill>
                    <a:latin typeface="微软雅黑" pitchFamily="34" charset="0"/>
                    <a:ea typeface="微软雅黑" pitchFamily="34" charset="-122"/>
                    <a:cs typeface="微软雅黑" pitchFamily="34" charset="-120"/>
                  </a:rPr>
                  <a:t>常温下</a:t>
                </a:r>
                <a:r>
                  <a:rPr lang="en-US" altLang="zh-CN" dirty="0">
                    <a:solidFill>
                      <a:srgbClr val="000000"/>
                    </a:solidFill>
                    <a:latin typeface="微软雅黑" pitchFamily="34" charset="0"/>
                    <a:ea typeface="微软雅黑" pitchFamily="34" charset="-122"/>
                    <a:cs typeface="微软雅黑" pitchFamily="34" charset="-120"/>
                  </a:rPr>
                  <a:t>，冷的浓硝酸、浓硫酸可使</a:t>
                </a:r>
                <a14:m>
                  <m:oMath xmlns:m="http://schemas.openxmlformats.org/officeDocument/2006/math">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Al</m:t>
                    </m:r>
                  </m:oMath>
                </a14:m>
                <a:r>
                  <a:rPr lang="en-US" altLang="zh-CN"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Fe</m:t>
                    </m:r>
                  </m:oMath>
                </a14:m>
                <a:r>
                  <a:rPr lang="en-US" altLang="zh-CN" sz="100" kern="0" spc="-99900" dirty="0" smtClean="0">
                    <a:solidFill>
                      <a:srgbClr val="FFFFFF"/>
                    </a:solidFill>
                    <a:latin typeface="微软雅黑" pitchFamily="34" charset="0"/>
                    <a:ea typeface="微软雅黑" pitchFamily="34" charset="-122"/>
                    <a:cs typeface="微软雅黑" pitchFamily="34" charset="-120"/>
                  </a:rPr>
                  <a:t> </a:t>
                </a:r>
                <a:r>
                  <a:rPr lang="en-US" altLang="zh-CN" dirty="0">
                    <a:solidFill>
                      <a:srgbClr val="00A0AF"/>
                    </a:solidFill>
                    <a:latin typeface="微软雅黑" pitchFamily="34" charset="0"/>
                    <a:ea typeface="微软雅黑" pitchFamily="34" charset="-122"/>
                    <a:cs typeface="微软雅黑" pitchFamily="34" charset="-120"/>
                  </a:rPr>
                  <a:t>表面生成一层致密的氧化膜</a:t>
                </a:r>
                <a:r>
                  <a:rPr lang="en-US" altLang="zh-CN">
                    <a:solidFill>
                      <a:srgbClr val="000000"/>
                    </a:solidFill>
                    <a:latin typeface="微软雅黑" pitchFamily="34" charset="0"/>
                    <a:ea typeface="微软雅黑" pitchFamily="34" charset="-122"/>
                    <a:cs typeface="微软雅黑" pitchFamily="34" charset="-120"/>
                  </a:rPr>
                  <a:t>，</a:t>
                </a:r>
                <a:r>
                  <a:rPr lang="en-US" altLang="zh-CN">
                    <a:solidFill>
                      <a:srgbClr val="000000"/>
                    </a:solidFill>
                    <a:latin typeface="微软雅黑" pitchFamily="34" charset="0"/>
                    <a:ea typeface="微软雅黑" pitchFamily="34" charset="-122"/>
                    <a:cs typeface="微软雅黑" pitchFamily="34" charset="-120"/>
                  </a:rPr>
                  <a:t>阻止酸与内层金属的进一步反</a:t>
                </a:r>
              </a:p>
              <a:p>
                <a:pPr lvl="0" latinLnBrk="1">
                  <a:lnSpc>
                    <a:spcPts val="3300"/>
                  </a:lnSpc>
                </a:pPr>
                <a:r>
                  <a:rPr lang="en-US" altLang="zh-CN">
                    <a:solidFill>
                      <a:srgbClr val="000000"/>
                    </a:solidFill>
                    <a:latin typeface="微软雅黑" pitchFamily="34" charset="0"/>
                    <a:ea typeface="微软雅黑" pitchFamily="34" charset="-122"/>
                    <a:cs typeface="微软雅黑" pitchFamily="34" charset="-120"/>
                  </a:rPr>
                  <a:t>应</a:t>
                </a:r>
                <a:r>
                  <a:rPr lang="en-US" altLang="zh-CN" dirty="0">
                    <a:solidFill>
                      <a:srgbClr val="000000"/>
                    </a:solidFill>
                    <a:latin typeface="微软雅黑" pitchFamily="34" charset="0"/>
                    <a:ea typeface="微软雅黑" pitchFamily="34" charset="-122"/>
                    <a:cs typeface="微软雅黑" pitchFamily="34" charset="-120"/>
                  </a:rPr>
                  <a:t>，这种现象称为钝化。我们可以用</a:t>
                </a:r>
                <a14:m>
                  <m:oMath xmlns:m="http://schemas.openxmlformats.org/officeDocument/2006/math">
                    <m:r>
                      <m:rPr>
                        <m:sty m:val="p"/>
                      </m:rPr>
                      <a:rPr lang="en-US" altLang="zh-CN" dirty="0">
                        <a:solidFill>
                          <a:srgbClr val="00A0AF"/>
                        </a:solidFill>
                        <a:latin typeface="Cambria Math" panose="02040503050406030204" pitchFamily="18" charset="0"/>
                        <a:ea typeface="微软雅黑" pitchFamily="34" charset="-122"/>
                        <a:cs typeface="微软雅黑" pitchFamily="34" charset="-120"/>
                      </a:rPr>
                      <m:t>Al</m:t>
                    </m:r>
                  </m:oMath>
                </a14:m>
                <a:r>
                  <a:rPr lang="en-US" altLang="zh-CN" dirty="0">
                    <a:solidFill>
                      <a:srgbClr val="00A0AF"/>
                    </a:solidFill>
                    <a:latin typeface="微软雅黑" pitchFamily="34" charset="0"/>
                    <a:ea typeface="微软雅黑" pitchFamily="34" charset="-122"/>
                    <a:cs typeface="微软雅黑" pitchFamily="34" charset="-120"/>
                  </a:rPr>
                  <a:t>或</a:t>
                </a:r>
                <a14:m>
                  <m:oMath xmlns:m="http://schemas.openxmlformats.org/officeDocument/2006/math">
                    <m:r>
                      <m:rPr>
                        <m:sty m:val="p"/>
                      </m:rPr>
                      <a:rPr lang="en-US" altLang="zh-CN" dirty="0">
                        <a:solidFill>
                          <a:srgbClr val="00A0AF"/>
                        </a:solidFill>
                        <a:latin typeface="Cambria Math" panose="02040503050406030204" pitchFamily="18" charset="0"/>
                        <a:ea typeface="微软雅黑" pitchFamily="34" charset="-122"/>
                        <a:cs typeface="微软雅黑" pitchFamily="34" charset="-120"/>
                      </a:rPr>
                      <m:t>Fe</m:t>
                    </m:r>
                  </m:oMath>
                </a14:m>
                <a:r>
                  <a:rPr lang="en-US" altLang="zh-CN" sz="100" kern="0" spc="-99900" dirty="0" smtClean="0">
                    <a:solidFill>
                      <a:srgbClr val="FFFFFF"/>
                    </a:solidFill>
                    <a:latin typeface="微软雅黑" pitchFamily="34" charset="0"/>
                    <a:ea typeface="微软雅黑" pitchFamily="34" charset="-122"/>
                    <a:cs typeface="微软雅黑" pitchFamily="34" charset="-120"/>
                  </a:rPr>
                  <a:t> </a:t>
                </a:r>
                <a:r>
                  <a:rPr lang="en-US" altLang="zh-CN" dirty="0">
                    <a:solidFill>
                      <a:srgbClr val="00A0AF"/>
                    </a:solidFill>
                    <a:latin typeface="微软雅黑" pitchFamily="34" charset="0"/>
                    <a:ea typeface="微软雅黑" pitchFamily="34" charset="-122"/>
                    <a:cs typeface="微软雅黑" pitchFamily="34" charset="-120"/>
                  </a:rPr>
                  <a:t>制的容器来盛装浓硫酸或浓硝酸</a:t>
                </a:r>
                <a:r>
                  <a:rPr lang="en-US" altLang="zh-CN" dirty="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p:sp>
            <p:nvSpPr>
              <p:cNvPr id="2" name="P_4_BD#4ccd91739?sp=1&amp;pid=5007b4af2&amp;color=0,0,0&amp;vtp=1&amp;bt=1&amp;bbb=1&amp;hb=1"/>
              <p:cNvSpPr>
                <a:spLocks noRot="1" noChangeAspect="1" noMove="1" noResize="1" noEditPoints="1" noAdjustHandles="1" noChangeArrowheads="1" noChangeShapeType="1" noTextEdit="1"/>
              </p:cNvSpPr>
              <p:nvPr/>
            </p:nvSpPr>
            <p:spPr>
              <a:xfrm>
                <a:off x="832104" y="1078992"/>
                <a:ext cx="10533888" cy="4610100"/>
              </a:xfrm>
              <a:prstGeom prst="rect">
                <a:avLst/>
              </a:prstGeom>
              <a:blipFill>
                <a:blip r:embed="rId3"/>
                <a:stretch>
                  <a:fillRect l="-1389" r="-1157" b="-1984"/>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sp>
        <p:nvSpPr>
          <p:cNvPr id="2" name="P_4#4ccd91739?pid=5007b4af2&amp;color=0,0,0&amp;vtp=1&amp;bt=1&amp;bbb=1"/>
          <p:cNvSpPr/>
          <p:nvPr/>
        </p:nvSpPr>
        <p:spPr>
          <a:xfrm>
            <a:off x="832104" y="1080000"/>
            <a:ext cx="10533888" cy="2095500"/>
          </a:xfrm>
          <a:prstGeom prst="rect">
            <a:avLst/>
          </a:prstGeom>
          <a:noFill/>
          <a:ln/>
        </p:spPr>
        <p:txBody>
          <a:bodyPr wrap="none" lIns="0" tIns="0" rIns="0" bIns="0" rtlCol="0" anchor="t"/>
          <a:lstStyle/>
          <a:p>
            <a:pPr algn="l" latinLnBrk="1">
              <a:lnSpc>
                <a:spcPts val="3300"/>
              </a:lnSpc>
            </a:pPr>
            <a:r>
              <a:rPr lang="en-US" altLang="zh-CN" sz="1800" b="1" i="0" dirty="0">
                <a:solidFill>
                  <a:srgbClr val="000000"/>
                </a:solidFill>
                <a:latin typeface="微软雅黑" pitchFamily="34" charset="0"/>
                <a:ea typeface="微软雅黑" pitchFamily="34" charset="-122"/>
                <a:cs typeface="微软雅黑" pitchFamily="34" charset="-120"/>
              </a:rPr>
              <a:t>话里有“</a:t>
            </a:r>
            <a:r>
              <a:rPr lang="en-US" altLang="zh-CN" sz="1800" b="1" i="0">
                <a:solidFill>
                  <a:srgbClr val="000000"/>
                </a:solidFill>
                <a:latin typeface="微软雅黑" pitchFamily="34" charset="0"/>
                <a:ea typeface="微软雅黑" pitchFamily="34" charset="-122"/>
                <a:cs typeface="微软雅黑" pitchFamily="34" charset="-120"/>
              </a:rPr>
              <a:t>化</a:t>
            </a:r>
            <a:r>
              <a:rPr lang="en-US" altLang="zh-CN" sz="1800" b="1" i="0" smtClean="0">
                <a:solidFill>
                  <a:srgbClr val="000000"/>
                </a:solidFill>
                <a:latin typeface="微软雅黑" pitchFamily="34" charset="0"/>
                <a:ea typeface="微软雅黑" pitchFamily="34" charset="-122"/>
                <a:cs typeface="微软雅黑" pitchFamily="34" charset="-120"/>
              </a:rPr>
              <a:t>”</a:t>
            </a:r>
          </a:p>
          <a:p>
            <a:pPr lvl="0" algn="ctr" latinLnBrk="1">
              <a:lnSpc>
                <a:spcPts val="3300"/>
              </a:lnSpc>
            </a:pPr>
            <a:r>
              <a:rPr lang="en-US" altLang="zh-CN" b="1">
                <a:solidFill>
                  <a:srgbClr val="000000"/>
                </a:solidFill>
                <a:latin typeface="微软雅黑" pitchFamily="34" charset="0"/>
                <a:ea typeface="微软雅黑" pitchFamily="34" charset="-122"/>
                <a:cs typeface="微软雅黑" pitchFamily="34" charset="-120"/>
              </a:rPr>
              <a:t>硝酸的不定性之三</a:t>
            </a:r>
            <a:endParaRPr lang="en-US" altLang="zh-CN">
              <a:solidFill>
                <a:prstClr val="black"/>
              </a:solidFill>
            </a:endParaRPr>
          </a:p>
          <a:p>
            <a:pPr lvl="0" latinLnBrk="1">
              <a:lnSpc>
                <a:spcPts val="3300"/>
              </a:lnSpc>
            </a:pPr>
            <a:r>
              <a:rPr lang="en-US" altLang="zh-CN" smtClean="0">
                <a:solidFill>
                  <a:srgbClr val="000000"/>
                </a:solidFill>
                <a:latin typeface="微软雅黑" pitchFamily="34" charset="0"/>
                <a:ea typeface="楷体" pitchFamily="34" charset="-122"/>
                <a:cs typeface="微软雅黑" pitchFamily="34" charset="-120"/>
              </a:rPr>
              <a:t>浓硝酸与碳</a:t>
            </a:r>
            <a:r>
              <a:rPr lang="en-US" altLang="zh-CN">
                <a:solidFill>
                  <a:srgbClr val="000000"/>
                </a:solidFill>
                <a:latin typeface="微软雅黑" pitchFamily="34" charset="0"/>
                <a:ea typeface="微软雅黑" pitchFamily="34" charset="-122"/>
                <a:cs typeface="微软雅黑" pitchFamily="34" charset="-120"/>
              </a:rPr>
              <a:t>、</a:t>
            </a:r>
            <a:r>
              <a:rPr lang="en-US" altLang="zh-CN">
                <a:solidFill>
                  <a:srgbClr val="000000"/>
                </a:solidFill>
                <a:latin typeface="微软雅黑" pitchFamily="34" charset="0"/>
                <a:ea typeface="楷体" pitchFamily="34" charset="-122"/>
                <a:cs typeface="微软雅黑" pitchFamily="34" charset="-120"/>
              </a:rPr>
              <a:t>硫反应需要加热</a:t>
            </a:r>
            <a:r>
              <a:rPr lang="en-US" altLang="zh-CN">
                <a:solidFill>
                  <a:srgbClr val="000000"/>
                </a:solidFill>
                <a:latin typeface="微软雅黑" pitchFamily="34" charset="0"/>
                <a:ea typeface="微软雅黑" pitchFamily="34" charset="-122"/>
                <a:cs typeface="微软雅黑" pitchFamily="34" charset="-120"/>
              </a:rPr>
              <a:t>，</a:t>
            </a:r>
            <a:r>
              <a:rPr lang="en-US" altLang="zh-CN">
                <a:solidFill>
                  <a:srgbClr val="000000"/>
                </a:solidFill>
                <a:latin typeface="微软雅黑" pitchFamily="34" charset="0"/>
                <a:ea typeface="楷体" pitchFamily="34" charset="-122"/>
                <a:cs typeface="微软雅黑" pitchFamily="34" charset="-120"/>
              </a:rPr>
              <a:t>而硝酸受热会分解</a:t>
            </a:r>
            <a:r>
              <a:rPr lang="en-US" altLang="zh-CN">
                <a:solidFill>
                  <a:srgbClr val="000000"/>
                </a:solidFill>
                <a:latin typeface="微软雅黑" pitchFamily="34" charset="0"/>
                <a:ea typeface="微软雅黑" pitchFamily="34" charset="-122"/>
                <a:cs typeface="微软雅黑" pitchFamily="34" charset="-120"/>
              </a:rPr>
              <a:t>，</a:t>
            </a:r>
            <a:r>
              <a:rPr lang="en-US" altLang="zh-CN">
                <a:solidFill>
                  <a:srgbClr val="000000"/>
                </a:solidFill>
                <a:latin typeface="微软雅黑" pitchFamily="34" charset="0"/>
                <a:ea typeface="楷体" pitchFamily="34" charset="-122"/>
                <a:cs typeface="微软雅黑" pitchFamily="34" charset="-120"/>
              </a:rPr>
              <a:t>所以依据实验现象</a:t>
            </a:r>
            <a:r>
              <a:rPr lang="en-US" altLang="zh-CN">
                <a:solidFill>
                  <a:srgbClr val="000000"/>
                </a:solidFill>
                <a:latin typeface="微软雅黑" pitchFamily="34" charset="0"/>
                <a:ea typeface="微软雅黑" pitchFamily="34" charset="-122"/>
                <a:cs typeface="微软雅黑" pitchFamily="34" charset="-120"/>
              </a:rPr>
              <a:t>“</a:t>
            </a:r>
            <a:r>
              <a:rPr lang="en-US" altLang="zh-CN">
                <a:solidFill>
                  <a:srgbClr val="000000"/>
                </a:solidFill>
                <a:latin typeface="微软雅黑" pitchFamily="34" charset="0"/>
                <a:ea typeface="楷体" pitchFamily="34" charset="-122"/>
                <a:cs typeface="微软雅黑" pitchFamily="34" charset="-120"/>
              </a:rPr>
              <a:t>有红棕色气体生成</a:t>
            </a:r>
            <a:r>
              <a:rPr lang="en-US" altLang="zh-CN">
                <a:solidFill>
                  <a:srgbClr val="000000"/>
                </a:solidFill>
                <a:latin typeface="微软雅黑" pitchFamily="34" charset="0"/>
                <a:ea typeface="微软雅黑" pitchFamily="34" charset="-122"/>
                <a:cs typeface="微软雅黑" pitchFamily="34" charset="-120"/>
              </a:rPr>
              <a:t>”，</a:t>
            </a:r>
            <a:r>
              <a:rPr lang="en-US" altLang="zh-CN">
                <a:solidFill>
                  <a:srgbClr val="000000"/>
                </a:solidFill>
                <a:latin typeface="微软雅黑" pitchFamily="34" charset="0"/>
                <a:ea typeface="楷体" pitchFamily="34" charset="-122"/>
                <a:cs typeface="微软雅黑" pitchFamily="34" charset="-120"/>
              </a:rPr>
              <a:t>不能确定</a:t>
            </a:r>
          </a:p>
          <a:p>
            <a:pPr lvl="0" latinLnBrk="1">
              <a:lnSpc>
                <a:spcPts val="3300"/>
              </a:lnSpc>
            </a:pPr>
            <a:r>
              <a:rPr lang="en-US" altLang="zh-CN">
                <a:solidFill>
                  <a:srgbClr val="000000"/>
                </a:solidFill>
                <a:latin typeface="微软雅黑" pitchFamily="34" charset="0"/>
                <a:ea typeface="楷体" pitchFamily="34" charset="-122"/>
                <a:cs typeface="微软雅黑" pitchFamily="34" charset="-120"/>
              </a:rPr>
              <a:t>是</a:t>
            </a:r>
            <a:r>
              <a:rPr lang="en-US" altLang="zh-CN">
                <a:solidFill>
                  <a:srgbClr val="000000"/>
                </a:solidFill>
                <a:latin typeface="微软雅黑" pitchFamily="34" charset="0"/>
                <a:ea typeface="微软雅黑" pitchFamily="34" charset="-122"/>
                <a:cs typeface="微软雅黑" pitchFamily="34" charset="-120"/>
              </a:rPr>
              <a:t>“</a:t>
            </a:r>
            <a:r>
              <a:rPr lang="en-US" altLang="zh-CN">
                <a:solidFill>
                  <a:srgbClr val="000000"/>
                </a:solidFill>
                <a:latin typeface="微软雅黑" pitchFamily="34" charset="0"/>
                <a:ea typeface="楷体" pitchFamily="34" charset="-122"/>
                <a:cs typeface="微软雅黑" pitchFamily="34" charset="-120"/>
              </a:rPr>
              <a:t>不稳定性</a:t>
            </a:r>
            <a:r>
              <a:rPr lang="en-US" altLang="zh-CN">
                <a:solidFill>
                  <a:srgbClr val="000000"/>
                </a:solidFill>
                <a:latin typeface="微软雅黑" pitchFamily="34" charset="0"/>
                <a:ea typeface="微软雅黑" pitchFamily="34" charset="-122"/>
                <a:cs typeface="微软雅黑" pitchFamily="34" charset="-120"/>
              </a:rPr>
              <a:t>”</a:t>
            </a:r>
            <a:r>
              <a:rPr lang="en-US" altLang="zh-CN">
                <a:solidFill>
                  <a:srgbClr val="000000"/>
                </a:solidFill>
                <a:latin typeface="微软雅黑" pitchFamily="34" charset="0"/>
                <a:ea typeface="楷体" pitchFamily="34" charset="-122"/>
                <a:cs typeface="微软雅黑" pitchFamily="34" charset="-120"/>
              </a:rPr>
              <a:t>还是</a:t>
            </a:r>
            <a:r>
              <a:rPr lang="en-US" altLang="zh-CN">
                <a:solidFill>
                  <a:srgbClr val="000000"/>
                </a:solidFill>
                <a:latin typeface="微软雅黑" pitchFamily="34" charset="0"/>
                <a:ea typeface="微软雅黑" pitchFamily="34" charset="-122"/>
                <a:cs typeface="微软雅黑" pitchFamily="34" charset="-120"/>
              </a:rPr>
              <a:t>“</a:t>
            </a:r>
            <a:r>
              <a:rPr lang="en-US" altLang="zh-CN">
                <a:solidFill>
                  <a:srgbClr val="000000"/>
                </a:solidFill>
                <a:latin typeface="微软雅黑" pitchFamily="34" charset="0"/>
                <a:ea typeface="楷体" pitchFamily="34" charset="-122"/>
                <a:cs typeface="微软雅黑" pitchFamily="34" charset="-120"/>
              </a:rPr>
              <a:t>强氧化性</a:t>
            </a:r>
            <a:r>
              <a:rPr lang="en-US" altLang="zh-CN">
                <a:solidFill>
                  <a:srgbClr val="000000"/>
                </a:solidFill>
                <a:latin typeface="微软雅黑" pitchFamily="34" charset="0"/>
                <a:ea typeface="微软雅黑" pitchFamily="34" charset="-122"/>
                <a:cs typeface="微软雅黑" pitchFamily="34" charset="-120"/>
              </a:rPr>
              <a:t>”</a:t>
            </a:r>
            <a:r>
              <a:rPr lang="en-US" altLang="zh-CN">
                <a:solidFill>
                  <a:srgbClr val="000000"/>
                </a:solidFill>
                <a:latin typeface="微软雅黑" pitchFamily="34" charset="0"/>
                <a:ea typeface="楷体" pitchFamily="34" charset="-122"/>
                <a:cs typeface="微软雅黑" pitchFamily="34" charset="-120"/>
              </a:rPr>
              <a:t>的作用</a:t>
            </a:r>
            <a:r>
              <a:rPr lang="en-US" altLang="zh-CN">
                <a:solidFill>
                  <a:srgbClr val="000000"/>
                </a:solidFill>
                <a:latin typeface="微软雅黑" pitchFamily="34" charset="0"/>
                <a:ea typeface="微软雅黑" pitchFamily="34" charset="-122"/>
                <a:cs typeface="微软雅黑" pitchFamily="34" charset="-120"/>
              </a:rPr>
              <a:t>，</a:t>
            </a:r>
            <a:r>
              <a:rPr lang="en-US" altLang="zh-CN">
                <a:solidFill>
                  <a:srgbClr val="000000"/>
                </a:solidFill>
                <a:latin typeface="微软雅黑" pitchFamily="34" charset="0"/>
                <a:ea typeface="楷体" pitchFamily="34" charset="-122"/>
                <a:cs typeface="微软雅黑" pitchFamily="34" charset="-120"/>
              </a:rPr>
              <a:t>需要检验是否有非金属单质对应的氧化产物生成才可以得出是</a:t>
            </a:r>
          </a:p>
          <a:p>
            <a:pPr lvl="0" latinLnBrk="1">
              <a:lnSpc>
                <a:spcPts val="3300"/>
              </a:lnSpc>
            </a:pPr>
            <a:r>
              <a:rPr lang="en-US" altLang="zh-CN">
                <a:solidFill>
                  <a:srgbClr val="000000"/>
                </a:solidFill>
                <a:latin typeface="微软雅黑" pitchFamily="34" charset="0"/>
                <a:ea typeface="楷体" pitchFamily="34" charset="-122"/>
                <a:cs typeface="微软雅黑" pitchFamily="34" charset="-120"/>
              </a:rPr>
              <a:t>否有</a:t>
            </a:r>
            <a:r>
              <a:rPr lang="en-US" altLang="zh-CN">
                <a:solidFill>
                  <a:srgbClr val="000000"/>
                </a:solidFill>
                <a:latin typeface="微软雅黑" pitchFamily="34" charset="0"/>
                <a:ea typeface="微软雅黑" pitchFamily="34" charset="-122"/>
                <a:cs typeface="微软雅黑" pitchFamily="34" charset="-120"/>
              </a:rPr>
              <a:t>“</a:t>
            </a:r>
            <a:r>
              <a:rPr lang="en-US" altLang="zh-CN">
                <a:solidFill>
                  <a:srgbClr val="000000"/>
                </a:solidFill>
                <a:latin typeface="微软雅黑" pitchFamily="34" charset="0"/>
                <a:ea typeface="楷体" pitchFamily="34" charset="-122"/>
                <a:cs typeface="微软雅黑" pitchFamily="34" charset="-120"/>
              </a:rPr>
              <a:t>强氧化性</a:t>
            </a:r>
            <a:r>
              <a:rPr lang="en-US" altLang="zh-CN">
                <a:solidFill>
                  <a:srgbClr val="000000"/>
                </a:solidFill>
                <a:latin typeface="微软雅黑" pitchFamily="34" charset="0"/>
                <a:ea typeface="微软雅黑" pitchFamily="34" charset="-122"/>
                <a:cs typeface="微软雅黑" pitchFamily="34" charset="-120"/>
              </a:rPr>
              <a:t>”</a:t>
            </a:r>
            <a:r>
              <a:rPr lang="en-US" altLang="zh-CN">
                <a:solidFill>
                  <a:srgbClr val="000000"/>
                </a:solidFill>
                <a:latin typeface="微软雅黑" pitchFamily="34" charset="0"/>
                <a:ea typeface="楷体" pitchFamily="34" charset="-122"/>
                <a:cs typeface="微软雅黑" pitchFamily="34" charset="-120"/>
              </a:rPr>
              <a:t>的作用</a:t>
            </a:r>
            <a:r>
              <a:rPr lang="en-US" altLang="zh-CN" smtClean="0">
                <a:solidFill>
                  <a:srgbClr val="000000"/>
                </a:solidFill>
                <a:latin typeface="微软雅黑" pitchFamily="34" charset="0"/>
                <a:ea typeface="微软雅黑" pitchFamily="34" charset="-122"/>
                <a:cs typeface="微软雅黑" pitchFamily="34" charset="-120"/>
              </a:rPr>
              <a:t>。</a:t>
            </a:r>
            <a:endParaRPr lang="en-US" altLang="zh-CN" sz="1800" dirty="0"/>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4_BD.1_1#ed5af64bd?vop=1&amp;pid=7de3fd8f3&amp;color=0,0,0&amp;vtp=1&amp;bt=1&amp;bbb=1&amp;hb=1"/>
              <p:cNvSpPr/>
              <p:nvPr/>
            </p:nvSpPr>
            <p:spPr>
              <a:xfrm>
                <a:off x="832104" y="1080000"/>
                <a:ext cx="10533888" cy="1257300"/>
              </a:xfrm>
              <a:prstGeom prst="rect">
                <a:avLst/>
              </a:prstGeom>
              <a:noFill/>
              <a:ln/>
            </p:spPr>
            <p:txBody>
              <a:bodyPr wrap="none" lIns="0" tIns="0" rIns="0" bIns="0" rtlCol="0" anchor="t"/>
              <a:lstStyle/>
              <a:p>
                <a:pPr algn="l" latinLnBrk="1">
                  <a:lnSpc>
                    <a:spcPts val="3300"/>
                  </a:lnSpc>
                </a:pPr>
                <a:r>
                  <a:rPr lang="en-US" altLang="zh-CN" sz="1800" b="1" i="0" dirty="0">
                    <a:solidFill>
                      <a:srgbClr val="000000"/>
                    </a:solidFill>
                    <a:latin typeface="微软雅黑" pitchFamily="34" charset="0"/>
                    <a:ea typeface="微软雅黑" pitchFamily="34" charset="-122"/>
                    <a:cs typeface="微软雅黑" pitchFamily="34" charset="-120"/>
                  </a:rPr>
                  <a:t>示例</a:t>
                </a:r>
                <a:r>
                  <a:rPr lang="en-US" altLang="zh-CN" sz="1800" b="1"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较活泼金属与硝酸反应，产物复杂。如一定浓度的硝酸与镁反应，可同时得到</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800" b="0" i="0" dirty="0" smtClean="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smtClean="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smtClean="0">
                    <a:solidFill>
                      <a:srgbClr val="000000"/>
                    </a:solidFill>
                    <a:latin typeface="微软雅黑" pitchFamily="34" charset="0"/>
                    <a:ea typeface="微软雅黑" pitchFamily="34" charset="-122"/>
                    <a:cs typeface="微软雅黑" pitchFamily="34" charset="-120"/>
                  </a:rPr>
                  <a:t>三种气</a:t>
                </a:r>
              </a:p>
              <a:p>
                <a:pPr latinLnBrk="1">
                  <a:lnSpc>
                    <a:spcPts val="3300"/>
                  </a:lnSpc>
                </a:pPr>
                <a:r>
                  <a:rPr lang="en-US" altLang="zh-CN" sz="1800" b="0" i="0" smtClean="0">
                    <a:solidFill>
                      <a:srgbClr val="000000"/>
                    </a:solidFill>
                    <a:latin typeface="微软雅黑" pitchFamily="34" charset="0"/>
                    <a:ea typeface="微软雅黑" pitchFamily="34" charset="-122"/>
                    <a:cs typeface="微软雅黑" pitchFamily="34" charset="-120"/>
                  </a:rPr>
                  <a:t>体</a:t>
                </a:r>
                <a:r>
                  <a:rPr lang="en-US" altLang="zh-CN" sz="1800" b="0" i="0" dirty="0">
                    <a:solidFill>
                      <a:srgbClr val="000000"/>
                    </a:solidFill>
                    <a:latin typeface="微软雅黑" pitchFamily="34" charset="0"/>
                    <a:ea typeface="微软雅黑" pitchFamily="34" charset="-122"/>
                    <a:cs typeface="微软雅黑" pitchFamily="34" charset="-120"/>
                  </a:rPr>
                  <a:t>。某同学欲用如图所示仪器组装装置来直接验证一定浓度的硝酸与镁反应有</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800" b="0" i="0" dirty="0" smtClean="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smtClean="0">
                    <a:solidFill>
                      <a:srgbClr val="000000"/>
                    </a:solidFill>
                    <a:latin typeface="微软雅黑" pitchFamily="34" charset="0"/>
                    <a:ea typeface="微软雅黑" pitchFamily="34" charset="-122"/>
                    <a:cs typeface="微软雅黑" pitchFamily="34" charset="-120"/>
                  </a:rPr>
                  <a:t>生成并制取氮化</a:t>
                </a:r>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镁</a:t>
                </a:r>
                <a:r>
                  <a:rPr lang="en-US" altLang="zh-CN" b="0" i="0" dirty="0">
                    <a:solidFill>
                      <a:srgbClr val="000000"/>
                    </a:solidFill>
                    <a:latin typeface="微软雅黑" pitchFamily="34" charset="0"/>
                    <a:ea typeface="微软雅黑" pitchFamily="34" charset="-122"/>
                    <a:cs typeface="微软雅黑" pitchFamily="34" charset="-120"/>
                  </a:rPr>
                  <a:t>（假设实验中每步转化均是完全的，且实验装置可重复利用）。</a:t>
                </a:r>
                <a:endParaRPr lang="en-US" altLang="zh-CN" dirty="0"/>
              </a:p>
            </p:txBody>
          </p:sp>
        </mc:Choice>
        <mc:Fallback>
          <p:sp>
            <p:nvSpPr>
              <p:cNvPr id="2" name="QO_4_BD.1_1#ed5af64bd?vop=1&amp;pid=7de3fd8f3&amp;color=0,0,0&amp;vtp=1&amp;bt=1&amp;bbb=1&amp;hb=1"/>
              <p:cNvSpPr>
                <a:spLocks noRot="1" noChangeAspect="1" noMove="1" noResize="1" noEditPoints="1" noAdjustHandles="1" noChangeArrowheads="1" noChangeShapeType="1" noTextEdit="1"/>
              </p:cNvSpPr>
              <p:nvPr/>
            </p:nvSpPr>
            <p:spPr>
              <a:xfrm>
                <a:off x="832104" y="1080000"/>
                <a:ext cx="10533888" cy="1257300"/>
              </a:xfrm>
              <a:prstGeom prst="rect">
                <a:avLst/>
              </a:prstGeom>
              <a:blipFill>
                <a:blip r:embed="rId3"/>
                <a:stretch>
                  <a:fillRect l="-1389" r="-868" b="-7767"/>
                </a:stretch>
              </a:blipFill>
              <a:ln/>
            </p:spPr>
            <p:txBody>
              <a:bodyPr/>
              <a:lstStyle/>
              <a:p>
                <a:r>
                  <a:rPr lang="zh-CN" altLang="en-US">
                    <a:noFill/>
                  </a:rPr>
                  <a:t> </a:t>
                </a:r>
              </a:p>
            </p:txBody>
          </p:sp>
        </mc:Fallback>
      </mc:AlternateContent>
      <p:pic>
        <p:nvPicPr>
          <p:cNvPr id="3" name="QO_4_BD.1_3#ed5af64bd?htil=1&amp;vop=1&amp;pid=7de3fd8f3&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941832" y="2448044"/>
            <a:ext cx="1527048" cy="1481328"/>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4" name="QO_4_BD.1_4#ed5af64bd?htil=1&amp;vop=1&amp;pid=7de3fd8f3&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2862072" y="2502908"/>
            <a:ext cx="1197864" cy="1426464"/>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QO_4_BD.1_5#ed5af64bd?htil=1&amp;vop=1&amp;pid=7de3fd8f3&amp;color=0,0,0&amp;tib=255,255,255&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4837176" y="2530340"/>
            <a:ext cx="758952" cy="1399032"/>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6" name="QO_4_BD.1_6#ed5af64bd?htil=1&amp;vop=1&amp;pid=7de3fd8f3&amp;color=0,0,0&amp;tib=255,255,255&amp;vtp=1" descr="preencoded.png"/>
          <p:cNvPicPr>
            <a:picLocks noChangeAspect="1"/>
          </p:cNvPicPr>
          <p:nvPr/>
        </p:nvPicPr>
        <p:blipFill>
          <a:blip r:embed="rId7">
            <a:clrChange>
              <a:clrFrom>
                <a:srgbClr val="FFFFFF"/>
              </a:clrFrom>
              <a:clrTo>
                <a:srgbClr val="FFFFFF">
                  <a:alpha val="0"/>
                </a:srgbClr>
              </a:clrTo>
            </a:clrChange>
          </a:blip>
          <a:stretch>
            <a:fillRect/>
          </a:stretch>
        </p:blipFill>
        <p:spPr>
          <a:xfrm>
            <a:off x="6437376" y="2813804"/>
            <a:ext cx="1069848" cy="1115568"/>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7" name="QO_4_BD.1_7#ed5af64bd?htil=1&amp;vop=1&amp;pid=7de3fd8f3&amp;color=0,0,0&amp;tib=255,255,255&amp;vtp=1" descr="preencoded.png"/>
          <p:cNvPicPr>
            <a:picLocks noChangeAspect="1"/>
          </p:cNvPicPr>
          <p:nvPr/>
        </p:nvPicPr>
        <p:blipFill>
          <a:blip r:embed="rId8">
            <a:clrChange>
              <a:clrFrom>
                <a:srgbClr val="FFFFFF"/>
              </a:clrFrom>
              <a:clrTo>
                <a:srgbClr val="FFFFFF">
                  <a:alpha val="0"/>
                </a:srgbClr>
              </a:clrTo>
            </a:clrChange>
          </a:blip>
          <a:stretch>
            <a:fillRect/>
          </a:stretch>
        </p:blipFill>
        <p:spPr>
          <a:xfrm>
            <a:off x="8339328" y="2704076"/>
            <a:ext cx="777240" cy="1225296"/>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8" name="QO_4_BD.1_8#ed5af64bd?htil=1&amp;vop=1&amp;pid=7de3fd8f3&amp;color=0,0,0&amp;tib=255,255,255&amp;vtp=1" descr="preencoded.png"/>
          <p:cNvPicPr>
            <a:picLocks noChangeAspect="1"/>
          </p:cNvPicPr>
          <p:nvPr/>
        </p:nvPicPr>
        <p:blipFill>
          <a:blip r:embed="rId9">
            <a:clrChange>
              <a:clrFrom>
                <a:srgbClr val="FFFFFF"/>
              </a:clrFrom>
              <a:clrTo>
                <a:srgbClr val="FFFFFF">
                  <a:alpha val="0"/>
                </a:srgbClr>
              </a:clrTo>
            </a:clrChange>
          </a:blip>
          <a:stretch>
            <a:fillRect/>
          </a:stretch>
        </p:blipFill>
        <p:spPr>
          <a:xfrm>
            <a:off x="10250424" y="2649212"/>
            <a:ext cx="475488" cy="128016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9" name="QO_4_BD.1_9#ed5af64bd?vop=1&amp;pid=7de3fd8f3&amp;color=0,0,0&amp;vtp=1&amp;bbb=1"/>
              <p:cNvSpPr/>
              <p:nvPr/>
            </p:nvSpPr>
            <p:spPr>
              <a:xfrm>
                <a:off x="832104" y="4060944"/>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已知：</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①</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smtClean="0">
                    <a:solidFill>
                      <a:srgbClr val="000000"/>
                    </a:solidFill>
                    <a:latin typeface="微软雅黑" pitchFamily="34" charset="0"/>
                    <a:ea typeface="微软雅黑" pitchFamily="34" charset="-122"/>
                    <a:cs typeface="微软雅黑" pitchFamily="34" charset="-120"/>
                  </a:rPr>
                  <a:t>的沸点是</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21.1 ℃</m:t>
                    </m:r>
                  </m:oMath>
                </a14:m>
                <a:r>
                  <a:rPr lang="en-US" altLang="zh-CN" sz="1800" b="0" i="0" dirty="0">
                    <a:solidFill>
                      <a:srgbClr val="000000"/>
                    </a:solidFill>
                    <a:latin typeface="微软雅黑" pitchFamily="34" charset="0"/>
                    <a:ea typeface="微软雅黑" pitchFamily="34" charset="-122"/>
                    <a:cs typeface="微软雅黑" pitchFamily="34" charset="-120"/>
                  </a:rPr>
                  <a:t>、熔点是</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−11 ℃</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800" b="0" i="0" dirty="0">
                    <a:solidFill>
                      <a:srgbClr val="000000"/>
                    </a:solidFill>
                    <a:latin typeface="微软雅黑" pitchFamily="34" charset="0"/>
                    <a:ea typeface="微软雅黑" pitchFamily="34" charset="-122"/>
                    <a:cs typeface="微软雅黑" pitchFamily="34" charset="-120"/>
                  </a:rPr>
                  <a:t>的沸点是</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−151 ℃</m:t>
                    </m:r>
                  </m:oMath>
                </a14:m>
                <a:r>
                  <a:rPr lang="en-US" altLang="zh-CN" sz="1800" b="0" i="0" dirty="0">
                    <a:solidFill>
                      <a:srgbClr val="000000"/>
                    </a:solidFill>
                    <a:latin typeface="微软雅黑" pitchFamily="34" charset="0"/>
                    <a:ea typeface="微软雅黑" pitchFamily="34" charset="-122"/>
                    <a:cs typeface="微软雅黑" pitchFamily="34" charset="-120"/>
                  </a:rPr>
                  <a:t>、熔点是</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−164 ℃</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p:sp>
            <p:nvSpPr>
              <p:cNvPr id="9" name="QO_4_BD.1_9#ed5af64bd?vop=1&amp;pid=7de3fd8f3&amp;color=0,0,0&amp;vtp=1&amp;bbb=1"/>
              <p:cNvSpPr>
                <a:spLocks noRot="1" noChangeAspect="1" noMove="1" noResize="1" noEditPoints="1" noAdjustHandles="1" noChangeArrowheads="1" noChangeShapeType="1" noTextEdit="1"/>
              </p:cNvSpPr>
              <p:nvPr/>
            </p:nvSpPr>
            <p:spPr>
              <a:xfrm>
                <a:off x="832104" y="4060944"/>
                <a:ext cx="10533888" cy="469900"/>
              </a:xfrm>
              <a:prstGeom prst="rect">
                <a:avLst/>
              </a:prstGeom>
              <a:blipFill>
                <a:blip r:embed="rId10"/>
                <a:stretch>
                  <a:fillRect l="-1389" b="-18182"/>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 name="QO_4_BD.1_10#ed5af64bd?sp=1&amp;vop=1&amp;pid=7de3fd8f3&amp;color=0,0,0&amp;vtp=1&amp;bbb=1"/>
              <p:cNvSpPr/>
              <p:nvPr/>
            </p:nvSpPr>
            <p:spPr>
              <a:xfrm>
                <a:off x="832104" y="4514390"/>
                <a:ext cx="10533888" cy="469900"/>
              </a:xfrm>
              <a:prstGeom prst="rect">
                <a:avLst/>
              </a:prstGeom>
              <a:noFill/>
              <a:ln/>
            </p:spPr>
            <p:txBody>
              <a:bodyPr wrap="none" lIns="0" tIns="0" rIns="0" bIns="0" rtlCol="0" anchor="t"/>
              <a:lstStyle/>
              <a:p>
                <a:pPr algn="l" latinLnBrk="1">
                  <a:lnSpc>
                    <a:spcPts val="3700"/>
                  </a:lnSpc>
                </a:pPr>
                <a:r>
                  <a:rPr lang="en-US" altLang="zh-CN" sz="1800" b="0" i="0" smtClean="0">
                    <a:solidFill>
                      <a:srgbClr val="000000"/>
                    </a:solidFill>
                    <a:latin typeface="微软雅黑" pitchFamily="34" charset="0"/>
                    <a:ea typeface="微软雅黑" pitchFamily="34" charset="-122"/>
                    <a:cs typeface="微软雅黑" pitchFamily="34" charset="-120"/>
                  </a:rPr>
                  <a:t>②</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Mg</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smtClean="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氮化镁）遇水会发生反应生成</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Mg</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smtClean="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smtClean="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p:sp>
            <p:nvSpPr>
              <p:cNvPr id="10" name="QO_4_BD.1_10#ed5af64bd?sp=1&amp;vop=1&amp;pid=7de3fd8f3&amp;color=0,0,0&amp;vtp=1&amp;bbb=1"/>
              <p:cNvSpPr>
                <a:spLocks noRot="1" noChangeAspect="1" noMove="1" noResize="1" noEditPoints="1" noAdjustHandles="1" noChangeArrowheads="1" noChangeShapeType="1" noTextEdit="1"/>
              </p:cNvSpPr>
              <p:nvPr/>
            </p:nvSpPr>
            <p:spPr>
              <a:xfrm>
                <a:off x="832104" y="4514390"/>
                <a:ext cx="10533888" cy="469900"/>
              </a:xfrm>
              <a:prstGeom prst="rect">
                <a:avLst/>
              </a:prstGeom>
              <a:blipFill>
                <a:blip r:embed="rId11"/>
                <a:stretch>
                  <a:fillRect l="-1389" b="-16883"/>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QO_4_BD.1_11#ed5af64bd?sp=1&amp;vop=1&amp;pid=7de3fd8f3&amp;color=0,0,0&amp;vtp=1&amp;bbb=1"/>
              <p:cNvSpPr/>
              <p:nvPr/>
            </p:nvSpPr>
            <p:spPr>
              <a:xfrm>
                <a:off x="832104" y="4971590"/>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③</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800" b="0" i="0" dirty="0" smtClean="0">
                    <a:solidFill>
                      <a:srgbClr val="000000"/>
                    </a:solidFill>
                    <a:latin typeface="微软雅黑" pitchFamily="34" charset="0"/>
                    <a:ea typeface="微软雅黑" pitchFamily="34" charset="-122"/>
                    <a:cs typeface="微软雅黑" pitchFamily="34" charset="-120"/>
                  </a:rPr>
                  <a:t>可被酸性高锰酸钾溶液氧化为</a:t>
                </a:r>
                <a14:m>
                  <m:oMath xmlns:m="http://schemas.openxmlformats.org/officeDocument/2006/math">
                    <m:sSubSup>
                      <m:sSubSupPr>
                        <m:ctrlPr>
                          <a:rPr lang="en-US" altLang="zh-CN" sz="1800" b="0"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smtClean="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p:sp>
            <p:nvSpPr>
              <p:cNvPr id="11" name="QO_4_BD.1_11#ed5af64bd?sp=1&amp;vop=1&amp;pid=7de3fd8f3&amp;color=0,0,0&amp;vtp=1&amp;bbb=1"/>
              <p:cNvSpPr>
                <a:spLocks noRot="1" noChangeAspect="1" noMove="1" noResize="1" noEditPoints="1" noAdjustHandles="1" noChangeArrowheads="1" noChangeShapeType="1" noTextEdit="1"/>
              </p:cNvSpPr>
              <p:nvPr/>
            </p:nvSpPr>
            <p:spPr>
              <a:xfrm>
                <a:off x="832104" y="4971590"/>
                <a:ext cx="10533888" cy="469900"/>
              </a:xfrm>
              <a:prstGeom prst="rect">
                <a:avLst/>
              </a:prstGeom>
              <a:blipFill>
                <a:blip r:embed="rId12"/>
                <a:stretch>
                  <a:fillRect l="-1389" b="-16883"/>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336</Words>
  <Application>Microsoft Office PowerPoint</Application>
  <PresentationFormat>宽屏</PresentationFormat>
  <Paragraphs>99</Paragraphs>
  <Slides>12</Slides>
  <Notes>12</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12</vt:i4>
      </vt:variant>
    </vt:vector>
  </HeadingPairs>
  <TitlesOfParts>
    <vt:vector size="21" baseType="lpstr">
      <vt:lpstr>等线</vt:lpstr>
      <vt:lpstr>SimHei</vt:lpstr>
      <vt:lpstr>楷体</vt:lpstr>
      <vt:lpstr>SimSun</vt:lpstr>
      <vt:lpstr>微软雅黑</vt:lpstr>
      <vt:lpstr>Arial</vt:lpstr>
      <vt:lpstr>Calibri</vt:lpstr>
      <vt:lpstr>Cambria Math</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
  <cp:lastModifiedBy>Administrator</cp:lastModifiedBy>
  <cp:revision>2</cp:revision>
  <dcterms:created xsi:type="dcterms:W3CDTF">2025-05-14T15:57:55Z</dcterms:created>
  <dcterms:modified xsi:type="dcterms:W3CDTF">2025-05-14T15:59:29Z</dcterms:modified>
  <cp:category/>
  <cp:contentStatus/>
</cp:coreProperties>
</file>