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19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42798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882e4b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e6287a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b42798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882e4b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e6287a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75cc8db30?vop=1&amp;pid=5b42798b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某校化学课外小组为了鉴别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两种白色固体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以及测定某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，用不同的方法进行了实验。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75cc8db30?vop=1&amp;pid=5b42798b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_2#75cc8db30?vop=1&amp;pid=5b42798b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2041644"/>
            <a:ext cx="380390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3#75cc8db30?vop=1&amp;pid=5b42798b5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Ⅰ.鉴别碳酸钠和碳酸氢钠固体</a:t>
            </a:r>
            <a:endParaRPr lang="en-US" altLang="zh-CN" sz="1800" dirty="0"/>
          </a:p>
        </p:txBody>
      </p:sp>
      <p:sp>
        <p:nvSpPr>
          <p:cNvPr id="3" name="QB_5_BD.2_1#8f75aa428?vop=1&amp;pid=75cc8db30&amp;color=0,0,0&amp;vtp=1&amp;bbb=1"/>
          <p:cNvSpPr/>
          <p:nvPr/>
        </p:nvSpPr>
        <p:spPr>
          <a:xfrm>
            <a:off x="832104" y="15329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根据图甲Ⅰ、Ⅱ所示实验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能够达到实验目的的是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填“Ⅰ”或“Ⅱ”）。</a:t>
            </a:r>
            <a:endParaRPr lang="en-US" altLang="zh-CN" sz="1800" dirty="0"/>
          </a:p>
        </p:txBody>
      </p:sp>
      <p:sp>
        <p:nvSpPr>
          <p:cNvPr id="4" name="QB_5_AN.3_1#8f75aa428.blank?vop=1&amp;pid=75cc8db30&amp;color=0,0,0&amp;vpa=1&amp;vtp=1"/>
          <p:cNvSpPr/>
          <p:nvPr/>
        </p:nvSpPr>
        <p:spPr>
          <a:xfrm>
            <a:off x="6571710" y="1491671"/>
            <a:ext cx="395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dirty="0"/>
          </a:p>
        </p:txBody>
      </p:sp>
      <p:pic>
        <p:nvPicPr>
          <p:cNvPr id="5" name="QB_5_AS.4_1#8f75aa428?vop=1&amp;pid=75cc8db30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509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AS.4_1#8f75aa428?vop=1&amp;pid=75cc8db30&amp;color=0,0,0&amp;vtp=1&amp;bbb=1&amp;hb=1"/>
          <p:cNvSpPr/>
          <p:nvPr/>
        </p:nvSpPr>
        <p:spPr>
          <a:xfrm>
            <a:off x="832104" y="1986971"/>
            <a:ext cx="10531904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中盐酸与碳酸钠和碳酸氢钠反应均产生二氧化碳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均能使澄清石灰水变浑浊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不能鉴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别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相同质量的碳酸钠和碳酸氢钠固体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碳酸氢钠的物质的量更多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产生二氧化碳的量更多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且产生气体的速率更快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能鉴别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故选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2b9c136f8?vop=1&amp;pid=5158fbaca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（2）①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图甲Ⅲ、Ⅳ所示实验均能鉴别这两种物质，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写出其中产生沉淀的化学方程式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_____________________________________________________________________________________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6_1#2b9c136f8.blank?vop=1&amp;pid=5158fbaca&amp;color=0,0,0&amp;vpa=2&amp;vtp=1&amp;bbb=1&amp;rh=23.75&amp;hb=1"/>
              <p:cNvSpPr/>
              <p:nvPr/>
            </p:nvSpPr>
            <p:spPr>
              <a:xfrm>
                <a:off x="832104" y="1040892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6_1#2b9c136f8.blank?vop=1&amp;pid=5158fbaca&amp;color=0,0,0&amp;vpa=2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12800"/>
              </a:xfrm>
              <a:prstGeom prst="rect">
                <a:avLst/>
              </a:prstGeom>
              <a:blipFill>
                <a:blip r:embed="rId3"/>
                <a:stretch>
                  <a:fillRect l="-1042" b="-75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AS.7_1#2b9c136f8?vop=1&amp;pid=5158fbaca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S.7_1#2b9c136f8?vop=1&amp;pid=5158fbaca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Ⅲ、Ⅳ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中产生沉淀的均为二氧化碳与澄清石灰水的反应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</m:e>
                    </m:d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6_AS.7_1#2b9c136f8?vop=1&amp;pid=5158fbac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8_1#b0c466c99?vop=1&amp;pid=5158fbaca&amp;color=0,0,0&amp;vtp=1&amp;bbb=1&amp;hb=1"/>
          <p:cNvSpPr/>
          <p:nvPr/>
        </p:nvSpPr>
        <p:spPr>
          <a:xfrm>
            <a:off x="832104" y="278098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若用图甲Ⅳ所示实验确定碳酸钠和碳酸氢钠的稳定性，则试管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中装入的固体最好是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填化学式）。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N.9_1#b0c466c99.blank?vop=1&amp;pid=5158fbaca&amp;color=0,0,0&amp;vpa=3&amp;vtp=1&amp;bbb=1"/>
              <p:cNvSpPr/>
              <p:nvPr/>
            </p:nvSpPr>
            <p:spPr>
              <a:xfrm>
                <a:off x="9603042" y="2828416"/>
                <a:ext cx="9254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6_AN.9_1#b0c466c99.blank?vop=1&amp;pid=5158fbaca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3042" y="2828416"/>
                <a:ext cx="925449" cy="279400"/>
              </a:xfrm>
              <a:prstGeom prst="rect">
                <a:avLst/>
              </a:prstGeom>
              <a:blipFill>
                <a:blip r:embed="rId6"/>
                <a:stretch>
                  <a:fillRect l="-263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6_AS.10_1#b0c466c99?vop=1&amp;pid=5158fbaca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04836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6_AS.10_1#b0c466c99?vop=1&amp;pid=5158fbaca&amp;color=0,0,0&amp;vtp=1&amp;bbb=1&amp;hb=1"/>
          <p:cNvSpPr/>
          <p:nvPr/>
        </p:nvSpPr>
        <p:spPr>
          <a:xfrm>
            <a:off x="832104" y="3640828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图甲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中试管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受热较弱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应该放碳酸氢钠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若能产生让澄清石灰水变浑浊的气体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则说明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碳酸氢钠的热稳定性比碳酸钠差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b213db798?pid=75cc8db30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测定某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图乙所示装置及主要流程进行实验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5_BD#b213db798?pid=75cc8db3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b213db798?pid=75cc8db3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6775" y="2041644"/>
            <a:ext cx="3555402" cy="250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11_1#e2d45abe3?vop=1&amp;pid=75cc8db30&amp;color=0,0,0&amp;vtp=1&amp;bbb=1"/>
          <p:cNvSpPr/>
          <p:nvPr/>
        </p:nvSpPr>
        <p:spPr>
          <a:xfrm>
            <a:off x="832104" y="4677538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盛放的物质是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填“能”或“不能”）用盐酸代替稀硫酸进行实验。</a:t>
            </a:r>
            <a:endParaRPr lang="en-US" altLang="zh-CN" sz="1800" dirty="0"/>
          </a:p>
        </p:txBody>
      </p:sp>
      <p:sp>
        <p:nvSpPr>
          <p:cNvPr id="5" name="QB_5_AN.12_1#e2d45abe3.blank?vop=1&amp;pid=75cc8db30&amp;color=0,0,0&amp;vpa=4&amp;vtp=1&amp;bbb=1"/>
          <p:cNvSpPr/>
          <p:nvPr/>
        </p:nvSpPr>
        <p:spPr>
          <a:xfrm>
            <a:off x="3514185" y="4636263"/>
            <a:ext cx="8524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浓硫酸</a:t>
            </a:r>
            <a:endParaRPr lang="en-US" altLang="zh-CN" dirty="0"/>
          </a:p>
        </p:txBody>
      </p:sp>
      <p:sp>
        <p:nvSpPr>
          <p:cNvPr id="6" name="QB_5_AN.13_1#e2d45abe3.blank?vop=1&amp;pid=75cc8db30&amp;color=0,0,0&amp;vpa=5&amp;vtp=1&amp;bbb=1"/>
          <p:cNvSpPr/>
          <p:nvPr/>
        </p:nvSpPr>
        <p:spPr>
          <a:xfrm>
            <a:off x="4657185" y="4636263"/>
            <a:ext cx="62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dirty="0"/>
          </a:p>
        </p:txBody>
      </p:sp>
      <p:pic>
        <p:nvPicPr>
          <p:cNvPr id="7" name="QB_5_AS.14_1#e2d45abe3?vop=1&amp;pid=75cc8db30&amp;color=0,0,0&amp;tib=255,255,255&amp;iip=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1918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5_AS.14_1#e2d45abe3?vop=1&amp;pid=75cc8db30&amp;color=0,0,0&amp;vtp=1&amp;bbb=1&amp;hb=1"/>
          <p:cNvSpPr/>
          <p:nvPr/>
        </p:nvSpPr>
        <p:spPr>
          <a:xfrm>
            <a:off x="832104" y="5127809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由分析可知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用来干燥二氧化碳气体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盛放的物质是浓硫酸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盐酸具有挥发性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挥发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的氯化氢会和碱石灰</a:t>
            </a: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反应干扰实验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故不能用盐酸代替稀硫酸进行实验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5_1#9f5a686aa?vop=1&amp;pid=75cc8db30&amp;color=0,0,0&amp;vtp=1&amp;bt=1&amp;bbb=1"/>
          <p:cNvSpPr/>
          <p:nvPr/>
        </p:nvSpPr>
        <p:spPr>
          <a:xfrm>
            <a:off x="832104" y="1078992"/>
            <a:ext cx="107426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在装置C中装碱石灰来吸收净化后的气体。装置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的作用是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3" name="QB_5_AN.16_1#9f5a686aa.blank?vop=1&amp;pid=75cc8db30&amp;color=0,0,0&amp;vpa=6&amp;vtp=1&amp;bbb=1"/>
          <p:cNvSpPr/>
          <p:nvPr/>
        </p:nvSpPr>
        <p:spPr>
          <a:xfrm>
            <a:off x="7355935" y="1037717"/>
            <a:ext cx="38242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防止空气中的水和二氧化碳干扰实验</a:t>
            </a:r>
            <a:endParaRPr lang="en-US" altLang="zh-CN" dirty="0"/>
          </a:p>
        </p:txBody>
      </p:sp>
      <p:pic>
        <p:nvPicPr>
          <p:cNvPr id="4" name="QB_5_AS.17_1#9f5a686aa?vop=1&amp;pid=75cc8db30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65087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5_AS.17_1#9f5a686aa?vop=1&amp;pid=75cc8db30&amp;color=0,0,0&amp;vtp=1&amp;bbb=1"/>
          <p:cNvSpPr/>
          <p:nvPr/>
        </p:nvSpPr>
        <p:spPr>
          <a:xfrm>
            <a:off x="832104" y="1529771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中碱石灰用来吸收二氧化碳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中碱石灰用来防止空气中的水和二氧化碳干扰实验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18_1#48cc4ef26?vop=1&amp;pid=75cc8db30&amp;color=0,0,0&amp;vtp=1&amp;bbb=1&amp;hb=1"/>
              <p:cNvSpPr/>
              <p:nvPr/>
            </p:nvSpPr>
            <p:spPr>
              <a:xfrm>
                <a:off x="832104" y="198379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有同学认为，为了减少实验误差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在反应前和反应后都要通入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，反应后通入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6" name="QB_5_BD.18_1#48cc4ef26?vop=1&amp;pid=75cc8db3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3796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10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19_1#48cc4ef26.blank?vop=1&amp;pid=75cc8db30&amp;color=0,0,0&amp;vpa=7&amp;vtp=1&amp;bbb=1&amp;hb=1"/>
          <p:cNvSpPr/>
          <p:nvPr/>
        </p:nvSpPr>
        <p:spPr>
          <a:xfrm>
            <a:off x="832104" y="1953316"/>
            <a:ext cx="10531904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将生成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的二氧化碳全部赶入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C中</a:t>
            </a:r>
            <a:endParaRPr lang="en-US" altLang="zh-CN" dirty="0"/>
          </a:p>
        </p:txBody>
      </p:sp>
      <p:pic>
        <p:nvPicPr>
          <p:cNvPr id="8" name="QB_5_AS.20_1#48cc4ef26?vop=1&amp;pid=75cc8db30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9114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B_5_AS.20_1#48cc4ef26?vop=1&amp;pid=75cc8db30&amp;color=0,0,0&amp;vtp=1&amp;bbb=1&amp;hb=1"/>
          <p:cNvSpPr/>
          <p:nvPr/>
        </p:nvSpPr>
        <p:spPr>
          <a:xfrm>
            <a:off x="832104" y="2847396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为了减少实验误差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在反应前和反应后都要通入氮气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反应后通入的目的是将生成的二氧化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碳全部赶入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cd679b89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4cd679b89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两个“苏打”——碳酸钠与碳酸氢钠之间的故事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c41a5dbf?pid=4882e4be7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苏打和小苏打，是不是还会混淆？二者的性质总是掌握得不够全面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碳酸钠和碳酸氢钠与盐反应的图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像及计算又是一大难题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，碳酸钠和碳酸氢钠含量的测定往往不明就里，本通法来给你支招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掌握其反应实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质是解决此类问题的关键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9b3d7e6d?sp=1&amp;pid=8e6287af9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的比较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鉴别与除杂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的比较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99b3d7e6d?sp=1&amp;pid=8e6287af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99b3d7e6d?colgroup=13,22,19&amp;pid=8e6287af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913015"/>
                  </p:ext>
                </p:extLst>
              </p:nvPr>
            </p:nvGraphicFramePr>
            <p:xfrm>
              <a:off x="832104" y="2041644"/>
              <a:ext cx="10533888" cy="3455925"/>
            </p:xfrm>
            <a:graphic>
              <a:graphicData uri="http://schemas.openxmlformats.org/drawingml/2006/table">
                <a:tbl>
                  <a:tblPr/>
                  <a:tblGrid>
                    <a:gridCol w="26517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51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30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（同浓度时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碳酸钠溶液碱性更强）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731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△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9100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溶液中滴入盐酸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开始无明显现象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产生气泡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溶液中滴入盐酸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直接产生气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泡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99b3d7e6d?colgroup=13,22,19&amp;pid=8e6287af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913015"/>
                  </p:ext>
                </p:extLst>
              </p:nvPr>
            </p:nvGraphicFramePr>
            <p:xfrm>
              <a:off x="832104" y="2041644"/>
              <a:ext cx="10533888" cy="3455925"/>
            </p:xfrm>
            <a:graphic>
              <a:graphicData uri="http://schemas.openxmlformats.org/drawingml/2006/table">
                <a:tbl>
                  <a:tblPr/>
                  <a:tblGrid>
                    <a:gridCol w="26517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51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30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464" r="-85673" b="-9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0268" r="-336" b="-9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俗名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纯碱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小苏打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粉末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白色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水溶性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694" t="-300000" r="-155" b="-62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（同浓度时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碳酸钠溶液碱性更强）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731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0268" t="-358974" r="-336" b="-276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9100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2464" t="-240268" r="-85673" b="-449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0268" t="-240268" r="-336" b="-449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30" t="-831148" r="-297931" b="-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0268" t="-831148" r="-336" b="-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99b3d7e6d?colgroup=13,22,19&amp;pid=8e6287af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841062"/>
                  </p:ext>
                </p:extLst>
              </p:nvPr>
            </p:nvGraphicFramePr>
            <p:xfrm>
              <a:off x="832104" y="1510284"/>
              <a:ext cx="10524744" cy="3004249"/>
            </p:xfrm>
            <a:graphic>
              <a:graphicData uri="http://schemas.openxmlformats.org/drawingml/2006/table">
                <a:tbl>
                  <a:tblPr/>
                  <a:tblGrid>
                    <a:gridCol w="26426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8057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与澄清石灰水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（不能鉴别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液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都产生沉淀）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NaOH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：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NaOH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过量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：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制玻璃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造纸等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治疗胃酸过多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制发酵粉等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510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limUpp>
                                <m:limUp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limUppPr>
                                <m:e>
                                  <m:limLow>
                                    <m:limLow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limLow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⇌</m:t>
                                      </m:r>
                                    </m:e>
                                    <m:lim>
                                      <m:r>
                                        <m:rPr>
                                          <m:nor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SimSun" pitchFamily="34" charset="0"/>
                                          <a:ea typeface="SimSun" pitchFamily="34" charset="-122"/>
                                          <a:cs typeface="SimSun" pitchFamily="34" charset="-120"/>
                                        </a:rPr>
                                        <m:t>△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或加入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NaOH</m:t>
                                      </m:r>
                                    </m:lim>
                                  </m:limLow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lim>
                              </m:limUpp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99b3d7e6d?colgroup=13,22,19&amp;pid=8e6287af9&amp;color=0,0,0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841062"/>
                  </p:ext>
                </p:extLst>
              </p:nvPr>
            </p:nvGraphicFramePr>
            <p:xfrm>
              <a:off x="832104" y="1510284"/>
              <a:ext cx="10524744" cy="3004249"/>
            </p:xfrm>
            <a:graphic>
              <a:graphicData uri="http://schemas.openxmlformats.org/drawingml/2006/table">
                <a:tbl>
                  <a:tblPr/>
                  <a:tblGrid>
                    <a:gridCol w="26426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043" t="-1786" r="-87681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567" t="-1786" r="-332" b="-8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14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0" t="-20727" r="-298387" b="-62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043" t="-20727" r="-87681" b="-62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567" t="-20727" r="-332" b="-62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制玻璃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造纸等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治疗胃酸过多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制发酵粉等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510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643" t="-362617" r="-155" b="-934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99b3d7e6d?colgroup=13,22,19&amp;pid=8e6287af9&amp;color=0,0,0&amp;vtp=1&amp;bt=1&amp;bbb=1"/>
          <p:cNvSpPr txBox="1"/>
          <p:nvPr/>
        </p:nvSpPr>
        <p:spPr>
          <a:xfrm>
            <a:off x="10997775" y="1078992"/>
            <a:ext cx="359073" cy="2964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Cambria Math" panose="02040503050406030204" pitchFamily="18" charset="0"/>
              </a:rPr>
              <a:t>续表</a:t>
            </a:r>
            <a:endParaRPr lang="zh-CN" altLang="en-US" sz="1400">
              <a:latin typeface="Cambria Math" panose="0204050305040603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9b3d7e6d?pid=8e6287af9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用套管实验探究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的稳定性实验中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正确的药品盛装方式是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小试管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小苏打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小试管内温度较低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受热易分解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大试管内温度高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受热不分解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从而说明热稳定性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99b3d7e6d?pid=8e6287af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1100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99b3d7e6d?pid=8e6287af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8888" y="2854444"/>
            <a:ext cx="256032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9b3d7e6d?sp=1&amp;pid=8e6287af9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的鉴别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99b3d7e6d?sp=1&amp;pid=8e6287af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99b3d7e6d?pid=8e6287af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1619369"/>
            <a:ext cx="8577072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99b3d7e6d?sp=1&amp;pid=8e6287af9&amp;color=0,0,0&amp;vtp=1&amp;bbb=1"/>
              <p:cNvSpPr/>
              <p:nvPr/>
            </p:nvSpPr>
            <p:spPr>
              <a:xfrm>
                <a:off x="832104" y="2965569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的分离除杂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99b3d7e6d?sp=1&amp;pid=8e6287af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65569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99b3d7e6d?colgroup=11,16,13,13&amp;pid=8e6287af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2478685"/>
                  </p:ext>
                </p:extLst>
              </p:nvPr>
            </p:nvGraphicFramePr>
            <p:xfrm>
              <a:off x="832104" y="3508494"/>
              <a:ext cx="10488168" cy="681736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括号内为杂质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除杂方法或试剂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加入适量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通入足量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99b3d7e6d?colgroup=11,16,13,13&amp;pid=8e6287af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2478685"/>
                  </p:ext>
                </p:extLst>
              </p:nvPr>
            </p:nvGraphicFramePr>
            <p:xfrm>
              <a:off x="832104" y="3508494"/>
              <a:ext cx="10488168" cy="681736"/>
            </p:xfrm>
            <a:graphic>
              <a:graphicData uri="http://schemas.openxmlformats.org/drawingml/2006/table">
                <a:tbl>
                  <a:tblPr/>
                  <a:tblGrid>
                    <a:gridCol w="22128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0449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6151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括号内为杂质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72800" t="-1754" r="-172000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1399" t="-1754" r="-100466" b="-112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01399" t="-1754" r="-466" b="-112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除杂方法或试剂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1399" t="-103571" r="-10046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01399" t="-103571" r="-466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9b3d7e6d?sp=1&amp;pid=8e6287af9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相关的反应图像分析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99b3d7e6d?sp=1&amp;pid=8e6287af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99b3d7e6d?colgroup=1,12,8,18,12&amp;pid=8e6287af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519666"/>
                  </p:ext>
                </p:extLst>
              </p:nvPr>
            </p:nvGraphicFramePr>
            <p:xfrm>
              <a:off x="832104" y="1622544"/>
              <a:ext cx="10479024" cy="2205228"/>
            </p:xfrm>
            <a:graphic>
              <a:graphicData uri="http://schemas.openxmlformats.org/drawingml/2006/table">
                <a:tbl>
                  <a:tblPr/>
                  <a:tblGrid>
                    <a:gridCol w="502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87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9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29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溶液中逐滴加入盐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的混合物中逐滴加入盐酸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的混合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物中逐滴加入盐酸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687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盐酸反应生成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直接生成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盐酸先与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反应生成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最后才生成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反应生成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后生成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99b3d7e6d?colgroup=1,12,8,18,12&amp;pid=8e6287af9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519666"/>
                  </p:ext>
                </p:extLst>
              </p:nvPr>
            </p:nvGraphicFramePr>
            <p:xfrm>
              <a:off x="832104" y="1622544"/>
              <a:ext cx="10479024" cy="2205228"/>
            </p:xfrm>
            <a:graphic>
              <a:graphicData uri="http://schemas.openxmlformats.org/drawingml/2006/table">
                <a:tbl>
                  <a:tblPr/>
                  <a:tblGrid>
                    <a:gridCol w="502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87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09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29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500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88" t="-990" r="-301716" b="-267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86364" t="-990" r="-366288" b="-267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30570" t="-990" r="-67012" b="-267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5855" t="-990" r="-518" b="-2673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687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88" t="-259406" r="-301716" b="-89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86364" t="-259406" r="-366288" b="-89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30570" t="-259406" r="-67012" b="-89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5855" t="-259406" r="-518" b="-89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99b3d7e6d.table_image?tii=1&amp;pid=8e6287af9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840" y="2354826"/>
            <a:ext cx="8595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99b3d7e6d.table_image?tii=2&amp;pid=8e6287af9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3380" y="2354826"/>
            <a:ext cx="886968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P_4_BD#99b3d7e6d.table_image?tii=3&amp;pid=8e6287af9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552" y="2359398"/>
            <a:ext cx="98755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99b3d7e6d.table_image?tii=4&amp;pid=8e6287af9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6920" y="2359398"/>
            <a:ext cx="978408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9b3d7e6d?sp=1&amp;pid=8e6287af9&amp;color=0,0,0&amp;vtp=1&amp;bt=1&amp;bbb=1"/>
              <p:cNvSpPr/>
              <p:nvPr/>
            </p:nvSpPr>
            <p:spPr>
              <a:xfrm>
                <a:off x="832104" y="1080000"/>
                <a:ext cx="10533888" cy="4927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含量的测定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（1）热重法：根据化学反应前后有关物理量发生的变化找出“理论差量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根据化学方程式找出相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关物质的质量与实际差量的关系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，列成比例形式，然后求解。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为了检验某含有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杂质的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样品的纯度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其质量变为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式计算该样品中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样品加热发生的反应为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77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NaHCO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△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168</m:t>
                          </m:r>
                        </m:e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106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62</m:t>
                          </m: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NaHCO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)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47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则样品中碳酸钠质量分数为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样品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168(</m:t>
                            </m:r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num>
                          <m:den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62</m:t>
                            </m:r>
                          </m:den>
                        </m:f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−53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31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（2）气体法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测定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质量时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要注意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是否会干扰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确定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而确定纯碱中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99b3d7e6d?sp=1&amp;pid=8e6287af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927600"/>
              </a:xfrm>
              <a:prstGeom prst="rect">
                <a:avLst/>
              </a:prstGeom>
              <a:blipFill>
                <a:blip r:embed="rId3"/>
                <a:stretch>
                  <a:fillRect l="-1389" r="-579" b="-19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宽屏</PresentationFormat>
  <Paragraphs>145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2025-05-14T15:23:46Z</dcterms:created>
  <dcterms:modified xsi:type="dcterms:W3CDTF">2025-05-14T15:24:41Z</dcterms:modified>
  <cp:category/>
  <cp:contentStatus/>
</cp:coreProperties>
</file>