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2" r:id="rId7"/>
    <p:sldId id="267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262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10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5556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50CC4-1C53-8596-F2D0-93F0F6D7A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9878F5-A3EA-A9D7-E21F-B7FBC2497E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793613-4B13-74A7-D572-0F575856F2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E40BC6-7CE5-36E3-9201-EC9C69484A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4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58455c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7fe1e5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74b0aba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58455c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2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7fe1e5c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74b0aba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1_1#4247c892d?vop=1&amp;pid=358455ce5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在一定条件下，将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同时通入倒扣在水中且盛满水的容器内，充分反应后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，容器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内残留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的气体，该气体与空气接触未变为红棕色，则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的比值为(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4_BD.1_1#4247c892d?vop=1&amp;pid=358455ce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4247c892d.bracket?vop=1&amp;pid=358455ce5&amp;color=0,0,0&amp;vpa=1&amp;vtp=1"/>
          <p:cNvSpPr/>
          <p:nvPr/>
        </p:nvSpPr>
        <p:spPr>
          <a:xfrm>
            <a:off x="8188165" y="1568188"/>
            <a:ext cx="331788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2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_2#4247c892d.choices?vop=1&amp;pid=358455ce5&amp;color=0,0,0&amp;vtp=1&amp;bbb=1"/>
              <p:cNvSpPr/>
              <p:nvPr/>
            </p:nvSpPr>
            <p:spPr>
              <a:xfrm>
                <a:off x="832104" y="1919978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972" algn="l"/>
                    <a:tab pos="5368544" algn="l"/>
                    <a:tab pos="80528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 4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4: 3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8: 3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 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1_2#4247c892d.choices?vop=1&amp;pid=358455ce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9978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EX.3_1#4247c892d?vop=1&amp;pid=358455ce5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2981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EX.3_1#4247c892d?vop=1&amp;pid=358455ce5&amp;color=0,0,0&amp;vtp=1&amp;bbb=1&amp;hb=1"/>
              <p:cNvSpPr/>
              <p:nvPr/>
            </p:nvSpPr>
            <p:spPr>
              <a:xfrm>
                <a:off x="832104" y="2365804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残留气体与空气接触未变为红棕色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说明残留气体不是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即符合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溶于水情况分析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中的情况二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过量剩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C_4_EX.3_1#4247c892d?vop=1&amp;pid=358455ce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65804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390" r="-127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C_4_AS.4_1#4247c892d?vop=1&amp;pid=358455ce5&amp;color=0,0,0&amp;tib=255,255,255&amp;iip=2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379660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C_4_AS.4_1#4247c892d?vop=1&amp;pid=358455ce5&amp;color=0,0,0&amp;vtp=1&amp;bbb=1"/>
          <p:cNvSpPr/>
          <p:nvPr/>
        </p:nvSpPr>
        <p:spPr>
          <a:xfrm>
            <a:off x="832104" y="3258558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根据攻略解读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1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4_AS.4_2#4247c892d?vop=1&amp;pid=358455ce5&amp;color=0,0,0&amp;vtp=1&amp;bbb=1"/>
              <p:cNvSpPr/>
              <p:nvPr/>
            </p:nvSpPr>
            <p:spPr>
              <a:xfrm>
                <a:off x="832104" y="3674483"/>
                <a:ext cx="10533888" cy="1600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84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O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1800" b="0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1800" b="0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sz="1800" b="0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𝑉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</m:e>
                        <m:e/>
                        <m:e/>
                        <m:e/>
                        <m:e/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𝑥</m:t>
                          </m:r>
                        </m:e>
                        <m:e/>
                        <m:e/>
                        <m:e/>
                        <m:e/>
                        <m:e/>
                        <m:e/>
                        <m:e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a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b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−</m:t>
                          </m:r>
                          <m:f>
                            <m:f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num>
                            <m:den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den>
                          </m:f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 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=4: 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C_4_AS.4_2#4247c892d?vop=1&amp;pid=358455ce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74483"/>
                <a:ext cx="10533888" cy="1600200"/>
              </a:xfrm>
              <a:prstGeom prst="rect">
                <a:avLst/>
              </a:prstGeom>
              <a:blipFill>
                <a:blip r:embed="rId8"/>
                <a:stretch>
                  <a:fillRect l="-579" b="-305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5_1#d6f0196b7?vop=1&amp;pid=358455ce5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将一盛满水的试管倒置于水中，并将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通入该试管中，充分反应后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，试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管内气体全部消失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不可能是(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5_1#d6f0196b7?vop=1&amp;pid=358455ce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98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6_1#d6f0196b7.bracket?vop=1&amp;pid=358455ce5&amp;color=0,0,0&amp;vpa=2&amp;vtp=1"/>
          <p:cNvSpPr/>
          <p:nvPr/>
        </p:nvSpPr>
        <p:spPr>
          <a:xfrm>
            <a:off x="5046504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4_BD.5_2#d6f0196b7.choices?vop=1&amp;pid=358455ce5&amp;color=0,0,0&amp;vtp=1&amp;bbb=1"/>
          <p:cNvSpPr/>
          <p:nvPr/>
        </p:nvSpPr>
        <p:spPr>
          <a:xfrm>
            <a:off x="832104" y="19146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147" algn="l"/>
                <a:tab pos="5374894" algn="l"/>
                <a:tab pos="804964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1、1、1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2、1、1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3、7、4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1、5、2</a:t>
            </a:r>
            <a:endParaRPr lang="en-US" altLang="zh-CN" sz="1800" dirty="0"/>
          </a:p>
        </p:txBody>
      </p:sp>
      <p:pic>
        <p:nvPicPr>
          <p:cNvPr id="5" name="QC_4_EX.7_1#d6f0196b7?vop=1&amp;pid=358455ce5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8601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EX.7_1#d6f0196b7?vop=1&amp;pid=358455ce5&amp;color=0,0,0&amp;vtp=1&amp;bbb=1"/>
              <p:cNvSpPr/>
              <p:nvPr/>
            </p:nvSpPr>
            <p:spPr>
              <a:xfrm>
                <a:off x="832104" y="2364915"/>
                <a:ext cx="1053190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混合通入水中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试管内气体全部消失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可用攻略解读中的两个方法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C_4_EX.7_1#d6f0196b7?vop=1&amp;pid=358455ce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64915"/>
                <a:ext cx="10531904" cy="469900"/>
              </a:xfrm>
              <a:prstGeom prst="rect">
                <a:avLst/>
              </a:prstGeom>
              <a:blipFill>
                <a:blip r:embed="rId5"/>
                <a:stretch>
                  <a:fillRect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C_4_AS.8_1#d6f0196b7?vop=1&amp;pid=358455ce5&amp;color=0,0,0&amp;tib=255,255,255&amp;iip=4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969196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C_4_AS.8_1#d6f0196b7?vop=1&amp;pid=358455ce5&amp;color=0,0,0&amp;vtp=1&amp;bbb=1"/>
          <p:cNvSpPr/>
          <p:nvPr/>
        </p:nvSpPr>
        <p:spPr>
          <a:xfrm>
            <a:off x="832104" y="2848094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解法一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原子组成法</a:t>
            </a:r>
            <a:endParaRPr lang="en-US" altLang="zh-CN" sz="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4_AS.8_2#d6f0196b7?vop=1&amp;pid=358455ce5&amp;color=0,0,0&amp;vtp=1&amp;bbb=1&amp;hb=1"/>
              <p:cNvSpPr/>
              <p:nvPr/>
            </p:nvSpPr>
            <p:spPr>
              <a:xfrm>
                <a:off x="832104" y="3264019"/>
                <a:ext cx="10533888" cy="2159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试管内气体全部消失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三种气体恰好完全反应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全部转化为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无气体剩余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相同条件下气体的物质的量之比等于其体积之比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结合选项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项数据不符合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法二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得失电子守恒法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)=4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时无气体剩余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结合选项可知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项数据不符合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9" name="QC_4_AS.8_2#d6f0196b7?vop=1&amp;pid=358455ce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64019"/>
                <a:ext cx="10533888" cy="2159000"/>
              </a:xfrm>
              <a:prstGeom prst="rect">
                <a:avLst/>
              </a:prstGeom>
              <a:blipFill>
                <a:blip r:embed="rId7"/>
                <a:stretch>
                  <a:fillRect l="-1389" b="-42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  <p:bldP spid="9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b3dd00b01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_2_BD#b3dd00b01.fixed?pid=6b0413eea&amp;color=255,255,255&amp;vtp=1&amp;bbb=1"/>
              <p:cNvSpPr/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4400" b="1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𝐍𝐎</m:t>
                        </m:r>
                      </m:e>
                      <m:sub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𝒙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4400" b="1" i="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“潜水”携氧量的定量分析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C_2_BD#b3dd00b01.fixed?pid=6b0413eea&amp;color=255,255,25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blipFill>
                <a:blip r:embed="rId3"/>
                <a:stretch>
                  <a:fillRect t="-144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3d30c7a2?pid=07fe1e5c7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氮氧化物溶于水不知剩“谁”？遇到计算不知所措？本大招通过两个反应及两个方法的定量分析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，带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同学们一起解决氮氧化物溶于水的问题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，突破氮氧化物溶于水的计算。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#6b8cce032?sp=1&amp;pid=074b0aba0&amp;color=0,0,0&amp;vtp=1&amp;bt=1&amp;bbb=1"/>
              <p:cNvSpPr/>
              <p:nvPr/>
            </p:nvSpPr>
            <p:spPr>
              <a:xfrm>
                <a:off x="832104" y="1080000"/>
                <a:ext cx="10533888" cy="4292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.两个反应建构分析模型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）溶于水情况分析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剩余气体为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；②计算依据为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溶于水情况分析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情况一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：恰好全溶于水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7800"/>
                  </a:lnSpc>
                </a:pPr>
                <a:r>
                  <a:rPr lang="en-US" altLang="zh-CN" ker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O</m:t>
                          </m:r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HNO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𝑉</m:t>
                          </m: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</m:e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1</m:t>
                          </m:r>
                        </m:e>
                        <m:e/>
                        <m:e/>
                        <m:e/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𝑥</m:t>
                          </m:r>
                        </m:e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𝑦</m:t>
                          </m:r>
                        </m:e>
                        <m:e/>
                        <m:e/>
                        <m:e/>
                        <m:e/>
                        <m:e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初</m:t>
                              </m:r>
                            </m:sub>
                          </m:sSub>
                        </m:e>
                      </m:mr>
                    </m:m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46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（消耗）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46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（消耗）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#6b8cce032?sp=1&amp;pid=074b0aba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292600"/>
              </a:xfrm>
              <a:prstGeom prst="rect">
                <a:avLst/>
              </a:prstGeom>
              <a:blipFill>
                <a:blip r:embed="rId3"/>
                <a:stretch>
                  <a:fillRect l="-1389" b="-8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6b8cce032?pid=074b0aba0&amp;color=0,0,0&amp;mp=1&amp;vtp=1&amp;bt=1&amp;bbb=1"/>
              <p:cNvSpPr/>
              <p:nvPr/>
            </p:nvSpPr>
            <p:spPr>
              <a:xfrm>
                <a:off x="832104" y="1080000"/>
                <a:ext cx="10533888" cy="4152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情况二：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过量剩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7800"/>
                  </a:lnSpc>
                </a:pPr>
                <a:r>
                  <a:rPr lang="en-US" altLang="zh-CN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O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1800" b="0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1800" b="0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sz="1800" b="0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𝑉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1</m:t>
                          </m:r>
                        </m:e>
                        <m:e/>
                        <m:e/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𝑥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𝑦</m:t>
                          </m:r>
                        </m:e>
                        <m:e/>
                        <m:e/>
                        <m:e/>
                        <m:e/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初</m:t>
                              </m:r>
                            </m:sub>
                          </m:sSub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剩</m:t>
                              </m:r>
                            </m:sub>
                          </m:sSub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消耗）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7800"/>
                  </a:lnSpc>
                </a:pPr>
                <a:r>
                  <a:rPr lang="en-US" altLang="zh-CN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O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1800" b="0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1800" b="0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sz="1800" b="0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𝑉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1</m:t>
                          </m:r>
                        </m:e>
                        <m:e/>
                        <m:e/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𝑥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𝑦</m:t>
                          </m:r>
                        </m:e>
                        <m:e/>
                        <m:e/>
                        <m:e/>
                        <m:e/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初</m:t>
                              </m:r>
                            </m:sub>
                          </m:sSub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−3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剩</m:t>
                              </m:r>
                            </m:sub>
                          </m:sSub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_BD#6b8cce032?pid=074b0aba0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52900"/>
              </a:xfrm>
              <a:prstGeom prst="rect">
                <a:avLst/>
              </a:prstGeom>
              <a:blipFill>
                <a:blip r:embed="rId3"/>
                <a:stretch>
                  <a:fillRect b="-8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6b8cce032?pid=074b0aba0&amp;color=0,0,0&amp;mp=1&amp;vtp=1&amp;bt=1&amp;bbb=1"/>
              <p:cNvSpPr/>
              <p:nvPr/>
            </p:nvSpPr>
            <p:spPr>
              <a:xfrm>
                <a:off x="832104" y="1080000"/>
                <a:ext cx="10533888" cy="190173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情况三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过量剩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b="0" i="0" kern="0" dirty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7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3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O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1800" b="0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1800" b="0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sz="1800" b="0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NO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3</m:t>
                          </m:r>
                        </m:e>
                        <m:e/>
                        <m:e/>
                        <m:e/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1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3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剩</m:t>
                              </m:r>
                            </m:sub>
                          </m:sSub>
                        </m:e>
                        <m:e/>
                        <m:e/>
                        <m:e/>
                        <m:e/>
                        <m:e/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剩</m:t>
                              </m:r>
                            </m:sub>
                          </m:sSub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初始（消耗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6b8cce032?pid=074b0aba0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901739"/>
              </a:xfrm>
              <a:prstGeom prst="rect">
                <a:avLst/>
              </a:prstGeom>
              <a:blipFill>
                <a:blip r:embed="rId3"/>
                <a:stretch>
                  <a:fillRect b="-192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7B569-8F6B-4AA6-625E-51FBBF46B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6b8cce032?pid=074b0aba0&amp;color=0,0,0&amp;mp=1&amp;vtp=1&amp;bt=1&amp;bbb=1">
                <a:extLst>
                  <a:ext uri="{FF2B5EF4-FFF2-40B4-BE49-F238E27FC236}">
                    <a16:creationId xmlns:a16="http://schemas.microsoft.com/office/drawing/2014/main" id="{F042AFA4-44A8-AA55-A6DD-97A2AA3C19EE}"/>
                  </a:ext>
                </a:extLst>
              </p:cNvPr>
              <p:cNvSpPr/>
              <p:nvPr/>
            </p:nvSpPr>
            <p:spPr>
              <a:xfrm>
                <a:off x="832104" y="1080000"/>
                <a:ext cx="10533888" cy="293540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溶于水情况分析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情况一：恰好全溶于水</a:t>
                </a:r>
                <a:endParaRPr lang="en-US" altLang="zh-CN" sz="1800" dirty="0"/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b="0" i="0" kern="0" dirty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O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1800" b="0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1800" b="0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sz="1800" b="0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𝑉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3</m:t>
                          </m:r>
                        </m:e>
                        <m:e/>
                        <m:e/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7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𝑥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𝑦</m:t>
                          </m:r>
                        </m:e>
                        <m:e/>
                        <m:e/>
                        <m:e/>
                        <m:e/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初</m:t>
                              </m:r>
                            </m:sub>
                          </m:sSub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初始（消耗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den>
                    </m:f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初始（消耗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den>
                    </m:f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6b8cce032?pid=074b0aba0&amp;color=0,0,0&amp;mp=1&amp;vtp=1&amp;bt=1&amp;bbb=1">
                <a:extLst>
                  <a:ext uri="{FF2B5EF4-FFF2-40B4-BE49-F238E27FC236}">
                    <a16:creationId xmlns:a16="http://schemas.microsoft.com/office/drawing/2014/main" id="{F042AFA4-44A8-AA55-A6DD-97A2AA3C19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5409"/>
              </a:xfrm>
              <a:prstGeom prst="rect">
                <a:avLst/>
              </a:prstGeom>
              <a:blipFill>
                <a:blip r:embed="rId3"/>
                <a:stretch>
                  <a:fillRect l="-1389" b="-2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39199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6b8cce032?pid=074b0aba0&amp;color=0,0,0&amp;mp=1&amp;vtp=1&amp;bt=1&amp;bbb=1"/>
              <p:cNvSpPr/>
              <p:nvPr/>
            </p:nvSpPr>
            <p:spPr>
              <a:xfrm>
                <a:off x="832104" y="1080000"/>
                <a:ext cx="10533888" cy="4978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情况二：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过量剩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O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1800" b="0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1800" b="0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sz="1800" b="0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𝑉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3</m:t>
                          </m:r>
                        </m:e>
                        <m:e/>
                        <m:e/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7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𝑥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𝑦</m:t>
                          </m:r>
                        </m:e>
                        <m:e/>
                        <m:e/>
                        <m:e/>
                        <m:e/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初</m:t>
                              </m:r>
                            </m:sub>
                          </m:sSub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剩</m:t>
                              </m:r>
                            </m:sub>
                          </m:sSub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（消耗）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情况三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过量剩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O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1800" b="0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1800" b="0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sz="1800" b="0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4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HNO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𝑉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3</m:t>
                          </m:r>
                        </m:e>
                        <m:e/>
                        <m:e/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7</m:t>
                          </m: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𝑥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𝑦</m:t>
                          </m:r>
                        </m:e>
                        <m:e/>
                        <m:e/>
                        <m:e/>
                        <m:e/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初</m:t>
                              </m:r>
                            </m:sub>
                          </m:sSub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剩</m:t>
                              </m:r>
                            </m:sub>
                          </m:sSub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消耗）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初始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初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_BD#6b8cce032?pid=074b0aba0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978400"/>
              </a:xfrm>
              <a:prstGeom prst="rect">
                <a:avLst/>
              </a:prstGeom>
              <a:blipFill>
                <a:blip r:embed="rId3"/>
                <a:stretch>
                  <a:fillRect b="-7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#6b8cce032?sp=1&amp;pid=074b0aba0&amp;color=0,0,0&amp;vtp=1&amp;bt=1&amp;bbb=1"/>
              <p:cNvSpPr/>
              <p:nvPr/>
            </p:nvSpPr>
            <p:spPr>
              <a:xfrm>
                <a:off x="832104" y="1080000"/>
                <a:ext cx="10533888" cy="3898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.两个方法快速分析剩余气体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（1）原子组成法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由反应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（或反应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）可知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，当混合气体中</a:t>
                </a:r>
              </a:p>
              <a:p>
                <a:pPr lvl="0" latinLnBrk="1">
                  <a:lnSpc>
                    <a:spcPts val="38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原子的个数之比为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 5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时，溶于水后能恰好完全反应生成硝酸，而无气体剩余。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</a:t>
                </a:r>
              </a:p>
              <a:p>
                <a:pPr lvl="0" latinLnBrk="1">
                  <a:lnSpc>
                    <a:spcPts val="38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无气体剩余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时，剩余气体为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时，剩余气体为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（2）得失电子守恒法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，失去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电子，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，失去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电子，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，得到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电子。根据得失电子守恒分析可知：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)&lt;4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，剩余气体为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)=4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，无气体剩余；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)&gt;4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，剩余气体为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#6b8cce032?sp=1&amp;pid=074b0aba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898900"/>
              </a:xfrm>
              <a:prstGeom prst="rect">
                <a:avLst/>
              </a:prstGeom>
              <a:blipFill>
                <a:blip r:embed="rId3"/>
                <a:stretch>
                  <a:fillRect l="-1389" r="-521" b="-23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883</Words>
  <Application>Microsoft Office PowerPoint</Application>
  <PresentationFormat>宽屏</PresentationFormat>
  <Paragraphs>74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 (正文)</vt:lpstr>
      <vt:lpstr>SimHei</vt:lpstr>
      <vt:lpstr>SimSun</vt:lpstr>
      <vt:lpstr>微软雅黑</vt:lpstr>
      <vt:lpstr>Arial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2025-05-14T15:54:43Z</dcterms:created>
  <dcterms:modified xsi:type="dcterms:W3CDTF">2025-05-14T16:25:29Z</dcterms:modified>
  <cp:category/>
  <cp:contentStatus/>
</cp:coreProperties>
</file>