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074746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421a4a76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1a6318b6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b4dd3178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421a4a76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emistry#pid=682164dd3a8eb73f25356507#tid=68243adb1342730009936a12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3575304" y="5541264"/>
            <a:ext cx="5038344" cy="5394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高中化学 必修第一册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1a6318b6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b4dd3178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1_1#e54e986d0?vop=1&amp;pid=421a4a762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示例</a:t>
            </a:r>
            <a:r>
              <a:rPr lang="en-US" altLang="zh-CN" sz="1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下列离子方程式书写正确的是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</a:t>
            </a:r>
            <a:r>
              <a:rPr lang="en-US" altLang="zh-CN" sz="1800" b="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1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p:sp>
        <p:nvSpPr>
          <p:cNvPr id="3" name="QC_4_AN.2_1#e54e986d0.bracket?vop=1&amp;pid=421a4a762&amp;color=0,0,0&amp;vpa=1&amp;vtp=1"/>
          <p:cNvSpPr/>
          <p:nvPr/>
        </p:nvSpPr>
        <p:spPr>
          <a:xfrm>
            <a:off x="4560349" y="1075817"/>
            <a:ext cx="327025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D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4_BD.1_2#e54e986d0.choices?vop=1&amp;pid=421a4a762&amp;color=0,0,0&amp;vtp=1&amp;bbb=1"/>
              <p:cNvSpPr/>
              <p:nvPr/>
            </p:nvSpPr>
            <p:spPr>
              <a:xfrm>
                <a:off x="832104" y="1495425"/>
                <a:ext cx="10533888" cy="18288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稀硫酸除铁锈：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6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2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+3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小苏打与稀盐酸反应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bSup>
                          <m:sSubSup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  <m:sup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2−</m:t>
                            </m:r>
                          </m:sup>
                        </m:sSub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+2</m:t>
                        </m:r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p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+</m:t>
                            </m:r>
                          </m:sup>
                        </m:s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18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18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1800" b="0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将铜丝插入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AgNO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溶液中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Cu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Ag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Ag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向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Ba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溶液中通入少量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：</m:t>
                        </m:r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Ba</m:t>
                            </m:r>
                          </m:e>
                          <m:sup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2+</m:t>
                            </m:r>
                          </m:sup>
                        </m:s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+2</m:t>
                        </m:r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OH</m:t>
                            </m:r>
                          </m:e>
                          <m:sup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−</m:t>
                            </m:r>
                          </m:sup>
                        </m:s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18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18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1800" b="0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BaCO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↓+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4" name="QC_4_BD.1_2#e54e986d0.choices?vop=1&amp;pid=421a4a762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495425"/>
                <a:ext cx="10533888" cy="1828800"/>
              </a:xfrm>
              <a:prstGeom prst="rect">
                <a:avLst/>
              </a:prstGeom>
              <a:blipFill>
                <a:blip r:embed="rId3"/>
                <a:stretch>
                  <a:fillRect l="-1389" b="-46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QC_4_AS.3_1#e54e986d0?vop=1&amp;pid=421a4a762&amp;color=0,0,0&amp;tib=255,255,255&amp;iip=1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3430358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QC_4_AS.3_1#e54e986d0?vop=1&amp;pid=421a4a762&amp;color=0,0,0&amp;vtp=1&amp;bbb=1&amp;hb=1"/>
              <p:cNvSpPr/>
              <p:nvPr/>
            </p:nvSpPr>
            <p:spPr>
              <a:xfrm>
                <a:off x="832104" y="3345871"/>
                <a:ext cx="10531904" cy="20955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900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硫酸除铁锈生成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不符合客观事实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正确的离子方程式为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6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2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+3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错误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小苏打的化学式为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NaHCO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书写离子方程式时拆写成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故小苏打与稀盐酸反应的离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子方程式为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bSup>
                          <m:sSubSup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HCO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  <m:sup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−</m:t>
                            </m:r>
                          </m:sup>
                        </m:sSub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p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+</m:t>
                            </m:r>
                          </m:sup>
                        </m:s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18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18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1800" b="0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</m:d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错误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Cu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Ag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Ag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不符合电荷守恒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正确的离子方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程式应为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Cu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Ag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Ag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错误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由于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少量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因此反应生成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BaCO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离子方程式书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写正确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，D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正确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6" name="QC_4_AS.3_1#e54e986d0?vop=1&amp;pid=421a4a762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345871"/>
                <a:ext cx="10531904" cy="2095500"/>
              </a:xfrm>
              <a:prstGeom prst="rect">
                <a:avLst/>
              </a:prstGeom>
              <a:blipFill>
                <a:blip r:embed="rId5"/>
                <a:stretch>
                  <a:fillRect l="-1390" r="-1506" b="-436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_BD#943649fa2.fixed?pid=f31918302&amp;color=252,200,20&amp;vtp=1&amp;bbb=1"/>
          <p:cNvSpPr/>
          <p:nvPr/>
        </p:nvSpPr>
        <p:spPr>
          <a:xfrm>
            <a:off x="2414016" y="1545336"/>
            <a:ext cx="7196328" cy="96926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600"/>
              </a:lnSpc>
            </a:pPr>
            <a:r>
              <a:rPr lang="en-US" altLang="zh-CN" sz="5400" b="1" i="0" dirty="0">
                <a:solidFill>
                  <a:srgbClr val="FCC814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通法攻略</a:t>
            </a:r>
            <a:endParaRPr lang="en-US" altLang="zh-CN" sz="5400" dirty="0"/>
          </a:p>
        </p:txBody>
      </p:sp>
      <p:sp>
        <p:nvSpPr>
          <p:cNvPr id="3" name="C_2_BD#943649fa2.fixed?pid=f31918302&amp;color=255,255,255&amp;vtp=1&amp;bbb=1"/>
          <p:cNvSpPr/>
          <p:nvPr/>
        </p:nvSpPr>
        <p:spPr>
          <a:xfrm>
            <a:off x="0" y="2880360"/>
            <a:ext cx="12188952" cy="13289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200"/>
              </a:lnSpc>
            </a:pPr>
            <a:r>
              <a:rPr lang="en-US" altLang="zh-CN" sz="4200" b="1" i="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物质“拆”“不拆”和离子方程式“对”“不对”</a:t>
            </a:r>
            <a:endParaRPr lang="en-US" altLang="zh-CN" sz="42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86835754e?pid=1a6318b6a&amp;color=0,0,0&amp;vtp=1&amp;bt=1&amp;bbb=1&amp;hb=1"/>
          <p:cNvSpPr/>
          <p:nvPr/>
        </p:nvSpPr>
        <p:spPr>
          <a:xfrm>
            <a:off x="832104" y="1078992"/>
            <a:ext cx="10533888" cy="1257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解决离子方程式的书写与正误判断题型,一是要掌握正确的书写步骤和拆分方法（正向思维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），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二是</a:t>
            </a:r>
          </a:p>
          <a:p>
            <a:pPr latinLnBrk="1">
              <a:lnSpc>
                <a:spcPts val="3300"/>
              </a:lnSpc>
            </a:pP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关注命题人经常挖的各种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“坑”（逆向思维）,本通法结合“正向思维”“逆向思维”,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摸透命题人的思维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帮你快速解决这一类题型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#74e98e0e1?sp=1&amp;pid=b4dd3178d&amp;color=0,0,0&amp;vtp=1&amp;bt=1&amp;bbb=1"/>
          <p:cNvSpPr/>
          <p:nvPr/>
        </p:nvSpPr>
        <p:spPr>
          <a:xfrm>
            <a:off x="832104" y="1080000"/>
            <a:ext cx="10533888" cy="1257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</a:t>
            </a:r>
            <a:r>
              <a:rPr lang="en-US" altLang="zh-CN" sz="1800" b="1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1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离子方程式的书写</a:t>
            </a:r>
          </a:p>
          <a:p>
            <a:pPr lvl="0" latinLnBrk="1">
              <a:lnSpc>
                <a:spcPts val="3300"/>
              </a:lnSpc>
            </a:pPr>
            <a:r>
              <a:rPr lang="en-US" altLang="zh-CN" smtClea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（1）离子方程式的书写步骤</a:t>
            </a:r>
            <a:endParaRPr lang="en-US" altLang="zh-CN">
              <a:solidFill>
                <a:prstClr val="black"/>
              </a:solidFill>
            </a:endParaRPr>
          </a:p>
          <a:p>
            <a:pPr lvl="0" latinLnBrk="1">
              <a:lnSpc>
                <a:spcPts val="3300"/>
              </a:lnSpc>
            </a:pPr>
            <a:r>
              <a:rPr lang="en-US" altLang="zh-CN" smtClean="0">
                <a:solidFill>
                  <a:srgbClr val="000000"/>
                </a:solidFill>
                <a:latin typeface="SimSun" panose="02010600030101010101" pitchFamily="2" charset="-122"/>
                <a:ea typeface="微软雅黑" pitchFamily="34" charset="-122"/>
                <a:cs typeface="微软雅黑" pitchFamily="34" charset="-120"/>
              </a:rPr>
              <a:t>    </a:t>
            </a:r>
            <a:r>
              <a:rPr lang="en-US" altLang="zh-CN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离子方程式的书写可以分为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“写”“拆”“删”“查”四步。以氯化铜与硝酸银溶液的反应为例：</a:t>
            </a:r>
            <a:endParaRPr lang="en-US" altLang="zh-CN" sz="18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6" name="P_4_BD#74e98e0e1?colgroup=3,33,18&amp;pid=b4dd3178d&amp;color=0,0,0&amp;vtp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06213543"/>
                  </p:ext>
                </p:extLst>
              </p:nvPr>
            </p:nvGraphicFramePr>
            <p:xfrm>
              <a:off x="832104" y="2448044"/>
              <a:ext cx="10497312" cy="2941320"/>
            </p:xfrm>
            <a:graphic>
              <a:graphicData uri="http://schemas.openxmlformats.org/drawingml/2006/table">
                <a:tbl>
                  <a:tblPr/>
                  <a:tblGrid>
                    <a:gridCol w="74980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624535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50215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步骤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内容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举例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6842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一写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根据客观事实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写出正确的化学方程式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300"/>
                            </a:lnSpc>
                          </a:pPr>
                          <a14:m>
                            <m:oMath xmlns:m="http://schemas.openxmlformats.org/officeDocument/2006/math">
                              <m:d>
                                <m:dPr>
                                  <m:begChr m:val=""/>
                                  <m:endChr m:val=""/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CuCl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+2</m:t>
                                  </m:r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AgNO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3</m:t>
                                      </m:r>
                                    </m:sub>
                                  </m:s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 </m:t>
                                  </m:r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1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altLang="zh-CN" i="1" spc="-100" baseline="-30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mPr>
                                    <m:mr>
                                      <m:e>
                                        <m:bar>
                                          <m:barPr>
                                            <m:ctrlPr>
                                              <a:rPr lang="en-US" altLang="zh-CN" sz="1400" b="0" i="1" spc="-100" baseline="-2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barPr>
                                          <m:e>
                                            <m:bar>
                                              <m:barPr>
                                                <m:ctrlPr>
                                                  <a:rPr lang="en-US" altLang="zh-CN" sz="1400" b="0" i="1" spc="-100" baseline="-8000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barPr>
                                              <m:e>
                                                <m:r>
                                                  <a:rPr lang="en-US" altLang="zh-CN" sz="1400" b="0" spc="-100" baseline="-12000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  <m:t>         </m:t>
                                                </m:r>
                                              </m:e>
                                            </m:bar>
                                          </m:e>
                                        </m:bar>
                                      </m:e>
                                    </m:mr>
                                    <m:mr>
                                      <m:e>
                                        <m:r>
                                          <a:rPr lang="en-US" altLang="zh-CN" sz="1400" b="0" i="0" spc="-100" dirty="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微软雅黑" pitchFamily="34" charset="-122"/>
                                            <a:cs typeface="微软雅黑" pitchFamily="34" charset="-120"/>
                                          </a:rPr>
                                          <m:t> </m:t>
                                        </m:r>
                                      </m:e>
                                    </m:mr>
                                  </m:m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 2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AgCl</m:t>
                                  </m:r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↓+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Cu</m:t>
                                  </m:r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(</m:t>
                                  </m:r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NO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3</m:t>
                                      </m:r>
                                    </m:sub>
                                  </m:sSub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)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</m:e>
                              </m:d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64643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二拆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把易溶于水且易电离的物质拆写成离子形式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（记住强酸</a:t>
                          </a:r>
                          <a:r>
                            <a:rPr lang="en-US" altLang="zh-CN" sz="1400" b="0" i="0" spc="-100" dirty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、</a:t>
                          </a:r>
                          <a:r>
                            <a:rPr lang="en-US" altLang="zh-CN" sz="1400" b="0" i="0" dirty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强碱</a:t>
                          </a:r>
                          <a:r>
                            <a:rPr lang="en-US" altLang="zh-CN" sz="1400" b="0" i="0" spc="-10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、</a:t>
                          </a:r>
                          <a:r>
                            <a:rPr lang="en-US" altLang="zh-CN" sz="1400" b="0" i="0" smtClean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可溶性盐可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拆即可</a:t>
                          </a:r>
                          <a:r>
                            <a:rPr lang="en-US" altLang="zh-CN" sz="1400" b="0" i="0" dirty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）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气体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单质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氧化物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难溶和难电离的物质等仍用化学式表示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lvl="0" indent="0" algn="ctr" latinLnBrk="1" hangingPunct="0">
                            <a:lnSpc>
                              <a:spcPts val="2200"/>
                            </a:lnSpc>
                          </a:pPr>
                          <a14:m>
                            <m:oMath xmlns:m="http://schemas.openxmlformats.org/officeDocument/2006/math">
                              <m:d>
                                <m:dPr>
                                  <m:begChr m:val=""/>
                                  <m:endChr m:val=""/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dPr>
                                <m:e>
                                  <m:sSup>
                                    <m:sSup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Cu</m:t>
                                      </m:r>
                                    </m:e>
                                    <m:sup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2+</m:t>
                                      </m:r>
                                    </m:sup>
                                  </m:s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+2</m:t>
                                  </m:r>
                                  <m:sSup>
                                    <m:sSup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Cl</m:t>
                                      </m:r>
                                    </m:e>
                                    <m:sup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−</m:t>
                                      </m:r>
                                    </m:sup>
                                  </m:s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+2</m:t>
                                  </m:r>
                                  <m:sSup>
                                    <m:sSup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Ag</m:t>
                                      </m:r>
                                    </m:e>
                                    <m:sup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+</m:t>
                                      </m:r>
                                    </m:sup>
                                  </m:s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+2</m:t>
                                  </m:r>
                                  <m:sSubSup>
                                    <m:sSubSup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NO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3</m:t>
                                      </m:r>
                                    </m:sub>
                                    <m:sup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−</m:t>
                                      </m:r>
                                    </m:sup>
                                  </m:sSub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 </m:t>
                                  </m:r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1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altLang="zh-CN" i="1" spc="-100" baseline="-30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mPr>
                                    <m:mr>
                                      <m:e>
                                        <m:bar>
                                          <m:barPr>
                                            <m:ctrlPr>
                                              <a:rPr lang="en-US" altLang="zh-CN" sz="1400" b="0" i="1" spc="-100" baseline="-2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barPr>
                                          <m:e>
                                            <m:bar>
                                              <m:barPr>
                                                <m:ctrlPr>
                                                  <a:rPr lang="en-US" altLang="zh-CN" sz="1400" b="0" i="1" spc="-100" baseline="-8000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barPr>
                                              <m:e>
                                                <m:r>
                                                  <a:rPr lang="en-US" altLang="zh-CN" sz="1400" b="0" spc="-100" baseline="-12000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  <m:t>         </m:t>
                                                </m:r>
                                              </m:e>
                                            </m:bar>
                                          </m:e>
                                        </m:bar>
                                      </m:e>
                                    </m:mr>
                                    <m:mr>
                                      <m:e>
                                        <m:r>
                                          <a:rPr lang="en-US" altLang="zh-CN" sz="1400" b="0" i="0" spc="-100" dirty="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微软雅黑" pitchFamily="34" charset="-122"/>
                                            <a:cs typeface="微软雅黑" pitchFamily="34" charset="-120"/>
                                          </a:rPr>
                                          <m:t> </m:t>
                                        </m:r>
                                      </m:e>
                                    </m:mr>
                                  </m:m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  2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AgCl</m:t>
                                  </m:r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↓+</m:t>
                                  </m:r>
                                  <m:sSup>
                                    <m:sSup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Cu</m:t>
                                      </m:r>
                                    </m:e>
                                    <m:sup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2+</m:t>
                                      </m:r>
                                    </m:sup>
                                  </m:s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+2</m:t>
                                  </m:r>
                                  <m:sSubSup>
                                    <m:sSubSup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NO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3</m:t>
                                      </m:r>
                                    </m:sub>
                                    <m:sup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−</m:t>
                                      </m:r>
                                    </m:sup>
                                  </m:sSubSup>
                                </m:e>
                              </m:d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93980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三删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3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删去方程式“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altLang="zh-CN" i="1" spc="-100" baseline="-3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bar>
                                      <m:barPr>
                                        <m:ctrlPr>
                                          <a:rPr lang="en-US" altLang="zh-CN" sz="1400" b="0" i="1" spc="-100" baseline="-200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barPr>
                                      <m:e>
                                        <m:bar>
                                          <m:barPr>
                                            <m:ctrlPr>
                                              <a:rPr lang="en-US" altLang="zh-CN" sz="1400" b="0" i="1" spc="-100" baseline="-8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barPr>
                                          <m:e>
                                            <m:r>
                                              <a:rPr lang="en-US" altLang="zh-CN" sz="1400" b="0" spc="-100" baseline="-12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         </m:t>
                                            </m:r>
                                          </m:e>
                                        </m:bar>
                                      </m:e>
                                    </m:bar>
                                  </m:e>
                                </m:mr>
                                <m:mr>
                                  <m:e>
                                    <m:r>
                                      <a:rPr lang="en-US" altLang="zh-CN" sz="1400" b="0" i="0" spc="-100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微软雅黑" pitchFamily="34" charset="-122"/>
                                        <a:cs typeface="微软雅黑" pitchFamily="34" charset="-120"/>
                                      </a:rPr>
                                      <m:t> </m:t>
                                    </m:r>
                                  </m:e>
                                </m:mr>
                              </m:m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”两边不参加反应的离子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并将化学计量数化为最简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2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2</m:t>
                              </m:r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Ag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</m:t>
                                  </m:r>
                                </m:sup>
                              </m:sSup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+2</m:t>
                              </m:r>
                              <m:sSubSup>
                                <m:sSub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−</m:t>
                                  </m:r>
                                </m:sup>
                              </m:sSubSup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</m:t>
                              </m:r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Cu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2+</m:t>
                                  </m:r>
                                </m:sup>
                              </m:sSup>
                              <m:d>
                                <m:dPr>
                                  <m:begChr m:val=""/>
                                  <m:endChr m:val=""/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+2</m:t>
                                  </m:r>
                                  <m:sSup>
                                    <m:sSup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Cl</m:t>
                                      </m:r>
                                    </m:e>
                                    <m:sup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−</m:t>
                                      </m:r>
                                    </m:sup>
                                  </m:s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 </m:t>
                                  </m:r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1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altLang="zh-CN" i="1" spc="-100" baseline="-30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mPr>
                                    <m:mr>
                                      <m:e>
                                        <m:bar>
                                          <m:barPr>
                                            <m:ctrlPr>
                                              <a:rPr lang="en-US" altLang="zh-CN" sz="1400" b="0" i="1" spc="-100" baseline="-2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barPr>
                                          <m:e>
                                            <m:bar>
                                              <m:barPr>
                                                <m:ctrlPr>
                                                  <a:rPr lang="en-US" altLang="zh-CN" sz="1400" b="0" i="1" spc="-100" baseline="-8000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barPr>
                                              <m:e>
                                                <m:r>
                                                  <a:rPr lang="en-US" altLang="zh-CN" sz="1400" b="0" spc="-100" baseline="-12000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  <m:t>         </m:t>
                                                </m:r>
                                              </m:e>
                                            </m:bar>
                                          </m:e>
                                        </m:bar>
                                      </m:e>
                                    </m:mr>
                                    <m:mr>
                                      <m:e>
                                        <m:r>
                                          <a:rPr lang="en-US" altLang="zh-CN" sz="1400" b="0" i="0" spc="-100" dirty="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微软雅黑" pitchFamily="34" charset="-122"/>
                                            <a:cs typeface="微软雅黑" pitchFamily="34" charset="-120"/>
                                          </a:rPr>
                                          <m:t> </m:t>
                                        </m:r>
                                      </m:e>
                                    </m:mr>
                                  </m:m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  2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AgCl</m:t>
                                  </m:r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↓+</m:t>
                                  </m:r>
                                </m:e>
                              </m:d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00" b="0" i="0" kern="0" spc="-99900" smtClean="0">
                            <a:solidFill>
                              <a:srgbClr val="FFFFFF"/>
                            </a:solidFill>
                            <a:latin typeface="微软雅黑" pitchFamily="34" charset="0"/>
                            <a:ea typeface="微软雅黑" pitchFamily="34" charset="-122"/>
                            <a:cs typeface="微软雅黑" pitchFamily="34" charset="-120"/>
                          </a:endParaRPr>
                        </a:p>
                        <a:p>
                          <a:pPr marL="0" indent="0" algn="ctr" latinLnBrk="1" hangingPunct="0">
                            <a:lnSpc>
                              <a:spcPts val="2200"/>
                            </a:lnSpc>
                          </a:pP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Cu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2+</m:t>
                                  </m:r>
                                </m:sup>
                              </m:sSup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+2</m:t>
                              </m:r>
                              <m:sSubSup>
                                <m:sSub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−</m:t>
                                  </m:r>
                                </m:sup>
                              </m:sSubSup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  <a:p>
                          <a:pPr marL="0" lvl="0" indent="0" algn="ctr" latinLnBrk="1" hangingPunct="0">
                            <a:lnSpc>
                              <a:spcPts val="2400"/>
                            </a:lnSpc>
                          </a:pPr>
                          <a14:m>
                            <m:oMath xmlns:m="http://schemas.openxmlformats.org/officeDocument/2006/math">
                              <m:d>
                                <m:dPr>
                                  <m:begChr m:val=""/>
                                  <m:endChr m:val=""/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dPr>
                                <m:e>
                                  <m:sSup>
                                    <m:sSup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Ag</m:t>
                                      </m:r>
                                    </m:e>
                                    <m:sup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+</m:t>
                                      </m:r>
                                    </m:sup>
                                  </m:s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</m:t>
                                  </m:r>
                                  <m:sSup>
                                    <m:sSup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Cl</m:t>
                                      </m:r>
                                    </m:e>
                                    <m:sup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−</m:t>
                                      </m:r>
                                    </m:sup>
                                  </m:s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 </m:t>
                                  </m:r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1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altLang="zh-CN" i="1" spc="-100" baseline="-30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mPr>
                                    <m:mr>
                                      <m:e>
                                        <m:bar>
                                          <m:barPr>
                                            <m:ctrlPr>
                                              <a:rPr lang="en-US" altLang="zh-CN" sz="1400" b="0" i="1" spc="-100" baseline="-2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barPr>
                                          <m:e>
                                            <m:bar>
                                              <m:barPr>
                                                <m:ctrlPr>
                                                  <a:rPr lang="en-US" altLang="zh-CN" sz="1400" b="0" i="1" spc="-100" baseline="-8000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barPr>
                                              <m:e>
                                                <m:r>
                                                  <a:rPr lang="en-US" altLang="zh-CN" sz="1400" b="0" spc="-100" baseline="-12000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  <m:t>         </m:t>
                                                </m:r>
                                              </m:e>
                                            </m:bar>
                                          </m:e>
                                        </m:bar>
                                      </m:e>
                                    </m:mr>
                                    <m:mr>
                                      <m:e>
                                        <m:r>
                                          <a:rPr lang="en-US" altLang="zh-CN" sz="1400" b="0" i="0" spc="-100" dirty="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微软雅黑" pitchFamily="34" charset="-122"/>
                                            <a:cs typeface="微软雅黑" pitchFamily="34" charset="-120"/>
                                          </a:rPr>
                                          <m:t> </m:t>
                                        </m:r>
                                      </m:e>
                                    </m:mr>
                                  </m:m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  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AgCl</m:t>
                                  </m:r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↓</m:t>
                                  </m:r>
                                </m:e>
                              </m:d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64579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四查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25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检查离子方程式“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altLang="zh-CN" i="1" spc="-100" baseline="-3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bar>
                                      <m:barPr>
                                        <m:ctrlPr>
                                          <a:rPr lang="en-US" altLang="zh-CN" sz="1400" b="0" i="1" spc="-100" baseline="-200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barPr>
                                      <m:e>
                                        <m:bar>
                                          <m:barPr>
                                            <m:ctrlPr>
                                              <a:rPr lang="en-US" altLang="zh-CN" sz="1400" b="0" i="1" spc="-100" baseline="-8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barPr>
                                          <m:e>
                                            <m:r>
                                              <a:rPr lang="en-US" altLang="zh-CN" sz="1400" b="0" spc="-100" baseline="-12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         </m:t>
                                            </m:r>
                                          </m:e>
                                        </m:bar>
                                      </m:e>
                                    </m:bar>
                                  </m:e>
                                </m:mr>
                                <m:mr>
                                  <m:e>
                                    <m:r>
                                      <a:rPr lang="en-US" altLang="zh-CN" sz="1400" b="0" i="0" spc="-100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微软雅黑" pitchFamily="34" charset="-122"/>
                                        <a:cs typeface="微软雅黑" pitchFamily="34" charset="-120"/>
                                      </a:rPr>
                                      <m:t> </m:t>
                                    </m:r>
                                  </m:e>
                                </m:mr>
                              </m:m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”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两边各元素的原子个数和电荷总数是否相等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（</a:t>
                          </a:r>
                          <a:r>
                            <a:rPr lang="en-US" altLang="zh-CN" sz="1400" b="0" i="0" dirty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即是否遵循原子守恒和电荷守恒原则）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300"/>
                            </a:lnSpc>
                          </a:pPr>
                          <a14:m>
                            <m:oMath xmlns:m="http://schemas.openxmlformats.org/officeDocument/2006/math">
                              <m:d>
                                <m:dPr>
                                  <m:begChr m:val=""/>
                                  <m:endChr m:val=""/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dPr>
                                <m:e>
                                  <m:sSup>
                                    <m:sSup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Ag</m:t>
                                      </m:r>
                                    </m:e>
                                    <m:sup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+</m:t>
                                      </m:r>
                                    </m:sup>
                                  </m:s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</m:t>
                                  </m:r>
                                  <m:sSup>
                                    <m:sSup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Cl</m:t>
                                      </m:r>
                                    </m:e>
                                    <m:sup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−</m:t>
                                      </m:r>
                                    </m:sup>
                                  </m:s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 </m:t>
                                  </m:r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1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altLang="zh-CN" i="1" spc="-100" baseline="-30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mPr>
                                    <m:mr>
                                      <m:e>
                                        <m:bar>
                                          <m:barPr>
                                            <m:ctrlPr>
                                              <a:rPr lang="en-US" altLang="zh-CN" sz="1400" b="0" i="1" spc="-100" baseline="-2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barPr>
                                          <m:e>
                                            <m:bar>
                                              <m:barPr>
                                                <m:ctrlPr>
                                                  <a:rPr lang="en-US" altLang="zh-CN" sz="1400" b="0" i="1" spc="-100" baseline="-8000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barPr>
                                              <m:e>
                                                <m:r>
                                                  <a:rPr lang="en-US" altLang="zh-CN" sz="1400" b="0" spc="-100" baseline="-12000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  <m:t>         </m:t>
                                                </m:r>
                                              </m:e>
                                            </m:bar>
                                          </m:e>
                                        </m:bar>
                                      </m:e>
                                    </m:mr>
                                    <m:mr>
                                      <m:e>
                                        <m:r>
                                          <a:rPr lang="en-US" altLang="zh-CN" sz="1400" b="0" i="0" spc="-100" dirty="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微软雅黑" pitchFamily="34" charset="-122"/>
                                            <a:cs typeface="微软雅黑" pitchFamily="34" charset="-120"/>
                                          </a:rPr>
                                          <m:t> </m:t>
                                        </m:r>
                                      </m:e>
                                    </m:mr>
                                  </m:m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  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AgCl</m:t>
                                  </m:r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↓</m:t>
                                  </m:r>
                                </m:e>
                              </m:d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6" name="P_4_BD#74e98e0e1?colgroup=3,33,18&amp;pid=b4dd3178d&amp;color=0,0,0&amp;vtp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06213543"/>
                  </p:ext>
                </p:extLst>
              </p:nvPr>
            </p:nvGraphicFramePr>
            <p:xfrm>
              <a:off x="832104" y="2448044"/>
              <a:ext cx="10497312" cy="2941320"/>
            </p:xfrm>
            <a:graphic>
              <a:graphicData uri="http://schemas.openxmlformats.org/drawingml/2006/table">
                <a:tbl>
                  <a:tblPr/>
                  <a:tblGrid>
                    <a:gridCol w="74980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624535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50215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步骤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内容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举例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6842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一写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根据客观事实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写出正确的化学方程式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99826" t="-93443" r="-348" b="-61311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64643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二拆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把易溶于水且易电离的物质拆写成离子形式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（记住强酸</a:t>
                          </a:r>
                          <a:r>
                            <a:rPr lang="en-US" altLang="zh-CN" sz="1400" b="0" i="0" spc="-100" dirty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、</a:t>
                          </a:r>
                          <a:r>
                            <a:rPr lang="en-US" altLang="zh-CN" sz="1400" b="0" i="0" dirty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强碱</a:t>
                          </a:r>
                          <a:r>
                            <a:rPr lang="en-US" altLang="zh-CN" sz="1400" b="0" i="0" spc="-10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、</a:t>
                          </a:r>
                          <a:r>
                            <a:rPr lang="en-US" altLang="zh-CN" sz="1400" b="0" i="0" smtClean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可溶性盐可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拆即可</a:t>
                          </a:r>
                          <a:r>
                            <a:rPr lang="en-US" altLang="zh-CN" sz="1400" b="0" i="0" dirty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）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气体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单质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氧化物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难溶和难电离的物质等仍用化学式表示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99826" t="-111321" r="-348" b="-25283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93980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三删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2098" t="-144516" r="-56293" b="-7290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99826" t="-144516" r="-348" b="-7290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64579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四查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2098" t="-357547" r="-56293" b="-660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99826" t="-357547" r="-348" b="-660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74e98e0e1?sp=1&amp;pid=b4dd3178d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（2）离子方程式中物质的“拆”“不拆”</a:t>
            </a:r>
            <a:endParaRPr lang="en-US" altLang="zh-CN" sz="18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7" name="P_4_BD#74e98e0e1?colgroup=6,49&amp;pid=b4dd3178d&amp;color=0,0,0&amp;vtp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77017721"/>
                  </p:ext>
                </p:extLst>
              </p:nvPr>
            </p:nvGraphicFramePr>
            <p:xfrm>
              <a:off x="832104" y="1622425"/>
              <a:ext cx="10506456" cy="2716150"/>
            </p:xfrm>
            <a:graphic>
              <a:graphicData uri="http://schemas.openxmlformats.org/drawingml/2006/table">
                <a:tbl>
                  <a:tblPr/>
                  <a:tblGrid>
                    <a:gridCol w="135331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915314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物质的拆分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物质的类别划分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897573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拆</a:t>
                          </a:r>
                        </a:p>
                        <a:p>
                          <a:pPr marL="0" indent="0"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（</a:t>
                          </a:r>
                          <a:r>
                            <a:rPr lang="en-US" altLang="zh-CN" sz="1400" b="0" i="0" smtClean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易溶的强电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解质写离子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①强酸：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HCl</m:t>
                              </m:r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SO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HNO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HClO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HI</m:t>
                              </m:r>
                            </m:oMath>
                          </a14:m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HBr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等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；</a:t>
                          </a:r>
                          <a:endParaRPr lang="en-US" altLang="zh-CN" sz="1200" spc="-100" dirty="0"/>
                        </a:p>
                        <a:p>
                          <a:pPr algn="l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②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强碱：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NaOH</m:t>
                              </m:r>
                            </m:oMath>
                          </a14:m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KOH</m:t>
                              </m:r>
                            </m:oMath>
                          </a14:m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Ba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(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OH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)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等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；</a:t>
                          </a:r>
                          <a:endParaRPr lang="en-US" altLang="zh-CN" sz="1200" spc="-100" dirty="0"/>
                        </a:p>
                        <a:p>
                          <a:pPr algn="l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③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易溶易电离的盐：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NaCl</m:t>
                              </m:r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MgSO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477709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不拆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（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写化学式）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①</a:t>
                          </a: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气体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：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SO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等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；</a:t>
                          </a:r>
                          <a:endParaRPr lang="en-US" altLang="zh-CN" sz="1200" spc="-100" dirty="0"/>
                        </a:p>
                        <a:p>
                          <a:pPr algn="l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②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单质：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Na</m:t>
                              </m:r>
                            </m:oMath>
                          </a14:m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Fe</m:t>
                              </m:r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等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；</a:t>
                          </a:r>
                          <a:endParaRPr lang="en-US" altLang="zh-CN" sz="1200" spc="-100" dirty="0"/>
                        </a:p>
                        <a:p>
                          <a:pPr algn="l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③</a:t>
                          </a: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氧化物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：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Na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</m:t>
                              </m:r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Fe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CuO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等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；</a:t>
                          </a:r>
                          <a:endParaRPr lang="en-US" altLang="zh-CN" sz="1200" spc="-100" dirty="0"/>
                        </a:p>
                        <a:p>
                          <a:pPr algn="l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④</a:t>
                          </a: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难溶物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：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CaCO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Mg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(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OH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)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Cu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(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OH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)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BaSO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AgCl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等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；</a:t>
                          </a:r>
                          <a:endParaRPr lang="en-US" altLang="zh-CN" sz="1200" spc="-100" dirty="0"/>
                        </a:p>
                        <a:p>
                          <a:pPr algn="l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⑤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难电离的物质：弱酸</a:t>
                          </a: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（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如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）</a:t>
                          </a:r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弱碱</a:t>
                          </a: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（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如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⋅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</m:t>
                              </m:r>
                            </m:oMath>
                          </a14:m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）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和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7" name="P_4_BD#74e98e0e1?colgroup=6,49&amp;pid=b4dd3178d&amp;color=0,0,0&amp;vtp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77017721"/>
                  </p:ext>
                </p:extLst>
              </p:nvPr>
            </p:nvGraphicFramePr>
            <p:xfrm>
              <a:off x="832104" y="1622425"/>
              <a:ext cx="10506456" cy="2716150"/>
            </p:xfrm>
            <a:graphic>
              <a:graphicData uri="http://schemas.openxmlformats.org/drawingml/2006/table">
                <a:tbl>
                  <a:tblPr/>
                  <a:tblGrid>
                    <a:gridCol w="135331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915314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物质的拆分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物质的类别划分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897573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拆</a:t>
                          </a:r>
                        </a:p>
                        <a:p>
                          <a:pPr marL="0" indent="0"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（</a:t>
                          </a:r>
                          <a:r>
                            <a:rPr lang="en-US" altLang="zh-CN" sz="1400" b="0" i="0" smtClean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易溶的强电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解质写离子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4847" t="-38776" r="-133" b="-17074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477709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不拆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（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写化学式）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4847" t="-83951" r="-133" b="-329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_BD#74e98e0e1?pid=b4dd3178d&amp;color=0,0,0&amp;mp=1&amp;vtp=1&amp;bt=1&amp;bbb=1&amp;hb=1"/>
              <p:cNvSpPr/>
              <p:nvPr/>
            </p:nvSpPr>
            <p:spPr>
              <a:xfrm>
                <a:off x="832104" y="1080000"/>
                <a:ext cx="10533888" cy="29337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话里有“化”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（1）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离子方程式中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需要考虑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“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拆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还是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“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不拆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的物质其实是电解质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非电解质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单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质等均不必考虑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肯定不拆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（2）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电</a:t>
                </a:r>
                <a:r>
                  <a:rPr lang="en-US" altLang="zh-CN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解质分为强电解质和弱电解质</a:t>
                </a:r>
                <a:r>
                  <a:rPr lang="en-US" altLang="zh-CN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弱电解质不拆</a:t>
                </a:r>
                <a:r>
                  <a:rPr lang="en-US" altLang="zh-CN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最后只需要考虑强电解质</a:t>
                </a:r>
                <a:r>
                  <a:rPr lang="en-US" altLang="zh-CN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难溶的强电解质不拆</a:t>
                </a:r>
                <a:r>
                  <a:rPr lang="en-US" altLang="zh-CN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最后能拆的只有可溶的强电解质了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（3）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一些特殊物质的拆分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多元弱酸的酸式酸根离子如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HCO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不拆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只能微弱电离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）；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澄清石灰水中</a:t>
                </a:r>
              </a:p>
              <a:p>
                <a:pPr lvl="0"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Ca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全部以离子形式存在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可拆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而石灰乳中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大部分以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Ca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沉淀形式存在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则不拆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NaHSO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熔</a:t>
                </a:r>
                <a:endParaRPr lang="en-US" altLang="zh-CN">
                  <a:solidFill>
                    <a:srgbClr val="000000"/>
                  </a:solidFill>
                  <a:latin typeface="微软雅黑" pitchFamily="34" charset="0"/>
                  <a:ea typeface="楷体" pitchFamily="34" charset="-122"/>
                  <a:cs typeface="微软雅黑" pitchFamily="34" charset="-120"/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融时拆分为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HSO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水溶液中拆分为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P_4_BD#74e98e0e1?pid=b4dd3178d&amp;color=0,0,0&amp;mp=1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2933700"/>
              </a:xfrm>
              <a:prstGeom prst="rect">
                <a:avLst/>
              </a:prstGeom>
              <a:blipFill>
                <a:blip r:embed="rId3"/>
                <a:stretch>
                  <a:fillRect l="-1389" r="-2604" b="-332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#74e98e0e1?sp=1&amp;pid=b4dd3178d&amp;color=0,0,0&amp;vtp=1&amp;bt=1&amp;bbb=1"/>
              <p:cNvSpPr/>
              <p:nvPr/>
            </p:nvSpPr>
            <p:spPr>
              <a:xfrm>
                <a:off x="832104" y="1080000"/>
                <a:ext cx="10533888" cy="3771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2</a:t>
                </a:r>
                <a:r>
                  <a:rPr lang="en-US" altLang="zh-CN" sz="1800" b="1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1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离子方程式正误判断的避坑指南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b="1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避坑指南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1——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b="1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看是否符合客观事实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书写离子方程式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，必须以事实为依据，不能主观臆造不存在的产物或反应。如：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kern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z="100" kern="0" spc="-9990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①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加入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CuSO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溶液中：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kern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z="100" kern="0" spc="-9990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+3</m:t>
                    </m:r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2</m:t>
                    </m:r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+3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Cu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（错），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正确的离子方程式为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Cu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kern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z="100" kern="0" spc="-9990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②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Cu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加入稀硫酸中：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kern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z="100" kern="0" spc="-9990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m&gt;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+2</m:t>
                        </m:r>
                        <m:sSup>
                          <m:sSup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p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+</m:t>
                            </m:r>
                          </m:sup>
                        </m:s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sSup>
                          <m:sSup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Cu</m:t>
                            </m:r>
                          </m:e>
                          <m:sup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2+</m:t>
                            </m:r>
                          </m:sup>
                        </m:s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（错），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kern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z="100" kern="0" spc="-9990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Cu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在金属活动性顺序表中排在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后，因此不能置换出酸中的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P_4#74e98e0e1?sp=1&amp;pid=b4dd3178d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3771900"/>
              </a:xfrm>
              <a:prstGeom prst="rect">
                <a:avLst/>
              </a:prstGeom>
              <a:blipFill>
                <a:blip r:embed="rId3"/>
                <a:stretch>
                  <a:fillRect l="-1389" b="-258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#74e98e0e1?sp=1&amp;pid=b4dd3178d&amp;color=0,0,0&amp;vtp=1&amp;bt=1&amp;bbb=1"/>
              <p:cNvSpPr/>
              <p:nvPr/>
            </p:nvSpPr>
            <p:spPr>
              <a:xfrm>
                <a:off x="832104" y="1080000"/>
                <a:ext cx="10533888" cy="41910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避坑指南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2——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</a:t>
                </a:r>
                <a:r>
                  <a:rPr lang="en-US" altLang="zh-CN" sz="100" b="0" i="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&gt;</a:t>
                </a:r>
                <a:r>
                  <a:rPr lang="en-US" altLang="zh-CN" sz="1800" b="1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看化学式拆写是否正确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（1）</a:t>
                </a:r>
                <a:r>
                  <a:rPr lang="en-US" altLang="zh-CN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强酸、</a:t>
                </a:r>
                <a:r>
                  <a:rPr lang="en-US" altLang="zh-CN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强碱和易溶易电离的盐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写成离子形式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（2）弱酸、弱碱、难电离物质、难溶性盐、气体、单质、氧化物、非电解质等都要写成化学式。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如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NaHCO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与稀盐酸反应的离子方程式写成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sSup>
                          <m:sSup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p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+</m:t>
                            </m:r>
                          </m:sup>
                        </m:s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Sup>
                          <m:sSubSup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Sup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  <m:sup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2−</m:t>
                            </m:r>
                          </m:sup>
                        </m:sSub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↑+</m:t>
                        </m:r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</m:d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是错误的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正确写法应为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z="10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m&gt;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bSup>
                          <m:sSubSup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Sup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HCO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  <m:sup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−</m:t>
                            </m:r>
                          </m:sup>
                        </m:sSub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p>
                          <m:sSup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p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+</m:t>
                            </m:r>
                          </m:sup>
                        </m:s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↑+</m:t>
                        </m:r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</m:d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</a:t>
                </a:r>
                <a:r>
                  <a:rPr lang="en-US" altLang="zh-CN" sz="10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</a:t>
                </a:r>
                <a:r>
                  <a:rPr lang="en-US" altLang="zh-CN" sz="100" kern="0" spc="-9990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&gt;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b="1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避坑指南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3——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b="1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看是否遵循原子守恒和电荷守恒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书写离子方程式时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，要遵循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原子守恒和电荷守恒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。如：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kern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z="100" kern="0" spc="-9990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与稀硫酸反应：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写成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bSup>
                          <m:sSubSup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Sup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  <m:sup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2−</m:t>
                            </m:r>
                          </m:sup>
                        </m:sSub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+2</m:t>
                        </m:r>
                        <m:sSup>
                          <m:sSup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p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+</m:t>
                            </m:r>
                          </m:sup>
                        </m:s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2</m:t>
                        </m:r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↑+</m:t>
                        </m:r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</m:d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不符合原子守恒，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正确的离子方程式应为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bSup>
                          <m:sSubSup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Sup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  <m:sup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2−</m:t>
                            </m:r>
                          </m:sup>
                        </m:sSub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+2</m:t>
                        </m:r>
                        <m:sSup>
                          <m:sSup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p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+</m:t>
                            </m:r>
                          </m:sup>
                        </m:s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↑+</m:t>
                        </m:r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</m:d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P_4#74e98e0e1?sp=1&amp;pid=b4dd3178d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4191000"/>
              </a:xfrm>
              <a:prstGeom prst="rect">
                <a:avLst/>
              </a:prstGeom>
              <a:blipFill>
                <a:blip r:embed="rId3"/>
                <a:stretch>
                  <a:fillRect l="-810" b="-218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#74e98e0e1?sp=1&amp;pid=b4dd3178d&amp;color=0,0,0&amp;vtp=1&amp;bt=1&amp;bbb=1&amp;hb=1"/>
              <p:cNvSpPr/>
              <p:nvPr/>
            </p:nvSpPr>
            <p:spPr>
              <a:xfrm>
                <a:off x="832104" y="1080000"/>
                <a:ext cx="10533888" cy="42291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避坑指南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4——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看是否漏掉部分离子反应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书写离子方程式时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，不能顾此失彼、丢三落四。如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溶液与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Ba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</a:t>
                </a:r>
                <a:r>
                  <a:rPr lang="en-US" altLang="zh-CN" sz="100" b="0" i="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&gt;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溶液反应写成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00" b="0" i="0" kern="0" spc="-9990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m&gt;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Ba</m:t>
                            </m:r>
                          </m:e>
                          <m:sup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2+</m:t>
                            </m:r>
                          </m:sup>
                        </m:s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Sup>
                          <m:sSubSup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SO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  <m:sup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2−</m:t>
                            </m:r>
                          </m:sup>
                        </m:sSub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18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18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1800" b="0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BaSO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↓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，漏掉了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OH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的反应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正确的离子方程式应为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00" b="0" i="0" kern="0" spc="-9990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m&gt;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altLang="zh-CN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Cu</m:t>
                            </m:r>
                          </m:e>
                          <m:sup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2+</m:t>
                            </m:r>
                          </m:sup>
                        </m:s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Sup>
                          <m:sSubSupPr>
                            <m:ctrlPr>
                              <a:rPr lang="en-US" altLang="zh-CN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Sup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SO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  <m:sup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2−</m:t>
                            </m:r>
                          </m:sup>
                        </m:sSub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p>
                          <m:sSupPr>
                            <m:ctrlPr>
                              <a:rPr lang="en-US" altLang="zh-CN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Ba</m:t>
                            </m:r>
                          </m:e>
                          <m:sup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2+</m:t>
                            </m:r>
                          </m:sup>
                        </m:s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+2</m:t>
                        </m:r>
                        <m:sSup>
                          <m:sSupPr>
                            <m:ctrlPr>
                              <a:rPr lang="en-US" altLang="zh-CN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OH</m:t>
                            </m:r>
                          </m:e>
                          <m:sup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−</m:t>
                            </m:r>
                          </m:sup>
                        </m:s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b="0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BaSO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↓+</m:t>
                        </m:r>
                        <m:d>
                          <m:dPr>
                            <m:begChr m:val=""/>
                            <m:endChr m:val=""/>
                            <m:ctrlPr>
                              <a:rPr lang="en-US" altLang="zh-CN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d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Cu</m:t>
                            </m:r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(</m:t>
                            </m:r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OH</m:t>
                            </m:r>
                            <m:sSub>
                              <m:sSubPr>
                                <m:ctrlPr>
                                  <a:rPr lang="en-US" altLang="zh-CN" b="0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)</m:t>
                                </m:r>
                              </m:e>
                              <m:sub>
                                <m:r>
                                  <a:rPr lang="en-US" altLang="zh-CN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↓</m:t>
                            </m:r>
                          </m:e>
                        </m:d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</a:t>
                </a:r>
                <a:r>
                  <a:rPr lang="en-US" altLang="zh-CN" sz="100" b="0" i="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</a:t>
                </a:r>
                <a:r>
                  <a:rPr lang="en-US" altLang="zh-CN" sz="100" b="0" i="0" kern="0" spc="-9990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&gt;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b="1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避坑指南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5——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b="1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看生成物的状态及离子符号是否正确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如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：向沸水中逐滴加入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5∼6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滴饱和氯化铁溶液得到的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氢氧化铁胶体不能写成氢氧化铁沉淀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6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错误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Fe</m:t>
                            </m:r>
                          </m:e>
                          <m:sup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3+</m:t>
                            </m:r>
                          </m:sup>
                        </m:s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+3</m:t>
                        </m:r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baseline="-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△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OH</m:t>
                        </m:r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)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↓+3</m:t>
                        </m:r>
                        <m:sSup>
                          <m:sSup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p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+</m:t>
                            </m:r>
                          </m:sup>
                        </m:sSup>
                      </m:e>
                    </m:d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。正确：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+3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△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（胶体）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+3</m:t>
                    </m:r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</a:t>
                </a:r>
                <a:r>
                  <a:rPr lang="en-US" altLang="zh-CN" sz="10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</a:t>
                </a:r>
                <a:r>
                  <a:rPr lang="en-US" altLang="zh-CN" sz="100" kern="0" spc="-9990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&gt;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b="1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避坑指南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6——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b="1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看是否符合反应物用量条件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如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：向碳酸钠溶液中滴加少量稀盐酸时发生反应的离子方程式为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Sup>
                      <m:sSub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Sup>
                      <m:sSub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HCO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</a:t>
                </a:r>
                <a:r>
                  <a:rPr lang="en-US" altLang="zh-CN" sz="10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&gt;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,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向稀盐酸中滴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加少量碳酸钠溶液发生反应的离子方程式为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sSup>
                          <m:sSup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p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+</m:t>
                            </m:r>
                          </m:sup>
                        </m:s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Sup>
                          <m:sSubSup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Sup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  <m:sup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2−</m:t>
                            </m:r>
                          </m:sup>
                        </m:sSub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P_4#74e98e0e1?sp=1&amp;pid=b4dd3178d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4229100"/>
              </a:xfrm>
              <a:prstGeom prst="rect">
                <a:avLst/>
              </a:prstGeom>
              <a:blipFill>
                <a:blip r:embed="rId3"/>
                <a:stretch>
                  <a:fillRect l="-1389" b="-230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290</Words>
  <Application>Microsoft Office PowerPoint</Application>
  <PresentationFormat>宽屏</PresentationFormat>
  <Paragraphs>100</Paragraphs>
  <Slides>10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Arial (正文)</vt:lpstr>
      <vt:lpstr>等线</vt:lpstr>
      <vt:lpstr>SimHei</vt:lpstr>
      <vt:lpstr>楷体</vt:lpstr>
      <vt:lpstr>SimSun</vt:lpstr>
      <vt:lpstr>微软雅黑</vt:lpstr>
      <vt:lpstr>Arial</vt:lpstr>
      <vt:lpstr>Calibri</vt:lpstr>
      <vt:lpstr>Cambria Math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Administrator</cp:lastModifiedBy>
  <cp:revision>2</cp:revision>
  <dcterms:created xsi:type="dcterms:W3CDTF">2025-05-14T15:34:06Z</dcterms:created>
  <dcterms:modified xsi:type="dcterms:W3CDTF">2025-05-14T15:37:25Z</dcterms:modified>
  <cp:category/>
  <cp:contentStatus/>
</cp:coreProperties>
</file>