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
  </p:notesMasterIdLst>
  <p:sldIdLst>
    <p:sldId id="256" r:id="rId2"/>
    <p:sldId id="257" r:id="rId3"/>
    <p:sldId id="258" r:id="rId4"/>
    <p:sldId id="259" r:id="rId5"/>
    <p:sldId id="260" r:id="rId6"/>
    <p:sldId id="261" r:id="rId7"/>
    <p:sldId id="262" r:id="rId8"/>
    <p:sldId id="263" r:id="rId9"/>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65" d="100"/>
          <a:sy n="65" d="100"/>
        </p:scale>
        <p:origin x="72" y="3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08357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1#df=67e8a16e7">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攻略应用</a:t>
            </a:r>
            <a:endParaRPr lang="en-US" sz="200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2#df=72b4d06f0">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攻略识别</a:t>
            </a:r>
            <a:endParaRPr lang="en-US" sz="2000"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2#df=a642c301f">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攻略解读</a:t>
            </a:r>
            <a:endParaRPr lang="en-US" sz="20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2#df=67e8a16e7">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攻略应用</a:t>
            </a:r>
            <a:endParaRPr lang="en-US" sz="20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chemistry#pid=682164dd3a8eb73f25356507#tid=68243adb1342730009936a15#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3575304" y="5541264"/>
            <a:ext cx="5038344" cy="539496"/>
          </a:xfrm>
          <a:prstGeom prst="rect">
            <a:avLst/>
          </a:prstGeom>
          <a:noFill/>
          <a:ln/>
        </p:spPr>
        <p:txBody>
          <a:bodyPr wrap="square" lIns="0" tIns="0" rIns="0" bIns="0" rtlCol="0" anchor="ctr"/>
          <a:lstStyle/>
          <a:p>
            <a:pPr algn="ctr">
              <a:lnSpc>
                <a:spcPct val="100000"/>
              </a:lnSpc>
            </a:pPr>
            <a:r>
              <a:rPr lang="en-US" sz="2400" b="0" i="0" dirty="0">
                <a:solidFill>
                  <a:srgbClr val="000000"/>
                </a:solidFill>
                <a:latin typeface="SimHei" pitchFamily="34" charset="0"/>
                <a:ea typeface="SimHei" pitchFamily="34" charset="-122"/>
                <a:cs typeface="SimHei" pitchFamily="34" charset="-120"/>
              </a:rPr>
              <a:t>高中化学 必修第一册</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a:ln/>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a:ln/>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内容1#df=72b4d06f0">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攻略识别</a:t>
            </a:r>
            <a:endParaRPr lang="en-US" sz="20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内容1#df=a642c301f">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攻略解读</a:t>
            </a:r>
            <a:endParaRPr lang="en-US" sz="2000"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9.xml"/><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0.xml"/><Relationship Id="rId5" Type="http://schemas.openxmlformats.org/officeDocument/2006/relationships/image" Target="../media/image14.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2_BD#4b7775000.fixed?pid=f31918302&amp;color=252,200,20&amp;vtp=1&amp;bbb=1"/>
          <p:cNvSpPr/>
          <p:nvPr/>
        </p:nvSpPr>
        <p:spPr>
          <a:xfrm>
            <a:off x="2414016" y="1545336"/>
            <a:ext cx="7196328" cy="969264"/>
          </a:xfrm>
          <a:prstGeom prst="rect">
            <a:avLst/>
          </a:prstGeom>
          <a:noFill/>
          <a:ln/>
        </p:spPr>
        <p:txBody>
          <a:bodyPr wrap="none" lIns="0" tIns="0" rIns="0" bIns="0" rtlCol="0" anchor="ctr"/>
          <a:lstStyle/>
          <a:p>
            <a:pPr algn="ctr" latinLnBrk="1">
              <a:lnSpc>
                <a:spcPts val="6600"/>
              </a:lnSpc>
            </a:pPr>
            <a:r>
              <a:rPr lang="en-US" altLang="zh-CN" sz="5400" b="1" i="0" dirty="0">
                <a:solidFill>
                  <a:srgbClr val="FCC814"/>
                </a:solidFill>
                <a:latin typeface="微软雅黑" pitchFamily="34" charset="0"/>
                <a:ea typeface="微软雅黑" pitchFamily="34" charset="-122"/>
                <a:cs typeface="微软雅黑" pitchFamily="34" charset="-120"/>
              </a:rPr>
              <a:t>通法攻略</a:t>
            </a:r>
            <a:endParaRPr lang="en-US" altLang="zh-CN" sz="5400" dirty="0"/>
          </a:p>
        </p:txBody>
      </p:sp>
      <p:sp>
        <p:nvSpPr>
          <p:cNvPr id="3" name="C_2_BD#4b7775000.fixed?pid=f31918302&amp;color=255,255,255&amp;vtp=1&amp;bbb=1"/>
          <p:cNvSpPr/>
          <p:nvPr/>
        </p:nvSpPr>
        <p:spPr>
          <a:xfrm>
            <a:off x="0" y="2880360"/>
            <a:ext cx="12188952" cy="1354328"/>
          </a:xfrm>
          <a:prstGeom prst="rect">
            <a:avLst/>
          </a:prstGeom>
          <a:noFill/>
          <a:ln/>
        </p:spPr>
        <p:txBody>
          <a:bodyPr wrap="none" lIns="0" tIns="0" rIns="0" bIns="0" rtlCol="0" anchor="t"/>
          <a:lstStyle/>
          <a:p>
            <a:pPr algn="ctr" latinLnBrk="1">
              <a:lnSpc>
                <a:spcPts val="5400"/>
              </a:lnSpc>
            </a:pPr>
            <a:r>
              <a:rPr lang="en-US" altLang="zh-CN" sz="4400" b="1" i="0" dirty="0">
                <a:solidFill>
                  <a:srgbClr val="FFFFFF"/>
                </a:solidFill>
                <a:latin typeface="微软雅黑" pitchFamily="34" charset="0"/>
                <a:ea typeface="微软雅黑" pitchFamily="34" charset="-122"/>
                <a:cs typeface="微软雅黑" pitchFamily="34" charset="-120"/>
              </a:rPr>
              <a:t>“速成三技”巧解离子方程式少量、过量问题</a:t>
            </a:r>
            <a:endParaRPr lang="en-US" altLang="zh-CN" sz="4400" dirty="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P_4_BD#f27c2c7f7?pid=72b4d06f0&amp;color=0,0,0&amp;vtp=1&amp;bt=1&amp;bbb=1&amp;hb=1"/>
          <p:cNvSpPr/>
          <p:nvPr/>
        </p:nvSpPr>
        <p:spPr>
          <a:xfrm>
            <a:off x="832104" y="1078992"/>
            <a:ext cx="10533888" cy="12573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与量有关的离子方程式书写一直是同学们心中的痛。谁多谁少？它们到底如何影响离子反应</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又如何</a:t>
            </a:r>
          </a:p>
          <a:p>
            <a:pPr latinLnBrk="1">
              <a:lnSpc>
                <a:spcPts val="3300"/>
              </a:lnSpc>
            </a:pPr>
            <a:r>
              <a:rPr lang="en-US" altLang="zh-CN" sz="1800" b="0" i="0" smtClean="0">
                <a:solidFill>
                  <a:srgbClr val="000000"/>
                </a:solidFill>
                <a:latin typeface="微软雅黑" pitchFamily="34" charset="0"/>
                <a:ea typeface="微软雅黑" pitchFamily="34" charset="-122"/>
                <a:cs typeface="微软雅黑" pitchFamily="34" charset="-120"/>
              </a:rPr>
              <a:t>在不同</a:t>
            </a:r>
            <a:r>
              <a:rPr lang="en-US" altLang="zh-CN" sz="1800" b="0" i="0" dirty="0">
                <a:solidFill>
                  <a:srgbClr val="000000"/>
                </a:solidFill>
                <a:latin typeface="微软雅黑" pitchFamily="34" charset="0"/>
                <a:ea typeface="微软雅黑" pitchFamily="34" charset="-122"/>
                <a:cs typeface="微软雅黑" pitchFamily="34" charset="-120"/>
              </a:rPr>
              <a:t>“量”的情境下，写出正确的离子方程式呢？本通法将教你3个技巧</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让你轻松搞定离子方程式中</a:t>
            </a:r>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的</a:t>
            </a:r>
            <a:r>
              <a:rPr lang="en-US" altLang="zh-CN" b="0" i="0" dirty="0">
                <a:solidFill>
                  <a:srgbClr val="000000"/>
                </a:solidFill>
                <a:latin typeface="微软雅黑" pitchFamily="34" charset="0"/>
                <a:ea typeface="微软雅黑" pitchFamily="34" charset="-122"/>
                <a:cs typeface="微软雅黑" pitchFamily="34" charset="-120"/>
              </a:rPr>
              <a:t>“少量、过量”问题。</a:t>
            </a:r>
            <a:endParaRPr lang="en-US" altLang="zh-CN"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p:sp>
        <p:nvSpPr>
          <p:cNvPr id="2" name="C_4_BD#52ef1ea48?sp=1&amp;pid=a642c301f&amp;color=0,0,0&amp;vtp=1&amp;bt=1&amp;bbb=1"/>
          <p:cNvSpPr/>
          <p:nvPr/>
        </p:nvSpPr>
        <p:spPr>
          <a:xfrm>
            <a:off x="832104" y="1078992"/>
            <a:ext cx="10533888" cy="482600"/>
          </a:xfrm>
          <a:prstGeom prst="rect">
            <a:avLst/>
          </a:prstGeom>
          <a:noFill/>
          <a:ln/>
        </p:spPr>
        <p:txBody>
          <a:bodyPr wrap="none" lIns="0" tIns="0" rIns="0" bIns="0" rtlCol="0" anchor="t"/>
          <a:lstStyle/>
          <a:p>
            <a:pPr algn="l" latinLnBrk="1">
              <a:lnSpc>
                <a:spcPts val="3800"/>
              </a:lnSpc>
            </a:pPr>
            <a:r>
              <a:rPr lang="en-US" altLang="zh-CN" sz="2200" b="1" i="0" dirty="0">
                <a:solidFill>
                  <a:srgbClr val="000000"/>
                </a:solidFill>
                <a:latin typeface="微软雅黑" pitchFamily="34" charset="0"/>
                <a:ea typeface="微软雅黑" pitchFamily="34" charset="-122"/>
                <a:cs typeface="微软雅黑" pitchFamily="34" charset="-120"/>
              </a:rPr>
              <a:t>技巧1：以少定多，少量为“1”</a:t>
            </a:r>
            <a:endParaRPr lang="en-US" altLang="zh-CN" sz="2200" dirty="0"/>
          </a:p>
        </p:txBody>
      </p:sp>
      <mc:AlternateContent xmlns:mc="http://schemas.openxmlformats.org/markup-compatibility/2006">
        <mc:Choice xmlns:a14="http://schemas.microsoft.com/office/drawing/2010/main" Requires="a14">
          <p:sp>
            <p:nvSpPr>
              <p:cNvPr id="3" name="P_5_BD#6bd889f05?pid=52ef1ea48&amp;color=0,0,0&amp;vtp=1&amp;bbb=1"/>
              <p:cNvSpPr/>
              <p:nvPr/>
            </p:nvSpPr>
            <p:spPr>
              <a:xfrm>
                <a:off x="832104" y="1557539"/>
                <a:ext cx="10533888" cy="4419600"/>
              </a:xfrm>
              <a:prstGeom prst="rect">
                <a:avLst/>
              </a:prstGeom>
              <a:noFill/>
              <a:ln/>
            </p:spPr>
            <p:txBody>
              <a:bodyPr wrap="none" lIns="0" tIns="0" rIns="0" bIns="0" rtlCol="0" anchor="t"/>
              <a:lstStyle/>
              <a:p>
                <a:pPr algn="l" latinLnBrk="1">
                  <a:lnSpc>
                    <a:spcPts val="2900"/>
                  </a:lnSpc>
                </a:pP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对于多种离子参加的离子反应，可采用“以少定多，少量为</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‘1’</m:t>
                    </m:r>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a:solidFill>
                      <a:srgbClr val="000000"/>
                    </a:solidFill>
                    <a:latin typeface="微软雅黑" pitchFamily="34" charset="0"/>
                    <a:ea typeface="微软雅黑" pitchFamily="34" charset="-122"/>
                    <a:cs typeface="微软雅黑" pitchFamily="34" charset="-120"/>
                  </a:rPr>
                  <a:t>的原则来书写其离子方程式</a:t>
                </a:r>
                <a:r>
                  <a:rPr lang="en-US" altLang="zh-CN" sz="1800" b="0" i="0" smtClean="0">
                    <a:solidFill>
                      <a:srgbClr val="000000"/>
                    </a:solidFill>
                    <a:latin typeface="微软雅黑" pitchFamily="34" charset="0"/>
                    <a:ea typeface="微软雅黑" pitchFamily="34" charset="-122"/>
                    <a:cs typeface="微软雅黑" pitchFamily="34" charset="-120"/>
                  </a:rPr>
                  <a:t>。</a:t>
                </a:r>
              </a:p>
              <a:p>
                <a:pPr lvl="0" latinLnBrk="1">
                  <a:lnSpc>
                    <a:spcPts val="2900"/>
                  </a:lnSpc>
                </a:pPr>
                <a:r>
                  <a:rPr lang="en-US" altLang="zh-CN" smtClean="0">
                    <a:solidFill>
                      <a:srgbClr val="000000"/>
                    </a:solidFill>
                    <a:latin typeface="SimSun" panose="02010600030101010101" pitchFamily="2" charset="-122"/>
                    <a:ea typeface="SimSun" pitchFamily="34" charset="-122"/>
                    <a:cs typeface="SimSun" pitchFamily="34" charset="-120"/>
                  </a:rPr>
                  <a:t>    </a:t>
                </a:r>
                <a:r>
                  <a:rPr lang="en-US" altLang="zh-CN">
                    <a:solidFill>
                      <a:srgbClr val="000000"/>
                    </a:solidFill>
                    <a:latin typeface="微软雅黑" pitchFamily="34" charset="0"/>
                    <a:ea typeface="微软雅黑" pitchFamily="34" charset="-122"/>
                    <a:cs typeface="微软雅黑" pitchFamily="34" charset="-120"/>
                  </a:rPr>
                  <a:t>（1）技巧解释</a:t>
                </a:r>
                <a:endParaRPr lang="en-US" altLang="zh-CN">
                  <a:solidFill>
                    <a:prstClr val="black"/>
                  </a:solidFill>
                </a:endParaRPr>
              </a:p>
              <a:p>
                <a:pPr lvl="0" latinLnBrk="1">
                  <a:lnSpc>
                    <a:spcPts val="2900"/>
                  </a:lnSpc>
                </a:pPr>
                <a:r>
                  <a:rPr lang="en-US" altLang="zh-CN" smtClean="0">
                    <a:solidFill>
                      <a:srgbClr val="000000"/>
                    </a:solidFill>
                    <a:latin typeface="SimSun" panose="02010600030101010101" pitchFamily="2" charset="-122"/>
                    <a:ea typeface="微软雅黑" pitchFamily="34" charset="-122"/>
                    <a:cs typeface="微软雅黑" pitchFamily="34" charset="-120"/>
                  </a:rPr>
                  <a:t>    </a:t>
                </a:r>
                <a:r>
                  <a:rPr lang="en-US" altLang="zh-CN" smtClean="0">
                    <a:solidFill>
                      <a:srgbClr val="000000"/>
                    </a:solidFill>
                    <a:latin typeface="微软雅黑" pitchFamily="34" charset="0"/>
                    <a:ea typeface="微软雅黑" pitchFamily="34" charset="-122"/>
                    <a:cs typeface="微软雅黑" pitchFamily="34" charset="-120"/>
                  </a:rPr>
                  <a:t>①</a:t>
                </a:r>
                <a:r>
                  <a:rPr lang="en-US" altLang="zh-CN">
                    <a:solidFill>
                      <a:srgbClr val="000000"/>
                    </a:solidFill>
                    <a:latin typeface="微软雅黑" pitchFamily="34" charset="0"/>
                    <a:ea typeface="微软雅黑" pitchFamily="34" charset="-122"/>
                    <a:cs typeface="微软雅黑" pitchFamily="34" charset="-120"/>
                  </a:rPr>
                  <a:t>“少量”即量少的反应物。若</a:t>
                </a:r>
                <a:r>
                  <a:rPr lang="en-US" altLang="zh-CN">
                    <a:solidFill>
                      <a:srgbClr val="00A0AF"/>
                    </a:solidFill>
                    <a:latin typeface="微软雅黑" pitchFamily="34" charset="0"/>
                    <a:ea typeface="微软雅黑" pitchFamily="34" charset="-122"/>
                    <a:cs typeface="微软雅黑" pitchFamily="34" charset="-120"/>
                  </a:rPr>
                  <a:t>阴、阳离子都参与反应，则它们在离子方程式中的化学计量数之比按</a:t>
                </a:r>
              </a:p>
              <a:p>
                <a:pPr lvl="0" latinLnBrk="1">
                  <a:lnSpc>
                    <a:spcPts val="2900"/>
                  </a:lnSpc>
                </a:pPr>
                <a:r>
                  <a:rPr lang="en-US" altLang="zh-CN">
                    <a:solidFill>
                      <a:srgbClr val="00A0AF"/>
                    </a:solidFill>
                    <a:latin typeface="微软雅黑" pitchFamily="34" charset="0"/>
                    <a:ea typeface="微软雅黑" pitchFamily="34" charset="-122"/>
                    <a:cs typeface="微软雅黑" pitchFamily="34" charset="-120"/>
                  </a:rPr>
                  <a:t>在化学式中的比例确定</a:t>
                </a:r>
                <a:r>
                  <a:rPr lang="en-US" altLang="zh-CN">
                    <a:solidFill>
                      <a:srgbClr val="000000"/>
                    </a:solidFill>
                    <a:latin typeface="微软雅黑" pitchFamily="34" charset="0"/>
                    <a:ea typeface="微软雅黑" pitchFamily="34" charset="-122"/>
                    <a:cs typeface="微软雅黑" pitchFamily="34" charset="-120"/>
                  </a:rPr>
                  <a:t>。</a:t>
                </a:r>
                <a:endParaRPr lang="en-US" altLang="zh-CN">
                  <a:solidFill>
                    <a:prstClr val="black"/>
                  </a:solidFill>
                </a:endParaRPr>
              </a:p>
              <a:p>
                <a:pPr lvl="0" latinLnBrk="1">
                  <a:lnSpc>
                    <a:spcPts val="2900"/>
                  </a:lnSpc>
                </a:pPr>
                <a:r>
                  <a:rPr lang="en-US" altLang="zh-CN" smtClean="0">
                    <a:solidFill>
                      <a:srgbClr val="000000"/>
                    </a:solidFill>
                    <a:latin typeface="SimSun" panose="02010600030101010101" pitchFamily="2" charset="-122"/>
                    <a:ea typeface="微软雅黑" pitchFamily="34" charset="-122"/>
                    <a:cs typeface="微软雅黑" pitchFamily="34" charset="-120"/>
                  </a:rPr>
                  <a:t>    </a:t>
                </a:r>
                <a:r>
                  <a:rPr lang="en-US" altLang="zh-CN" smtClean="0">
                    <a:solidFill>
                      <a:srgbClr val="000000"/>
                    </a:solidFill>
                    <a:latin typeface="微软雅黑" pitchFamily="34" charset="0"/>
                    <a:ea typeface="微软雅黑" pitchFamily="34" charset="-122"/>
                    <a:cs typeface="微软雅黑" pitchFamily="34" charset="-120"/>
                  </a:rPr>
                  <a:t>②</a:t>
                </a:r>
                <a:r>
                  <a:rPr lang="en-US" altLang="zh-CN">
                    <a:solidFill>
                      <a:srgbClr val="000000"/>
                    </a:solidFill>
                    <a:latin typeface="微软雅黑" pitchFamily="34" charset="0"/>
                    <a:ea typeface="微软雅黑" pitchFamily="34" charset="-122"/>
                    <a:cs typeface="微软雅黑" pitchFamily="34" charset="-120"/>
                  </a:rPr>
                  <a:t>“以少定多”：对于过量的反应物，其化学计量数根据反应的需要确定，不受阴、阳离子在化学式</a:t>
                </a:r>
              </a:p>
              <a:p>
                <a:pPr lvl="0" latinLnBrk="1">
                  <a:lnSpc>
                    <a:spcPts val="2900"/>
                  </a:lnSpc>
                </a:pPr>
                <a:r>
                  <a:rPr lang="en-US" altLang="zh-CN">
                    <a:solidFill>
                      <a:srgbClr val="000000"/>
                    </a:solidFill>
                    <a:latin typeface="微软雅黑" pitchFamily="34" charset="0"/>
                    <a:ea typeface="微软雅黑" pitchFamily="34" charset="-122"/>
                    <a:cs typeface="微软雅黑" pitchFamily="34" charset="-120"/>
                  </a:rPr>
                  <a:t>中的比例的制约，</a:t>
                </a:r>
                <a:r>
                  <a:rPr lang="en-US" altLang="zh-CN">
                    <a:solidFill>
                      <a:srgbClr val="000000"/>
                    </a:solidFill>
                    <a:latin typeface="微软雅黑" pitchFamily="34" charset="0"/>
                    <a:ea typeface="微软雅黑" pitchFamily="34" charset="-122"/>
                    <a:cs typeface="微软雅黑" pitchFamily="34" charset="-120"/>
                  </a:rPr>
                  <a:t>是可变的</a:t>
                </a:r>
                <a:r>
                  <a:rPr lang="en-US" altLang="zh-CN" smtClean="0">
                    <a:solidFill>
                      <a:srgbClr val="000000"/>
                    </a:solidFill>
                    <a:latin typeface="微软雅黑" pitchFamily="34" charset="0"/>
                    <a:ea typeface="微软雅黑" pitchFamily="34" charset="-122"/>
                    <a:cs typeface="微软雅黑" pitchFamily="34" charset="-120"/>
                  </a:rPr>
                  <a:t>。</a:t>
                </a:r>
              </a:p>
              <a:p>
                <a:pPr lvl="0" latinLnBrk="1">
                  <a:lnSpc>
                    <a:spcPts val="2900"/>
                  </a:lnSpc>
                </a:pPr>
                <a:r>
                  <a:rPr lang="en-US" altLang="zh-CN" smtClean="0">
                    <a:solidFill>
                      <a:srgbClr val="000000"/>
                    </a:solidFill>
                    <a:latin typeface="SimSun" panose="02010600030101010101" pitchFamily="2" charset="-122"/>
                    <a:ea typeface="SimSun" pitchFamily="34" charset="-122"/>
                    <a:cs typeface="SimSun" pitchFamily="34" charset="-120"/>
                  </a:rPr>
                  <a:t>    </a:t>
                </a:r>
                <a:r>
                  <a:rPr lang="en-US" altLang="zh-CN" dirty="0">
                    <a:solidFill>
                      <a:srgbClr val="000000"/>
                    </a:solidFill>
                    <a:latin typeface="微软雅黑" pitchFamily="34" charset="0"/>
                    <a:ea typeface="微软雅黑" pitchFamily="34" charset="-122"/>
                    <a:cs typeface="微软雅黑" pitchFamily="34" charset="-120"/>
                  </a:rPr>
                  <a:t>（2）举例说明</a:t>
                </a:r>
                <a:endParaRPr lang="en-US" altLang="zh-CN" dirty="0">
                  <a:solidFill>
                    <a:prstClr val="black"/>
                  </a:solidFill>
                </a:endParaRPr>
              </a:p>
              <a:p>
                <a:pPr lvl="0" latinLnBrk="1">
                  <a:lnSpc>
                    <a:spcPts val="2900"/>
                  </a:lnSpc>
                </a:pPr>
                <a:r>
                  <a:rPr lang="en-US" altLang="zh-CN" smtClean="0">
                    <a:solidFill>
                      <a:srgbClr val="000000"/>
                    </a:solidFill>
                    <a:latin typeface="SimSun" panose="02010600030101010101" pitchFamily="2" charset="-122"/>
                    <a:ea typeface="微软雅黑" pitchFamily="34" charset="-122"/>
                    <a:cs typeface="微软雅黑" pitchFamily="34" charset="-120"/>
                  </a:rPr>
                  <a:t>    </a:t>
                </a:r>
                <a:r>
                  <a:rPr lang="en-US" altLang="zh-CN" smtClean="0">
                    <a:solidFill>
                      <a:srgbClr val="000000"/>
                    </a:solidFill>
                    <a:latin typeface="微软雅黑" pitchFamily="34" charset="0"/>
                    <a:ea typeface="微软雅黑" pitchFamily="34" charset="-122"/>
                    <a:cs typeface="微软雅黑" pitchFamily="34" charset="-120"/>
                  </a:rPr>
                  <a:t>以</a:t>
                </a:r>
                <a14:m>
                  <m:oMath xmlns:m="http://schemas.openxmlformats.org/officeDocument/2006/math">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NaHSO</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dirty="0" smtClean="0">
                    <a:solidFill>
                      <a:srgbClr val="000000"/>
                    </a:solidFill>
                    <a:latin typeface="微软雅黑" pitchFamily="34" charset="0"/>
                    <a:ea typeface="微软雅黑" pitchFamily="34" charset="-122"/>
                    <a:cs typeface="微软雅黑" pitchFamily="34" charset="-120"/>
                  </a:rPr>
                  <a:t>溶液和</a:t>
                </a:r>
                <a14:m>
                  <m:oMath xmlns:m="http://schemas.openxmlformats.org/officeDocument/2006/math">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Ba</m:t>
                    </m:r>
                    <m:r>
                      <a:rPr lang="en-US" altLang="zh-CN"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dirty="0">
                            <a:solidFill>
                              <a:srgbClr val="000000"/>
                            </a:solidFill>
                            <a:latin typeface="Cambria Math" panose="02040503050406030204" pitchFamily="18" charset="0"/>
                            <a:ea typeface="微软雅黑" pitchFamily="34" charset="-122"/>
                            <a:cs typeface="微软雅黑" pitchFamily="34" charset="-120"/>
                          </a:rPr>
                          <m:t>)</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kern="0" spc="-99900" dirty="0" smtClean="0">
                    <a:solidFill>
                      <a:srgbClr val="FFFFFF"/>
                    </a:solidFill>
                    <a:latin typeface="微软雅黑" pitchFamily="34" charset="0"/>
                    <a:ea typeface="微软雅黑" pitchFamily="34" charset="-122"/>
                    <a:cs typeface="微软雅黑" pitchFamily="34" charset="-120"/>
                  </a:rPr>
                  <a:t> </a:t>
                </a:r>
                <a:r>
                  <a:rPr lang="en-US" altLang="zh-CN" smtClean="0">
                    <a:solidFill>
                      <a:srgbClr val="000000"/>
                    </a:solidFill>
                    <a:latin typeface="微软雅黑" pitchFamily="34" charset="0"/>
                    <a:ea typeface="微软雅黑" pitchFamily="34" charset="-122"/>
                    <a:cs typeface="微软雅黑" pitchFamily="34" charset="-120"/>
                  </a:rPr>
                  <a:t>溶液反应为例</a:t>
                </a:r>
              </a:p>
              <a:p>
                <a:pPr lvl="0" latinLnBrk="1">
                  <a:lnSpc>
                    <a:spcPts val="2900"/>
                  </a:lnSpc>
                </a:pPr>
                <a:r>
                  <a:rPr lang="en-US" altLang="zh-CN" smtClean="0">
                    <a:solidFill>
                      <a:srgbClr val="000000"/>
                    </a:solidFill>
                    <a:latin typeface="SimSun" panose="02010600030101010101" pitchFamily="2" charset="-122"/>
                    <a:ea typeface="SimSun" pitchFamily="34" charset="-122"/>
                    <a:cs typeface="SimSun" pitchFamily="34" charset="-120"/>
                  </a:rPr>
                  <a:t>    </a:t>
                </a:r>
                <a:r>
                  <a:rPr lang="en-US" altLang="zh-CN">
                    <a:solidFill>
                      <a:srgbClr val="000000"/>
                    </a:solidFill>
                    <a:latin typeface="微软雅黑" pitchFamily="34" charset="0"/>
                    <a:ea typeface="微软雅黑" pitchFamily="34" charset="-122"/>
                    <a:cs typeface="微软雅黑" pitchFamily="34" charset="-120"/>
                  </a:rPr>
                  <a:t>①</a:t>
                </a:r>
                <a:r>
                  <a:rPr lang="en-US" altLang="zh-CN" smtClean="0">
                    <a:solidFill>
                      <a:srgbClr val="000000"/>
                    </a:solidFill>
                    <a:latin typeface="微软雅黑" pitchFamily="34" charset="0"/>
                    <a:ea typeface="微软雅黑" pitchFamily="34" charset="-122"/>
                    <a:cs typeface="微软雅黑" pitchFamily="34" charset="-120"/>
                  </a:rPr>
                  <a:t>向</a:t>
                </a:r>
                <a14:m>
                  <m:oMath xmlns:m="http://schemas.openxmlformats.org/officeDocument/2006/math">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NaHSO</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dirty="0" smtClean="0">
                    <a:solidFill>
                      <a:srgbClr val="000000"/>
                    </a:solidFill>
                    <a:latin typeface="微软雅黑" pitchFamily="34" charset="0"/>
                    <a:ea typeface="微软雅黑" pitchFamily="34" charset="-122"/>
                    <a:cs typeface="微软雅黑" pitchFamily="34" charset="-120"/>
                  </a:rPr>
                  <a:t>溶液中加入少量的</a:t>
                </a:r>
                <a14:m>
                  <m:oMath xmlns:m="http://schemas.openxmlformats.org/officeDocument/2006/math">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Ba</m:t>
                    </m:r>
                    <m:r>
                      <a:rPr lang="en-US" altLang="zh-CN"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dirty="0">
                            <a:solidFill>
                              <a:srgbClr val="000000"/>
                            </a:solidFill>
                            <a:latin typeface="Cambria Math" panose="02040503050406030204" pitchFamily="18" charset="0"/>
                            <a:ea typeface="微软雅黑" pitchFamily="34" charset="-122"/>
                            <a:cs typeface="微软雅黑" pitchFamily="34" charset="-120"/>
                          </a:rPr>
                          <m:t>)</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dirty="0" smtClean="0">
                    <a:solidFill>
                      <a:srgbClr val="000000"/>
                    </a:solidFill>
                    <a:latin typeface="微软雅黑" pitchFamily="34" charset="0"/>
                    <a:ea typeface="微软雅黑" pitchFamily="34" charset="-122"/>
                    <a:cs typeface="微软雅黑" pitchFamily="34" charset="-120"/>
                  </a:rPr>
                  <a:t>溶液</a:t>
                </a:r>
                <a:r>
                  <a:rPr lang="en-US" altLang="zh-CN"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Ba</m:t>
                    </m:r>
                    <m:r>
                      <a:rPr lang="en-US" altLang="zh-CN"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dirty="0">
                            <a:solidFill>
                              <a:srgbClr val="000000"/>
                            </a:solidFill>
                            <a:latin typeface="Cambria Math" panose="02040503050406030204" pitchFamily="18" charset="0"/>
                            <a:ea typeface="微软雅黑" pitchFamily="34" charset="-122"/>
                            <a:cs typeface="微软雅黑" pitchFamily="34" charset="-120"/>
                          </a:rPr>
                          <m:t>)</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kern="0" spc="-99900" dirty="0" smtClean="0">
                    <a:solidFill>
                      <a:srgbClr val="FFFFFF"/>
                    </a:solidFill>
                    <a:latin typeface="微软雅黑" pitchFamily="34" charset="0"/>
                    <a:ea typeface="微软雅黑" pitchFamily="34" charset="-122"/>
                    <a:cs typeface="微软雅黑" pitchFamily="34" charset="-120"/>
                  </a:rPr>
                  <a:t> </a:t>
                </a:r>
                <a:r>
                  <a:rPr lang="en-US" altLang="zh-CN" dirty="0" smtClean="0">
                    <a:solidFill>
                      <a:srgbClr val="000000"/>
                    </a:solidFill>
                    <a:latin typeface="微软雅黑" pitchFamily="34" charset="0"/>
                    <a:ea typeface="微软雅黑" pitchFamily="34" charset="-122"/>
                    <a:cs typeface="微软雅黑" pitchFamily="34" charset="-120"/>
                  </a:rPr>
                  <a:t>的系数为</a:t>
                </a:r>
                <a:r>
                  <a:rPr lang="en-US" altLang="zh-CN" dirty="0">
                    <a:solidFill>
                      <a:srgbClr val="000000"/>
                    </a:solidFill>
                    <a:latin typeface="微软雅黑" pitchFamily="34" charset="0"/>
                    <a:ea typeface="微软雅黑" pitchFamily="34" charset="-122"/>
                    <a:cs typeface="微软雅黑" pitchFamily="34" charset="-120"/>
                  </a:rPr>
                  <a:t>1</a:t>
                </a:r>
                <a:r>
                  <a:rPr lang="en-US" altLang="zh-CN">
                    <a:solidFill>
                      <a:srgbClr val="000000"/>
                    </a:solidFill>
                    <a:latin typeface="微软雅黑" pitchFamily="34" charset="0"/>
                    <a:ea typeface="微软雅黑" pitchFamily="34" charset="-122"/>
                    <a:cs typeface="微软雅黑" pitchFamily="34" charset="-120"/>
                  </a:rPr>
                  <a:t>，</a:t>
                </a:r>
                <a:r>
                  <a:rPr lang="en-US" altLang="zh-CN">
                    <a:solidFill>
                      <a:srgbClr val="000000"/>
                    </a:solidFill>
                    <a:latin typeface="微软雅黑" pitchFamily="34" charset="0"/>
                    <a:ea typeface="微软雅黑" pitchFamily="34" charset="-122"/>
                    <a:cs typeface="微软雅黑" pitchFamily="34" charset="-120"/>
                  </a:rPr>
                  <a:t>离子方程式为</a:t>
                </a:r>
              </a:p>
              <a:p>
                <a:pPr lvl="0" latinLnBrk="1">
                  <a:lnSpc>
                    <a:spcPts val="2900"/>
                  </a:lnSpc>
                </a:pPr>
                <a14:m>
                  <m:oMath xmlns:m="http://schemas.openxmlformats.org/officeDocument/2006/math">
                    <m:d>
                      <m:dPr>
                        <m:begChr m:val=""/>
                        <m:endChr m:val=""/>
                        <m:ctrlPr>
                          <a:rPr lang="en-US" altLang="zh-CN" i="1" dirty="0">
                            <a:solidFill>
                              <a:srgbClr val="000000"/>
                            </a:solidFill>
                            <a:latin typeface="Cambria Math" panose="02040503050406030204" pitchFamily="18" charset="0"/>
                            <a:ea typeface="微软雅黑" pitchFamily="34" charset="-122"/>
                            <a:cs typeface="微软雅黑" pitchFamily="34" charset="-120"/>
                          </a:rPr>
                        </m:ctrlPr>
                      </m:dPr>
                      <m:e>
                        <m:sSup>
                          <m:s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Ba</m:t>
                            </m:r>
                          </m:e>
                          <m:sup>
                            <m:r>
                              <a:rPr lang="en-US" altLang="zh-CN"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OH</m:t>
                            </m:r>
                          </m:e>
                          <m:sup>
                            <m:r>
                              <a:rPr lang="en-US" altLang="zh-CN"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p>
                            <m:r>
                              <a:rPr lang="en-US" altLang="zh-CN"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dirty="0">
                            <a:solidFill>
                              <a:srgbClr val="000000"/>
                            </a:solidFill>
                            <a:latin typeface="Cambria Math" panose="02040503050406030204" pitchFamily="18" charset="0"/>
                            <a:ea typeface="微软雅黑" pitchFamily="34" charset="-122"/>
                            <a:cs typeface="微软雅黑" pitchFamily="34" charset="-120"/>
                          </a:rPr>
                          <m:t>+</m:t>
                        </m:r>
                        <m:sSubSup>
                          <m:sSub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SO</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dirty="0">
                                <a:solidFill>
                                  <a:srgbClr val="000000"/>
                                </a:solidFill>
                                <a:latin typeface="Cambria Math" panose="02040503050406030204" pitchFamily="18" charset="0"/>
                                <a:ea typeface="微软雅黑" pitchFamily="34" charset="-122"/>
                                <a:cs typeface="微软雅黑" pitchFamily="34" charset="-120"/>
                              </a:rPr>
                              <m:t>2−</m:t>
                            </m:r>
                          </m:sup>
                        </m:sSubSup>
                        <m:r>
                          <a:rPr lang="en-US" altLang="zh-CN"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i="1" baseline="-2000">
                                      <a:solidFill>
                                        <a:srgbClr val="000000"/>
                                      </a:solidFill>
                                      <a:latin typeface="Cambria Math" panose="02040503050406030204" pitchFamily="18" charset="0"/>
                                    </a:rPr>
                                  </m:ctrlPr>
                                </m:barPr>
                                <m:e>
                                  <m:bar>
                                    <m:barPr>
                                      <m:ctrlPr>
                                        <a:rPr lang="en-US" altLang="zh-CN" i="1" baseline="-8000">
                                          <a:solidFill>
                                            <a:srgbClr val="000000"/>
                                          </a:solidFill>
                                          <a:latin typeface="Cambria Math" panose="02040503050406030204" pitchFamily="18" charset="0"/>
                                        </a:rPr>
                                      </m:ctrlPr>
                                    </m:barPr>
                                    <m:e>
                                      <m:r>
                                        <a:rPr lang="en-US" altLang="zh-CN" baseline="-12000">
                                          <a:solidFill>
                                            <a:srgbClr val="000000"/>
                                          </a:solidFill>
                                          <a:latin typeface="Cambria Math" panose="02040503050406030204" pitchFamily="18" charset="0"/>
                                        </a:rPr>
                                        <m:t>         </m:t>
                                      </m:r>
                                    </m:e>
                                  </m:bar>
                                </m:e>
                              </m:bar>
                            </m:e>
                          </m:mr>
                          <m:mr>
                            <m:e>
                              <m:r>
                                <a:rPr lang="en-US" altLang="zh-CN"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BaSO</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m:t>
                        </m:r>
                      </m:e>
                    </m:d>
                  </m:oMath>
                </a14:m>
                <a:r>
                  <a:rPr lang="en-US" altLang="zh-CN" sz="100" kern="0" spc="-99900" dirty="0" smtClean="0">
                    <a:solidFill>
                      <a:srgbClr val="FFFFFF"/>
                    </a:solidFill>
                    <a:latin typeface="微软雅黑" pitchFamily="34" charset="0"/>
                    <a:ea typeface="微软雅黑" pitchFamily="34" charset="-122"/>
                    <a:cs typeface="微软雅黑" pitchFamily="34" charset="-120"/>
                  </a:rPr>
                  <a:t> </a:t>
                </a:r>
                <a:r>
                  <a:rPr lang="en-US" altLang="zh-CN" smtClean="0">
                    <a:solidFill>
                      <a:srgbClr val="000000"/>
                    </a:solidFill>
                    <a:latin typeface="微软雅黑" pitchFamily="34" charset="0"/>
                    <a:ea typeface="微软雅黑" pitchFamily="34" charset="-122"/>
                    <a:cs typeface="微软雅黑" pitchFamily="34" charset="-120"/>
                  </a:rPr>
                  <a:t>；</a:t>
                </a:r>
              </a:p>
              <a:p>
                <a:pPr lvl="0" latinLnBrk="1">
                  <a:lnSpc>
                    <a:spcPts val="2900"/>
                  </a:lnSpc>
                </a:pPr>
                <a:r>
                  <a:rPr lang="en-US" altLang="zh-CN" smtClean="0">
                    <a:solidFill>
                      <a:srgbClr val="000000"/>
                    </a:solidFill>
                    <a:latin typeface="SimSun" panose="02010600030101010101" pitchFamily="2" charset="-122"/>
                    <a:ea typeface="SimSun" pitchFamily="34" charset="-122"/>
                    <a:cs typeface="SimSun" pitchFamily="34" charset="-120"/>
                  </a:rPr>
                  <a:t>    </a:t>
                </a:r>
                <a:r>
                  <a:rPr lang="en-US" altLang="zh-CN" dirty="0">
                    <a:solidFill>
                      <a:srgbClr val="000000"/>
                    </a:solidFill>
                    <a:latin typeface="微软雅黑" pitchFamily="34" charset="0"/>
                    <a:ea typeface="微软雅黑" pitchFamily="34" charset="-122"/>
                    <a:cs typeface="微软雅黑" pitchFamily="34" charset="-120"/>
                  </a:rPr>
                  <a:t>②向</a:t>
                </a:r>
                <a14:m>
                  <m:oMath xmlns:m="http://schemas.openxmlformats.org/officeDocument/2006/math">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Ba</m:t>
                    </m:r>
                    <m:r>
                      <a:rPr lang="en-US" altLang="zh-CN"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dirty="0">
                            <a:solidFill>
                              <a:srgbClr val="000000"/>
                            </a:solidFill>
                            <a:latin typeface="Cambria Math" panose="02040503050406030204" pitchFamily="18" charset="0"/>
                            <a:ea typeface="微软雅黑" pitchFamily="34" charset="-122"/>
                            <a:cs typeface="微软雅黑" pitchFamily="34" charset="-120"/>
                          </a:rPr>
                          <m:t>)</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dirty="0" smtClean="0">
                    <a:solidFill>
                      <a:srgbClr val="000000"/>
                    </a:solidFill>
                    <a:latin typeface="微软雅黑" pitchFamily="34" charset="0"/>
                    <a:ea typeface="微软雅黑" pitchFamily="34" charset="-122"/>
                    <a:cs typeface="微软雅黑" pitchFamily="34" charset="-120"/>
                  </a:rPr>
                  <a:t>溶液中加入少量的</a:t>
                </a:r>
                <a14:m>
                  <m:oMath xmlns:m="http://schemas.openxmlformats.org/officeDocument/2006/math">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NaHSO</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mtClean="0">
                    <a:solidFill>
                      <a:srgbClr val="000000"/>
                    </a:solidFill>
                    <a:latin typeface="微软雅黑" pitchFamily="34" charset="0"/>
                    <a:ea typeface="微软雅黑" pitchFamily="34" charset="-122"/>
                    <a:cs typeface="微软雅黑" pitchFamily="34" charset="-120"/>
                  </a:rPr>
                  <a:t>溶液，</a:t>
                </a:r>
                <a14:m>
                  <m:oMath xmlns:m="http://schemas.openxmlformats.org/officeDocument/2006/math">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NaHSO</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kern="0" spc="-99900" dirty="0" smtClean="0">
                    <a:solidFill>
                      <a:srgbClr val="FFFFFF"/>
                    </a:solidFill>
                    <a:latin typeface="微软雅黑" pitchFamily="34" charset="0"/>
                    <a:ea typeface="微软雅黑" pitchFamily="34" charset="-122"/>
                    <a:cs typeface="微软雅黑" pitchFamily="34" charset="-120"/>
                  </a:rPr>
                  <a:t> </a:t>
                </a:r>
                <a:r>
                  <a:rPr lang="en-US" altLang="zh-CN" dirty="0" smtClean="0">
                    <a:solidFill>
                      <a:srgbClr val="000000"/>
                    </a:solidFill>
                    <a:latin typeface="微软雅黑" pitchFamily="34" charset="0"/>
                    <a:ea typeface="微软雅黑" pitchFamily="34" charset="-122"/>
                    <a:cs typeface="微软雅黑" pitchFamily="34" charset="-120"/>
                  </a:rPr>
                  <a:t>的系数为</a:t>
                </a:r>
                <a:r>
                  <a:rPr lang="en-US" altLang="zh-CN" dirty="0">
                    <a:solidFill>
                      <a:srgbClr val="000000"/>
                    </a:solidFill>
                    <a:latin typeface="微软雅黑" pitchFamily="34" charset="0"/>
                    <a:ea typeface="微软雅黑" pitchFamily="34" charset="-122"/>
                    <a:cs typeface="微软雅黑" pitchFamily="34" charset="-120"/>
                  </a:rPr>
                  <a:t>1</a:t>
                </a:r>
                <a:r>
                  <a:rPr lang="en-US" altLang="zh-CN">
                    <a:solidFill>
                      <a:srgbClr val="000000"/>
                    </a:solidFill>
                    <a:latin typeface="微软雅黑" pitchFamily="34" charset="0"/>
                    <a:ea typeface="微软雅黑" pitchFamily="34" charset="-122"/>
                    <a:cs typeface="微软雅黑" pitchFamily="34" charset="-120"/>
                  </a:rPr>
                  <a:t>，</a:t>
                </a:r>
                <a:r>
                  <a:rPr lang="en-US" altLang="zh-CN">
                    <a:solidFill>
                      <a:srgbClr val="000000"/>
                    </a:solidFill>
                    <a:latin typeface="微软雅黑" pitchFamily="34" charset="0"/>
                    <a:ea typeface="微软雅黑" pitchFamily="34" charset="-122"/>
                    <a:cs typeface="微软雅黑" pitchFamily="34" charset="-120"/>
                  </a:rPr>
                  <a:t>离子方程式为</a:t>
                </a:r>
              </a:p>
              <a:p>
                <a:pPr lvl="0" latinLnBrk="1">
                  <a:lnSpc>
                    <a:spcPts val="2900"/>
                  </a:lnSpc>
                </a:pPr>
                <a14:m>
                  <m:oMath xmlns:m="http://schemas.openxmlformats.org/officeDocument/2006/math">
                    <m:d>
                      <m:dPr>
                        <m:begChr m:val=""/>
                        <m:endChr m:val=""/>
                        <m:ctrlPr>
                          <a:rPr lang="en-US" altLang="zh-CN" i="1" dirty="0">
                            <a:solidFill>
                              <a:srgbClr val="000000"/>
                            </a:solidFill>
                            <a:latin typeface="Cambria Math" panose="02040503050406030204" pitchFamily="18" charset="0"/>
                            <a:ea typeface="微软雅黑" pitchFamily="34" charset="-122"/>
                            <a:cs typeface="微软雅黑" pitchFamily="34" charset="-120"/>
                          </a:rPr>
                        </m:ctrlPr>
                      </m:dPr>
                      <m:e>
                        <m:sSup>
                          <m:s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Ba</m:t>
                            </m:r>
                          </m:e>
                          <m:sup>
                            <m:r>
                              <a:rPr lang="en-US" altLang="zh-CN"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OH</m:t>
                            </m:r>
                          </m:e>
                          <m:sup>
                            <m:r>
                              <a:rPr lang="en-US" altLang="zh-CN"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p>
                            <m:r>
                              <a:rPr lang="en-US" altLang="zh-CN"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dirty="0">
                            <a:solidFill>
                              <a:srgbClr val="000000"/>
                            </a:solidFill>
                            <a:latin typeface="Cambria Math" panose="02040503050406030204" pitchFamily="18" charset="0"/>
                            <a:ea typeface="微软雅黑" pitchFamily="34" charset="-122"/>
                            <a:cs typeface="微软雅黑" pitchFamily="34" charset="-120"/>
                          </a:rPr>
                          <m:t>+</m:t>
                        </m:r>
                        <m:sSubSup>
                          <m:sSub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SO</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dirty="0">
                                <a:solidFill>
                                  <a:srgbClr val="000000"/>
                                </a:solidFill>
                                <a:latin typeface="Cambria Math" panose="02040503050406030204" pitchFamily="18" charset="0"/>
                                <a:ea typeface="微软雅黑" pitchFamily="34" charset="-122"/>
                                <a:cs typeface="微软雅黑" pitchFamily="34" charset="-120"/>
                              </a:rPr>
                              <m:t>2−</m:t>
                            </m:r>
                          </m:sup>
                        </m:sSubSup>
                        <m:r>
                          <a:rPr lang="en-US" altLang="zh-CN"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i="1" baseline="-2000">
                                      <a:solidFill>
                                        <a:srgbClr val="000000"/>
                                      </a:solidFill>
                                      <a:latin typeface="Cambria Math" panose="02040503050406030204" pitchFamily="18" charset="0"/>
                                    </a:rPr>
                                  </m:ctrlPr>
                                </m:barPr>
                                <m:e>
                                  <m:bar>
                                    <m:barPr>
                                      <m:ctrlPr>
                                        <a:rPr lang="en-US" altLang="zh-CN" i="1" baseline="-8000">
                                          <a:solidFill>
                                            <a:srgbClr val="000000"/>
                                          </a:solidFill>
                                          <a:latin typeface="Cambria Math" panose="02040503050406030204" pitchFamily="18" charset="0"/>
                                        </a:rPr>
                                      </m:ctrlPr>
                                    </m:barPr>
                                    <m:e>
                                      <m:r>
                                        <a:rPr lang="en-US" altLang="zh-CN" baseline="-12000">
                                          <a:solidFill>
                                            <a:srgbClr val="000000"/>
                                          </a:solidFill>
                                          <a:latin typeface="Cambria Math" panose="02040503050406030204" pitchFamily="18" charset="0"/>
                                        </a:rPr>
                                        <m:t>         </m:t>
                                      </m:r>
                                    </m:e>
                                  </m:bar>
                                </m:e>
                              </m:bar>
                            </m:e>
                          </m:mr>
                          <m:mr>
                            <m:e>
                              <m:r>
                                <a:rPr lang="en-US" altLang="zh-CN"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BaSO</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m:t>
                        </m:r>
                      </m:e>
                    </m:d>
                  </m:oMath>
                </a14:m>
                <a:r>
                  <a:rPr lang="en-US" altLang="zh-CN" sz="100" kern="0" spc="-99900" dirty="0" smtClean="0">
                    <a:solidFill>
                      <a:srgbClr val="FFFFFF"/>
                    </a:solidFill>
                    <a:latin typeface="微软雅黑" pitchFamily="34" charset="0"/>
                    <a:ea typeface="微软雅黑" pitchFamily="34" charset="-122"/>
                    <a:cs typeface="微软雅黑" pitchFamily="34" charset="-120"/>
                  </a:rPr>
                  <a:t> </a:t>
                </a:r>
                <a:r>
                  <a:rPr lang="en-US" altLang="zh-CN" dirty="0" smtClean="0">
                    <a:solidFill>
                      <a:srgbClr val="000000"/>
                    </a:solidFill>
                    <a:latin typeface="微软雅黑" pitchFamily="34" charset="0"/>
                    <a:ea typeface="微软雅黑" pitchFamily="34" charset="-122"/>
                    <a:cs typeface="微软雅黑" pitchFamily="34" charset="-120"/>
                  </a:rPr>
                  <a:t>。</a:t>
                </a:r>
                <a:endParaRPr lang="en-US" altLang="zh-CN" sz="1800" dirty="0"/>
              </a:p>
            </p:txBody>
          </p:sp>
        </mc:Choice>
        <mc:Fallback>
          <p:sp>
            <p:nvSpPr>
              <p:cNvPr id="3" name="P_5_BD#6bd889f05?pid=52ef1ea48&amp;color=0,0,0&amp;vtp=1&amp;bbb=1"/>
              <p:cNvSpPr>
                <a:spLocks noRot="1" noChangeAspect="1" noMove="1" noResize="1" noEditPoints="1" noAdjustHandles="1" noChangeArrowheads="1" noChangeShapeType="1" noTextEdit="1"/>
              </p:cNvSpPr>
              <p:nvPr/>
            </p:nvSpPr>
            <p:spPr>
              <a:xfrm>
                <a:off x="832104" y="1557539"/>
                <a:ext cx="10533888" cy="4419600"/>
              </a:xfrm>
              <a:prstGeom prst="rect">
                <a:avLst/>
              </a:prstGeom>
              <a:blipFill>
                <a:blip r:embed="rId3"/>
                <a:stretch>
                  <a:fillRect l="-1389" t="-552" r="-1331" b="-234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sp>
        <p:nvSpPr>
          <p:cNvPr id="2" name="C_4_BD#fc16cbe0c?sp=1&amp;pid=a642c301f&amp;color=0,0,0&amp;vtp=1&amp;bt=1&amp;bbb=1"/>
          <p:cNvSpPr/>
          <p:nvPr/>
        </p:nvSpPr>
        <p:spPr>
          <a:xfrm>
            <a:off x="832104" y="1078992"/>
            <a:ext cx="10533888" cy="558800"/>
          </a:xfrm>
          <a:prstGeom prst="rect">
            <a:avLst/>
          </a:prstGeom>
          <a:noFill/>
          <a:ln/>
        </p:spPr>
        <p:txBody>
          <a:bodyPr wrap="none" lIns="0" tIns="0" rIns="0" bIns="0" rtlCol="0" anchor="t"/>
          <a:lstStyle/>
          <a:p>
            <a:pPr algn="l" latinLnBrk="1">
              <a:lnSpc>
                <a:spcPts val="4400"/>
              </a:lnSpc>
            </a:pPr>
            <a:r>
              <a:rPr lang="en-US" altLang="zh-CN" sz="2200" b="1" i="0" dirty="0">
                <a:solidFill>
                  <a:srgbClr val="000000"/>
                </a:solidFill>
                <a:latin typeface="微软雅黑" pitchFamily="34" charset="0"/>
                <a:ea typeface="微软雅黑" pitchFamily="34" charset="-122"/>
                <a:cs typeface="微软雅黑" pitchFamily="34" charset="-120"/>
              </a:rPr>
              <a:t>技巧2：酸多酸式盐，酸少成正盐</a:t>
            </a:r>
            <a:endParaRPr lang="en-US" altLang="zh-CN" sz="2200" dirty="0"/>
          </a:p>
        </p:txBody>
      </p:sp>
      <mc:AlternateContent xmlns:mc="http://schemas.openxmlformats.org/markup-compatibility/2006">
        <mc:Choice xmlns:a14="http://schemas.microsoft.com/office/drawing/2010/main" Requires="a14">
          <p:sp>
            <p:nvSpPr>
              <p:cNvPr id="3" name="P_5_BD#a5d4b33dd?sp=1&amp;pid=fc16cbe0c&amp;color=0,0,0&amp;vtp=1&amp;bbb=1&amp;hb=1"/>
              <p:cNvSpPr/>
              <p:nvPr/>
            </p:nvSpPr>
            <p:spPr>
              <a:xfrm>
                <a:off x="832104" y="1621221"/>
                <a:ext cx="10533888" cy="44704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（1）技巧解释</a:t>
                </a:r>
                <a:endParaRPr lang="en-US" altLang="zh-CN" sz="1800" dirty="0"/>
              </a:p>
              <a:p>
                <a:pPr latinLnBrk="1">
                  <a:lnSpc>
                    <a:spcPts val="3300"/>
                  </a:lnSpc>
                </a:pPr>
                <a:r>
                  <a:rPr lang="en-US" altLang="zh-CN" b="0" i="0" smtClean="0">
                    <a:solidFill>
                      <a:srgbClr val="000000"/>
                    </a:solidFill>
                    <a:latin typeface="SimSun" pitchFamily="34" charset="0"/>
                    <a:ea typeface="SimSun" pitchFamily="34" charset="-122"/>
                    <a:cs typeface="SimSun" pitchFamily="34" charset="-120"/>
                  </a:rPr>
                  <a:t> </a:t>
                </a:r>
                <a:r>
                  <a:rPr lang="en-US" altLang="zh-CN" sz="1800" b="0" i="0" smtClean="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“酸多酸式盐，酸少成正盐</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秒杀法适用于</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smtClean="0">
                    <a:solidFill>
                      <a:srgbClr val="000000"/>
                    </a:solidFill>
                    <a:latin typeface="微软雅黑" pitchFamily="34" charset="0"/>
                    <a:ea typeface="微软雅黑" pitchFamily="34" charset="-122"/>
                    <a:cs typeface="微软雅黑" pitchFamily="34" charset="-120"/>
                  </a:rPr>
                  <a:t>或</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smtClean="0">
                    <a:solidFill>
                      <a:srgbClr val="000000"/>
                    </a:solidFill>
                    <a:latin typeface="微软雅黑" pitchFamily="34" charset="0"/>
                    <a:ea typeface="微软雅黑" pitchFamily="34" charset="-122"/>
                    <a:cs typeface="微软雅黑" pitchFamily="34" charset="-120"/>
                  </a:rPr>
                  <a:t>与</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800" b="0" i="0" dirty="0">
                    <a:solidFill>
                      <a:srgbClr val="000000"/>
                    </a:solidFill>
                    <a:latin typeface="微软雅黑" pitchFamily="34" charset="0"/>
                    <a:ea typeface="微软雅黑" pitchFamily="34" charset="-122"/>
                    <a:cs typeface="微软雅黑" pitchFamily="34" charset="-120"/>
                  </a:rPr>
                  <a:t>或</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smtClean="0">
                    <a:solidFill>
                      <a:srgbClr val="000000"/>
                    </a:solidFill>
                    <a:latin typeface="微软雅黑" pitchFamily="34" charset="0"/>
                    <a:ea typeface="微软雅黑" pitchFamily="34" charset="-122"/>
                    <a:cs typeface="微软雅黑" pitchFamily="34" charset="-120"/>
                  </a:rPr>
                  <a:t>反应</a:t>
                </a:r>
                <a:r>
                  <a:rPr lang="en-US" altLang="zh-CN" sz="1800" b="0" i="0" dirty="0">
                    <a:solidFill>
                      <a:srgbClr val="000000"/>
                    </a:solidFill>
                    <a:latin typeface="微软雅黑" pitchFamily="34" charset="0"/>
                    <a:ea typeface="微软雅黑" pitchFamily="34" charset="-122"/>
                    <a:cs typeface="微软雅黑" pitchFamily="34" charset="-120"/>
                  </a:rPr>
                  <a:t>，出现“少量、</a:t>
                </a:r>
                <a:r>
                  <a:rPr lang="en-US" altLang="zh-CN" sz="1800" b="0" i="0">
                    <a:solidFill>
                      <a:srgbClr val="000000"/>
                    </a:solidFill>
                    <a:latin typeface="微软雅黑" pitchFamily="34" charset="0"/>
                    <a:ea typeface="微软雅黑" pitchFamily="34" charset="-122"/>
                    <a:cs typeface="微软雅黑" pitchFamily="34" charset="-120"/>
                  </a:rPr>
                  <a:t>过量</a:t>
                </a:r>
                <a:r>
                  <a:rPr lang="en-US" altLang="zh-CN" sz="1800" b="0" i="0" smtClean="0">
                    <a:solidFill>
                      <a:srgbClr val="000000"/>
                    </a:solidFill>
                    <a:latin typeface="微软雅黑" pitchFamily="34" charset="0"/>
                    <a:ea typeface="微软雅黑" pitchFamily="34" charset="-122"/>
                    <a:cs typeface="微软雅黑" pitchFamily="34" charset="-120"/>
                  </a:rPr>
                  <a:t>”</a:t>
                </a:r>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问题时</a:t>
                </a:r>
                <a:r>
                  <a:rPr lang="en-US" altLang="zh-CN" b="0" i="0" dirty="0">
                    <a:solidFill>
                      <a:srgbClr val="000000"/>
                    </a:solidFill>
                    <a:latin typeface="微软雅黑" pitchFamily="34" charset="0"/>
                    <a:ea typeface="微软雅黑" pitchFamily="34" charset="-122"/>
                    <a:cs typeface="微软雅黑" pitchFamily="34" charset="-120"/>
                  </a:rPr>
                  <a:t>，</a:t>
                </a:r>
                <a:r>
                  <a:rPr lang="en-US" altLang="zh-CN" b="0" i="0">
                    <a:solidFill>
                      <a:srgbClr val="000000"/>
                    </a:solidFill>
                    <a:latin typeface="微软雅黑" pitchFamily="34" charset="0"/>
                    <a:ea typeface="微软雅黑" pitchFamily="34" charset="-122"/>
                    <a:cs typeface="微软雅黑" pitchFamily="34" charset="-120"/>
                  </a:rPr>
                  <a:t>离子方程式的快速书写</a:t>
                </a:r>
                <a:r>
                  <a:rPr lang="en-US" altLang="zh-CN" b="0" i="0" smtClean="0">
                    <a:solidFill>
                      <a:srgbClr val="000000"/>
                    </a:solidFill>
                    <a:latin typeface="微软雅黑" pitchFamily="34" charset="0"/>
                    <a:ea typeface="微软雅黑" pitchFamily="34" charset="-122"/>
                    <a:cs typeface="微软雅黑" pitchFamily="34" charset="-120"/>
                  </a:rPr>
                  <a:t>。</a:t>
                </a:r>
              </a:p>
              <a:p>
                <a:pPr lvl="0" latinLnBrk="1">
                  <a:lnSpc>
                    <a:spcPts val="3300"/>
                  </a:lnSpc>
                </a:pPr>
                <a:r>
                  <a:rPr lang="en-US" altLang="zh-CN" smtClean="0">
                    <a:solidFill>
                      <a:srgbClr val="000000"/>
                    </a:solidFill>
                    <a:latin typeface="SimSun" panose="02010600030101010101" pitchFamily="2" charset="-122"/>
                    <a:ea typeface="SimSun" pitchFamily="34" charset="-122"/>
                    <a:cs typeface="SimSun" pitchFamily="34" charset="-120"/>
                  </a:rPr>
                  <a:t>    </a:t>
                </a:r>
                <a:r>
                  <a:rPr lang="en-US" altLang="zh-CN" dirty="0">
                    <a:solidFill>
                      <a:srgbClr val="000000"/>
                    </a:solidFill>
                    <a:latin typeface="微软雅黑" pitchFamily="34" charset="0"/>
                    <a:ea typeface="微软雅黑" pitchFamily="34" charset="-122"/>
                    <a:cs typeface="微软雅黑" pitchFamily="34" charset="-120"/>
                  </a:rPr>
                  <a:t>（2）举例说明</a:t>
                </a:r>
                <a:endParaRPr lang="en-US" altLang="zh-CN" dirty="0">
                  <a:solidFill>
                    <a:prstClr val="black"/>
                  </a:solidFill>
                </a:endParaRPr>
              </a:p>
              <a:p>
                <a:pPr lvl="0" latinLnBrk="1">
                  <a:lnSpc>
                    <a:spcPts val="3300"/>
                  </a:lnSpc>
                </a:pPr>
                <a:r>
                  <a:rPr lang="en-US" altLang="zh-CN" smtClean="0">
                    <a:solidFill>
                      <a:srgbClr val="000000"/>
                    </a:solidFill>
                    <a:latin typeface="SimSun" panose="02010600030101010101" pitchFamily="2" charset="-122"/>
                    <a:ea typeface="微软雅黑" pitchFamily="34" charset="-122"/>
                    <a:cs typeface="微软雅黑" pitchFamily="34" charset="-120"/>
                  </a:rPr>
                  <a:t>    </a:t>
                </a:r>
                <a:r>
                  <a:rPr lang="en-US" altLang="zh-CN" smtClean="0">
                    <a:solidFill>
                      <a:srgbClr val="000000"/>
                    </a:solidFill>
                    <a:latin typeface="微软雅黑" pitchFamily="34" charset="0"/>
                    <a:ea typeface="微软雅黑" pitchFamily="34" charset="-122"/>
                    <a:cs typeface="微软雅黑" pitchFamily="34" charset="-120"/>
                  </a:rPr>
                  <a:t>以</a:t>
                </a:r>
                <a14:m>
                  <m:oMath xmlns:m="http://schemas.openxmlformats.org/officeDocument/2006/math">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CO</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dirty="0" smtClean="0">
                    <a:solidFill>
                      <a:srgbClr val="000000"/>
                    </a:solidFill>
                    <a:latin typeface="微软雅黑" pitchFamily="34" charset="0"/>
                    <a:ea typeface="微软雅黑" pitchFamily="34" charset="-122"/>
                    <a:cs typeface="微软雅黑" pitchFamily="34" charset="-120"/>
                  </a:rPr>
                  <a:t>与</a:t>
                </a:r>
                <a14:m>
                  <m:oMath xmlns:m="http://schemas.openxmlformats.org/officeDocument/2006/math">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a:solidFill>
                      <a:srgbClr val="000000"/>
                    </a:solidFill>
                    <a:latin typeface="微软雅黑" pitchFamily="34" charset="0"/>
                    <a:ea typeface="微软雅黑" pitchFamily="34" charset="-122"/>
                    <a:cs typeface="微软雅黑" pitchFamily="34" charset="-120"/>
                  </a:rPr>
                  <a:t>溶液的反应为例</a:t>
                </a:r>
                <a:r>
                  <a:rPr lang="en-US" altLang="zh-CN" smtClean="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CO</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dirty="0" smtClean="0">
                    <a:solidFill>
                      <a:srgbClr val="000000"/>
                    </a:solidFill>
                    <a:latin typeface="微软雅黑" pitchFamily="34" charset="0"/>
                    <a:ea typeface="微软雅黑" pitchFamily="34" charset="-122"/>
                    <a:cs typeface="微软雅黑" pitchFamily="34" charset="-120"/>
                  </a:rPr>
                  <a:t>溶于水会先生成</a:t>
                </a:r>
                <a14:m>
                  <m:oMath xmlns:m="http://schemas.openxmlformats.org/officeDocument/2006/math">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CO</m:t>
                        </m:r>
                      </m:e>
                      <m:sub>
                        <m:r>
                          <a:rPr lang="en-US" altLang="zh-CN"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dirty="0" smtClean="0">
                    <a:solidFill>
                      <a:srgbClr val="000000"/>
                    </a:solidFill>
                    <a:latin typeface="微软雅黑" pitchFamily="34" charset="0"/>
                    <a:ea typeface="微软雅黑" pitchFamily="34" charset="-122"/>
                    <a:cs typeface="微软雅黑" pitchFamily="34" charset="-120"/>
                  </a:rPr>
                  <a:t>，</a:t>
                </a:r>
                <a:r>
                  <a:rPr lang="en-US" altLang="zh-CN" dirty="0">
                    <a:solidFill>
                      <a:srgbClr val="000000"/>
                    </a:solidFill>
                    <a:latin typeface="微软雅黑" pitchFamily="34" charset="0"/>
                    <a:ea typeface="微软雅黑" pitchFamily="34" charset="-122"/>
                    <a:cs typeface="微软雅黑" pitchFamily="34" charset="-120"/>
                  </a:rPr>
                  <a:t>再与</a:t>
                </a:r>
                <a14:m>
                  <m:oMath xmlns:m="http://schemas.openxmlformats.org/officeDocument/2006/math">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dirty="0">
                    <a:solidFill>
                      <a:srgbClr val="000000"/>
                    </a:solidFill>
                    <a:latin typeface="微软雅黑" pitchFamily="34" charset="0"/>
                    <a:ea typeface="微软雅黑" pitchFamily="34" charset="-122"/>
                    <a:cs typeface="微软雅黑" pitchFamily="34" charset="-120"/>
                  </a:rPr>
                  <a:t>进行反应</a:t>
                </a:r>
                <a:r>
                  <a:rPr lang="en-US" altLang="zh-CN">
                    <a:solidFill>
                      <a:srgbClr val="000000"/>
                    </a:solidFill>
                    <a:latin typeface="微软雅黑" pitchFamily="34" charset="0"/>
                    <a:ea typeface="微软雅黑" pitchFamily="34" charset="-122"/>
                    <a:cs typeface="微软雅黑" pitchFamily="34" charset="-120"/>
                  </a:rPr>
                  <a:t>，</a:t>
                </a:r>
                <a:r>
                  <a:rPr lang="en-US" altLang="zh-CN" smtClean="0">
                    <a:solidFill>
                      <a:srgbClr val="000000"/>
                    </a:solidFill>
                    <a:latin typeface="微软雅黑" pitchFamily="34" charset="0"/>
                    <a:ea typeface="微软雅黑" pitchFamily="34" charset="-122"/>
                    <a:cs typeface="微软雅黑" pitchFamily="34" charset="-120"/>
                  </a:rPr>
                  <a:t>故</a:t>
                </a:r>
                <a14:m>
                  <m:oMath xmlns:m="http://schemas.openxmlformats.org/officeDocument/2006/math">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CO</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kern="0" spc="-99900" dirty="0" smtClean="0">
                    <a:solidFill>
                      <a:srgbClr val="FFFFFF"/>
                    </a:solidFill>
                    <a:latin typeface="微软雅黑" pitchFamily="34" charset="0"/>
                    <a:ea typeface="微软雅黑" pitchFamily="34" charset="-122"/>
                    <a:cs typeface="微软雅黑" pitchFamily="34" charset="-120"/>
                  </a:rPr>
                  <a:t> </a:t>
                </a:r>
                <a:r>
                  <a:rPr lang="en-US" altLang="zh-CN" smtClean="0">
                    <a:solidFill>
                      <a:srgbClr val="000000"/>
                    </a:solidFill>
                    <a:latin typeface="微软雅黑" pitchFamily="34" charset="0"/>
                    <a:ea typeface="微软雅黑" pitchFamily="34" charset="-122"/>
                    <a:cs typeface="微软雅黑" pitchFamily="34" charset="-120"/>
                  </a:rPr>
                  <a:t>对应的酸是</a:t>
                </a:r>
                <a:endParaRPr lang="en-US" altLang="zh-CN">
                  <a:solidFill>
                    <a:srgbClr val="000000"/>
                  </a:solidFill>
                  <a:latin typeface="微软雅黑" pitchFamily="34" charset="0"/>
                  <a:ea typeface="微软雅黑" pitchFamily="34" charset="-122"/>
                  <a:cs typeface="微软雅黑" pitchFamily="34" charset="-120"/>
                </a:endParaRPr>
              </a:p>
              <a:p>
                <a:pPr lvl="0" latinLnBrk="1">
                  <a:lnSpc>
                    <a:spcPts val="3300"/>
                  </a:lnSpc>
                </a:pPr>
                <a14:m>
                  <m:oMath xmlns:m="http://schemas.openxmlformats.org/officeDocument/2006/math">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CO</m:t>
                        </m:r>
                      </m:e>
                      <m:sub>
                        <m:r>
                          <a:rPr lang="en-US" altLang="zh-CN"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kern="0" spc="-99900" dirty="0" smtClean="0">
                    <a:solidFill>
                      <a:srgbClr val="FFFFFF"/>
                    </a:solidFill>
                    <a:latin typeface="微软雅黑" pitchFamily="34" charset="0"/>
                    <a:ea typeface="微软雅黑" pitchFamily="34" charset="-122"/>
                    <a:cs typeface="微软雅黑" pitchFamily="34" charset="-120"/>
                  </a:rPr>
                  <a:t> </a:t>
                </a:r>
                <a:r>
                  <a:rPr lang="en-US" altLang="zh-CN" dirty="0" smtClean="0">
                    <a:solidFill>
                      <a:srgbClr val="000000"/>
                    </a:solidFill>
                    <a:latin typeface="微软雅黑" pitchFamily="34" charset="0"/>
                    <a:ea typeface="微软雅黑" pitchFamily="34" charset="-122"/>
                    <a:cs typeface="微软雅黑" pitchFamily="34" charset="-120"/>
                  </a:rPr>
                  <a:t>，</a:t>
                </a:r>
                <a:r>
                  <a:rPr lang="en-US" altLang="zh-CN" dirty="0">
                    <a:solidFill>
                      <a:srgbClr val="000000"/>
                    </a:solidFill>
                    <a:latin typeface="微软雅黑" pitchFamily="34" charset="0"/>
                    <a:ea typeface="微软雅黑" pitchFamily="34" charset="-122"/>
                    <a:cs typeface="微软雅黑" pitchFamily="34" charset="-120"/>
                  </a:rPr>
                  <a:t>在口诀中说的酸其实指的是对应的酸性氧化物。</a:t>
                </a:r>
                <a:endParaRPr lang="en-US" altLang="zh-CN" dirty="0">
                  <a:solidFill>
                    <a:prstClr val="black"/>
                  </a:solidFill>
                </a:endParaRPr>
              </a:p>
              <a:p>
                <a:pPr lvl="0" latinLnBrk="1">
                  <a:lnSpc>
                    <a:spcPts val="3300"/>
                  </a:lnSpc>
                </a:pPr>
                <a:r>
                  <a:rPr lang="en-US" altLang="zh-CN" smtClean="0">
                    <a:solidFill>
                      <a:srgbClr val="000000"/>
                    </a:solidFill>
                    <a:latin typeface="SimSun" panose="02010600030101010101" pitchFamily="2" charset="-122"/>
                    <a:ea typeface="微软雅黑" pitchFamily="34" charset="-122"/>
                    <a:cs typeface="微软雅黑" pitchFamily="34" charset="-120"/>
                  </a:rPr>
                  <a:t>    </a:t>
                </a:r>
                <a:r>
                  <a:rPr lang="en-US" altLang="zh-CN" smtClean="0">
                    <a:solidFill>
                      <a:srgbClr val="000000"/>
                    </a:solidFill>
                    <a:latin typeface="微软雅黑" pitchFamily="34" charset="0"/>
                    <a:ea typeface="微软雅黑" pitchFamily="34" charset="-122"/>
                    <a:cs typeface="微软雅黑" pitchFamily="34" charset="-120"/>
                  </a:rPr>
                  <a:t>①</a:t>
                </a:r>
                <a14:m>
                  <m:oMath xmlns:m="http://schemas.openxmlformats.org/officeDocument/2006/math">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CO</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dirty="0" smtClean="0">
                    <a:solidFill>
                      <a:srgbClr val="000000"/>
                    </a:solidFill>
                    <a:latin typeface="微软雅黑" pitchFamily="34" charset="0"/>
                    <a:ea typeface="微软雅黑" pitchFamily="34" charset="-122"/>
                    <a:cs typeface="微软雅黑" pitchFamily="34" charset="-120"/>
                  </a:rPr>
                  <a:t>少量</a:t>
                </a:r>
                <a:r>
                  <a:rPr lang="en-US" altLang="zh-CN">
                    <a:solidFill>
                      <a:srgbClr val="000000"/>
                    </a:solidFill>
                    <a:latin typeface="微软雅黑" pitchFamily="34" charset="0"/>
                    <a:ea typeface="微软雅黑" pitchFamily="34" charset="-122"/>
                    <a:cs typeface="微软雅黑" pitchFamily="34" charset="-120"/>
                  </a:rPr>
                  <a:t>：</a:t>
                </a:r>
                <a:r>
                  <a:rPr lang="en-US" altLang="zh-CN" smtClean="0">
                    <a:solidFill>
                      <a:srgbClr val="000000"/>
                    </a:solidFill>
                    <a:latin typeface="微软雅黑" pitchFamily="34" charset="0"/>
                    <a:ea typeface="微软雅黑" pitchFamily="34" charset="-122"/>
                    <a:cs typeface="微软雅黑" pitchFamily="34" charset="-120"/>
                  </a:rPr>
                  <a:t>最后生成的是</a:t>
                </a:r>
                <a14:m>
                  <m:oMath xmlns:m="http://schemas.openxmlformats.org/officeDocument/2006/math">
                    <m:sSubSup>
                      <m:sSub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CO</m:t>
                        </m:r>
                      </m:e>
                      <m:sub>
                        <m:r>
                          <a:rPr lang="en-US" altLang="zh-CN"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dirty="0">
                            <a:solidFill>
                              <a:srgbClr val="000000"/>
                            </a:solidFill>
                            <a:latin typeface="Cambria Math" panose="02040503050406030204" pitchFamily="18" charset="0"/>
                            <a:ea typeface="微软雅黑" pitchFamily="34" charset="-122"/>
                            <a:cs typeface="微软雅黑" pitchFamily="34" charset="-120"/>
                          </a:rPr>
                          <m:t>2−</m:t>
                        </m:r>
                      </m:sup>
                    </m:sSubSup>
                  </m:oMath>
                </a14:m>
                <a:r>
                  <a:rPr lang="en-US" altLang="zh-CN" sz="100" kern="0" spc="-99900" dirty="0" smtClean="0">
                    <a:solidFill>
                      <a:srgbClr val="FFFFFF"/>
                    </a:solidFill>
                    <a:latin typeface="微软雅黑" pitchFamily="34" charset="0"/>
                    <a:ea typeface="微软雅黑" pitchFamily="34" charset="-122"/>
                    <a:cs typeface="微软雅黑" pitchFamily="34" charset="-120"/>
                  </a:rPr>
                  <a:t> </a:t>
                </a:r>
                <a:r>
                  <a:rPr lang="en-US" altLang="zh-CN" dirty="0" smtClean="0">
                    <a:solidFill>
                      <a:srgbClr val="000000"/>
                    </a:solidFill>
                    <a:latin typeface="微软雅黑" pitchFamily="34" charset="0"/>
                    <a:ea typeface="微软雅黑" pitchFamily="34" charset="-122"/>
                    <a:cs typeface="微软雅黑" pitchFamily="34" charset="-120"/>
                  </a:rPr>
                  <a:t>，</a:t>
                </a:r>
                <a:r>
                  <a:rPr lang="en-US" altLang="zh-CN" dirty="0">
                    <a:solidFill>
                      <a:srgbClr val="000000"/>
                    </a:solidFill>
                    <a:latin typeface="微软雅黑" pitchFamily="34" charset="0"/>
                    <a:ea typeface="微软雅黑" pitchFamily="34" charset="-122"/>
                    <a:cs typeface="微软雅黑" pitchFamily="34" charset="-120"/>
                  </a:rPr>
                  <a:t>对应的盐即为正盐。</a:t>
                </a:r>
                <a:r>
                  <a:rPr lang="en-US" altLang="zh-CN" dirty="0">
                    <a:solidFill>
                      <a:srgbClr val="00A0AF"/>
                    </a:solidFill>
                    <a:latin typeface="微软雅黑" pitchFamily="34" charset="0"/>
                    <a:ea typeface="楷体" pitchFamily="34" charset="-122"/>
                    <a:cs typeface="微软雅黑" pitchFamily="34" charset="-120"/>
                  </a:rPr>
                  <a:t>（对应口诀：</a:t>
                </a:r>
                <a:r>
                  <a:rPr lang="en-US" altLang="zh-CN">
                    <a:solidFill>
                      <a:srgbClr val="00A0AF"/>
                    </a:solidFill>
                    <a:latin typeface="微软雅黑" pitchFamily="34" charset="0"/>
                    <a:ea typeface="楷体" pitchFamily="34" charset="-122"/>
                    <a:cs typeface="微软雅黑" pitchFamily="34" charset="-120"/>
                  </a:rPr>
                  <a:t>酸少成正盐</a:t>
                </a:r>
                <a:r>
                  <a:rPr lang="en-US" altLang="zh-CN" smtClean="0">
                    <a:solidFill>
                      <a:srgbClr val="00A0AF"/>
                    </a:solidFill>
                    <a:latin typeface="微软雅黑" pitchFamily="34" charset="0"/>
                    <a:ea typeface="楷体" pitchFamily="34" charset="-122"/>
                    <a:cs typeface="微软雅黑" pitchFamily="34" charset="-120"/>
                  </a:rPr>
                  <a:t>）</a:t>
                </a:r>
              </a:p>
              <a:p>
                <a:pPr lvl="0" latinLnBrk="1">
                  <a:lnSpc>
                    <a:spcPts val="8500"/>
                  </a:lnSpc>
                </a:pPr>
                <a:r>
                  <a:rPr lang="en-US" altLang="zh-CN" smtClean="0">
                    <a:solidFill>
                      <a:srgbClr val="000000"/>
                    </a:solidFill>
                    <a:latin typeface="SimSun" panose="02010600030101010101" pitchFamily="2" charset="-122"/>
                    <a:ea typeface="SimSun" pitchFamily="34" charset="-122"/>
                    <a:cs typeface="SimSun" pitchFamily="34" charset="-120"/>
                  </a:rPr>
                  <a:t>    </a:t>
                </a:r>
                <a:r>
                  <a:rPr lang="en-US" altLang="zh-CN" sz="4700" kern="0" spc="-99900" smtClean="0">
                    <a:solidFill>
                      <a:srgbClr val="FFFFFF"/>
                    </a:solidFill>
                    <a:latin typeface="微软雅黑" pitchFamily="34" charset="0"/>
                    <a:ea typeface="微软雅黑" pitchFamily="34" charset="-122"/>
                    <a:cs typeface="微软雅黑" pitchFamily="34" charset="-120"/>
                  </a:rPr>
                  <a:t> </a:t>
                </a:r>
                <a:r>
                  <a:rPr lang="en-US" altLang="zh-CN" sz="900" kern="0" smtClean="0">
                    <a:solidFill>
                      <a:srgbClr val="FFFFFF"/>
                    </a:solidFill>
                    <a:latin typeface="SimSun" panose="02010600030101010101" pitchFamily="2" charset="-122"/>
                    <a:ea typeface="微软雅黑" pitchFamily="34" charset="-122"/>
                    <a:cs typeface="微软雅黑" pitchFamily="34" charset="-120"/>
                  </a:rPr>
                  <a:t>                                   </a:t>
                </a:r>
                <a:r>
                  <a:rPr lang="en-US" altLang="zh-CN" smtClean="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dirty="0">
                        <a:solidFill>
                          <a:srgbClr val="000000"/>
                        </a:solidFill>
                        <a:latin typeface="Cambria Math" panose="02040503050406030204" pitchFamily="18" charset="0"/>
                        <a:ea typeface="微软雅黑" pitchFamily="34" charset="-122"/>
                        <a:cs typeface="微软雅黑" pitchFamily="34" charset="-120"/>
                      </a:rPr>
                      <m:t>1</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CO</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OH</m:t>
                        </m:r>
                      </m:e>
                      <m:sup>
                        <m:r>
                          <a:rPr lang="en-US" altLang="zh-CN"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i="1" baseline="-2000">
                                  <a:solidFill>
                                    <a:srgbClr val="000000"/>
                                  </a:solidFill>
                                  <a:latin typeface="Cambria Math" panose="02040503050406030204" pitchFamily="18" charset="0"/>
                                </a:rPr>
                              </m:ctrlPr>
                            </m:barPr>
                            <m:e>
                              <m:bar>
                                <m:barPr>
                                  <m:ctrlPr>
                                    <a:rPr lang="en-US" altLang="zh-CN" i="1" baseline="-8000">
                                      <a:solidFill>
                                        <a:srgbClr val="000000"/>
                                      </a:solidFill>
                                      <a:latin typeface="Cambria Math" panose="02040503050406030204" pitchFamily="18" charset="0"/>
                                    </a:rPr>
                                  </m:ctrlPr>
                                </m:barPr>
                                <m:e>
                                  <m:r>
                                    <a:rPr lang="en-US" altLang="zh-CN" baseline="-12000">
                                      <a:solidFill>
                                        <a:srgbClr val="000000"/>
                                      </a:solidFill>
                                      <a:latin typeface="Cambria Math" panose="02040503050406030204" pitchFamily="18" charset="0"/>
                                    </a:rPr>
                                    <m:t>         </m:t>
                                  </m:r>
                                </m:e>
                              </m:bar>
                            </m:e>
                          </m:bar>
                        </m:e>
                      </m:mr>
                      <m:mr>
                        <m:e>
                          <m:r>
                            <a:rPr lang="en-US" altLang="zh-CN"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dirty="0">
                        <a:solidFill>
                          <a:srgbClr val="000000"/>
                        </a:solidFill>
                        <a:latin typeface="Cambria Math" panose="02040503050406030204" pitchFamily="18" charset="0"/>
                        <a:ea typeface="微软雅黑" pitchFamily="34" charset="-122"/>
                        <a:cs typeface="微软雅黑" pitchFamily="34" charset="-120"/>
                      </a:rPr>
                      <m:t> 1</m:t>
                    </m:r>
                    <m:sSubSup>
                      <m:sSub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CO</m:t>
                        </m:r>
                      </m:e>
                      <m:sub>
                        <m:r>
                          <a:rPr lang="en-US" altLang="zh-CN"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dirty="0">
                            <a:solidFill>
                              <a:srgbClr val="000000"/>
                            </a:solidFill>
                            <a:latin typeface="Cambria Math" panose="02040503050406030204" pitchFamily="18" charset="0"/>
                            <a:ea typeface="微软雅黑" pitchFamily="34" charset="-122"/>
                            <a:cs typeface="微软雅黑" pitchFamily="34" charset="-120"/>
                          </a:rPr>
                          <m:t>2−</m:t>
                        </m:r>
                      </m:sup>
                    </m:sSubSup>
                    <m:r>
                      <a:rPr lang="en-US" altLang="zh-CN"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kern="0" spc="-99900" dirty="0" smtClean="0">
                    <a:solidFill>
                      <a:srgbClr val="FFFFFF"/>
                    </a:solidFill>
                    <a:latin typeface="微软雅黑" pitchFamily="34" charset="0"/>
                    <a:ea typeface="微软雅黑" pitchFamily="34" charset="-122"/>
                    <a:cs typeface="微软雅黑" pitchFamily="34" charset="-120"/>
                  </a:rPr>
                  <a:t> </a:t>
                </a:r>
                <a:endParaRPr lang="en-US" altLang="zh-CN" sz="100" kern="0" spc="-99900" smtClean="0">
                  <a:solidFill>
                    <a:srgbClr val="FFFFFF"/>
                  </a:solidFill>
                  <a:latin typeface="微软雅黑" pitchFamily="34" charset="0"/>
                  <a:ea typeface="微软雅黑" pitchFamily="34" charset="-122"/>
                  <a:cs typeface="微软雅黑" pitchFamily="34" charset="-120"/>
                </a:endParaRPr>
              </a:p>
              <a:p>
                <a:pPr lvl="0" latinLnBrk="1">
                  <a:lnSpc>
                    <a:spcPts val="3600"/>
                  </a:lnSpc>
                </a:pPr>
                <a:r>
                  <a:rPr lang="en-US" altLang="zh-CN" smtClean="0">
                    <a:solidFill>
                      <a:srgbClr val="000000"/>
                    </a:solidFill>
                    <a:latin typeface="SimSun" panose="02010600030101010101" pitchFamily="2" charset="-122"/>
                    <a:ea typeface="SimSun" pitchFamily="34" charset="-122"/>
                    <a:cs typeface="SimSun" pitchFamily="34" charset="-120"/>
                  </a:rPr>
                  <a:t>    </a:t>
                </a:r>
                <a14:m>
                  <m:oMath xmlns:m="http://schemas.openxmlformats.org/officeDocument/2006/math">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CO</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OH</m:t>
                        </m:r>
                      </m:e>
                      <m:sup>
                        <m:r>
                          <a:rPr lang="en-US" altLang="zh-CN"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i="1" baseline="-2000">
                                  <a:solidFill>
                                    <a:srgbClr val="000000"/>
                                  </a:solidFill>
                                  <a:latin typeface="Cambria Math" panose="02040503050406030204" pitchFamily="18" charset="0"/>
                                </a:rPr>
                              </m:ctrlPr>
                            </m:barPr>
                            <m:e>
                              <m:bar>
                                <m:barPr>
                                  <m:ctrlPr>
                                    <a:rPr lang="en-US" altLang="zh-CN" i="1" baseline="-8000">
                                      <a:solidFill>
                                        <a:srgbClr val="000000"/>
                                      </a:solidFill>
                                      <a:latin typeface="Cambria Math" panose="02040503050406030204" pitchFamily="18" charset="0"/>
                                    </a:rPr>
                                  </m:ctrlPr>
                                </m:barPr>
                                <m:e>
                                  <m:r>
                                    <a:rPr lang="en-US" altLang="zh-CN" baseline="-12000">
                                      <a:solidFill>
                                        <a:srgbClr val="000000"/>
                                      </a:solidFill>
                                      <a:latin typeface="Cambria Math" panose="02040503050406030204" pitchFamily="18" charset="0"/>
                                    </a:rPr>
                                    <m:t>         </m:t>
                                  </m:r>
                                </m:e>
                              </m:bar>
                            </m:e>
                          </m:bar>
                        </m:e>
                      </m:mr>
                      <m:mr>
                        <m:e>
                          <m:r>
                            <a:rPr lang="en-US" altLang="zh-CN"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dirty="0">
                        <a:solidFill>
                          <a:srgbClr val="000000"/>
                        </a:solidFill>
                        <a:latin typeface="Cambria Math" panose="02040503050406030204" pitchFamily="18" charset="0"/>
                        <a:ea typeface="微软雅黑" pitchFamily="34" charset="-122"/>
                        <a:cs typeface="微软雅黑" pitchFamily="34" charset="-120"/>
                      </a:rPr>
                      <m:t> </m:t>
                    </m:r>
                    <m:sSubSup>
                      <m:sSub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CO</m:t>
                        </m:r>
                      </m:e>
                      <m:sub>
                        <m:r>
                          <a:rPr lang="en-US" altLang="zh-CN"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dirty="0">
                            <a:solidFill>
                              <a:srgbClr val="000000"/>
                            </a:solidFill>
                            <a:latin typeface="Cambria Math" panose="02040503050406030204" pitchFamily="18" charset="0"/>
                            <a:ea typeface="微软雅黑" pitchFamily="34" charset="-122"/>
                            <a:cs typeface="微软雅黑" pitchFamily="34" charset="-120"/>
                          </a:rPr>
                          <m:t>2−</m:t>
                        </m:r>
                      </m:sup>
                    </m:sSubSup>
                    <m:r>
                      <a:rPr lang="en-US" altLang="zh-CN"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kern="0" spc="-99900" dirty="0" smtClean="0">
                    <a:solidFill>
                      <a:srgbClr val="FFFFFF"/>
                    </a:solidFill>
                    <a:latin typeface="微软雅黑" pitchFamily="34" charset="0"/>
                    <a:ea typeface="微软雅黑" pitchFamily="34" charset="-122"/>
                    <a:cs typeface="微软雅黑" pitchFamily="34" charset="-120"/>
                  </a:rPr>
                  <a:t> </a:t>
                </a:r>
                <a:endParaRPr lang="en-US" altLang="zh-CN" dirty="0"/>
              </a:p>
            </p:txBody>
          </p:sp>
        </mc:Choice>
        <mc:Fallback>
          <p:sp>
            <p:nvSpPr>
              <p:cNvPr id="3" name="P_5_BD#a5d4b33dd?sp=1&amp;pid=fc16cbe0c&amp;color=0,0,0&amp;vtp=1&amp;bbb=1&amp;hb=1"/>
              <p:cNvSpPr>
                <a:spLocks noRot="1" noChangeAspect="1" noMove="1" noResize="1" noEditPoints="1" noAdjustHandles="1" noChangeArrowheads="1" noChangeShapeType="1" noTextEdit="1"/>
              </p:cNvSpPr>
              <p:nvPr/>
            </p:nvSpPr>
            <p:spPr>
              <a:xfrm>
                <a:off x="832104" y="1621221"/>
                <a:ext cx="10533888" cy="4470400"/>
              </a:xfrm>
              <a:prstGeom prst="rect">
                <a:avLst/>
              </a:prstGeom>
              <a:blipFill>
                <a:blip r:embed="rId3"/>
                <a:stretch>
                  <a:fillRect l="-1389" r="-1100" b="-682"/>
                </a:stretch>
              </a:blipFill>
              <a:ln/>
            </p:spPr>
            <p:txBody>
              <a:bodyPr/>
              <a:lstStyle/>
              <a:p>
                <a:r>
                  <a:rPr lang="zh-CN" altLang="en-US">
                    <a:noFill/>
                  </a:rPr>
                  <a:t> </a:t>
                </a:r>
              </a:p>
            </p:txBody>
          </p:sp>
        </mc:Fallback>
      </mc:AlternateContent>
      <p:pic>
        <p:nvPicPr>
          <p:cNvPr id="6" name="P_5_BD#a5d4b33dd?pid=fc16cbe0c&amp;color=0,0,0&amp;tib=255,255,255&amp;iip=1&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1372775" y="4516377"/>
            <a:ext cx="1947672" cy="1078992"/>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P_5_BD#a5d4b33dd?pid=fc16cbe0c&amp;color=0,0,0&amp;vtp=1&amp;bt=1&amp;bbb=1&amp;hb=1"/>
              <p:cNvSpPr/>
              <p:nvPr/>
            </p:nvSpPr>
            <p:spPr>
              <a:xfrm>
                <a:off x="832104" y="1080000"/>
                <a:ext cx="10533888" cy="20447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a:rPr lang="en-US" altLang="zh-CN" sz="1800" b="0" i="0" dirty="0">
                        <a:solidFill>
                          <a:srgbClr val="000000"/>
                        </a:solidFill>
                        <a:latin typeface="Cambria Math" panose="02040503050406030204" pitchFamily="18" charset="0"/>
                        <a:ea typeface="微软雅黑" pitchFamily="34" charset="-122"/>
                        <a:cs typeface="微软雅黑" pitchFamily="34" charset="-120"/>
                      </a:rPr>
                      <m:t>②</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smtClean="0">
                    <a:solidFill>
                      <a:srgbClr val="000000"/>
                    </a:solidFill>
                    <a:latin typeface="微软雅黑" pitchFamily="34" charset="0"/>
                    <a:ea typeface="微软雅黑" pitchFamily="34" charset="-122"/>
                    <a:cs typeface="微软雅黑" pitchFamily="34" charset="-120"/>
                  </a:rPr>
                  <a:t>过量</a:t>
                </a:r>
                <a:r>
                  <a:rPr lang="en-US" altLang="zh-CN" sz="1800" b="0" i="0" dirty="0">
                    <a:solidFill>
                      <a:srgbClr val="00A0AF"/>
                    </a:solidFill>
                    <a:latin typeface="微软雅黑" pitchFamily="34" charset="0"/>
                    <a:ea typeface="楷体" pitchFamily="34" charset="-122"/>
                    <a:cs typeface="微软雅黑" pitchFamily="34" charset="-120"/>
                  </a:rPr>
                  <a:t>（即</a:t>
                </a:r>
                <a14:m>
                  <m:oMath xmlns:m="http://schemas.openxmlformats.org/officeDocument/2006/math">
                    <m:r>
                      <m:rPr>
                        <m:sty m:val="p"/>
                      </m:rPr>
                      <a:rPr lang="en-US" altLang="zh-CN" sz="1800" b="0" i="0" dirty="0">
                        <a:solidFill>
                          <a:srgbClr val="00A0AF"/>
                        </a:solidFill>
                        <a:latin typeface="Cambria Math" panose="02040503050406030204" pitchFamily="18" charset="0"/>
                        <a:ea typeface="楷体" pitchFamily="34" charset="-122"/>
                        <a:cs typeface="楷体" pitchFamily="34" charset="-120"/>
                      </a:rPr>
                      <m:t>NaOH</m:t>
                    </m:r>
                  </m:oMath>
                </a14:m>
                <a:r>
                  <a:rPr lang="en-US" altLang="zh-CN" sz="1800" b="0" i="0" dirty="0">
                    <a:solidFill>
                      <a:srgbClr val="00A0AF"/>
                    </a:solidFill>
                    <a:latin typeface="微软雅黑" pitchFamily="34" charset="0"/>
                    <a:ea typeface="楷体" pitchFamily="34" charset="-122"/>
                    <a:cs typeface="微软雅黑" pitchFamily="34" charset="-120"/>
                  </a:rPr>
                  <a:t>少量</a:t>
                </a:r>
                <a:r>
                  <a:rPr lang="en-US" altLang="zh-CN" sz="1800" b="0" i="0">
                    <a:solidFill>
                      <a:srgbClr val="00A0AF"/>
                    </a:solidFill>
                    <a:latin typeface="微软雅黑" pitchFamily="34" charset="0"/>
                    <a:ea typeface="楷体" pitchFamily="34" charset="-122"/>
                    <a:cs typeface="微软雅黑" pitchFamily="34" charset="-120"/>
                  </a:rPr>
                  <a:t>）</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最后生成的是</a:t>
                </a:r>
                <a14:m>
                  <m:oMath xmlns:m="http://schemas.openxmlformats.org/officeDocument/2006/math">
                    <m:sSubSup>
                      <m:sSubSupPr>
                        <m:ctrlPr>
                          <a:rPr lang="en-US" altLang="zh-CN" sz="1800" b="0"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smtClean="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对应的盐即为酸式盐。</a:t>
                </a:r>
                <a:r>
                  <a:rPr lang="en-US" altLang="zh-CN" sz="1800" b="0" i="0" dirty="0">
                    <a:solidFill>
                      <a:srgbClr val="00A0AF"/>
                    </a:solidFill>
                    <a:latin typeface="SimSun" pitchFamily="34" charset="0"/>
                    <a:ea typeface="SimSun" pitchFamily="34" charset="-122"/>
                    <a:cs typeface="SimSun" pitchFamily="34" charset="-120"/>
                  </a:rPr>
                  <a:t> </a:t>
                </a:r>
                <a:r>
                  <a:rPr lang="en-US" altLang="zh-CN" sz="1800" b="0" i="0" dirty="0">
                    <a:solidFill>
                      <a:srgbClr val="00A0AF"/>
                    </a:solidFill>
                    <a:latin typeface="微软雅黑" pitchFamily="34" charset="0"/>
                    <a:ea typeface="楷体" pitchFamily="34" charset="-122"/>
                    <a:cs typeface="微软雅黑" pitchFamily="34" charset="-120"/>
                  </a:rPr>
                  <a:t>（对应口诀</a:t>
                </a:r>
                <a:r>
                  <a:rPr lang="en-US" altLang="zh-CN" sz="1800" b="0" i="0">
                    <a:solidFill>
                      <a:srgbClr val="00A0AF"/>
                    </a:solidFill>
                    <a:latin typeface="微软雅黑" pitchFamily="34" charset="0"/>
                    <a:ea typeface="楷体" pitchFamily="34" charset="-122"/>
                    <a:cs typeface="微软雅黑" pitchFamily="34" charset="-120"/>
                  </a:rPr>
                  <a:t>：</a:t>
                </a:r>
                <a:r>
                  <a:rPr lang="en-US" altLang="zh-CN" sz="1800" b="0" i="0" smtClean="0">
                    <a:solidFill>
                      <a:srgbClr val="00A0AF"/>
                    </a:solidFill>
                    <a:latin typeface="微软雅黑" pitchFamily="34" charset="0"/>
                    <a:ea typeface="楷体" pitchFamily="34" charset="-122"/>
                    <a:cs typeface="微软雅黑" pitchFamily="34" charset="-120"/>
                  </a:rPr>
                  <a:t>酸多酸式</a:t>
                </a:r>
              </a:p>
              <a:p>
                <a:pPr latinLnBrk="1">
                  <a:lnSpc>
                    <a:spcPts val="3300"/>
                  </a:lnSpc>
                </a:pPr>
                <a:r>
                  <a:rPr lang="en-US" altLang="zh-CN" b="0" i="0" smtClean="0">
                    <a:solidFill>
                      <a:srgbClr val="00A0AF"/>
                    </a:solidFill>
                    <a:latin typeface="微软雅黑" pitchFamily="34" charset="0"/>
                    <a:ea typeface="楷体" pitchFamily="34" charset="-122"/>
                    <a:cs typeface="微软雅黑" pitchFamily="34" charset="-120"/>
                  </a:rPr>
                  <a:t>盐）</a:t>
                </a:r>
              </a:p>
              <a:p>
                <a:pPr lvl="0" latinLnBrk="1">
                  <a:lnSpc>
                    <a:spcPts val="5900"/>
                  </a:lnSpc>
                  <a:tabLst>
                    <a:tab pos="5399302" algn="l"/>
                  </a:tabLst>
                  <a:defRPr/>
                </a:pPr>
                <a:r>
                  <a:rPr lang="en-US" altLang="zh-CN" sz="100" spc="-99900">
                    <a:solidFill>
                      <a:srgbClr val="FFFFFF"/>
                    </a:solidFill>
                    <a:latin typeface="SimSun" pitchFamily="34" charset="0"/>
                    <a:ea typeface="SimSun" pitchFamily="34" charset="-122"/>
                    <a:cs typeface="SimSun" pitchFamily="34" charset="-120"/>
                  </a:rPr>
                  <a:t>.</a:t>
                </a:r>
                <a:r>
                  <a:rPr lang="en-US" altLang="zh-CN">
                    <a:solidFill>
                      <a:srgbClr val="000000"/>
                    </a:solidFill>
                    <a:latin typeface="SimSun" pitchFamily="34" charset="0"/>
                    <a:ea typeface="SimSun" pitchFamily="34" charset="-122"/>
                    <a:cs typeface="SimSun" pitchFamily="34" charset="-120"/>
                  </a:rPr>
                  <a:t>    </a:t>
                </a:r>
                <a:r>
                  <a:rPr lang="en-US" altLang="zh-CN" sz="3250" kern="0" spc="-99900" smtClean="0">
                    <a:solidFill>
                      <a:srgbClr val="FFFFFF"/>
                    </a:solidFill>
                    <a:latin typeface="微软雅黑" pitchFamily="34" charset="0"/>
                    <a:ea typeface="微软雅黑" pitchFamily="34" charset="-122"/>
                    <a:cs typeface="微软雅黑" pitchFamily="34" charset="-120"/>
                  </a:rPr>
                  <a:t> </a:t>
                </a:r>
                <a:r>
                  <a:rPr lang="en-US" altLang="zh-CN" sz="900" kern="0" smtClean="0">
                    <a:solidFill>
                      <a:srgbClr val="FFFFFF"/>
                    </a:solidFill>
                    <a:latin typeface="SimSun" panose="02010600030101010101" pitchFamily="2" charset="-122"/>
                    <a:ea typeface="微软雅黑" pitchFamily="34" charset="-122"/>
                    <a:cs typeface="微软雅黑" pitchFamily="34" charset="-120"/>
                  </a:rPr>
                  <a:t>                                                   </a:t>
                </a:r>
                <a:r>
                  <a:rPr lang="en-US" altLang="zh-CN" spc="-10300">
                    <a:solidFill>
                      <a:srgbClr val="000000"/>
                    </a:solidFill>
                    <a:latin typeface="SimSun" pitchFamily="34" charset="0"/>
                    <a:ea typeface="SimSun" pitchFamily="34" charset="-122"/>
                    <a:cs typeface="SimSun" pitchFamily="34" charset="-120"/>
                  </a:rPr>
                  <a:t>	</a:t>
                </a:r>
                <a:r>
                  <a:rPr lang="en-US" altLang="zh-CN" sz="3250" kern="0" spc="-99900" smtClean="0">
                    <a:solidFill>
                      <a:srgbClr val="FFFFFF"/>
                    </a:solidFill>
                    <a:latin typeface="微软雅黑" pitchFamily="34" charset="0"/>
                    <a:ea typeface="微软雅黑" pitchFamily="34" charset="-122"/>
                    <a:cs typeface="微软雅黑" pitchFamily="34" charset="-120"/>
                  </a:rPr>
                  <a:t> </a:t>
                </a:r>
                <a:r>
                  <a:rPr lang="en-US" altLang="zh-CN" sz="900" kern="0" smtClean="0">
                    <a:solidFill>
                      <a:srgbClr val="FFFFFF"/>
                    </a:solidFill>
                    <a:latin typeface="SimSun" panose="02010600030101010101" pitchFamily="2" charset="-122"/>
                    <a:ea typeface="微软雅黑" pitchFamily="34" charset="-122"/>
                    <a:cs typeface="微软雅黑" pitchFamily="34" charset="-120"/>
                  </a:rPr>
                  <a:t>                                                          </a:t>
                </a:r>
                <a:r>
                  <a:rPr lang="en-US" altLang="zh-CN" sz="900" kern="0">
                    <a:solidFill>
                      <a:srgbClr val="FFFFFF"/>
                    </a:solidFill>
                    <a:latin typeface="SimSun" panose="02010600030101010101" pitchFamily="2" charset="-122"/>
                    <a:ea typeface="微软雅黑" pitchFamily="34" charset="-122"/>
                    <a:cs typeface="微软雅黑" pitchFamily="34" charset="-120"/>
                  </a:rPr>
                  <a:t>.</a:t>
                </a:r>
                <a:endParaRPr lang="en-US" altLang="zh-CN" sz="900">
                  <a:solidFill>
                    <a:prstClr val="black"/>
                  </a:solidFill>
                  <a:latin typeface="SimSun" panose="02010600030101010101" pitchFamily="2" charset="-122"/>
                </a:endParaRPr>
              </a:p>
              <a:p>
                <a:pPr latinLnBrk="1">
                  <a:lnSpc>
                    <a:spcPts val="3600"/>
                  </a:lnSpc>
                </a:pPr>
                <a:r>
                  <a:rPr lang="en-US" altLang="zh-CN" smtClean="0">
                    <a:solidFill>
                      <a:srgbClr val="000000"/>
                    </a:solidFill>
                    <a:latin typeface="SimSun" panose="02010600030101010101" pitchFamily="2" charset="-122"/>
                    <a:ea typeface="SimSun" pitchFamily="34" charset="-122"/>
                    <a:cs typeface="SimSun" pitchFamily="34" charset="-120"/>
                  </a:rPr>
                  <a:t>    </a:t>
                </a:r>
                <a14:m>
                  <m:oMath xmlns:m="http://schemas.openxmlformats.org/officeDocument/2006/math">
                    <m:sSup>
                      <m:s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OH</m:t>
                        </m:r>
                      </m:e>
                      <m:sup>
                        <m:r>
                          <a:rPr lang="en-US" altLang="zh-CN"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CO</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i="1" baseline="-2000">
                                  <a:solidFill>
                                    <a:srgbClr val="000000"/>
                                  </a:solidFill>
                                  <a:latin typeface="Cambria Math" panose="02040503050406030204" pitchFamily="18" charset="0"/>
                                </a:rPr>
                              </m:ctrlPr>
                            </m:barPr>
                            <m:e>
                              <m:bar>
                                <m:barPr>
                                  <m:ctrlPr>
                                    <a:rPr lang="en-US" altLang="zh-CN" i="1" baseline="-8000">
                                      <a:solidFill>
                                        <a:srgbClr val="000000"/>
                                      </a:solidFill>
                                      <a:latin typeface="Cambria Math" panose="02040503050406030204" pitchFamily="18" charset="0"/>
                                    </a:rPr>
                                  </m:ctrlPr>
                                </m:barPr>
                                <m:e>
                                  <m:r>
                                    <a:rPr lang="en-US" altLang="zh-CN" baseline="-12000">
                                      <a:solidFill>
                                        <a:srgbClr val="000000"/>
                                      </a:solidFill>
                                      <a:latin typeface="Cambria Math" panose="02040503050406030204" pitchFamily="18" charset="0"/>
                                    </a:rPr>
                                    <m:t>         </m:t>
                                  </m:r>
                                </m:e>
                              </m:bar>
                            </m:e>
                          </m:bar>
                        </m:e>
                      </m:mr>
                      <m:mr>
                        <m:e>
                          <m:r>
                            <a:rPr lang="en-US" altLang="zh-CN"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dirty="0">
                        <a:solidFill>
                          <a:srgbClr val="000000"/>
                        </a:solidFill>
                        <a:latin typeface="Cambria Math" panose="02040503050406030204" pitchFamily="18" charset="0"/>
                        <a:ea typeface="微软雅黑" pitchFamily="34" charset="-122"/>
                        <a:cs typeface="微软雅黑" pitchFamily="34" charset="-120"/>
                      </a:rPr>
                      <m:t> </m:t>
                    </m:r>
                    <m:sSubSup>
                      <m:sSub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HCO</m:t>
                        </m:r>
                      </m:e>
                      <m:sub>
                        <m:r>
                          <a:rPr lang="en-US" altLang="zh-CN"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00" kern="0" spc="-99900" dirty="0" smtClean="0">
                    <a:solidFill>
                      <a:srgbClr val="FFFFFF"/>
                    </a:solidFill>
                    <a:latin typeface="微软雅黑" pitchFamily="34" charset="0"/>
                    <a:ea typeface="微软雅黑" pitchFamily="34" charset="-122"/>
                    <a:cs typeface="微软雅黑" pitchFamily="34" charset="-120"/>
                  </a:rPr>
                  <a:t> </a:t>
                </a:r>
                <a:endParaRPr lang="en-US" altLang="zh-CN" dirty="0"/>
              </a:p>
            </p:txBody>
          </p:sp>
        </mc:Choice>
        <mc:Fallback>
          <p:sp>
            <p:nvSpPr>
              <p:cNvPr id="2" name="P_5_BD#a5d4b33dd?pid=fc16cbe0c&amp;color=0,0,0&amp;vtp=1&amp;bt=1&amp;bbb=1&amp;hb=1"/>
              <p:cNvSpPr>
                <a:spLocks noRot="1" noChangeAspect="1" noMove="1" noResize="1" noEditPoints="1" noAdjustHandles="1" noChangeArrowheads="1" noChangeShapeType="1" noTextEdit="1"/>
              </p:cNvSpPr>
              <p:nvPr/>
            </p:nvSpPr>
            <p:spPr>
              <a:xfrm>
                <a:off x="832104" y="1080000"/>
                <a:ext cx="10533888" cy="2044700"/>
              </a:xfrm>
              <a:prstGeom prst="rect">
                <a:avLst/>
              </a:prstGeom>
              <a:blipFill>
                <a:blip r:embed="rId3"/>
                <a:stretch>
                  <a:fillRect l="-1389" b="-1190"/>
                </a:stretch>
              </a:blipFill>
              <a:ln/>
            </p:spPr>
            <p:txBody>
              <a:bodyPr/>
              <a:lstStyle/>
              <a:p>
                <a:r>
                  <a:rPr lang="zh-CN" altLang="en-US">
                    <a:noFill/>
                  </a:rPr>
                  <a:t> </a:t>
                </a:r>
              </a:p>
            </p:txBody>
          </p:sp>
        </mc:Fallback>
      </mc:AlternateContent>
      <p:pic>
        <p:nvPicPr>
          <p:cNvPr id="4" name="P_5_BD#a5d4b33dd?pid=fc16cbe0c&amp;color=0,0,0&amp;tib=255,255,255&amp;iip=2&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1311053" y="1904103"/>
            <a:ext cx="2871216" cy="740664"/>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P_5_BD#a5d4b33dd?pid=fc16cbe0c&amp;color=0,0,0&amp;tib=255,255,255&amp;iip=3&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6233827" y="2009259"/>
            <a:ext cx="3310128" cy="530352"/>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sp>
        <p:nvSpPr>
          <p:cNvPr id="2" name="C_4_BD#56b37a667?sp=1&amp;pid=a642c301f&amp;color=0,0,0&amp;vtp=1&amp;bt=1&amp;bbb=1"/>
          <p:cNvSpPr/>
          <p:nvPr/>
        </p:nvSpPr>
        <p:spPr>
          <a:xfrm>
            <a:off x="832104" y="1078992"/>
            <a:ext cx="10533888" cy="849376"/>
          </a:xfrm>
          <a:prstGeom prst="rect">
            <a:avLst/>
          </a:prstGeom>
          <a:noFill/>
          <a:ln/>
        </p:spPr>
        <p:txBody>
          <a:bodyPr wrap="none" lIns="0" tIns="0" rIns="0" bIns="0" rtlCol="0" anchor="t"/>
          <a:lstStyle/>
          <a:p>
            <a:pPr algn="l" latinLnBrk="1">
              <a:lnSpc>
                <a:spcPts val="3900"/>
              </a:lnSpc>
            </a:pPr>
            <a:r>
              <a:rPr lang="en-US" altLang="zh-CN" sz="2200" b="1" i="0" dirty="0">
                <a:solidFill>
                  <a:srgbClr val="000000"/>
                </a:solidFill>
                <a:latin typeface="微软雅黑" pitchFamily="34" charset="0"/>
                <a:ea typeface="微软雅黑" pitchFamily="34" charset="-122"/>
                <a:cs typeface="微软雅黑" pitchFamily="34" charset="-120"/>
              </a:rPr>
              <a:t>技巧3：竞争型反应</a:t>
            </a:r>
            <a:endParaRPr lang="en-US" altLang="zh-CN" sz="2200" dirty="0"/>
          </a:p>
        </p:txBody>
      </p:sp>
      <mc:AlternateContent xmlns:mc="http://schemas.openxmlformats.org/markup-compatibility/2006">
        <mc:Choice xmlns:a14="http://schemas.microsoft.com/office/drawing/2010/main" Requires="a14">
          <p:sp>
            <p:nvSpPr>
              <p:cNvPr id="3" name="P_5_BD#ce95aff0b?sp=1&amp;pid=56b37a667&amp;color=0,0,0&amp;vtp=1&amp;bbb=1&amp;hb=1"/>
              <p:cNvSpPr/>
              <p:nvPr/>
            </p:nvSpPr>
            <p:spPr>
              <a:xfrm>
                <a:off x="832104" y="1570233"/>
                <a:ext cx="10533888" cy="25146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（1）技巧解释：竞争型反应就是反应物中一种离子可以和另外的两种及以上离子反应时</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微软雅黑" pitchFamily="34" charset="-122"/>
                    <a:cs typeface="微软雅黑" pitchFamily="34" charset="-120"/>
                  </a:rPr>
                  <a:t>反应的离</a:t>
                </a:r>
              </a:p>
              <a:p>
                <a:pPr latinLnBrk="1">
                  <a:lnSpc>
                    <a:spcPts val="3300"/>
                  </a:lnSpc>
                </a:pPr>
                <a:r>
                  <a:rPr lang="en-US" altLang="zh-CN" b="0" i="0" smtClean="0">
                    <a:solidFill>
                      <a:srgbClr val="000000"/>
                    </a:solidFill>
                    <a:latin typeface="微软雅黑" pitchFamily="34" charset="0"/>
                    <a:ea typeface="微软雅黑" pitchFamily="34" charset="-122"/>
                    <a:cs typeface="微软雅黑" pitchFamily="34" charset="-120"/>
                  </a:rPr>
                  <a:t>子方程式的书写跟反应物的量有关。</a:t>
                </a:r>
              </a:p>
              <a:p>
                <a:pPr lvl="0" latinLnBrk="1">
                  <a:lnSpc>
                    <a:spcPts val="3300"/>
                  </a:lnSpc>
                </a:pPr>
                <a:r>
                  <a:rPr lang="en-US" altLang="zh-CN" smtClean="0">
                    <a:solidFill>
                      <a:srgbClr val="000000"/>
                    </a:solidFill>
                    <a:latin typeface="SimSun" panose="02010600030101010101" pitchFamily="2" charset="-122"/>
                    <a:ea typeface="SimSun" pitchFamily="34" charset="-122"/>
                    <a:cs typeface="SimSun" pitchFamily="34" charset="-120"/>
                  </a:rPr>
                  <a:t>    </a:t>
                </a:r>
                <a:r>
                  <a:rPr lang="en-US" altLang="zh-CN" dirty="0">
                    <a:solidFill>
                      <a:srgbClr val="000000"/>
                    </a:solidFill>
                    <a:latin typeface="微软雅黑" pitchFamily="34" charset="0"/>
                    <a:ea typeface="微软雅黑" pitchFamily="34" charset="-122"/>
                    <a:cs typeface="微软雅黑" pitchFamily="34" charset="-120"/>
                  </a:rPr>
                  <a:t>（2）举例说明：以</a:t>
                </a:r>
                <a14:m>
                  <m:oMath xmlns:m="http://schemas.openxmlformats.org/officeDocument/2006/math">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dirty="0" smtClean="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NH</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Sub>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HSO</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mtClean="0">
                    <a:solidFill>
                      <a:srgbClr val="000000"/>
                    </a:solidFill>
                    <a:latin typeface="微软雅黑" pitchFamily="34" charset="0"/>
                    <a:ea typeface="微软雅黑" pitchFamily="34" charset="-122"/>
                    <a:cs typeface="微软雅黑" pitchFamily="34" charset="-120"/>
                  </a:rPr>
                  <a:t>为例，</a:t>
                </a:r>
                <a14:m>
                  <m:oMath xmlns:m="http://schemas.openxmlformats.org/officeDocument/2006/math">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NH</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Sub>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HSO</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dirty="0" smtClean="0">
                    <a:solidFill>
                      <a:srgbClr val="000000"/>
                    </a:solidFill>
                    <a:latin typeface="微软雅黑" pitchFamily="34" charset="0"/>
                    <a:ea typeface="微软雅黑" pitchFamily="34" charset="-122"/>
                    <a:cs typeface="微软雅黑" pitchFamily="34" charset="-120"/>
                  </a:rPr>
                  <a:t>中</a:t>
                </a:r>
                <a14:m>
                  <m:oMath xmlns:m="http://schemas.openxmlformats.org/officeDocument/2006/math">
                    <m:sSubSup>
                      <m:sSub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NH</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dirty="0" smtClean="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p>
                        <m:r>
                          <a:rPr lang="en-US" altLang="zh-CN"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dirty="0" smtClean="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p>
                      <m:s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OH</m:t>
                        </m:r>
                      </m:e>
                      <m:sup>
                        <m:r>
                          <a:rPr lang="en-US" altLang="zh-CN"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kern="0" spc="-99900" dirty="0" smtClean="0">
                    <a:solidFill>
                      <a:srgbClr val="FFFFFF"/>
                    </a:solidFill>
                    <a:latin typeface="微软雅黑" pitchFamily="34" charset="0"/>
                    <a:ea typeface="微软雅黑" pitchFamily="34" charset="-122"/>
                    <a:cs typeface="微软雅黑" pitchFamily="34" charset="-120"/>
                  </a:rPr>
                  <a:t> </a:t>
                </a:r>
                <a:r>
                  <a:rPr lang="en-US" altLang="zh-CN" dirty="0" smtClean="0">
                    <a:solidFill>
                      <a:srgbClr val="000000"/>
                    </a:solidFill>
                    <a:latin typeface="微软雅黑" pitchFamily="34" charset="0"/>
                    <a:ea typeface="微软雅黑" pitchFamily="34" charset="-122"/>
                    <a:cs typeface="微软雅黑" pitchFamily="34" charset="-120"/>
                  </a:rPr>
                  <a:t>都会发生反应</a:t>
                </a:r>
                <a:r>
                  <a:rPr lang="en-US" altLang="zh-CN">
                    <a:solidFill>
                      <a:srgbClr val="000000"/>
                    </a:solidFill>
                    <a:latin typeface="微软雅黑" pitchFamily="34" charset="0"/>
                    <a:ea typeface="微软雅黑" pitchFamily="34" charset="-122"/>
                    <a:cs typeface="微软雅黑" pitchFamily="34" charset="-120"/>
                  </a:rPr>
                  <a:t>，</a:t>
                </a:r>
                <a:r>
                  <a:rPr lang="en-US" altLang="zh-CN">
                    <a:solidFill>
                      <a:srgbClr val="000000"/>
                    </a:solidFill>
                    <a:latin typeface="微软雅黑" pitchFamily="34" charset="0"/>
                    <a:ea typeface="微软雅黑" pitchFamily="34" charset="-122"/>
                    <a:cs typeface="微软雅黑" pitchFamily="34" charset="-120"/>
                  </a:rPr>
                  <a:t>先后顺序一</a:t>
                </a:r>
              </a:p>
              <a:p>
                <a:pPr lvl="0" latinLnBrk="1">
                  <a:lnSpc>
                    <a:spcPts val="3300"/>
                  </a:lnSpc>
                </a:pPr>
                <a:r>
                  <a:rPr lang="en-US" altLang="zh-CN">
                    <a:solidFill>
                      <a:srgbClr val="000000"/>
                    </a:solidFill>
                    <a:latin typeface="微软雅黑" pitchFamily="34" charset="0"/>
                    <a:ea typeface="微软雅黑" pitchFamily="34" charset="-122"/>
                    <a:cs typeface="微软雅黑" pitchFamily="34" charset="-120"/>
                  </a:rPr>
                  <a:t>般是先酸碱中和反应</a:t>
                </a:r>
                <a:r>
                  <a:rPr lang="en-US" altLang="zh-CN" dirty="0">
                    <a:solidFill>
                      <a:srgbClr val="000000"/>
                    </a:solidFill>
                    <a:latin typeface="微软雅黑" pitchFamily="34" charset="0"/>
                    <a:ea typeface="微软雅黑" pitchFamily="34" charset="-122"/>
                    <a:cs typeface="微软雅黑" pitchFamily="34" charset="-120"/>
                  </a:rPr>
                  <a:t>。</a:t>
                </a:r>
                <a:endParaRPr lang="en-US" altLang="zh-CN" dirty="0">
                  <a:solidFill>
                    <a:prstClr val="black"/>
                  </a:solidFill>
                </a:endParaRPr>
              </a:p>
              <a:p>
                <a:pPr lvl="0" latinLnBrk="1">
                  <a:lnSpc>
                    <a:spcPts val="3300"/>
                  </a:lnSpc>
                </a:pPr>
                <a:r>
                  <a:rPr lang="en-US" altLang="zh-CN" kern="0" smtClean="0">
                    <a:solidFill>
                      <a:srgbClr val="000000"/>
                    </a:solidFill>
                    <a:latin typeface="SimSun" panose="02010600030101010101" pitchFamily="2" charset="-122"/>
                    <a:ea typeface="微软雅黑" pitchFamily="34" charset="-122"/>
                    <a:cs typeface="微软雅黑" pitchFamily="34" charset="-120"/>
                  </a:rPr>
                  <a:t>    </a:t>
                </a:r>
                <a14:m>
                  <m:oMath xmlns:m="http://schemas.openxmlformats.org/officeDocument/2006/math">
                    <m:r>
                      <a:rPr lang="en-US" altLang="zh-CN" dirty="0">
                        <a:solidFill>
                          <a:srgbClr val="000000"/>
                        </a:solidFill>
                        <a:latin typeface="Cambria Math" panose="02040503050406030204" pitchFamily="18" charset="0"/>
                        <a:ea typeface="微软雅黑" pitchFamily="34" charset="-122"/>
                        <a:cs typeface="微软雅黑" pitchFamily="34" charset="-120"/>
                      </a:rPr>
                      <m:t>①</m:t>
                    </m:r>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dirty="0">
                    <a:solidFill>
                      <a:srgbClr val="000000"/>
                    </a:solidFill>
                    <a:latin typeface="微软雅黑" pitchFamily="34" charset="0"/>
                    <a:ea typeface="微软雅黑" pitchFamily="34" charset="-122"/>
                    <a:cs typeface="微软雅黑" pitchFamily="34" charset="-120"/>
                  </a:rPr>
                  <a:t>少量</a:t>
                </a:r>
                <a:r>
                  <a:rPr lang="en-US" altLang="zh-CN">
                    <a:solidFill>
                      <a:srgbClr val="000000"/>
                    </a:solidFill>
                    <a:latin typeface="微软雅黑" pitchFamily="34" charset="0"/>
                    <a:ea typeface="微软雅黑" pitchFamily="34" charset="-122"/>
                    <a:cs typeface="微软雅黑" pitchFamily="34" charset="-120"/>
                  </a:rPr>
                  <a:t>：</a:t>
                </a:r>
                <a:r>
                  <a:rPr lang="en-US" altLang="zh-CN" smtClean="0">
                    <a:solidFill>
                      <a:srgbClr val="000000"/>
                    </a:solidFill>
                    <a:latin typeface="微软雅黑" pitchFamily="34" charset="0"/>
                    <a:ea typeface="微软雅黑" pitchFamily="34" charset="-122"/>
                    <a:cs typeface="微软雅黑" pitchFamily="34" charset="-120"/>
                  </a:rPr>
                  <a:t>只和</a:t>
                </a:r>
                <a14:m>
                  <m:oMath xmlns:m="http://schemas.openxmlformats.org/officeDocument/2006/math">
                    <m:sSup>
                      <m:s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p>
                        <m:r>
                          <a:rPr lang="en-US" altLang="zh-CN"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dirty="0">
                    <a:solidFill>
                      <a:srgbClr val="000000"/>
                    </a:solidFill>
                    <a:latin typeface="微软雅黑" pitchFamily="34" charset="0"/>
                    <a:ea typeface="微软雅黑" pitchFamily="34" charset="-122"/>
                    <a:cs typeface="微软雅黑" pitchFamily="34" charset="-120"/>
                  </a:rPr>
                  <a:t>发生反应</a:t>
                </a:r>
                <a:r>
                  <a:rPr lang="en-US" altLang="zh-CN">
                    <a:solidFill>
                      <a:srgbClr val="000000"/>
                    </a:solidFill>
                    <a:latin typeface="微软雅黑" pitchFamily="34" charset="0"/>
                    <a:ea typeface="微软雅黑" pitchFamily="34" charset="-122"/>
                    <a:cs typeface="微软雅黑" pitchFamily="34" charset="-120"/>
                  </a:rPr>
                  <a:t>，</a:t>
                </a:r>
                <a:r>
                  <a:rPr lang="en-US" altLang="zh-CN" smtClean="0">
                    <a:solidFill>
                      <a:srgbClr val="000000"/>
                    </a:solidFill>
                    <a:latin typeface="微软雅黑" pitchFamily="34" charset="0"/>
                    <a:ea typeface="微软雅黑" pitchFamily="34" charset="-122"/>
                    <a:cs typeface="微软雅黑" pitchFamily="34" charset="-120"/>
                  </a:rPr>
                  <a:t>离子方程式为</a:t>
                </a:r>
                <a14:m>
                  <m:oMath xmlns:m="http://schemas.openxmlformats.org/officeDocument/2006/math">
                    <m:sSup>
                      <m:s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p>
                        <m:r>
                          <a:rPr lang="en-US" altLang="zh-CN"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OH</m:t>
                        </m:r>
                      </m:e>
                      <m:sup>
                        <m:r>
                          <a:rPr lang="en-US" altLang="zh-CN"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i="1" baseline="-2000">
                                  <a:solidFill>
                                    <a:srgbClr val="000000"/>
                                  </a:solidFill>
                                  <a:latin typeface="Cambria Math" panose="02040503050406030204" pitchFamily="18" charset="0"/>
                                </a:rPr>
                              </m:ctrlPr>
                            </m:barPr>
                            <m:e>
                              <m:bar>
                                <m:barPr>
                                  <m:ctrlPr>
                                    <a:rPr lang="en-US" altLang="zh-CN" i="1" baseline="-8000">
                                      <a:solidFill>
                                        <a:srgbClr val="000000"/>
                                      </a:solidFill>
                                      <a:latin typeface="Cambria Math" panose="02040503050406030204" pitchFamily="18" charset="0"/>
                                    </a:rPr>
                                  </m:ctrlPr>
                                </m:barPr>
                                <m:e>
                                  <m:r>
                                    <a:rPr lang="en-US" altLang="zh-CN" baseline="-12000">
                                      <a:solidFill>
                                        <a:srgbClr val="000000"/>
                                      </a:solidFill>
                                      <a:latin typeface="Cambria Math" panose="02040503050406030204" pitchFamily="18" charset="0"/>
                                    </a:rPr>
                                    <m:t>         </m:t>
                                  </m:r>
                                </m:e>
                              </m:bar>
                            </m:e>
                          </m:bar>
                        </m:e>
                      </m:mr>
                      <m:mr>
                        <m:e>
                          <m:r>
                            <a:rPr lang="en-US" altLang="zh-CN"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kern="0" spc="-99900" dirty="0" smtClean="0">
                    <a:solidFill>
                      <a:srgbClr val="FFFFFF"/>
                    </a:solidFill>
                    <a:latin typeface="微软雅黑" pitchFamily="34" charset="0"/>
                    <a:ea typeface="微软雅黑" pitchFamily="34" charset="-122"/>
                    <a:cs typeface="微软雅黑" pitchFamily="34" charset="-120"/>
                  </a:rPr>
                  <a:t> </a:t>
                </a:r>
                <a:endParaRPr lang="en-US" altLang="zh-CN" dirty="0">
                  <a:solidFill>
                    <a:prstClr val="black"/>
                  </a:solidFill>
                </a:endParaRPr>
              </a:p>
              <a:p>
                <a:pPr lvl="0" latinLnBrk="1">
                  <a:lnSpc>
                    <a:spcPts val="3300"/>
                  </a:lnSpc>
                </a:pPr>
                <a:r>
                  <a:rPr lang="en-US" altLang="zh-CN" kern="0" smtClean="0">
                    <a:solidFill>
                      <a:srgbClr val="000000"/>
                    </a:solidFill>
                    <a:latin typeface="SimSun" panose="02010600030101010101" pitchFamily="2" charset="-122"/>
                    <a:ea typeface="微软雅黑" pitchFamily="34" charset="-122"/>
                    <a:cs typeface="微软雅黑" pitchFamily="34" charset="-120"/>
                  </a:rPr>
                  <a:t>    </a:t>
                </a:r>
                <a14:m>
                  <m:oMath xmlns:m="http://schemas.openxmlformats.org/officeDocument/2006/math">
                    <m:r>
                      <a:rPr lang="en-US" altLang="zh-CN" dirty="0">
                        <a:solidFill>
                          <a:srgbClr val="000000"/>
                        </a:solidFill>
                        <a:latin typeface="Cambria Math" panose="02040503050406030204" pitchFamily="18" charset="0"/>
                        <a:ea typeface="微软雅黑" pitchFamily="34" charset="-122"/>
                        <a:cs typeface="微软雅黑" pitchFamily="34" charset="-120"/>
                      </a:rPr>
                      <m:t>②</m:t>
                    </m:r>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a:solidFill>
                      <a:srgbClr val="000000"/>
                    </a:solidFill>
                    <a:latin typeface="微软雅黑" pitchFamily="34" charset="0"/>
                    <a:ea typeface="微软雅黑" pitchFamily="34" charset="-122"/>
                    <a:cs typeface="微软雅黑" pitchFamily="34" charset="-120"/>
                  </a:rPr>
                  <a:t>过量</a:t>
                </a:r>
                <a:r>
                  <a:rPr lang="en-US" altLang="zh-CN" smtClean="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Sup>
                      <m:sSub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NH</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dirty="0" smtClean="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p>
                        <m:r>
                          <a:rPr lang="en-US" altLang="zh-CN"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dirty="0" smtClean="0">
                    <a:solidFill>
                      <a:srgbClr val="000000"/>
                    </a:solidFill>
                    <a:latin typeface="微软雅黑" pitchFamily="34" charset="0"/>
                    <a:ea typeface="微软雅黑" pitchFamily="34" charset="-122"/>
                    <a:cs typeface="微软雅黑" pitchFamily="34" charset="-120"/>
                  </a:rPr>
                  <a:t>都会和</a:t>
                </a:r>
                <a14:m>
                  <m:oMath xmlns:m="http://schemas.openxmlformats.org/officeDocument/2006/math">
                    <m:sSup>
                      <m:s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OH</m:t>
                        </m:r>
                      </m:e>
                      <m:sup>
                        <m:r>
                          <a:rPr lang="en-US" altLang="zh-CN"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dirty="0" smtClean="0">
                    <a:solidFill>
                      <a:srgbClr val="000000"/>
                    </a:solidFill>
                    <a:latin typeface="微软雅黑" pitchFamily="34" charset="0"/>
                    <a:ea typeface="微软雅黑" pitchFamily="34" charset="-122"/>
                    <a:cs typeface="微软雅黑" pitchFamily="34" charset="-120"/>
                  </a:rPr>
                  <a:t>发生反应</a:t>
                </a:r>
                <a:r>
                  <a:rPr lang="en-US" altLang="zh-CN">
                    <a:solidFill>
                      <a:srgbClr val="000000"/>
                    </a:solidFill>
                    <a:latin typeface="微软雅黑" pitchFamily="34" charset="0"/>
                    <a:ea typeface="微软雅黑" pitchFamily="34" charset="-122"/>
                    <a:cs typeface="微软雅黑" pitchFamily="34" charset="-120"/>
                  </a:rPr>
                  <a:t>，</a:t>
                </a:r>
                <a:r>
                  <a:rPr lang="en-US" altLang="zh-CN" smtClean="0">
                    <a:solidFill>
                      <a:srgbClr val="000000"/>
                    </a:solidFill>
                    <a:latin typeface="微软雅黑" pitchFamily="34" charset="0"/>
                    <a:ea typeface="微软雅黑" pitchFamily="34" charset="-122"/>
                    <a:cs typeface="微软雅黑" pitchFamily="34" charset="-120"/>
                  </a:rPr>
                  <a:t>离子方程式为</a:t>
                </a:r>
                <a14:m>
                  <m:oMath xmlns:m="http://schemas.openxmlformats.org/officeDocument/2006/math">
                    <m:sSubSup>
                      <m:sSub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NH</m:t>
                        </m:r>
                      </m:e>
                      <m:sub>
                        <m:r>
                          <a:rPr lang="en-US" altLang="zh-CN"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dirty="0">
                            <a:solidFill>
                              <a:srgbClr val="000000"/>
                            </a:solidFill>
                            <a:latin typeface="Cambria Math" panose="02040503050406030204" pitchFamily="18" charset="0"/>
                            <a:ea typeface="微软雅黑" pitchFamily="34" charset="-122"/>
                            <a:cs typeface="微软雅黑" pitchFamily="34" charset="-120"/>
                          </a:rPr>
                          <m:t>+</m:t>
                        </m:r>
                      </m:sup>
                    </m:sSubSup>
                    <m:r>
                      <a:rPr lang="en-US" altLang="zh-CN"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p>
                        <m:r>
                          <a:rPr lang="en-US" altLang="zh-CN"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OH</m:t>
                        </m:r>
                      </m:e>
                      <m:sup>
                        <m:r>
                          <a:rPr lang="en-US" altLang="zh-CN"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i="1" baseline="-2000">
                                  <a:solidFill>
                                    <a:srgbClr val="000000"/>
                                  </a:solidFill>
                                  <a:latin typeface="Cambria Math" panose="02040503050406030204" pitchFamily="18" charset="0"/>
                                </a:rPr>
                              </m:ctrlPr>
                            </m:barPr>
                            <m:e>
                              <m:bar>
                                <m:barPr>
                                  <m:ctrlPr>
                                    <a:rPr lang="en-US" altLang="zh-CN" i="1" baseline="-8000">
                                      <a:solidFill>
                                        <a:srgbClr val="000000"/>
                                      </a:solidFill>
                                      <a:latin typeface="Cambria Math" panose="02040503050406030204" pitchFamily="18" charset="0"/>
                                    </a:rPr>
                                  </m:ctrlPr>
                                </m:barPr>
                                <m:e>
                                  <m:r>
                                    <a:rPr lang="en-US" altLang="zh-CN" baseline="-12000">
                                      <a:solidFill>
                                        <a:srgbClr val="000000"/>
                                      </a:solidFill>
                                      <a:latin typeface="Cambria Math" panose="02040503050406030204" pitchFamily="18" charset="0"/>
                                    </a:rPr>
                                    <m:t>         </m:t>
                                  </m:r>
                                </m:e>
                              </m:bar>
                            </m:e>
                          </m:bar>
                        </m:e>
                      </m:mr>
                      <m:mr>
                        <m:e>
                          <m:r>
                            <a:rPr lang="en-US" altLang="zh-CN"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m:t>
                    </m:r>
                    <m:r>
                      <a:rPr lang="en-US" altLang="zh-CN"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NH</m:t>
                        </m:r>
                      </m:e>
                      <m:sub>
                        <m:r>
                          <a:rPr lang="en-US" altLang="zh-CN"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H</m:t>
                        </m:r>
                      </m:e>
                      <m:sub>
                        <m:r>
                          <a:rPr lang="en-US" altLang="zh-CN"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kern="0" spc="-99900" dirty="0" smtClean="0">
                    <a:solidFill>
                      <a:srgbClr val="FFFFFF"/>
                    </a:solidFill>
                    <a:latin typeface="微软雅黑" pitchFamily="34" charset="0"/>
                    <a:ea typeface="微软雅黑" pitchFamily="34" charset="-122"/>
                    <a:cs typeface="微软雅黑" pitchFamily="34" charset="-120"/>
                  </a:rPr>
                  <a:t> </a:t>
                </a:r>
                <a:endParaRPr lang="en-US" altLang="zh-CN" dirty="0"/>
              </a:p>
            </p:txBody>
          </p:sp>
        </mc:Choice>
        <mc:Fallback>
          <p:sp>
            <p:nvSpPr>
              <p:cNvPr id="3" name="P_5_BD#ce95aff0b?sp=1&amp;pid=56b37a667&amp;color=0,0,0&amp;vtp=1&amp;bbb=1&amp;hb=1"/>
              <p:cNvSpPr>
                <a:spLocks noRot="1" noChangeAspect="1" noMove="1" noResize="1" noEditPoints="1" noAdjustHandles="1" noChangeArrowheads="1" noChangeShapeType="1" noTextEdit="1"/>
              </p:cNvSpPr>
              <p:nvPr/>
            </p:nvSpPr>
            <p:spPr>
              <a:xfrm>
                <a:off x="832104" y="1570233"/>
                <a:ext cx="10533888" cy="2514600"/>
              </a:xfrm>
              <a:prstGeom prst="rect">
                <a:avLst/>
              </a:prstGeom>
              <a:blipFill>
                <a:blip r:embed="rId3"/>
                <a:stretch>
                  <a:fillRect l="-1389" r="-810" b="-3641"/>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QC_4_BD.1_1#7fb1d3f89?vop=1&amp;pid=67e8a16e7&amp;color=0,0,0&amp;vtp=1&amp;bt=1&amp;bbb=1"/>
          <p:cNvSpPr/>
          <p:nvPr/>
        </p:nvSpPr>
        <p:spPr>
          <a:xfrm>
            <a:off x="832104" y="1078992"/>
            <a:ext cx="10533888" cy="469900"/>
          </a:xfrm>
          <a:prstGeom prst="rect">
            <a:avLst/>
          </a:prstGeom>
          <a:noFill/>
          <a:ln/>
        </p:spPr>
        <p:txBody>
          <a:bodyPr wrap="none" lIns="0" tIns="0" rIns="0" bIns="0" rtlCol="0" anchor="t"/>
          <a:lstStyle/>
          <a:p>
            <a:pPr algn="l" latinLnBrk="1">
              <a:lnSpc>
                <a:spcPts val="3700"/>
              </a:lnSpc>
            </a:pPr>
            <a:r>
              <a:rPr lang="en-US" altLang="zh-CN" sz="1800" b="1" i="0" dirty="0">
                <a:solidFill>
                  <a:srgbClr val="000000"/>
                </a:solidFill>
                <a:latin typeface="微软雅黑" pitchFamily="34" charset="0"/>
                <a:ea typeface="微软雅黑" pitchFamily="34" charset="-122"/>
                <a:cs typeface="微软雅黑" pitchFamily="34" charset="-120"/>
              </a:rPr>
              <a:t>示例</a:t>
            </a:r>
            <a:r>
              <a:rPr lang="en-US" altLang="zh-CN" sz="1800" b="1"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下列离子方程式书写正确的是</a:t>
            </a:r>
            <a:r>
              <a:rPr lang="en-US" altLang="zh-CN" sz="1800" b="0" i="0" smtClean="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SimSun" pitchFamily="34" charset="0"/>
                <a:ea typeface="SimSun" pitchFamily="34" charset="-122"/>
                <a:cs typeface="SimSun" pitchFamily="34" charset="-120"/>
              </a:rPr>
              <a:t> </a:t>
            </a:r>
            <a:r>
              <a:rPr lang="en-US" altLang="zh-CN" sz="1800" b="1" i="0" smtClean="0">
                <a:solidFill>
                  <a:srgbClr val="000000"/>
                </a:solidFill>
                <a:latin typeface="SimSun" pitchFamily="34" charset="0"/>
                <a:ea typeface="SimSun" pitchFamily="34" charset="-122"/>
                <a:cs typeface="SimSun" pitchFamily="34" charset="-120"/>
              </a:rPr>
              <a:t>    </a:t>
            </a:r>
            <a:r>
              <a:rPr lang="en-US" altLang="zh-CN" sz="1800" b="0" i="0" smtClean="0">
                <a:solidFill>
                  <a:srgbClr val="000000"/>
                </a:solidFill>
                <a:latin typeface="微软雅黑" pitchFamily="34" charset="0"/>
                <a:ea typeface="微软雅黑" pitchFamily="34" charset="-122"/>
                <a:cs typeface="微软雅黑" pitchFamily="34" charset="-120"/>
              </a:rPr>
              <a:t>)</a:t>
            </a:r>
            <a:endParaRPr lang="en-US" altLang="zh-CN" sz="1800" dirty="0"/>
          </a:p>
        </p:txBody>
      </p:sp>
      <p:sp>
        <p:nvSpPr>
          <p:cNvPr id="3" name="QC_4_AN.2_1#7fb1d3f89.bracket?vop=1&amp;pid=67e8a16e7&amp;color=0,0,0&amp;vpa=1&amp;vtp=1"/>
          <p:cNvSpPr/>
          <p:nvPr/>
        </p:nvSpPr>
        <p:spPr>
          <a:xfrm>
            <a:off x="4560348" y="1075817"/>
            <a:ext cx="331788" cy="469900"/>
          </a:xfrm>
          <a:prstGeom prst="rect">
            <a:avLst/>
          </a:prstGeom>
          <a:noFill/>
          <a:ln/>
        </p:spPr>
        <p:txBody>
          <a:bodyPr wrap="none" lIns="0" tIns="0" rIns="0" bIns="0" rtlCol="0" anchor="t"/>
          <a:lstStyle/>
          <a:p>
            <a:pPr algn="ctr" latinLnBrk="1">
              <a:lnSpc>
                <a:spcPts val="3700"/>
              </a:lnSpc>
            </a:pPr>
            <a:r>
              <a:rPr lang="en-US" altLang="zh-CN" b="1" i="0" dirty="0">
                <a:solidFill>
                  <a:srgbClr val="FF0000"/>
                </a:solidFill>
                <a:latin typeface="Arial (正文)" pitchFamily="34" charset="0"/>
                <a:ea typeface="微软雅黑" pitchFamily="34" charset="-122"/>
                <a:cs typeface="Arial (正文)" pitchFamily="34" charset="-120"/>
              </a:rPr>
              <a:t>A</a:t>
            </a:r>
            <a:endParaRPr lang="en-US" altLang="zh-CN" dirty="0"/>
          </a:p>
        </p:txBody>
      </p:sp>
      <mc:AlternateContent xmlns:mc="http://schemas.openxmlformats.org/markup-compatibility/2006">
        <mc:Choice xmlns:a14="http://schemas.microsoft.com/office/drawing/2010/main" Requires="a14">
          <p:sp>
            <p:nvSpPr>
              <p:cNvPr id="4" name="QC_4_BD.1_2#7fb1d3f89.choices?vop=1&amp;pid=67e8a16e7&amp;color=0,0,0&amp;vtp=1&amp;bbb=1"/>
              <p:cNvSpPr/>
              <p:nvPr/>
            </p:nvSpPr>
            <p:spPr>
              <a:xfrm>
                <a:off x="832104" y="1495425"/>
                <a:ext cx="10533888" cy="1828800"/>
              </a:xfrm>
              <a:prstGeom prst="rect">
                <a:avLst/>
              </a:prstGeom>
              <a:noFill/>
              <a:ln/>
            </p:spPr>
            <p:txBody>
              <a:bodyPr wrap="none" lIns="0" tIns="0" rIns="0" bIns="0" rtlCol="0" anchor="t"/>
              <a:lstStyle/>
              <a:p>
                <a:pPr algn="l" latinLnBrk="1">
                  <a:lnSpc>
                    <a:spcPts val="3600"/>
                  </a:lnSpc>
                </a:pP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smtClean="0">
                    <a:solidFill>
                      <a:srgbClr val="000000"/>
                    </a:solidFill>
                    <a:latin typeface="微软雅黑" pitchFamily="34" charset="0"/>
                    <a:ea typeface="微软雅黑" pitchFamily="34" charset="-122"/>
                    <a:cs typeface="微软雅黑" pitchFamily="34" charset="-120"/>
                  </a:rPr>
                  <a:t>溶液与少量</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NaHCO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800" b="0" i="0" smtClean="0">
                    <a:solidFill>
                      <a:srgbClr val="000000"/>
                    </a:solidFill>
                    <a:latin typeface="微软雅黑" pitchFamily="34" charset="0"/>
                    <a:ea typeface="微软雅黑" pitchFamily="34" charset="-122"/>
                    <a:cs typeface="微软雅黑" pitchFamily="34" charset="-120"/>
                  </a:rPr>
                  <a:t>溶液混合：</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600"/>
                  </a:lnSpc>
                </a:pPr>
                <a:r>
                  <a:rPr lang="en-US" altLang="zh-CN" b="0" i="0" smtClean="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smtClean="0">
                    <a:solidFill>
                      <a:srgbClr val="000000"/>
                    </a:solidFill>
                    <a:latin typeface="微软雅黑" pitchFamily="34" charset="0"/>
                    <a:ea typeface="微软雅黑" pitchFamily="34" charset="-122"/>
                    <a:cs typeface="微软雅黑" pitchFamily="34" charset="-120"/>
                  </a:rPr>
                  <a:t>溶液和硫酸氢钠溶液反应至中性：</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600"/>
                  </a:lnSpc>
                </a:pPr>
                <a:r>
                  <a:rPr lang="en-US" altLang="zh-CN" b="0" i="0" smtClean="0">
                    <a:solidFill>
                      <a:srgbClr val="000000"/>
                    </a:solidFill>
                    <a:latin typeface="微软雅黑" pitchFamily="34" charset="0"/>
                    <a:ea typeface="微软雅黑" pitchFamily="34" charset="-122"/>
                    <a:cs typeface="微软雅黑" pitchFamily="34" charset="-120"/>
                  </a:rPr>
                  <a:t>C</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向氯化铜溶液中滴加氨水</a:t>
                </a:r>
                <a:r>
                  <a:rPr lang="en-US" altLang="zh-CN" sz="1800" b="0" i="0" smtClean="0">
                    <a:solidFill>
                      <a:srgbClr val="000000"/>
                    </a:solidFill>
                    <a:latin typeface="微软雅黑" pitchFamily="34" charset="0"/>
                    <a:ea typeface="微软雅黑" pitchFamily="34" charset="-122"/>
                    <a:cs typeface="微软雅黑" pitchFamily="34" charset="-120"/>
                  </a:rPr>
                  <a:t>：</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d>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800" dirty="0"/>
              </a:p>
              <a:p>
                <a:pPr latinLnBrk="1">
                  <a:lnSpc>
                    <a:spcPts val="3600"/>
                  </a:lnSpc>
                </a:pPr>
                <a:r>
                  <a:rPr lang="en-US" altLang="zh-CN" b="0" i="0" smtClean="0">
                    <a:solidFill>
                      <a:srgbClr val="000000"/>
                    </a:solidFill>
                    <a:latin typeface="微软雅黑" pitchFamily="34" charset="0"/>
                    <a:ea typeface="微软雅黑" pitchFamily="34" charset="-122"/>
                    <a:cs typeface="微软雅黑" pitchFamily="34" charset="-120"/>
                  </a:rPr>
                  <a:t>D</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稀硫酸滴到铁片上</a:t>
                </a:r>
                <a:r>
                  <a:rPr lang="en-US" altLang="zh-CN" sz="1800" b="0" i="0" smtClean="0">
                    <a:solidFill>
                      <a:srgbClr val="000000"/>
                    </a:solidFill>
                    <a:latin typeface="微软雅黑" pitchFamily="34" charset="0"/>
                    <a:ea typeface="微软雅黑" pitchFamily="34" charset="-122"/>
                    <a:cs typeface="微软雅黑" pitchFamily="34" charset="-120"/>
                  </a:rPr>
                  <a:t>：</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+6</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d>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p:sp>
            <p:nvSpPr>
              <p:cNvPr id="4" name="QC_4_BD.1_2#7fb1d3f89.choices?vop=1&amp;pid=67e8a16e7&amp;color=0,0,0&amp;vtp=1&amp;bbb=1"/>
              <p:cNvSpPr>
                <a:spLocks noRot="1" noChangeAspect="1" noMove="1" noResize="1" noEditPoints="1" noAdjustHandles="1" noChangeArrowheads="1" noChangeShapeType="1" noTextEdit="1"/>
              </p:cNvSpPr>
              <p:nvPr/>
            </p:nvSpPr>
            <p:spPr>
              <a:xfrm>
                <a:off x="832104" y="1495425"/>
                <a:ext cx="10533888" cy="1828800"/>
              </a:xfrm>
              <a:prstGeom prst="rect">
                <a:avLst/>
              </a:prstGeom>
              <a:blipFill>
                <a:blip r:embed="rId3"/>
                <a:stretch>
                  <a:fillRect l="-1389" b="-4667"/>
                </a:stretch>
              </a:blipFill>
              <a:ln/>
            </p:spPr>
            <p:txBody>
              <a:bodyPr/>
              <a:lstStyle/>
              <a:p>
                <a:r>
                  <a:rPr lang="zh-CN" altLang="en-US">
                    <a:noFill/>
                  </a:rPr>
                  <a:t> </a:t>
                </a:r>
              </a:p>
            </p:txBody>
          </p:sp>
        </mc:Fallback>
      </mc:AlternateContent>
      <p:pic>
        <p:nvPicPr>
          <p:cNvPr id="5" name="QC_4_AS.3_1#7fb1d3f89?vop=1&amp;pid=67e8a16e7&amp;color=0,0,0&amp;tib=255,255,255&amp;iip=4&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843566" y="3439033"/>
            <a:ext cx="1234440" cy="283464"/>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6" name="QC_4_AS.3_1#7fb1d3f89?vop=1&amp;pid=67e8a16e7&amp;color=0,0,0&amp;vtp=1&amp;bbb=1&amp;hb=1"/>
              <p:cNvSpPr/>
              <p:nvPr/>
            </p:nvSpPr>
            <p:spPr>
              <a:xfrm>
                <a:off x="832104" y="3375025"/>
                <a:ext cx="10531904" cy="2095500"/>
              </a:xfrm>
              <a:prstGeom prst="rect">
                <a:avLst/>
              </a:prstGeom>
              <a:noFill/>
              <a:ln/>
            </p:spPr>
            <p:txBody>
              <a:bodyPr wrap="none" lIns="0" tIns="0" rIns="0" bIns="0" rtlCol="0" anchor="t"/>
              <a:lstStyle/>
              <a:p>
                <a:pPr algn="l" latinLnBrk="1">
                  <a:lnSpc>
                    <a:spcPts val="3300"/>
                  </a:lnSpc>
                </a:pPr>
                <a:r>
                  <a:rPr lang="en-US" altLang="zh-CN" sz="900" b="0" i="0" kern="0" smtClean="0">
                    <a:solidFill>
                      <a:srgbClr val="FFFFFF"/>
                    </a:solidFill>
                    <a:latin typeface="SimSun" panose="02010600030101010101" pitchFamily="2" charset="-122"/>
                    <a:ea typeface="微软雅黑" pitchFamily="34" charset="-122"/>
                    <a:cs typeface="微软雅黑" pitchFamily="34" charset="-120"/>
                  </a:rPr>
                  <a:t>                      </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800" b="0" i="0" dirty="0" smtClean="0">
                    <a:solidFill>
                      <a:srgbClr val="000000"/>
                    </a:solidFill>
                    <a:latin typeface="微软雅黑" pitchFamily="34" charset="0"/>
                    <a:ea typeface="楷体" pitchFamily="34" charset="-122"/>
                    <a:cs typeface="微软雅黑" pitchFamily="34" charset="-120"/>
                  </a:rPr>
                  <a:t>溶液与少量</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NaHCO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smtClean="0">
                    <a:solidFill>
                      <a:srgbClr val="000000"/>
                    </a:solidFill>
                    <a:latin typeface="微软雅黑" pitchFamily="34" charset="0"/>
                    <a:ea typeface="楷体" pitchFamily="34" charset="-122"/>
                    <a:cs typeface="微软雅黑" pitchFamily="34" charset="-120"/>
                  </a:rPr>
                  <a:t>溶液混合</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以少定多</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楷体" pitchFamily="34" charset="-122"/>
                    <a:cs typeface="微软雅黑" pitchFamily="34" charset="-120"/>
                  </a:rPr>
                  <a:t>离子方程式为</a:t>
                </a:r>
              </a:p>
              <a:p>
                <a:pPr latinLnBrk="1">
                  <a:lnSpc>
                    <a:spcPts val="3300"/>
                  </a:lnSpc>
                </a:pP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BaCO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d>
                  </m:oMath>
                </a14:m>
                <a:r>
                  <a:rPr lang="en-US" altLang="zh-CN" sz="1800" b="0" i="0" dirty="0" smtClean="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A</a:t>
                </a:r>
                <a:r>
                  <a:rPr lang="en-US" altLang="zh-CN" sz="1800" b="0" i="0" dirty="0">
                    <a:solidFill>
                      <a:srgbClr val="000000"/>
                    </a:solidFill>
                    <a:latin typeface="微软雅黑" pitchFamily="34" charset="0"/>
                    <a:ea typeface="楷体" pitchFamily="34" charset="-122"/>
                    <a:cs typeface="微软雅黑" pitchFamily="34" charset="-120"/>
                  </a:rPr>
                  <a:t>正确</a:t>
                </a:r>
                <a:r>
                  <a:rPr lang="en-US" altLang="zh-CN"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smtClean="0">
                    <a:solidFill>
                      <a:srgbClr val="000000"/>
                    </a:solidFill>
                    <a:latin typeface="微软雅黑" pitchFamily="34" charset="0"/>
                    <a:ea typeface="楷体" pitchFamily="34" charset="-122"/>
                    <a:cs typeface="微软雅黑" pitchFamily="34" charset="-120"/>
                  </a:rPr>
                  <a:t>溶液和硫酸氢钠溶液反应至中性</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楷体" pitchFamily="34" charset="-122"/>
                    <a:cs typeface="微软雅黑" pitchFamily="34" charset="-120"/>
                  </a:rPr>
                  <a:t>正确的离子</a:t>
                </a:r>
              </a:p>
              <a:p>
                <a:pPr latinLnBrk="1">
                  <a:lnSpc>
                    <a:spcPts val="3300"/>
                  </a:lnSpc>
                </a:pPr>
                <a:r>
                  <a:rPr lang="en-US" altLang="zh-CN" sz="1800" b="0" i="0" smtClean="0">
                    <a:solidFill>
                      <a:srgbClr val="000000"/>
                    </a:solidFill>
                    <a:latin typeface="微软雅黑" pitchFamily="34" charset="0"/>
                    <a:ea typeface="楷体" pitchFamily="34" charset="-122"/>
                    <a:cs typeface="微软雅黑" pitchFamily="34" charset="-120"/>
                  </a:rPr>
                  <a:t>方程式为</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b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BaSO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dirty="0" smtClean="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微软雅黑" pitchFamily="34" charset="-122"/>
                    <a:cs typeface="微软雅黑" pitchFamily="34" charset="-120"/>
                  </a:rPr>
                  <a:t>B</a:t>
                </a:r>
                <a:r>
                  <a:rPr lang="en-US" altLang="zh-CN" sz="1800" b="0" i="0" dirty="0">
                    <a:solidFill>
                      <a:srgbClr val="000000"/>
                    </a:solidFill>
                    <a:latin typeface="微软雅黑" pitchFamily="34" charset="0"/>
                    <a:ea typeface="楷体" pitchFamily="34" charset="-122"/>
                    <a:cs typeface="微软雅黑" pitchFamily="34" charset="-120"/>
                  </a:rPr>
                  <a:t>错误</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向氯化铜溶液中滴加氨水</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楷体" pitchFamily="34" charset="-122"/>
                    <a:cs typeface="微软雅黑" pitchFamily="34" charset="-120"/>
                  </a:rPr>
                  <a:t>一水合氨</a:t>
                </a:r>
              </a:p>
              <a:p>
                <a:pPr latinLnBrk="1">
                  <a:lnSpc>
                    <a:spcPts val="3300"/>
                  </a:lnSpc>
                </a:pPr>
                <a:r>
                  <a:rPr lang="en-US" altLang="zh-CN" sz="1800" b="0" i="0" smtClean="0">
                    <a:solidFill>
                      <a:srgbClr val="000000"/>
                    </a:solidFill>
                    <a:latin typeface="微软雅黑" pitchFamily="34" charset="0"/>
                    <a:ea typeface="楷体" pitchFamily="34" charset="-122"/>
                    <a:cs typeface="微软雅黑" pitchFamily="34" charset="-120"/>
                  </a:rPr>
                  <a:t>为弱电解质</a:t>
                </a:r>
                <a:r>
                  <a:rPr lang="en-US" altLang="zh-CN" sz="1800" b="0" i="0" dirty="0">
                    <a:solidFill>
                      <a:srgbClr val="000000"/>
                    </a:solidFill>
                    <a:latin typeface="微软雅黑" pitchFamily="34" charset="0"/>
                    <a:ea typeface="微软雅黑" pitchFamily="34" charset="-122"/>
                    <a:cs typeface="微软雅黑" pitchFamily="34" charset="-120"/>
                  </a:rPr>
                  <a:t>，</a:t>
                </a:r>
                <a:r>
                  <a:rPr lang="en-US" altLang="zh-CN" sz="1800" b="0" i="0" dirty="0">
                    <a:solidFill>
                      <a:srgbClr val="000000"/>
                    </a:solidFill>
                    <a:latin typeface="微软雅黑" pitchFamily="34" charset="0"/>
                    <a:ea typeface="楷体" pitchFamily="34" charset="-122"/>
                    <a:cs typeface="微软雅黑" pitchFamily="34" charset="-120"/>
                  </a:rPr>
                  <a:t>书写离子方程式时不拆</a:t>
                </a:r>
                <a:r>
                  <a:rPr lang="en-US" altLang="zh-CN" sz="1800" b="0" i="0">
                    <a:solidFill>
                      <a:srgbClr val="000000"/>
                    </a:solidFill>
                    <a:latin typeface="微软雅黑" pitchFamily="34" charset="0"/>
                    <a:ea typeface="微软雅黑" pitchFamily="34" charset="-122"/>
                    <a:cs typeface="微软雅黑" pitchFamily="34" charset="-120"/>
                  </a:rPr>
                  <a:t>，</a:t>
                </a:r>
                <a:r>
                  <a:rPr lang="en-US" altLang="zh-CN" sz="1800" b="0" i="0" smtClean="0">
                    <a:solidFill>
                      <a:srgbClr val="000000"/>
                    </a:solidFill>
                    <a:latin typeface="微软雅黑" pitchFamily="34" charset="0"/>
                    <a:ea typeface="楷体" pitchFamily="34" charset="-122"/>
                    <a:cs typeface="微软雅黑" pitchFamily="34" charset="-120"/>
                  </a:rPr>
                  <a:t>正确的离子方程式为</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e>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SubSup>
                          <m:sSubSup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sup>
                        </m:sSubSup>
                      </m:e>
                    </m:d>
                  </m:oMath>
                </a14:m>
                <a:r>
                  <a:rPr lang="en-US" altLang="zh-CN" sz="100" b="0" i="0" kern="0" spc="-99900" dirty="0" smtClean="0">
                    <a:solidFill>
                      <a:srgbClr val="FFFFFF"/>
                    </a:solidFill>
                    <a:latin typeface="微软雅黑" pitchFamily="34" charset="0"/>
                    <a:ea typeface="微软雅黑" pitchFamily="34" charset="-122"/>
                    <a:cs typeface="微软雅黑" pitchFamily="34" charset="-120"/>
                  </a:rPr>
                  <a:t> </a:t>
                </a:r>
                <a:r>
                  <a:rPr lang="en-US" altLang="zh-CN" sz="1800" b="0" i="0" smtClean="0">
                    <a:solidFill>
                      <a:srgbClr val="000000"/>
                    </a:solidFill>
                    <a:latin typeface="微软雅黑" pitchFamily="34" charset="0"/>
                    <a:ea typeface="微软雅黑" pitchFamily="34" charset="-122"/>
                    <a:cs typeface="微软雅黑" pitchFamily="34" charset="-120"/>
                  </a:rPr>
                  <a:t>，C</a:t>
                </a:r>
              </a:p>
              <a:p>
                <a:pPr latinLnBrk="1">
                  <a:lnSpc>
                    <a:spcPts val="3300"/>
                  </a:lnSpc>
                </a:pPr>
                <a:r>
                  <a:rPr lang="en-US" altLang="zh-CN" b="0" i="0" smtClean="0">
                    <a:solidFill>
                      <a:srgbClr val="000000"/>
                    </a:solidFill>
                    <a:latin typeface="微软雅黑" pitchFamily="34" charset="0"/>
                    <a:ea typeface="楷体" pitchFamily="34" charset="-122"/>
                    <a:cs typeface="微软雅黑" pitchFamily="34" charset="-120"/>
                  </a:rPr>
                  <a:t>错误</a:t>
                </a:r>
                <a:r>
                  <a:rPr lang="en-US" altLang="zh-CN" b="0" i="0" dirty="0">
                    <a:solidFill>
                      <a:srgbClr val="000000"/>
                    </a:solidFill>
                    <a:latin typeface="微软雅黑" pitchFamily="34" charset="0"/>
                    <a:ea typeface="微软雅黑" pitchFamily="34" charset="-122"/>
                    <a:cs typeface="微软雅黑" pitchFamily="34" charset="-120"/>
                  </a:rPr>
                  <a:t>；</a:t>
                </a:r>
                <a:r>
                  <a:rPr lang="en-US" altLang="zh-CN" b="0" i="0" dirty="0">
                    <a:solidFill>
                      <a:srgbClr val="000000"/>
                    </a:solidFill>
                    <a:latin typeface="微软雅黑" pitchFamily="34" charset="0"/>
                    <a:ea typeface="楷体" pitchFamily="34" charset="-122"/>
                    <a:cs typeface="微软雅黑" pitchFamily="34" charset="-120"/>
                  </a:rPr>
                  <a:t>稀硫酸滴到铁片上</a:t>
                </a:r>
                <a:r>
                  <a:rPr lang="en-US" altLang="zh-CN" b="0" i="0" dirty="0">
                    <a:solidFill>
                      <a:srgbClr val="000000"/>
                    </a:solidFill>
                    <a:latin typeface="微软雅黑" pitchFamily="34" charset="0"/>
                    <a:ea typeface="微软雅黑" pitchFamily="34" charset="-122"/>
                    <a:cs typeface="微软雅黑" pitchFamily="34" charset="-120"/>
                  </a:rPr>
                  <a:t>，</a:t>
                </a:r>
                <a:r>
                  <a:rPr lang="en-US" altLang="zh-CN" b="0" i="0" dirty="0">
                    <a:solidFill>
                      <a:srgbClr val="000000"/>
                    </a:solidFill>
                    <a:latin typeface="微软雅黑" pitchFamily="34" charset="0"/>
                    <a:ea typeface="楷体" pitchFamily="34" charset="-122"/>
                    <a:cs typeface="微软雅黑" pitchFamily="34" charset="-120"/>
                  </a:rPr>
                  <a:t>反应生成亚铁离子</a:t>
                </a:r>
                <a:r>
                  <a:rPr lang="en-US" altLang="zh-CN" b="0" i="0">
                    <a:solidFill>
                      <a:srgbClr val="000000"/>
                    </a:solidFill>
                    <a:latin typeface="微软雅黑" pitchFamily="34" charset="0"/>
                    <a:ea typeface="微软雅黑" pitchFamily="34" charset="-122"/>
                    <a:cs typeface="微软雅黑" pitchFamily="34" charset="-120"/>
                  </a:rPr>
                  <a:t>，</a:t>
                </a:r>
                <a:r>
                  <a:rPr lang="en-US" altLang="zh-CN" b="0" i="0" smtClean="0">
                    <a:solidFill>
                      <a:srgbClr val="000000"/>
                    </a:solidFill>
                    <a:latin typeface="微软雅黑" pitchFamily="34" charset="0"/>
                    <a:ea typeface="楷体" pitchFamily="34" charset="-122"/>
                    <a:cs typeface="微软雅黑" pitchFamily="34" charset="-120"/>
                  </a:rPr>
                  <a:t>正确的离子方程式为</a:t>
                </a:r>
                <a14:m>
                  <m:oMath xmlns:m="http://schemas.openxmlformats.org/officeDocument/2006/math">
                    <m:d>
                      <m:dPr>
                        <m:begChr m:val=""/>
                        <m:endChr m:val=""/>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d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Fe</m:t>
                        </m:r>
                        <m:r>
                          <a:rPr lang="en-US" altLang="zh-CN" b="0" i="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b="0" i="1" baseline="-2000">
                                      <a:solidFill>
                                        <a:srgbClr val="000000"/>
                                      </a:solidFill>
                                      <a:latin typeface="Cambria Math" panose="02040503050406030204" pitchFamily="18" charset="0"/>
                                    </a:rPr>
                                  </m:ctrlPr>
                                </m:barPr>
                                <m:e>
                                  <m:bar>
                                    <m:barPr>
                                      <m:ctrlPr>
                                        <a:rPr lang="en-US" altLang="zh-CN" b="0" i="1" baseline="-8000">
                                          <a:solidFill>
                                            <a:srgbClr val="000000"/>
                                          </a:solidFill>
                                          <a:latin typeface="Cambria Math" panose="02040503050406030204" pitchFamily="18" charset="0"/>
                                        </a:rPr>
                                      </m:ctrlPr>
                                    </m:barPr>
                                    <m:e>
                                      <m:r>
                                        <a:rPr lang="en-US" altLang="zh-CN" b="0" baseline="-12000">
                                          <a:solidFill>
                                            <a:srgbClr val="000000"/>
                                          </a:solidFill>
                                          <a:latin typeface="Cambria Math" panose="02040503050406030204" pitchFamily="18" charset="0"/>
                                        </a:rPr>
                                        <m:t>         </m:t>
                                      </m:r>
                                    </m:e>
                                  </m:bar>
                                </m:e>
                              </m:bar>
                            </m:e>
                          </m:mr>
                          <m:mr>
                            <m:e>
                              <m:r>
                                <a:rPr lang="en-US" altLang="zh-CN"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b="0" i="0" dirty="0">
                            <a:solidFill>
                              <a:srgbClr val="000000"/>
                            </a:solidFill>
                            <a:latin typeface="Cambria Math" panose="02040503050406030204" pitchFamily="18" charset="0"/>
                            <a:ea typeface="微软雅黑" pitchFamily="34" charset="-122"/>
                            <a:cs typeface="微软雅黑" pitchFamily="34" charset="-120"/>
                          </a:rPr>
                          <m:t> </m:t>
                        </m:r>
                        <m:sSup>
                          <m:sSup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Fe</m:t>
                            </m:r>
                          </m:e>
                          <m:sup>
                            <m:r>
                              <a:rPr lang="en-US" altLang="zh-CN"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b="0" i="0" dirty="0">
                            <a:solidFill>
                              <a:srgbClr val="000000"/>
                            </a:solidFill>
                            <a:latin typeface="Cambria Math" panose="02040503050406030204" pitchFamily="18" charset="0"/>
                            <a:ea typeface="微软雅黑" pitchFamily="34" charset="-122"/>
                            <a:cs typeface="微软雅黑" pitchFamily="34" charset="-120"/>
                          </a:rPr>
                          <m:t>↑</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b="0" i="0" dirty="0">
                    <a:solidFill>
                      <a:srgbClr val="000000"/>
                    </a:solidFill>
                    <a:latin typeface="SimSun" pitchFamily="34" charset="0"/>
                    <a:ea typeface="SimSun" pitchFamily="34" charset="-122"/>
                    <a:cs typeface="SimSun" pitchFamily="34" charset="-120"/>
                  </a:rPr>
                  <a:t> </a:t>
                </a:r>
                <a:r>
                  <a:rPr lang="en-US" altLang="zh-CN" b="0" i="0" dirty="0">
                    <a:solidFill>
                      <a:srgbClr val="000000"/>
                    </a:solidFill>
                    <a:latin typeface="微软雅黑" pitchFamily="34" charset="0"/>
                    <a:ea typeface="微软雅黑" pitchFamily="34" charset="-122"/>
                    <a:cs typeface="微软雅黑" pitchFamily="34" charset="-120"/>
                  </a:rPr>
                  <a:t>，D</a:t>
                </a:r>
                <a:r>
                  <a:rPr lang="en-US" altLang="zh-CN" b="0" i="0" dirty="0">
                    <a:solidFill>
                      <a:srgbClr val="000000"/>
                    </a:solidFill>
                    <a:latin typeface="微软雅黑" pitchFamily="34" charset="0"/>
                    <a:ea typeface="楷体" pitchFamily="34" charset="-122"/>
                    <a:cs typeface="微软雅黑" pitchFamily="34" charset="-120"/>
                  </a:rPr>
                  <a:t>错误</a:t>
                </a:r>
                <a:r>
                  <a:rPr lang="en-US" altLang="zh-CN" b="0" i="0" dirty="0">
                    <a:solidFill>
                      <a:srgbClr val="000000"/>
                    </a:solidFill>
                    <a:latin typeface="微软雅黑" pitchFamily="34" charset="0"/>
                    <a:ea typeface="微软雅黑" pitchFamily="34" charset="-122"/>
                    <a:cs typeface="微软雅黑" pitchFamily="34" charset="-120"/>
                  </a:rPr>
                  <a:t>。</a:t>
                </a:r>
                <a:endParaRPr lang="en-US" altLang="zh-CN" sz="100" dirty="0"/>
              </a:p>
            </p:txBody>
          </p:sp>
        </mc:Choice>
        <mc:Fallback>
          <p:sp>
            <p:nvSpPr>
              <p:cNvPr id="6" name="QC_4_AS.3_1#7fb1d3f89?vop=1&amp;pid=67e8a16e7&amp;color=0,0,0&amp;vtp=1&amp;bbb=1&amp;hb=1"/>
              <p:cNvSpPr>
                <a:spLocks noRot="1" noChangeAspect="1" noMove="1" noResize="1" noEditPoints="1" noAdjustHandles="1" noChangeArrowheads="1" noChangeShapeType="1" noTextEdit="1"/>
              </p:cNvSpPr>
              <p:nvPr/>
            </p:nvSpPr>
            <p:spPr>
              <a:xfrm>
                <a:off x="832104" y="3375025"/>
                <a:ext cx="10531904" cy="2095500"/>
              </a:xfrm>
              <a:prstGeom prst="rect">
                <a:avLst/>
              </a:prstGeom>
              <a:blipFill>
                <a:blip r:embed="rId5"/>
                <a:stretch>
                  <a:fillRect l="-1390" r="-1737" b="-4665"/>
                </a:stretch>
              </a:blip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6">
                                            <p:txEl>
                                              <p:pRg st="1" end="1"/>
                                            </p:txEl>
                                          </p:spTgt>
                                        </p:tgtEl>
                                        <p:attrNameLst>
                                          <p:attrName>style.visibility</p:attrName>
                                        </p:attrNameLst>
                                      </p:cBhvr>
                                      <p:to>
                                        <p:strVal val="visible"/>
                                      </p:to>
                                    </p:set>
                                    <p:anim calcmode="lin" valueType="num">
                                      <p:cBhvr additive="base">
                                        <p:cTn id="25"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1" end="1"/>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6">
                                            <p:txEl>
                                              <p:pRg st="2" end="2"/>
                                            </p:txEl>
                                          </p:spTgt>
                                        </p:tgtEl>
                                        <p:attrNameLst>
                                          <p:attrName>style.visibility</p:attrName>
                                        </p:attrNameLst>
                                      </p:cBhvr>
                                      <p:to>
                                        <p:strVal val="visible"/>
                                      </p:to>
                                    </p:set>
                                    <p:anim calcmode="lin" valueType="num">
                                      <p:cBhvr additive="base">
                                        <p:cTn id="2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6">
                                            <p:txEl>
                                              <p:pRg st="2" end="2"/>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6">
                                            <p:txEl>
                                              <p:pRg st="3" end="3"/>
                                            </p:txEl>
                                          </p:spTgt>
                                        </p:tgtEl>
                                        <p:attrNameLst>
                                          <p:attrName>style.visibility</p:attrName>
                                        </p:attrNameLst>
                                      </p:cBhvr>
                                      <p:to>
                                        <p:strVal val="visible"/>
                                      </p:to>
                                    </p:set>
                                    <p:anim calcmode="lin" valueType="num">
                                      <p:cBhvr additive="base">
                                        <p:cTn id="33"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6">
                                            <p:txEl>
                                              <p:pRg st="3" end="3"/>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 calcmode="lin" valueType="num">
                                      <p:cBhvr additive="base">
                                        <p:cTn id="37"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4" end="4"/>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5"/>
                                        </p:tgtEl>
                                        <p:attrNameLst>
                                          <p:attrName>style.visibility</p:attrName>
                                        </p:attrNameLst>
                                      </p:cBhvr>
                                      <p:to>
                                        <p:strVal val="visible"/>
                                      </p:to>
                                    </p:set>
                                    <p:anim calcmode="lin" valueType="num">
                                      <p:cBhvr additive="base">
                                        <p:cTn id="41" dur="500" fill="hold"/>
                                        <p:tgtEl>
                                          <p:spTgt spid="5"/>
                                        </p:tgtEl>
                                        <p:attrNameLst>
                                          <p:attrName>ppt_x</p:attrName>
                                        </p:attrNameLst>
                                      </p:cBhvr>
                                      <p:tavLst>
                                        <p:tav tm="0">
                                          <p:val>
                                            <p:strVal val="#ppt_x"/>
                                          </p:val>
                                        </p:tav>
                                        <p:tav tm="100000">
                                          <p:val>
                                            <p:strVal val="#ppt_x"/>
                                          </p:val>
                                        </p:tav>
                                      </p:tavLst>
                                    </p:anim>
                                    <p:anim calcmode="lin" valueType="num">
                                      <p:cBhvr additive="base">
                                        <p:cTn id="4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6" grpId="0" build="p" animBg="1"/>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163</Words>
  <Application>Microsoft Office PowerPoint</Application>
  <PresentationFormat>宽屏</PresentationFormat>
  <Paragraphs>58</Paragraphs>
  <Slides>8</Slides>
  <Notes>8</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8</vt:i4>
      </vt:variant>
    </vt:vector>
  </HeadingPairs>
  <TitlesOfParts>
    <vt:vector size="18" baseType="lpstr">
      <vt:lpstr>Arial (正文)</vt:lpstr>
      <vt:lpstr>等线</vt:lpstr>
      <vt:lpstr>SimHei</vt:lpstr>
      <vt:lpstr>楷体</vt:lpstr>
      <vt:lpstr>SimSun</vt:lpstr>
      <vt:lpstr>微软雅黑</vt:lpstr>
      <vt:lpstr>Arial</vt:lpstr>
      <vt:lpstr>Calibri</vt:lpstr>
      <vt:lpstr>Cambria Math</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
  <cp:lastModifiedBy>Administrator</cp:lastModifiedBy>
  <cp:revision>2</cp:revision>
  <dcterms:created xsi:type="dcterms:W3CDTF">2025-05-14T15:36:36Z</dcterms:created>
  <dcterms:modified xsi:type="dcterms:W3CDTF">2025-05-14T15:37:57Z</dcterms:modified>
  <cp:category/>
  <cp:contentStatus/>
</cp:coreProperties>
</file>