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681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6eeb55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ba5f56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4da49b3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6eeb55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攻略应用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82164dd3a8eb73f25356507#tid=68243adb1342730009936a1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3575304" y="5541264"/>
            <a:ext cx="5038344" cy="5394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高中化学 必修第一册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7190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719072" cy="548640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ba5f566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攻略识别</a:t>
            </a:r>
            <a:endParaRPr lang="en-US" sz="2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4da49b3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338328"/>
            <a:ext cx="1490472" cy="548640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548640" y="338328"/>
            <a:ext cx="149047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攻略解读</a:t>
            </a:r>
            <a:endParaRPr lang="en-US" sz="2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32e1fcf51?vop=1&amp;pid=06eeb55da&amp;color=0,0,0&amp;vtp=1&amp;bt=1&amp;bbb=1&amp;hb=1"/>
              <p:cNvSpPr/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2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示例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+16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18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18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1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2</m:t>
                        </m:r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+5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↑+8</m:t>
                        </m:r>
                        <m:sSub>
                          <m:sSubPr>
                            <m:ctrlPr>
                              <a:rPr lang="en-US" altLang="zh-CN" sz="1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1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</a:p>
              <a:p>
                <a:pPr latinLnBrk="1">
                  <a:lnSpc>
                    <a:spcPts val="3200"/>
                  </a:lnSpc>
                </a:pP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则下列判断不正确的是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b="1" i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QC_4_BD.1_1#32e1fcf51?vop=1&amp;pid=06eeb55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812800"/>
              </a:xfrm>
              <a:prstGeom prst="rect">
                <a:avLst/>
              </a:prstGeom>
              <a:blipFill>
                <a:blip r:embed="rId3"/>
                <a:stretch>
                  <a:fillRect l="-1389" b="-12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32e1fcf51.bracket?vop=1&amp;pid=06eeb55da&amp;color=0,0,0&amp;vpa=1&amp;vtp=1"/>
          <p:cNvSpPr/>
          <p:nvPr/>
        </p:nvSpPr>
        <p:spPr>
          <a:xfrm>
            <a:off x="7282721" y="1488623"/>
            <a:ext cx="331788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200"/>
              </a:lnSpc>
            </a:pPr>
            <a:r>
              <a:rPr lang="en-US" altLang="zh-CN" b="1" i="0" dirty="0">
                <a:solidFill>
                  <a:srgbClr val="FF0000"/>
                </a:solidFill>
                <a:latin typeface="Arial (正文)" pitchFamily="34" charset="0"/>
                <a:ea typeface="微软雅黑" pitchFamily="34" charset="-122"/>
                <a:cs typeface="Arial (正文)" pitchFamily="34" charset="-120"/>
              </a:rPr>
              <a:t>A</a:t>
            </a:r>
            <a:endParaRPr lang="en-US" altLang="zh-C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1_2#32e1fcf51.choices?vop=1&amp;pid=06eeb55da&amp;color=0,0,0&amp;vtp=1&amp;bbb=1"/>
              <p:cNvSpPr/>
              <p:nvPr/>
            </p:nvSpPr>
            <p:spPr>
              <a:xfrm>
                <a:off x="832104" y="1889243"/>
                <a:ext cx="10533888" cy="1473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既有氧化性又有还原性</a:t>
                </a:r>
                <a:endParaRPr lang="en-US" altLang="zh-CN" sz="18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由信息推测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18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18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18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1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反应可以进行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QC_4_BD.1_2#32e1fcf51.choices?vop=1&amp;pid=06eeb55d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889243"/>
                <a:ext cx="10533888" cy="1473200"/>
              </a:xfrm>
              <a:prstGeom prst="rect">
                <a:avLst/>
              </a:prstGeom>
              <a:blipFill>
                <a:blip r:embed="rId4"/>
                <a:stretch>
                  <a:fillRect l="-1389" t="-1653" b="-702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4_AS.3_1#32e1fcf51?vop=1&amp;pid=06eeb55da&amp;color=0,0,0&amp;tib=255,255,255&amp;iip=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66" y="3472330"/>
            <a:ext cx="1234440" cy="2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AS.3_1#32e1fcf51?vop=1&amp;pid=06eeb55da&amp;color=0,0,0&amp;vtp=1&amp;bbb=1&amp;hb=1"/>
              <p:cNvSpPr/>
              <p:nvPr/>
            </p:nvSpPr>
            <p:spPr>
              <a:xfrm>
                <a:off x="832104" y="3430261"/>
                <a:ext cx="10531904" cy="25781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900" b="0" i="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氧化还原反应中氧化性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800" b="0" i="0" dirty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失电子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被氧化生成的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1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中氯气为氧化剂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为氧化产物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为还原产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为还原产物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则还原性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根据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口诀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高价氧化低价还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中间价态两边转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价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元素处于中间价态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既可以失电子生成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也可以得电子生成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既有氧化性又有还原性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1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由反应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29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的氧化性又强于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的氧化性强于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因此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可以与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C_4_AS.3_1#32e1fcf51?vop=1&amp;pid=06eeb55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3430261"/>
                <a:ext cx="10531904" cy="2578100"/>
              </a:xfrm>
              <a:prstGeom prst="rect">
                <a:avLst/>
              </a:prstGeom>
              <a:blipFill>
                <a:blip r:embed="rId6"/>
                <a:stretch>
                  <a:fillRect l="-1390" t="-1655" r="-1506" b="-40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75fa8825.fixed?pid=f31918302&amp;color=252,200,20&amp;vtp=1&amp;bbb=1"/>
          <p:cNvSpPr/>
          <p:nvPr/>
        </p:nvSpPr>
        <p:spPr>
          <a:xfrm>
            <a:off x="2414016" y="1545336"/>
            <a:ext cx="7196328" cy="9692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600"/>
              </a:lnSpc>
            </a:pPr>
            <a:r>
              <a:rPr lang="en-US" altLang="zh-CN" sz="5400" b="1" i="0" dirty="0">
                <a:solidFill>
                  <a:srgbClr val="FCC814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通法攻略</a:t>
            </a:r>
            <a:endParaRPr lang="en-US" altLang="zh-CN" sz="5400" dirty="0"/>
          </a:p>
        </p:txBody>
      </p:sp>
      <p:sp>
        <p:nvSpPr>
          <p:cNvPr id="3" name="C_2_BD#475fa8825.fixed?pid=f31918302&amp;color=255,255,255&amp;vtp=1&amp;bbb=1"/>
          <p:cNvSpPr/>
          <p:nvPr/>
        </p:nvSpPr>
        <p:spPr>
          <a:xfrm>
            <a:off x="0" y="2880360"/>
            <a:ext cx="12188952" cy="13543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氧化还原反应的“四大规律”</a:t>
            </a:r>
            <a:endParaRPr lang="en-US" altLang="zh-CN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b2548e93?pid=aba5f566c&amp;color=0,0,0&amp;vtp=1&amp;bt=1&amp;bbb=1&amp;hb=1"/>
          <p:cNvSpPr/>
          <p:nvPr/>
        </p:nvSpPr>
        <p:spPr>
          <a:xfrm>
            <a:off x="832104" y="1078992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18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很多同学之所以提“氧化还原”就“色变”，觉得这是一个很难啃的“硬骨头</a:t>
            </a:r>
            <a:r>
              <a:rPr lang="en-US" altLang="zh-CN" sz="18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”，</a:t>
            </a:r>
            <a:r>
              <a:rPr lang="en-US" altLang="zh-CN" sz="1800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其实是因为没有真正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pc="-5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从原理上理解氧化还原反应</a:t>
            </a:r>
            <a:r>
              <a:rPr lang="en-US" altLang="zh-CN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。本通法将揭秘氧化还原反应的四大基本规律，让你从原理上理解氧化还原反应。</a:t>
            </a:r>
            <a:endParaRPr lang="en-US" altLang="zh-CN" spc="-5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b2b5026d?sp=1&amp;pid=74da49b3f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1.守恒规律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（应用：氧化还原反应化学（或离子）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方程式的配平和相关计算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（1）得失电子守恒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还原剂失电子总数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氧化剂得电子总数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氧化剂中元素化合价降低的总数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还原剂中元素化合价升高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的总数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（2）质量守恒（原子守恒）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反应前后各元素种类不变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各元素的原子数目不变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（3）电荷守恒</a:t>
                </a:r>
                <a:endParaRPr lang="en-US" altLang="zh-CN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在有离子参加的氧化还原反应中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，反应前后离子所带电荷的总数相等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_BD#eb2b5026d?sp=1&amp;pid=74da49b3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eb2b5026d?sp=1&amp;pid=74da49b3f&amp;color=0,0,0&amp;vtp=1&amp;bt=1&amp;bbb=1"/>
          <p:cNvSpPr/>
          <p:nvPr/>
        </p:nvSpPr>
        <p:spPr>
          <a:xfrm>
            <a:off x="832104" y="1080000"/>
            <a:ext cx="10533888" cy="2933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2.价态规律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话</a:t>
            </a:r>
            <a:r>
              <a:rPr lang="en-US" altLang="zh-CN" sz="1800" b="1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里有</a:t>
            </a: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“化”</a:t>
            </a:r>
            <a:endParaRPr lang="en-US" altLang="zh-CN" sz="1800" dirty="0"/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巧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记口诀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高价氧化低价还</a:t>
            </a:r>
            <a:r>
              <a:rPr lang="en-US" altLang="zh-CN" sz="18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1800" b="0" i="0">
                <a:solidFill>
                  <a:srgbClr val="000000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中间价态两边转</a:t>
            </a:r>
            <a:r>
              <a:rPr lang="en-US" altLang="zh-CN" sz="1800" b="0" i="0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（1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）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高低规律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①元素处于最高价态时，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只表现氧化性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②元素处于中间价态时，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既可能表现氧化性又可能表现还原性</a:t>
            </a:r>
            <a:r>
              <a:rPr lang="en-US" altLang="zh-CN" smtClean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</a:t>
            </a:r>
          </a:p>
          <a:p>
            <a:pPr latinLnBrk="1">
              <a:lnSpc>
                <a:spcPts val="3300"/>
              </a:lnSpc>
            </a:pPr>
            <a:r>
              <a:rPr lang="en-US" altLang="zh-CN" smtClean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③元素处于最低价态时，只表现还原性。</a:t>
            </a:r>
            <a:endParaRPr lang="en-US" altLang="zh-CN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b2b5026d?sp=1&amp;pid=74da49b3f&amp;color=0,0,0&amp;vtp=1&amp;bt=1&amp;bbb=1&amp;hb=1"/>
              <p:cNvSpPr/>
              <p:nvPr/>
            </p:nvSpPr>
            <p:spPr>
              <a:xfrm>
                <a:off x="832104" y="1078992"/>
                <a:ext cx="10533888" cy="46482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（2）归中规律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同种元素不同价态之间发生氧化还原反应时，高价态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低价态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中间价态，即“只靠拢</a:t>
                </a:r>
                <a:r>
                  <a:rPr lang="en-US" altLang="zh-CN" sz="18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不交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叉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”。</a:t>
                </a:r>
                <a:r>
                  <a:rPr lang="en-US" altLang="zh-CN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</a:p>
              <a:p>
                <a:pPr latinLnBrk="1">
                  <a:lnSpc>
                    <a:spcPts val="8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46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6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不交叉，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atinLnBrk="1">
                  <a:lnSpc>
                    <a:spcPts val="85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47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47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kern="0" smtClea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有交叉重合，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②同种元素相邻价态间不发生化学反应。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（应用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：</a:t>
                </a: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判断同种元素不同价态的物质间能否发生氧化还原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有还原性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有强氧化性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，但二者不能反</a:t>
                </a:r>
                <a:r>
                  <a:rPr lang="en-US" altLang="zh-CN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+4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价与</a:t>
                </a:r>
                <a14:m>
                  <m:oMath xmlns:m="http://schemas.openxmlformats.org/officeDocument/2006/math"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+6</m:t>
                    </m:r>
                  </m:oMath>
                </a14:m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价之间无稳定的中间价态</a:t>
                </a:r>
                <a:r>
                  <a:rPr lang="en-US" altLang="zh-CN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故可用浓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干燥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eb2b5026d?sp=1&amp;pid=74da49b3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4648200"/>
              </a:xfrm>
              <a:prstGeom prst="rect">
                <a:avLst/>
              </a:prstGeom>
              <a:blipFill>
                <a:blip r:embed="rId3"/>
                <a:stretch>
                  <a:fillRect l="-1389" r="-1331" b="-18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eb2b5026d?pid=74da49b3f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6481" y="2326132"/>
            <a:ext cx="3566160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4_BD#eb2b5026d?pid=74da49b3f&amp;color=0,0,0&amp;tib=255,255,255&amp;iip=2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6326" y="2669032"/>
            <a:ext cx="2103120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P_4_BD#eb2b5026d?pid=74da49b3f&amp;color=0,0,0&amp;tib=255,255,255&amp;iip=3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6481" y="3379978"/>
            <a:ext cx="379476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P_4_BD#eb2b5026d?pid=74da49b3f&amp;color=0,0,0&amp;tib=255,255,255&amp;iip=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3214" y="3732022"/>
            <a:ext cx="2066544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eb2b5026d?sp=1&amp;pid=74da49b3f&amp;color=0,0,0&amp;vtp=1&amp;bt=1&amp;bbb=1&amp;hb=1"/>
              <p:cNvSpPr/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（3）歧化规律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</a:t>
                </a:r>
                <a:r>
                  <a:rPr lang="en-US" altLang="zh-CN" sz="1800" b="1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里有</a:t>
                </a:r>
                <a:r>
                  <a:rPr lang="en-US" altLang="zh-CN" sz="1800" b="1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巧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记口诀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中间价态不稳定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一上一下两边转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同种元素的中间价态物质发生氧化还原反应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，生成该元素的高价态和低价态物质，即</a:t>
                </a:r>
                <a:r>
                  <a:rPr lang="en-US" altLang="zh-CN" sz="1800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中间价态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>
                    <a:solidFill>
                      <a:srgbClr val="00A0AF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高</a:t>
                </a:r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价态</a:t>
                </a:r>
                <a14:m>
                  <m:oMath xmlns:m="http://schemas.openxmlformats.org/officeDocument/2006/math">
                    <m:r>
                      <a:rPr lang="en-US" altLang="zh-CN" b="0" i="0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b="0" i="0" dirty="0">
                    <a:solidFill>
                      <a:srgbClr val="00A0A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低价态</a:t>
                </a:r>
                <a:r>
                  <a:rPr lang="en-US" altLang="zh-CN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dirty="0"/>
              </a:p>
            </p:txBody>
          </p:sp>
        </mc:Choice>
        <mc:Fallback>
          <p:sp>
            <p:nvSpPr>
              <p:cNvPr id="2" name="P_4_BD#eb2b5026d?sp=1&amp;pid=74da49b3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78992"/>
                <a:ext cx="10533888" cy="2095500"/>
              </a:xfrm>
              <a:prstGeom prst="rect">
                <a:avLst/>
              </a:prstGeom>
              <a:blipFill>
                <a:blip r:embed="rId3"/>
                <a:stretch>
                  <a:fillRect l="-1389" b="-43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eb2b5026d?pid=74da49b3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3263900"/>
            <a:ext cx="3236976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b2b5026d?sp=1&amp;pid=74da49b3f&amp;color=0,0,0&amp;vtp=1&amp;bt=1&amp;bbb=1&amp;hb=1"/>
          <p:cNvSpPr/>
          <p:nvPr/>
        </p:nvSpPr>
        <p:spPr>
          <a:xfrm>
            <a:off x="832104" y="1080000"/>
            <a:ext cx="10533888" cy="838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3.强弱规律</a:t>
            </a:r>
            <a:r>
              <a:rPr lang="en-US" altLang="zh-CN" sz="1800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（应用：比较物质间氧化性（或还原性）强弱，或判断氧化剂（或还原剂</a:t>
            </a:r>
            <a:r>
              <a:rPr lang="en-US" altLang="zh-CN" sz="1800" b="0" i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）</a:t>
            </a:r>
            <a:r>
              <a:rPr lang="en-US" altLang="zh-CN" sz="1800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和有还原性</a:t>
            </a:r>
          </a:p>
          <a:p>
            <a:pPr latinLnBrk="1">
              <a:lnSpc>
                <a:spcPts val="3300"/>
              </a:lnSpc>
            </a:pPr>
            <a:r>
              <a:rPr lang="en-US" altLang="zh-CN" b="0" i="0" smtClean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（</a:t>
            </a:r>
            <a:r>
              <a:rPr lang="en-US" altLang="zh-CN" b="0" i="0" dirty="0">
                <a:solidFill>
                  <a:srgbClr val="00A0AF"/>
                </a:solidFill>
                <a:latin typeface="微软雅黑" pitchFamily="34" charset="0"/>
                <a:ea typeface="楷体" pitchFamily="34" charset="-122"/>
                <a:cs typeface="微软雅黑" pitchFamily="34" charset="-120"/>
              </a:rPr>
              <a:t>或氧化性）的物质在一定条件下能否发生反应）</a:t>
            </a:r>
            <a:endParaRPr lang="en-US" altLang="zh-CN" dirty="0"/>
          </a:p>
        </p:txBody>
      </p:sp>
      <p:pic>
        <p:nvPicPr>
          <p:cNvPr id="3" name="P_4_BD#eb2b5026d?pid=74da49b3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36" y="2041644"/>
            <a:ext cx="4069080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eb2b5026d?pid=74da49b3f&amp;color=0,0,0&amp;vtp=1&amp;bbb=1"/>
              <p:cNvSpPr/>
              <p:nvPr/>
            </p:nvSpPr>
            <p:spPr>
              <a:xfrm>
                <a:off x="832104" y="2930644"/>
                <a:ext cx="10533888" cy="1676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还原性：还原剂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还原产物。氧化性：氧化剂</a:t>
                </a:r>
                <a14:m>
                  <m:oMath xmlns:m="http://schemas.openxmlformats.org/officeDocument/2006/math">
                    <m:r>
                      <a:rPr lang="en-US" altLang="zh-CN" sz="1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话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里有</a:t>
                </a: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“化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容易失去电子的物质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失去电子后形成的物质就越难得到电子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越</a:t>
                </a:r>
                <a:r>
                  <a:rPr lang="en-US" altLang="zh-CN" sz="1800" b="0" i="0" smtClean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容易得到电子的物质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得到电子后形成的物质就越难失去电子</a:t>
                </a:r>
                <a:r>
                  <a:rPr lang="en-US" altLang="zh-CN" sz="18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4" name="P_4_BD#eb2b5026d?pid=74da49b3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2930644"/>
                <a:ext cx="10533888" cy="1676400"/>
              </a:xfrm>
              <a:prstGeom prst="rect">
                <a:avLst/>
              </a:prstGeom>
              <a:blipFill>
                <a:blip r:embed="rId4"/>
                <a:stretch>
                  <a:fillRect l="-1389" b="-54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#eb2b5026d?sp=1&amp;pid=74da49b3f&amp;color=0,0,0&amp;vtp=1&amp;bt=1&amp;bbb=1"/>
              <p:cNvSpPr/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18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</a:t>
                </a:r>
                <a:r>
                  <a:rPr lang="en-US" altLang="zh-CN" sz="18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1800" b="1" i="0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先后规律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（1）同一氧化剂与多种还原剂混合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（该氧化剂的量不足时，还原性强的还原剂先被氧化）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已知还原性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①当氯气通入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FeBr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溶液时，氯气的量不足时首先氧化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（因为还原性：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②当氯气通入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FeI</m:t>
                        </m:r>
                      </m:e>
                      <m:sub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溶液时，氯气的量不足时首先氧化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（因为还原性：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dirty="0">
                        <a:solidFill>
                          <a:srgbClr val="00A0AF"/>
                        </a:solidFill>
                        <a:latin typeface="Cambria Math" panose="02040503050406030204" pitchFamily="18" charset="0"/>
                        <a:ea typeface="楷体" pitchFamily="34" charset="-122"/>
                        <a:cs typeface="楷体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A0AF"/>
                            </a:solidFill>
                            <a:latin typeface="Cambria Math" panose="02040503050406030204" pitchFamily="18" charset="0"/>
                            <a:ea typeface="楷体" pitchFamily="34" charset="-122"/>
                            <a:cs typeface="楷体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kern="0" spc="-9990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m</a:t>
                </a:r>
                <a:r>
                  <a:rPr lang="en-US" altLang="zh-CN" sz="100" kern="0" spc="-99900" smtClean="0">
                    <a:solidFill>
                      <a:srgbClr val="FFFFF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mtClean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）</a:t>
                </a: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（2）同一还原剂与多种氧化剂混合</a:t>
                </a:r>
                <a:r>
                  <a:rPr lang="en-US" altLang="zh-CN" dirty="0">
                    <a:solidFill>
                      <a:srgbClr val="00A0AF"/>
                    </a:solidFill>
                    <a:latin typeface="微软雅黑" pitchFamily="34" charset="0"/>
                    <a:ea typeface="楷体" pitchFamily="34" charset="-122"/>
                    <a:cs typeface="微软雅黑" pitchFamily="34" charset="-120"/>
                  </a:rPr>
                  <a:t>（该还原剂的量不足时，氧化性强的氧化剂先被还原）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已知氧化性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3300"/>
                  </a:lnSpc>
                </a:pPr>
                <a:r>
                  <a:rPr lang="en-US" altLang="zh-CN" smtClean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:r>
                  <a:rPr lang="en-US" altLang="zh-CN" smtClean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向含有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的溶液中加入铁粉，铁粉先与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反应，然后再依次与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反应。</a:t>
                </a:r>
                <a:endParaRPr lang="en-US" altLang="zh-CN" sz="1800" dirty="0"/>
              </a:p>
            </p:txBody>
          </p:sp>
        </mc:Choice>
        <mc:Fallback>
          <p:sp>
            <p:nvSpPr>
              <p:cNvPr id="2" name="P_4#eb2b5026d?sp=1&amp;pid=74da49b3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04" y="1080000"/>
                <a:ext cx="10533888" cy="3352800"/>
              </a:xfrm>
              <a:prstGeom prst="rect">
                <a:avLst/>
              </a:prstGeom>
              <a:blipFill>
                <a:blip r:embed="rId3"/>
                <a:stretch>
                  <a:fillRect l="-1389" b="-2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宽屏</PresentationFormat>
  <Paragraphs>70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 (正文)</vt:lpstr>
      <vt:lpstr>等线</vt:lpstr>
      <vt:lpstr>SimHei</vt:lpstr>
      <vt:lpstr>楷体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2</cp:revision>
  <dcterms:created xsi:type="dcterms:W3CDTF">2025-05-14T06:56:07Z</dcterms:created>
  <dcterms:modified xsi:type="dcterms:W3CDTF">2025-05-14T07:08:58Z</dcterms:modified>
  <cp:category/>
  <cp:contentStatus/>
</cp:coreProperties>
</file>