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262" autoAdjust="0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10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832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076261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a95ca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fa53af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076261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a95ca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fa53af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9_1#c6c63e8b7?vop=1&amp;pid=e076261d1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14781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EX.19_1#c6c63e8b7?vop=1&amp;pid=e076261d1&amp;color=0,0,0&amp;vtp=1&amp;bt=1&amp;bbb=1&amp;hb=1"/>
              <p:cNvSpPr/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蓝色透明溶液中含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根据互斥性原则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原溶液中不存在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取一定量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溶液放入足量打磨过的铝丝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溶液逐渐变为无色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除红色固体外没有其他固体生成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铝的金属活动性比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强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取一定量溶液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溶液后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有白色沉淀生成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该沉淀为硫酸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钡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原溶液含有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过滤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中得到的白色沉淀中加入足量盐酸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盐酸与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硫酸钡不反应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沉淀不溶解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向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中得到的溶液中加入硝酸酸化的硝酸银溶液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有白色沉淀生成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即生成了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但实验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溶液引入了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（进出性原则</a:t>
                </a:r>
                <a:r>
                  <a:rPr lang="en-US" altLang="zh-CN" b="0" i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无法确定原溶液中是否存在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O_4_EX.19_1#c6c63e8b7?vop=1&amp;pid=e076261d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1904" cy="2514600"/>
              </a:xfrm>
              <a:prstGeom prst="rect">
                <a:avLst/>
              </a:prstGeom>
              <a:blipFill>
                <a:blip r:embed="rId4"/>
                <a:stretch>
                  <a:fillRect l="-1390" r="-1795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650b4ece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d650b4ece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“拨开”离子检验、鉴别与推断的“迷雾”</a:t>
            </a:r>
            <a:endParaRPr lang="en-US" altLang="zh-CN" sz="4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732687e54?pid=3a95ca270&amp;color=0,0,0&amp;vtp=1&amp;bt=1&amp;bbb=1&amp;hb=1"/>
              <p:cNvSpPr/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做离子检验题时，稍不小心就会出错，只有排除杂质离子的干扰（最容易忽视的环节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），才能根据实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验现象得出正确的结论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。探索真相的过程会遇到很多假象，如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：无色溶液中加入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溶液后产生白色沉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淀，该白色沉淀不一定是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AgCl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等，这到底是为什么呢？如何“拨开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”各种离子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的检验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、鉴别与推断的重重迷雾呢？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想探明真相的话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，我们一起走进本大招中学习吧！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2" name="P_4_BD#732687e54?pid=3a95ca27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r="-1331" b="-46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32f650e5f?sp=1&amp;pid=ffa53af41&amp;color=0,0,0&amp;vtp=1&amp;bt=1&amp;bbb=1&amp;hb=1"/>
          <p:cNvSpPr/>
          <p:nvPr/>
        </p:nvSpPr>
        <p:spPr>
          <a:xfrm>
            <a:off x="832104" y="1080000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1.常见离子的检验与鉴别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根据离子性质及在实验中产生的现象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，可以把检验离子的方法归纳为生成气体型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、生成沉淀型和显示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特殊颜色型共三种类型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。常见离子的检验方法归纳如表所示：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4_BD#32f650e5f?colgroup=9,6,19,20&amp;pid=ffa53af4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8545409"/>
                  </p:ext>
                </p:extLst>
              </p:nvPr>
            </p:nvGraphicFramePr>
            <p:xfrm>
              <a:off x="832104" y="2448044"/>
              <a:ext cx="10506456" cy="3227324"/>
            </p:xfrm>
            <a:graphic>
              <a:graphicData uri="http://schemas.openxmlformats.org/drawingml/2006/table">
                <a:tbl>
                  <a:tblPr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21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76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（溶液呈酸性）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（溶液呈碱性）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稀硝酸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AgNO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该沉淀不溶于稀硝酸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Ag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AgCl</m:t>
                                  </m:r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先加入稀盐酸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无沉淀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气体产生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再加入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BaSO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682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（或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澄清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产生无色无臭气体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入澄清石灰水中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CO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2−</m:t>
                                  </m:r>
                                </m:sup>
                              </m:sSub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14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14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14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25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b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↑+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2400"/>
                            </a:lnSpc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2+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OH</m:t>
                                      </m:r>
                                    </m:e>
                                    <m:sup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−</m:t>
                                      </m:r>
                                    </m:sup>
                                  </m:s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zh-CN" i="1" spc="-100" baseline="-3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1400" b="0" i="1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bar>
                                              <m:barPr>
                                                <m:ctrlPr>
                                                  <a:rPr lang="en-US" altLang="zh-CN" sz="1400" b="0" i="1" spc="-100" baseline="-8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a:rPr lang="en-US" altLang="zh-CN" sz="1400" b="0" spc="-100" baseline="-1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         </m:t>
                                                </m:r>
                                              </m:e>
                                            </m:bar>
                                          </m:e>
                                        </m:ba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altLang="zh-CN" sz="1400" b="0" i="0" spc="-100" dirty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微软雅黑" pitchFamily="34" charset="-122"/>
                                            <a:cs typeface="微软雅黑" pitchFamily="34" charset="-120"/>
                                          </a:rPr>
                                          <m:t> </m:t>
                                        </m:r>
                                      </m:e>
                                    </m:mr>
                                  </m:m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CaCO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↓+</m:t>
                                  </m:r>
                                  <m:sSub>
                                    <m:sSubPr>
                                      <m:ctrlPr>
                                        <a:rPr lang="en-US" altLang="zh-CN" sz="14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zh-CN" sz="14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4_BD#32f650e5f?colgroup=9,6,19,20&amp;pid=ffa53af4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8545409"/>
                  </p:ext>
                </p:extLst>
              </p:nvPr>
            </p:nvGraphicFramePr>
            <p:xfrm>
              <a:off x="832104" y="2448044"/>
              <a:ext cx="10506456" cy="3227324"/>
            </p:xfrm>
            <a:graphic>
              <a:graphicData uri="http://schemas.openxmlformats.org/drawingml/2006/table">
                <a:tbl>
                  <a:tblPr/>
                  <a:tblGrid>
                    <a:gridCol w="1828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801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21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7764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检验试剂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原理或离子方程式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3" t="-101786" r="-475333" b="-76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3" t="-201786" r="-475333" b="-66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紫色石蕊溶液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3" t="-167327" r="-475333" b="-2663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333" t="-167327" r="-579048" b="-2663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产生白色沉淀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该沉淀不溶于稀硝酸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226" t="-167327" r="-323" b="-2663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82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3" t="-264706" r="-475333" b="-1637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333" t="-264706" r="-579048" b="-1637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6027" t="-264706" r="-104714" b="-1637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226" t="-264706" r="-323" b="-1637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682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3" t="-233962" r="-475333" b="-50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稀盐酸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澄清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加入稀盐酸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产生无色无臭气体</a:t>
                          </a:r>
                          <a:r>
                            <a:rPr lang="en-US" altLang="zh-CN" sz="14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将气体通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入澄清石灰水中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石灰水变浑浊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226" t="-233962" r="-323" b="-50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#32f650e5f?pid=ffa53af41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1687" y="1555505"/>
            <a:ext cx="8388625" cy="41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_BD#32f650e5f?pid=ffa53af41&amp;color=0,0,0&amp;vtp=1&amp;bbb=1&amp;hb=1"/>
              <p:cNvSpPr/>
              <p:nvPr/>
            </p:nvSpPr>
            <p:spPr>
              <a:xfrm>
                <a:off x="827532" y="2171700"/>
                <a:ext cx="10533888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例如，检验粗盐中是否含有硫酸钠杂质时，可取少量粗盐于洁净的小试管中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加入蒸馏水溶解后加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入几滴盐酸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无明显现象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再加几滴氯化钡溶液振荡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在试管内出现白色沉淀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说明粗盐中含有硫酸</a:t>
                </a:r>
                <a:endParaRPr lang="en-US" altLang="zh-CN" sz="18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根离子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P_4_BD#32f650e5f?pid=ffa53af4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32" y="2171700"/>
                <a:ext cx="10533888" cy="1257300"/>
              </a:xfrm>
              <a:prstGeom prst="rect">
                <a:avLst/>
              </a:prstGeom>
              <a:blipFill>
                <a:blip r:embed="rId4"/>
                <a:stretch>
                  <a:fillRect l="-1389" r="-58" b="-72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#32f650e5f?sp=1&amp;pid=ffa53af41&amp;color=0,0,0&amp;vtp=1&amp;bt=1&amp;bbb=1"/>
              <p:cNvSpPr/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.利用离子的检验进行推断的四个原则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（1）肯定性原则：根据实验现象推出溶液中肯定存在或肯定不存在的离子。记住几种常见的使溶液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显色的离子。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（2）互斥性原则：在肯定某些离子存在的同时，结合离子共存规律，可以否定一些离子的存在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，若原溶液中含有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，则一定不含有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等；若原溶液中含有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，则肯定不含有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（3）电中性原则：溶液呈电中性，一定既有阳离子，又有阴离子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，且溶液中正电荷总数与负电荷总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数相等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（这一原则可用于确定一些隐含的离子）。例如，某混合物的水溶液中，可能含有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中的若干种，若通过有关实验现象已经得出肯定存在较多的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，则一定不存在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，这时根据电中性原则就可以推出一定存在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pc="-10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（4）进出性原则：通常在实验过程中使用，是指在实验过程中反应生成或引入的离子对后续实验的干扰。</a:t>
                </a:r>
                <a:endParaRPr lang="en-US" altLang="zh-CN" sz="1800" dirty="0"/>
              </a:p>
            </p:txBody>
          </p:sp>
        </mc:Choice>
        <mc:Fallback xmlns="">
          <p:sp>
            <p:nvSpPr>
              <p:cNvPr id="2" name="P_4#32f650e5f?sp=1&amp;pid=ffa53af4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191000"/>
              </a:xfrm>
              <a:prstGeom prst="rect">
                <a:avLst/>
              </a:prstGeom>
              <a:blipFill>
                <a:blip r:embed="rId3"/>
                <a:stretch>
                  <a:fillRect l="-1389" r="-1273" b="-21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1_1#c6c63e8b7?vop=1&amp;pid=e076261d1&amp;color=0,0,0&amp;vtp=1&amp;bt=1&amp;bbb=1&amp;hb=1"/>
              <p:cNvSpPr/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现有一蓝色透明溶液，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只可能含有大量的以下离子中的若干种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。取少量该溶液进行以下实验，已知溶液中离子个数均相等。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①：取一定量溶液放入足量打磨过的铝丝，溶液逐渐变为无色，除红色固体外没有其他固体生成。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②：取一定量溶液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，加入足量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溶液后，有白色沉淀生成，过滤。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③：向②中得到的白色沉淀中加入足量盐酸，沉淀____。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④：向②中得到的溶液中加入硝酸酸化的硝酸银溶液，有白色沉淀生成。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根据上述实验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，回答以下问题。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1_1#c6c63e8b7?vop=1&amp;pid=e076261d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933700"/>
              </a:xfrm>
              <a:prstGeom prst="rect">
                <a:avLst/>
              </a:prstGeom>
              <a:blipFill>
                <a:blip r:embed="rId3"/>
                <a:stretch>
                  <a:fillRect l="-1389" b="-3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2_1#aaff7a150?vop=1&amp;pid=c6c63e8b7&amp;color=0,0,0&amp;vtp=1&amp;bbb=1"/>
          <p:cNvSpPr/>
          <p:nvPr/>
        </p:nvSpPr>
        <p:spPr>
          <a:xfrm>
            <a:off x="832104" y="400639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不做任何实验就可以确定原溶液中一定存在的离子是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填离子符号，下同）。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3_1#aaff7a150.blank?vop=1&amp;pid=c6c63e8b7&amp;color=0,0,0&amp;vpa=1&amp;vtp=1&amp;bbb=1"/>
              <p:cNvSpPr/>
              <p:nvPr/>
            </p:nvSpPr>
            <p:spPr>
              <a:xfrm>
                <a:off x="6837617" y="4037258"/>
                <a:ext cx="600012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3_1#aaff7a150.blank?vop=1&amp;pid=c6c63e8b7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617" y="4037258"/>
                <a:ext cx="600012" cy="292100"/>
              </a:xfrm>
              <a:prstGeom prst="rect">
                <a:avLst/>
              </a:prstGeom>
              <a:blipFill>
                <a:blip r:embed="rId4"/>
                <a:stretch>
                  <a:fillRect l="-5102" t="-2083" b="-4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4_1#aaff7a150?vop=1&amp;pid=c6c63e8b7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4581517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S.4_1#aaff7a150?vop=1&amp;pid=c6c63e8b7&amp;color=0,0,0&amp;vtp=1&amp;bbb=1"/>
              <p:cNvSpPr/>
              <p:nvPr/>
            </p:nvSpPr>
            <p:spPr>
              <a:xfrm>
                <a:off x="832104" y="4460415"/>
                <a:ext cx="10531904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溶液显蓝色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则不做任何实验就可以确定原溶液中一定存在的离子是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5_AS.4_1#aaff7a150?vop=1&amp;pid=c6c63e8b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460415"/>
                <a:ext cx="10531904" cy="469900"/>
              </a:xfrm>
              <a:prstGeom prst="rect">
                <a:avLst/>
              </a:prstGeom>
              <a:blipFill>
                <a:blip r:embed="rId6"/>
                <a:stretch>
                  <a:fillRect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_1#99d032e1d?vop=1&amp;pid=c6c63e8b7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（2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z="1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由上述信息推断该溶液中一定不含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，无法确定的离子是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3300"/>
              </a:lnSpc>
            </a:pP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6_1#99d032e1d.blank?vop=1&amp;pid=c6c63e8b7&amp;color=0,0,0&amp;vpa=2&amp;vtp=1&amp;bbb=1&amp;rh=22"/>
              <p:cNvSpPr/>
              <p:nvPr/>
            </p:nvSpPr>
            <p:spPr>
              <a:xfrm>
                <a:off x="5008816" y="1114552"/>
                <a:ext cx="2675001" cy="279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6_1#99d032e1d.blank?vop=1&amp;pid=c6c63e8b7&amp;color=0,0,0&amp;vpa=2&amp;vtp=1&amp;bbb=1&amp;rh=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816" y="1114552"/>
                <a:ext cx="2675001" cy="279400"/>
              </a:xfrm>
              <a:prstGeom prst="rect">
                <a:avLst/>
              </a:prstGeom>
              <a:blipFill>
                <a:blip r:embed="rId3"/>
                <a:stretch>
                  <a:fillRect l="-1142" t="-28261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7_1#99d032e1d.blank?vop=1&amp;pid=c6c63e8b7&amp;color=0,0,0&amp;vpa=3&amp;vtp=1&amp;bbb=1&amp;hb=1"/>
              <p:cNvSpPr/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349"/>
                  </a:lnSpc>
                </a:pPr>
                <a:r>
                  <a:rPr lang="en-US" altLang="zh-CN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5_AN.7_1#99d032e1d.blank?vop=1&amp;pid=c6c63e8b7&amp;color=0,0,0&amp;vpa=3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40892"/>
                <a:ext cx="10531904" cy="838200"/>
              </a:xfrm>
              <a:prstGeom prst="rect">
                <a:avLst/>
              </a:prstGeom>
              <a:blipFill>
                <a:blip r:embed="rId4"/>
                <a:stretch>
                  <a:fillRect l="-811" b="-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AS.8_1#99d032e1d?vop=1&amp;pid=c6c63e8b7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00716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S.8_1#99d032e1d?vop=1&amp;pid=c6c63e8b7&amp;color=0,0,0&amp;vtp=1&amp;bbb=1&amp;hb=1"/>
              <p:cNvSpPr/>
              <p:nvPr/>
            </p:nvSpPr>
            <p:spPr>
              <a:xfrm>
                <a:off x="832104" y="1939346"/>
                <a:ext cx="10531904" cy="850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由上述实验推断该混合溶液中一定不含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无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法确定的离子是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5_AS.8_1#99d032e1d?vop=1&amp;pid=c6c63e8b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939346"/>
                <a:ext cx="10531904" cy="850900"/>
              </a:xfrm>
              <a:prstGeom prst="rect">
                <a:avLst/>
              </a:prstGeom>
              <a:blipFill>
                <a:blip r:embed="rId6"/>
                <a:stretch>
                  <a:fillRect l="-1390" r="-753" b="-107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BD.9_1#acfcf2ec0?vop=1&amp;pid=c6c63e8b7&amp;color=0,0,0&amp;vtp=1&amp;bbb=1&amp;hb=1"/>
          <p:cNvSpPr/>
          <p:nvPr/>
        </p:nvSpPr>
        <p:spPr>
          <a:xfrm>
            <a:off x="832104" y="27813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（3）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写出实验①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中发生的反应的离子方程式：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③中横线上的内容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填“溶解”或“不溶解”）。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10_1#acfcf2ec0.blank?vop=1&amp;pid=c6c63e8b7&amp;color=0,0,0&amp;vpa=4&amp;vtp=1&amp;bbb=1"/>
              <p:cNvSpPr/>
              <p:nvPr/>
            </p:nvSpPr>
            <p:spPr>
              <a:xfrm>
                <a:off x="5669216" y="2793111"/>
                <a:ext cx="2947861" cy="304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5_AN.10_1#acfcf2ec0.blank?vop=1&amp;pid=c6c63e8b7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216" y="2793111"/>
                <a:ext cx="2947861" cy="304800"/>
              </a:xfrm>
              <a:prstGeom prst="rect">
                <a:avLst/>
              </a:prstGeom>
              <a:blipFill>
                <a:blip r:embed="rId7"/>
                <a:stretch>
                  <a:fillRect l="-1033" r="-82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5_AN.11_1#acfcf2ec0.blank?vop=1&amp;pid=c6c63e8b7&amp;color=0,0,0&amp;vpa=5&amp;vtp=1&amp;bbb=1"/>
          <p:cNvSpPr/>
          <p:nvPr/>
        </p:nvSpPr>
        <p:spPr>
          <a:xfrm>
            <a:off x="1066260" y="3169920"/>
            <a:ext cx="85248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不溶解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10" name="QB_5_AS.12_1#acfcf2ec0?vop=1&amp;pid=c6c63e8b7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05154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5_AS.12_1#acfcf2ec0?vop=1&amp;pid=c6c63e8b7&amp;color=0,0,0&amp;vtp=1&amp;bbb=1&amp;hb=1"/>
              <p:cNvSpPr/>
              <p:nvPr/>
            </p:nvSpPr>
            <p:spPr>
              <a:xfrm>
                <a:off x="832104" y="3641146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中铝单质和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发生置换反应生成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r>
                      <m:rPr>
                        <m:sty m:val="p"/>
                      </m:rP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盐酸与硫酸钡不反应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沉淀不溶解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中横线上的内容为不溶解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1" name="QB_5_AS.12_1#acfcf2ec0?vop=1&amp;pid=c6c63e8b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41146"/>
                <a:ext cx="10531904" cy="838200"/>
              </a:xfrm>
              <a:prstGeom prst="rect">
                <a:avLst/>
              </a:prstGeom>
              <a:blipFill>
                <a:blip r:embed="rId8"/>
                <a:stretch>
                  <a:fillRect l="-811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3_1#06dbf3390?vop=1&amp;pid=c6c63e8b7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（4）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写出实验④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中发生的反应的离子方程式：</a:t>
            </a:r>
            <a:r>
              <a:rPr lang="en-US" altLang="zh-CN" sz="1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1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14_1#06dbf3390.blank?vop=1&amp;pid=c6c63e8b7&amp;color=0,0,0&amp;vpa=6&amp;vtp=1&amp;bbb=1&amp;rh=23.75"/>
              <p:cNvSpPr/>
              <p:nvPr/>
            </p:nvSpPr>
            <p:spPr>
              <a:xfrm>
                <a:off x="5681916" y="1081532"/>
                <a:ext cx="212337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14_1#06dbf3390.blank?vop=1&amp;pid=c6c63e8b7&amp;color=0,0,0&amp;vpa=6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1916" y="1081532"/>
                <a:ext cx="2123377" cy="301625"/>
              </a:xfrm>
              <a:prstGeom prst="rect">
                <a:avLst/>
              </a:prstGeom>
              <a:blipFill>
                <a:blip r:embed="rId3"/>
                <a:stretch>
                  <a:fillRect l="-2299" r="-1437" b="-2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15_1#06dbf3390?vop=1&amp;pid=c6c63e8b7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5_1#06dbf3390?vop=1&amp;pid=c6c63e8b7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中硝酸银溶液与氯离子反应生成氯化银沉淀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发生的反应的离子方程式为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Ag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AgCl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AS.15_1#06dbf3390?vop=1&amp;pid=c6c63e8b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5"/>
                <a:stretch>
                  <a:fillRect l="-1042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BD.16_1#6f0f16809?vop=1&amp;pid=c6c63e8b7&amp;color=0,0,0&amp;vtp=1&amp;bbb=1&amp;hb=1"/>
          <p:cNvSpPr/>
          <p:nvPr/>
        </p:nvSpPr>
        <p:spPr>
          <a:xfrm>
            <a:off x="832104" y="2371407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（5）</a:t>
            </a: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为了进一步确定溶液成分，继续进行了以下实验。实验⑤：取一定量原溶液，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加入足量硝酸钡，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有白色沉淀生成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，过滤，向滤液中加入足量的硝酸银溶液，仍有白色沉淀生成，综合上述实验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，此溶液中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的离子为</a:t>
            </a:r>
            <a:r>
              <a:rPr lang="en-US" altLang="zh-CN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17_1#6f0f16809.blank?vop=1&amp;pid=c6c63e8b7&amp;color=0,0,0&amp;vpa=7&amp;vtp=1&amp;bbb=1"/>
              <p:cNvSpPr/>
              <p:nvPr/>
            </p:nvSpPr>
            <p:spPr>
              <a:xfrm>
                <a:off x="1763967" y="3249612"/>
                <a:ext cx="2492121" cy="292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17_1#6f0f16809.blank?vop=1&amp;pid=c6c63e8b7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967" y="3249612"/>
                <a:ext cx="2492121" cy="292100"/>
              </a:xfrm>
              <a:prstGeom prst="rect">
                <a:avLst/>
              </a:prstGeom>
              <a:blipFill>
                <a:blip r:embed="rId6"/>
                <a:stretch>
                  <a:fillRect l="-978" t="-27083" b="-437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5_AS.18_1#6f0f16809?vop=1&amp;pid=c6c63e8b7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716552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AS.18_1#6f0f16809?vop=1&amp;pid=c6c63e8b7&amp;color=0,0,0&amp;vtp=1&amp;bbb=1&amp;hb=1"/>
              <p:cNvSpPr/>
              <p:nvPr/>
            </p:nvSpPr>
            <p:spPr>
              <a:xfrm>
                <a:off x="832104" y="3650353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实验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中足量硝酸钡消耗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过滤后再加入硝酸银溶液得到白色沉淀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说明原溶液含有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又已知溶液中离子个数均相等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由溶液呈电中性可知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一定不含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则此溶液中的离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子为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5_AS.18_1#6f0f16809?vop=1&amp;pid=c6c63e8b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650353"/>
                <a:ext cx="10531904" cy="1257300"/>
              </a:xfrm>
              <a:prstGeom prst="rect">
                <a:avLst/>
              </a:prstGeom>
              <a:blipFill>
                <a:blip r:embed="rId7"/>
                <a:stretch>
                  <a:fillRect l="-1390" r="-150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Microsoft Office PowerPoint</Application>
  <PresentationFormat>宽屏</PresentationFormat>
  <Paragraphs>103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SimHei</vt:lpstr>
      <vt:lpstr>SimSun</vt:lpstr>
      <vt:lpstr>微软雅黑</vt:lpstr>
      <vt:lpstr>Arial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</cp:revision>
  <dcterms:created xsi:type="dcterms:W3CDTF">2025-05-14T15:35:27Z</dcterms:created>
  <dcterms:modified xsi:type="dcterms:W3CDTF">2025-05-14T16:06:41Z</dcterms:modified>
  <cp:category/>
  <cp:contentStatus/>
</cp:coreProperties>
</file>