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0549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f47322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e4125c7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01a65d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f47322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0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e4125c7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01a65d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c3af50249?sp=1&amp;pid=801a65dee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3.图示法表示氧化物之间的关系</a:t>
            </a:r>
            <a:endParaRPr lang="en-US" altLang="zh-CN" sz="1800" dirty="0"/>
          </a:p>
        </p:txBody>
      </p:sp>
      <p:pic>
        <p:nvPicPr>
          <p:cNvPr id="3" name="P_4_BD#c3af50249?pid=801a65dee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2232" y="1622544"/>
            <a:ext cx="3904488" cy="12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#c3af50249?pid=801a65dee&amp;color=0,0,0&amp;vtp=1&amp;bbb=1&amp;hb=1"/>
              <p:cNvSpPr/>
              <p:nvPr/>
            </p:nvSpPr>
            <p:spPr>
              <a:xfrm>
                <a:off x="832104" y="2981444"/>
                <a:ext cx="105465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总结</a:t>
                </a:r>
                <a:endParaRPr lang="en-US" altLang="zh-CN" sz="1800" dirty="0"/>
              </a:p>
              <a:p>
                <a:pPr algn="ctr" latinLnBrk="1">
                  <a:lnSpc>
                    <a:spcPts val="3300"/>
                  </a:lnSpc>
                </a:pPr>
                <a:r>
                  <a:rPr lang="en-US" altLang="zh-CN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定三不定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楷体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从关系图中很容易得出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碱性氧化物一定是金属氧化物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金属氧化物不一定是碱性氧化物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zh-CN" altLang="en-US" b="0" i="0" kern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酸性氧化物不一定是非金属氧化物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非金属氧化物不一定是酸性氧化物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P_4#c3af50249?pid=801a65de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981444"/>
                <a:ext cx="10546588" cy="2095500"/>
              </a:xfrm>
              <a:prstGeom prst="rect">
                <a:avLst/>
              </a:prstGeom>
              <a:blipFill>
                <a:blip r:embed="rId4"/>
                <a:stretch>
                  <a:fillRect l="-1387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_1#397db1d6f?vop=1&amp;pid=9f4732215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下列物质的分类正确的是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" name="QB_4_BD.1_2#397db1d6f?colgroup=5,9,9,11,9,9&amp;vop=1&amp;pid=9f4732215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98724735"/>
                  </p:ext>
                </p:extLst>
              </p:nvPr>
            </p:nvGraphicFramePr>
            <p:xfrm>
              <a:off x="832104" y="1622425"/>
              <a:ext cx="10515600" cy="1704340"/>
            </p:xfrm>
            <a:graphic>
              <a:graphicData uri="http://schemas.openxmlformats.org/drawingml/2006/table">
                <a:tbl>
                  <a:tblPr/>
                  <a:tblGrid>
                    <a:gridCol w="10607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922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830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3134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8308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78308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P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5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KOH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PO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CaO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Ba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ClO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CuO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" name="QB_4_BD.1_2#397db1d6f?colgroup=5,9,9,11,9,9&amp;vop=1&amp;pid=9f4732215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98724735"/>
                  </p:ext>
                </p:extLst>
              </p:nvPr>
            </p:nvGraphicFramePr>
            <p:xfrm>
              <a:off x="832104" y="1622425"/>
              <a:ext cx="10515600" cy="1704340"/>
            </p:xfrm>
            <a:graphic>
              <a:graphicData uri="http://schemas.openxmlformats.org/drawingml/2006/table">
                <a:tbl>
                  <a:tblPr/>
                  <a:tblGrid>
                    <a:gridCol w="10607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922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830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3134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8308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78308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9524" t="-101786" r="-428571" b="-3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60068" t="-101786" r="-330034" b="-3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526" t="-101786" r="-154474" b="-3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1096" t="-101786" r="-101027" b="-3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9420" t="-101786" r="-683" b="-3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9524" t="-201786" r="-428571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60068" t="-201786" r="-330034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526" t="-201786" r="-154474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1096" t="-201786" r="-101027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9420" t="-201786" r="-683" b="-2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9524" t="-301786" r="-428571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60068" t="-301786" r="-330034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526" t="-301786" r="-154474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1096" t="-301786" r="-101027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9420" t="-301786" r="-683" b="-1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9524" t="-401786" r="-428571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60068" t="-401786" r="-330034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526" t="-401786" r="-154474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1096" t="-401786" r="-101027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9420" t="-401786" r="-683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4_AN.2_1#397db1d6f.bracket?vop=1&amp;pid=9f4732215&amp;color=0,0,0&amp;vpa=1&amp;vtp=1"/>
          <p:cNvSpPr/>
          <p:nvPr/>
        </p:nvSpPr>
        <p:spPr>
          <a:xfrm>
            <a:off x="3988848" y="1075817"/>
            <a:ext cx="3190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dirty="0"/>
          </a:p>
        </p:txBody>
      </p:sp>
      <p:pic>
        <p:nvPicPr>
          <p:cNvPr id="5" name="QB_4_AS.3_1#397db1d6f?vop=1&amp;pid=9f4732215&amp;color=0,0,0&amp;tib=255,255,255&amp;iip=1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527933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S.3_1#397db1d6f?vop=1&amp;pid=9f4732215&amp;color=0,0,0&amp;vtp=1&amp;bbb=1&amp;hb=1"/>
              <p:cNvSpPr/>
              <p:nvPr/>
            </p:nvSpPr>
            <p:spPr>
              <a:xfrm>
                <a:off x="832104" y="3463925"/>
                <a:ext cx="10531904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是碱不是盐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为酸性氧化物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不是酸性氧化物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属于不成盐氧化物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俗称纯碱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但其是盐不是碱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在水溶液中解离出的阳离子都是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的才是酸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盐不是酸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DengXian" pitchFamily="34" charset="0"/>
                    <a:ea typeface="DengXian" pitchFamily="34" charset="-122"/>
                    <a:cs typeface="DengXian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S.3_1#397db1d6f?vop=1&amp;pid=9f473221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463925"/>
                <a:ext cx="10531904" cy="1257300"/>
              </a:xfrm>
              <a:prstGeom prst="rect">
                <a:avLst/>
              </a:prstGeom>
              <a:blipFill>
                <a:blip r:embed="rId5"/>
                <a:stretch>
                  <a:fillRect l="-1390" r="-753" b="-82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d9c8431ee.fixed?pid=f3191830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d9c8431ee.fixed?pid=f31918302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“顿悟式”判断酸性氧化物和碱性氧化物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b27ed7994?pid=4e4125c7c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酸性氧化物、碱性氧化物这组概念与另一组概念金属氧化物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非金属氧化物之间的关系是不是不容易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捋清楚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？本通法从物质分类的角度让你顿悟多种氧化物之间的关联。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c3af50249?sp=1&amp;pid=801a65dee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1.氧化物的分类</a:t>
            </a:r>
            <a:endParaRPr lang="en-US" altLang="zh-CN" sz="1800" dirty="0"/>
          </a:p>
        </p:txBody>
      </p:sp>
      <p:pic>
        <p:nvPicPr>
          <p:cNvPr id="3" name="P_4_BD#c3af50249?pid=801a65dee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47872" y="1622544"/>
            <a:ext cx="5093208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c3af50249?sp=1&amp;pid=801a65dee&amp;color=0,0,0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酸性氧化物与碱性氧化物的判断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（1）酸性氧化物的判断方法</a:t>
            </a:r>
            <a:endParaRPr lang="en-US" altLang="zh-CN" sz="1800" dirty="0"/>
          </a:p>
        </p:txBody>
      </p:sp>
      <p:pic>
        <p:nvPicPr>
          <p:cNvPr id="4" name="P_4_BD#c3af50249?pid=801a65dee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98264" y="2041644"/>
            <a:ext cx="3392424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4_BD#c3af50249?sp=1&amp;pid=801a65dee&amp;color=0,0,0&amp;vtp=1&amp;bbb=1&amp;hb=1"/>
              <p:cNvSpPr/>
              <p:nvPr/>
            </p:nvSpPr>
            <p:spPr>
              <a:xfrm>
                <a:off x="832104" y="3959344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①根据酸性氧化物的性质判断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在酸性氧化物与水或碱的反应中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，反应前后酸性氧化物的中心元素（非氧元素）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化合价均未发生变化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例如：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反应时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C元素为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</m:oMath>
                </a14:m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C元素也为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为酸性氧化物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5" name="P_4_BD#c3af50249?sp=1&amp;pid=801a65de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959344"/>
                <a:ext cx="10533888" cy="1257300"/>
              </a:xfrm>
              <a:prstGeom prst="rect">
                <a:avLst/>
              </a:prstGeom>
              <a:blipFill>
                <a:blip r:embed="rId4"/>
                <a:stretch>
                  <a:fillRect l="-1389" r="-3530" b="-7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3af50249?sp=1&amp;pid=801a65dee&amp;color=0,0,0&amp;mp=1&amp;vtp=1&amp;bt=1&amp;bb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②特例法直接秒杀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先上结论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：大部分非金属氧化物都是酸性氧化物。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绝大部分非金属氧化物是酸性氧化物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，但是酸性氧化物不一定都是非金属氧化物。它们的关系如图：</a:t>
            </a:r>
            <a:endParaRPr lang="en-US" altLang="zh-CN" sz="1800" dirty="0"/>
          </a:p>
        </p:txBody>
      </p:sp>
      <p:pic>
        <p:nvPicPr>
          <p:cNvPr id="3" name="P_4_BD#c3af50249?pid=801a65dee&amp;color=0,0,0&amp;mp=1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4528" y="2451100"/>
            <a:ext cx="3730752" cy="130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c3af50249?bid=1&amp;pid=801a65dee&amp;color=0,0,0&amp;mp=1&amp;vtp=1"/>
              <p:cNvSpPr/>
              <p:nvPr/>
            </p:nvSpPr>
            <p:spPr>
              <a:xfrm>
                <a:off x="2637093" y="3886200"/>
                <a:ext cx="8686673" cy="166116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ct val="1500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.酸性氧化物：大部分非金属氧化物都是酸性氧化物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金属氧化物中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为酸性氧化物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endParaRPr lang="en-US" altLang="zh-CN" sz="1800" dirty="0"/>
              </a:p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.不成盐氧化物：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</a:t>
                </a:r>
                <a:endParaRPr lang="en-US" altLang="zh-CN" sz="1800" dirty="0"/>
              </a:p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过氧化物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P_4_BD#c3af50249?bid=1&amp;pid=801a65dee&amp;color=0,0,0&amp;mp=1&amp;vtp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7093" y="3886200"/>
                <a:ext cx="8686673" cy="1661160"/>
              </a:xfrm>
              <a:prstGeom prst="rect">
                <a:avLst/>
              </a:prstGeom>
              <a:blipFill>
                <a:blip r:embed="rId4"/>
                <a:stretch>
                  <a:fillRect l="-1684" t="-368" r="-1193" b="-551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P_4_BD#c3af50249?bid=1&amp;pid=801a65dee&amp;color=0,0,0&amp;mp=1&amp;vtp=1"/>
          <p:cNvSpPr/>
          <p:nvPr/>
        </p:nvSpPr>
        <p:spPr>
          <a:xfrm>
            <a:off x="832105" y="4361180"/>
            <a:ext cx="1481138" cy="419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非金属氧化物</a:t>
            </a:r>
            <a:endParaRPr lang="en-US" altLang="zh-CN" sz="1800" dirty="0"/>
          </a:p>
          <a:p>
            <a:pPr algn="l" latinLnBrk="1">
              <a:lnSpc>
                <a:spcPct val="150000"/>
              </a:lnSpc>
            </a:pPr>
            <a:endParaRPr lang="en-US" altLang="zh-CN" sz="1800" dirty="0"/>
          </a:p>
        </p:txBody>
      </p:sp>
      <p:sp>
        <p:nvSpPr>
          <p:cNvPr id="6" name="SystemAddBraceShape"/>
          <p:cNvSpPr/>
          <p:nvPr/>
        </p:nvSpPr>
        <p:spPr>
          <a:xfrm>
            <a:off x="2319593" y="4140200"/>
            <a:ext cx="165100" cy="1264920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c3af50249?sp=1&amp;pid=801a65dee&amp;color=0,0,0&amp;vtp=1&amp;bt=1&amp;bbb=1"/>
              <p:cNvSpPr/>
              <p:nvPr/>
            </p:nvSpPr>
            <p:spPr>
              <a:xfrm>
                <a:off x="832104" y="1078992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碱性氧化物的判断方法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①根据碱性氧化物的性质判断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碱性氧化物的判断方法与酸性氧化物的判断方法类似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，同样根据反应前后中心元素（非氧元素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合价不变来判断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。例如：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与稀盐酸反应时，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元素为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元素也为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价，故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碱性氧化物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c3af50249?sp=1&amp;pid=801a65de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2095500"/>
              </a:xfrm>
              <a:prstGeom prst="rect">
                <a:avLst/>
              </a:prstGeom>
              <a:blipFill>
                <a:blip r:embed="rId3"/>
                <a:stretch>
                  <a:fillRect l="-1389" r="-1331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_4_BD#c3af50249?pid=801a65dee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9120" y="3263900"/>
            <a:ext cx="3419856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3af50249?sp=1&amp;pid=801a65dee&amp;color=0,0,0&amp;mp=1&amp;vtp=1&amp;bt=1&amp;bb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②特例法直接秒杀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先上结论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：大部分金属氧化物都是碱性氧化物。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碱性氧化物一定是金属氧化物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，但金属氧化物不一定都是碱性氧化物。它们的关系如图：</a:t>
            </a:r>
            <a:endParaRPr lang="en-US" altLang="zh-CN" sz="1800" dirty="0"/>
          </a:p>
        </p:txBody>
      </p:sp>
      <p:pic>
        <p:nvPicPr>
          <p:cNvPr id="3" name="P_4_BD#c3af50249?pid=801a65dee&amp;color=0,0,0&amp;mp=1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1144" y="2451100"/>
            <a:ext cx="3026664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c3af50249?pid=801a65dee&amp;color=0,0,0&amp;mp=1&amp;vtp=1&amp;bbb=1"/>
              <p:cNvSpPr/>
              <p:nvPr/>
            </p:nvSpPr>
            <p:spPr>
              <a:xfrm>
                <a:off x="832104" y="3746500"/>
                <a:ext cx="10533888" cy="173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13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金属氧化物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.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碱性氧化物：大部分金属氧化物都是碱性氧化物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.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酸性氧化物：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Mn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O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7</m:t>
                                </m:r>
                              </m:sub>
                            </m:s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、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CrO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等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.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过氧化物：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Na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O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等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d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.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超氧化物：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KO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等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e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.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两性氧化物：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Al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O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、</m:t>
                            </m:r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ZnO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等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P_4_BD#c3af50249?pid=801a65dee&amp;color=0,0,0&amp;mp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746500"/>
                <a:ext cx="10533888" cy="1739900"/>
              </a:xfrm>
              <a:prstGeom prst="rect">
                <a:avLst/>
              </a:prstGeom>
              <a:blipFill>
                <a:blip r:embed="rId4"/>
                <a:stretch>
                  <a:fillRect l="-1389" b="-3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3af50249?pid=801a65dee&amp;color=0,0,0&amp;mp=1&amp;vtp=1&amp;bt=1&amp;bbb=1&amp;hb=1"/>
          <p:cNvSpPr/>
          <p:nvPr/>
        </p:nvSpPr>
        <p:spPr>
          <a:xfrm>
            <a:off x="832104" y="1080000"/>
            <a:ext cx="10533888" cy="2514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话里有“化”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酸性氧化物和碱性氧化物的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判断一定要从其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定义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分析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是否能与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酸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或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1800" b="0" i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碱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反应</a:t>
            </a:r>
            <a:r>
              <a:rPr lang="en-US" altLang="zh-CN" b="0" i="0" dirty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b="0" i="0" dirty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是否生成</a:t>
            </a:r>
            <a:r>
              <a:rPr lang="en-US" altLang="zh-CN" b="0" i="0" dirty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b="0" i="0" dirty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盐</a:t>
            </a:r>
            <a:r>
              <a:rPr lang="en-US" altLang="zh-CN" b="0" i="0" dirty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 b="0" i="0" dirty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和</a:t>
            </a:r>
            <a:r>
              <a:rPr lang="en-US" altLang="zh-CN" b="0" i="0" dirty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b="0" i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水</a:t>
            </a:r>
            <a:r>
              <a:rPr lang="en-US" altLang="zh-CN" b="0" i="0" smtClean="0">
                <a:solidFill>
                  <a:srgbClr val="00A0A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对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生成盐和水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的理解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：①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只生成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盐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水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两种物质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不能有其他类型的生成物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；②“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盐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只有一种盐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不能生成多种盐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酸性氧化物与碱的反应不属于复分解反应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碱性氧化物与酸的反应属于复分解反应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反应中元素的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化合价均未发生变化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</Words>
  <Application>Microsoft Office PowerPoint</Application>
  <PresentationFormat>宽屏</PresentationFormat>
  <Paragraphs>84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等线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2025-05-14T15:30:03Z</dcterms:created>
  <dcterms:modified xsi:type="dcterms:W3CDTF">2025-05-14T15:33:08Z</dcterms:modified>
  <cp:category/>
  <cp:contentStatus/>
</cp:coreProperties>
</file>