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262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10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61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c93a8eb73f25356505#tid=68243d931342730009936a3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8" y="283464"/>
            <a:ext cx="2697480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21208" y="283464"/>
            <a:ext cx="2697480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1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3_BD.52_1#06c362d8e?vop=1&amp;pid=8393a79c3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）在微生物的作用下实现的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的转化，称为硝化过程。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在碱性条件下，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氧化成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的总反应的离子方程式为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3_BD.52_1#06c362d8e?vop=1&amp;pid=8393a79c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3_AN.53_1#06c362d8e.blank?vop=1&amp;pid=8393a79c3&amp;color=0,0,0&amp;vpa=26&amp;vtp=1&amp;bbb=1&amp;rh=28.03504"/>
              <p:cNvSpPr/>
              <p:nvPr/>
            </p:nvSpPr>
            <p:spPr>
              <a:xfrm>
                <a:off x="4484879" y="1496115"/>
                <a:ext cx="3873373" cy="3560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微生物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3_AN.53_1#06c362d8e.blank?vop=1&amp;pid=8393a79c3&amp;color=0,0,0&amp;vpa=26&amp;vtp=1&amp;bbb=1&amp;rh=28.03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4879" y="1496115"/>
                <a:ext cx="3873373" cy="356045"/>
              </a:xfrm>
              <a:prstGeom prst="rect">
                <a:avLst/>
              </a:prstGeom>
              <a:blipFill>
                <a:blip r:embed="rId4"/>
                <a:stretch>
                  <a:fillRect l="-787" t="-15254" r="-630" b="-135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3_BD.54_1#019852ab6?sp=1&amp;vop=1&amp;pid=8393a79c3&amp;color=0,0,0&amp;vtp=1&amp;bbb=1&amp;hb=1"/>
              <p:cNvSpPr/>
              <p:nvPr/>
            </p:nvSpPr>
            <p:spPr>
              <a:xfrm>
                <a:off x="832104" y="19489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（4）硝酸可用作金属溶解剂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质量分数不同的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混合溶液中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，金属溶解速率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体积的变化如图丙。据图丙分析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，混合溶液中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的最佳质量分数为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，理由是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3_BD.54_1#019852ab6?sp=1&amp;vop=1&amp;pid=8393a79c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r="-637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55_1#019852ab6.blank?vop=1&amp;pid=8393a79c3&amp;color=0,0,0&amp;vpa=27&amp;vtp=1&amp;bbb=1"/>
          <p:cNvSpPr/>
          <p:nvPr/>
        </p:nvSpPr>
        <p:spPr>
          <a:xfrm>
            <a:off x="8922353" y="2337610"/>
            <a:ext cx="62230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10.5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3_AN.57_1#019852ab6.blank?vop=1&amp;pid=8393a79c3&amp;color=0,0,0&amp;vpa=28&amp;vtp=1&amp;bbb=1&amp;hb=1"/>
              <p:cNvSpPr/>
              <p:nvPr/>
            </p:nvSpPr>
            <p:spPr>
              <a:xfrm>
                <a:off x="832104" y="233761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        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溶解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速率快，生成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的体积少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3_AN.57_1#019852ab6.blank?vop=1&amp;pid=8393a79c3&amp;color=0,0,0&amp;vpa=28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37610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1390" r="-1274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B_3_BD.56_1#019852ab6?iti=6&amp;vop=1&amp;pid=8393a79c3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7903" y="3311644"/>
            <a:ext cx="2893146" cy="211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B_3_BD.56_2#019852ab6?iti=6&amp;vop=1&amp;pid=8393a79c3&amp;color=0,0,0&amp;vtp=1"/>
          <p:cNvSpPr/>
          <p:nvPr/>
        </p:nvSpPr>
        <p:spPr>
          <a:xfrm>
            <a:off x="5953983" y="5555164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2_BD.1_1#ba1f7bdcb?sp=1&amp;vop=1&amp;pid=c5a78bcb9&amp;color=0,0,0&amp;vtp=1&amp;bt=1&amp;bbb=1&amp;hb=1"/>
          <p:cNvSpPr/>
          <p:nvPr/>
        </p:nvSpPr>
        <p:spPr>
          <a:xfrm>
            <a:off x="832104" y="1080000"/>
            <a:ext cx="10533888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铁的化合物在生活中具有广泛的应用，利用铁元素的“价—</a:t>
            </a:r>
            <a:r>
              <a:rPr lang="en-US" altLang="zh-CN" sz="18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类”二维图可</a:t>
            </a:r>
            <a:endParaRPr lang="en-US" altLang="zh-CN" sz="1800" b="0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l" latinLnBrk="1">
              <a:lnSpc>
                <a:spcPts val="2700"/>
              </a:lnSpc>
            </a:pPr>
            <a:r>
              <a:rPr lang="en-US" altLang="zh-CN" sz="18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以从不同角度研究含铁物质的</a:t>
            </a:r>
            <a:r>
              <a:rPr lang="en-US" altLang="zh-CN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性质及其转化关系，试回答下列问题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dirty="0">
              <a:solidFill>
                <a:srgbClr val="000000"/>
              </a:solidFill>
            </a:endParaRPr>
          </a:p>
        </p:txBody>
      </p:sp>
      <p:pic>
        <p:nvPicPr>
          <p:cNvPr id="3" name="QO_2_BD.1_2#ba1f7bdcb?vop=1&amp;pid=c5a78bcb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3272" y="1080000"/>
            <a:ext cx="2706624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2_1#c186cc5e0?sp=1&amp;vop=1&amp;pid=ba1f7bdcb&amp;color=0,0,0&amp;vtp=1&amp;bbb=1&amp;hb=1"/>
              <p:cNvSpPr/>
              <p:nvPr/>
            </p:nvSpPr>
            <p:spPr>
              <a:xfrm>
                <a:off x="832104" y="2959363"/>
                <a:ext cx="10533888" cy="2400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（1）若服用的药物胶囊中铬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Cr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含量超标，则人体会受到巨大的伤害。已知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中铬元素为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</a:t>
                </a: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则其中的铁元素为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填“酸”“碱”“盐”或“氧化物”），根据“价—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类” </a:t>
                </a: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二维图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可能具有的性质为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.只有氧化性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.只有还原性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.既有还原性又有氧化性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7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.无法判断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3_BD.2_1#c186cc5e0?sp=1&amp;vop=1&amp;pid=ba1f7bdc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959363"/>
                <a:ext cx="10533888" cy="2400300"/>
              </a:xfrm>
              <a:prstGeom prst="rect">
                <a:avLst/>
              </a:prstGeom>
              <a:blipFill>
                <a:blip r:embed="rId4"/>
                <a:stretch>
                  <a:fillRect l="-1389" t="-1777" r="-2894" b="-482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3_1#c186cc5e0.blank?vop=1&amp;pid=ba1f7bdcb&amp;color=0,0,0&amp;vpa=1&amp;vtp=1&amp;bbb=1"/>
              <p:cNvSpPr/>
              <p:nvPr/>
            </p:nvSpPr>
            <p:spPr>
              <a:xfrm>
                <a:off x="2691067" y="3295214"/>
                <a:ext cx="4159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3_1#c186cc5e0.blank?vop=1&amp;pid=ba1f7bdcb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1067" y="3295214"/>
                <a:ext cx="415925" cy="279400"/>
              </a:xfrm>
              <a:prstGeom prst="rect">
                <a:avLst/>
              </a:prstGeom>
              <a:blipFill>
                <a:blip r:embed="rId5"/>
                <a:stretch>
                  <a:fillRect l="-4348" r="-4348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AN.4_1#c186cc5e0.blank?vop=1&amp;pid=ba1f7bdcb&amp;color=0,0,0&amp;vpa=2&amp;vtp=1"/>
          <p:cNvSpPr/>
          <p:nvPr/>
        </p:nvSpPr>
        <p:spPr>
          <a:xfrm>
            <a:off x="5047583" y="3266894"/>
            <a:ext cx="395288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盐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7" name="QB_3_AN.5_1#c186cc5e0.blank?vop=1&amp;pid=ba1f7bdcb&amp;color=0,0,0&amp;vpa=3&amp;vtp=1"/>
          <p:cNvSpPr/>
          <p:nvPr/>
        </p:nvSpPr>
        <p:spPr>
          <a:xfrm>
            <a:off x="4577683" y="3609793"/>
            <a:ext cx="319088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_1#cb311892a?vop=1&amp;pid=ba1f7bdcb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（2）琥珀酸亚铁片（呈暗黄色，难溶于水，可溶于盐酸）是市场上常见的一种补铁药物。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4_BD.7_1#475fc8def?vop=1&amp;pid=cb311892a&amp;color=0,0,0&amp;vtp=1&amp;bbb=1"/>
              <p:cNvSpPr/>
              <p:nvPr/>
            </p:nvSpPr>
            <p:spPr>
              <a:xfrm>
                <a:off x="832104" y="15298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①服用维生素C片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，可以使补铁药品中的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，说明维生素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C具有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②证明在空气中久置的琥珀酸亚铁片药品已被氧化变质的方法为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B_4_BD.7_1#475fc8def?vop=1&amp;pid=cb311892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31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8_1#475fc8def.blank?vop=1&amp;pid=cb311892a&amp;color=0,0,0&amp;vpa=4&amp;vtp=1&amp;bbb=1"/>
          <p:cNvSpPr/>
          <p:nvPr/>
        </p:nvSpPr>
        <p:spPr>
          <a:xfrm>
            <a:off x="8463883" y="1499410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还原性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4_AN.10_1#475fc8def.blank?vop=1&amp;pid=cb311892a&amp;color=0,0,0&amp;vpa=5&amp;vtp=1&amp;bbb=1&amp;hb=1"/>
              <p:cNvSpPr/>
              <p:nvPr/>
            </p:nvSpPr>
            <p:spPr>
              <a:xfrm>
                <a:off x="832104" y="191851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取在空气中久置的琥珀酸亚铁片药品少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许溶于盐酸</a:t>
                </a: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，滴加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溶液，溶液变红，证明药品已被氧化变质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QB_4_AN.10_1#475fc8def.blank?vop=1&amp;pid=cb311892a&amp;color=0,0,0&amp;vpa=5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8510"/>
                <a:ext cx="10531904" cy="838200"/>
              </a:xfrm>
              <a:prstGeom prst="rect">
                <a:avLst/>
              </a:prstGeom>
              <a:blipFill>
                <a:blip r:embed="rId4"/>
                <a:stretch>
                  <a:fillRect l="-1390" r="-29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3_BD.11_1#137742779?vop=1&amp;pid=ba1f7bdcb&amp;color=0,0,0&amp;vtp=1&amp;bbb=1&amp;hb=1"/>
              <p:cNvSpPr/>
              <p:nvPr/>
            </p:nvSpPr>
            <p:spPr>
              <a:xfrm>
                <a:off x="832104" y="27998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是一种新型的多功能水处理剂，与水反应放出氧气，同时产生具有强吸附性的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可除去水中细微的悬浮物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，具有净水作用。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7" name="QO_3_BD.11_1#137742779?vop=1&amp;pid=ba1f7bdc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99890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r="-24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12_1#7fcf1c025?vop=1&amp;pid=137742779&amp;color=0,0,0&amp;vtp=1&amp;bt=1&amp;bbb=1">
                <a:extLst>
                  <a:ext uri="{FF2B5EF4-FFF2-40B4-BE49-F238E27FC236}">
                    <a16:creationId xmlns:a16="http://schemas.microsoft.com/office/drawing/2014/main" id="{DD515D2F-6F92-C03A-5729-E34C85370D70}"/>
                  </a:ext>
                </a:extLst>
              </p:cNvPr>
              <p:cNvSpPr/>
              <p:nvPr/>
            </p:nvSpPr>
            <p:spPr>
              <a:xfrm>
                <a:off x="837660" y="3666295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①根据上述“价—类”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二维图，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属于图中的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12_1#7fcf1c025?vop=1&amp;pid=137742779&amp;color=0,0,0&amp;vtp=1&amp;bt=1&amp;bbb=1">
                <a:extLst>
                  <a:ext uri="{FF2B5EF4-FFF2-40B4-BE49-F238E27FC236}">
                    <a16:creationId xmlns:a16="http://schemas.microsoft.com/office/drawing/2014/main" id="{DD515D2F-6F92-C03A-5729-E34C85370D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660" y="3666295"/>
                <a:ext cx="10533888" cy="469900"/>
              </a:xfrm>
              <a:prstGeom prst="rect">
                <a:avLst/>
              </a:prstGeom>
              <a:blipFill>
                <a:blip r:embed="rId6"/>
                <a:stretch>
                  <a:fillRect l="-1331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13_1#7fcf1c025.blank?vop=1&amp;pid=137742779&amp;color=0,0,0&amp;vpa=6&amp;vtp=1&amp;bbb=1">
                <a:extLst>
                  <a:ext uri="{FF2B5EF4-FFF2-40B4-BE49-F238E27FC236}">
                    <a16:creationId xmlns:a16="http://schemas.microsoft.com/office/drawing/2014/main" id="{AB85F510-37CE-760B-29B2-C271D8359A95}"/>
                  </a:ext>
                </a:extLst>
              </p:cNvPr>
              <p:cNvSpPr/>
              <p:nvPr/>
            </p:nvSpPr>
            <p:spPr>
              <a:xfrm>
                <a:off x="5978874" y="3752121"/>
                <a:ext cx="1873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13_1#7fcf1c025.blank?vop=1&amp;pid=137742779&amp;color=0,0,0&amp;vpa=6&amp;vtp=1&amp;bbb=1">
                <a:extLst>
                  <a:ext uri="{FF2B5EF4-FFF2-40B4-BE49-F238E27FC236}">
                    <a16:creationId xmlns:a16="http://schemas.microsoft.com/office/drawing/2014/main" id="{AB85F510-37CE-760B-29B2-C271D8359A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8874" y="3752121"/>
                <a:ext cx="187325" cy="279400"/>
              </a:xfrm>
              <a:prstGeom prst="rect">
                <a:avLst/>
              </a:prstGeom>
              <a:blipFill>
                <a:blip r:embed="rId7"/>
                <a:stretch>
                  <a:fillRect l="-12903" t="-2222" r="-16129" b="-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BD.14_1#a534f7aa8?sp=1&amp;vop=1&amp;pid=137742779&amp;color=0,0,0&amp;vtp=1&amp;bbb=1">
                <a:extLst>
                  <a:ext uri="{FF2B5EF4-FFF2-40B4-BE49-F238E27FC236}">
                    <a16:creationId xmlns:a16="http://schemas.microsoft.com/office/drawing/2014/main" id="{A0B446C9-1092-2B9D-8773-B25C2C18AC3A}"/>
                  </a:ext>
                </a:extLst>
              </p:cNvPr>
              <p:cNvSpPr/>
              <p:nvPr/>
            </p:nvSpPr>
            <p:spPr>
              <a:xfrm>
                <a:off x="837660" y="411707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与水反应的化学方程式配平：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0=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（胶体）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</m:oMath>
                </a14:m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B_4_BD.14_1#a534f7aa8?sp=1&amp;vop=1&amp;pid=137742779&amp;color=0,0,0&amp;vtp=1&amp;bbb=1">
                <a:extLst>
                  <a:ext uri="{FF2B5EF4-FFF2-40B4-BE49-F238E27FC236}">
                    <a16:creationId xmlns:a16="http://schemas.microsoft.com/office/drawing/2014/main" id="{A0B446C9-1092-2B9D-8773-B25C2C18AC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660" y="4117074"/>
                <a:ext cx="10533888" cy="838200"/>
              </a:xfrm>
              <a:prstGeom prst="rect">
                <a:avLst/>
              </a:prstGeom>
              <a:blipFill>
                <a:blip r:embed="rId8"/>
                <a:stretch>
                  <a:fillRect l="-13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4_AN.15_1#a534f7aa8.blank?vop=1&amp;pid=137742779&amp;color=0,0,0&amp;vpa=7&amp;vtp=1">
            <a:extLst>
              <a:ext uri="{FF2B5EF4-FFF2-40B4-BE49-F238E27FC236}">
                <a16:creationId xmlns:a16="http://schemas.microsoft.com/office/drawing/2014/main" id="{AFEB6C46-CE6B-E293-4923-EC3E72053B76}"/>
              </a:ext>
            </a:extLst>
          </p:cNvPr>
          <p:cNvSpPr/>
          <p:nvPr/>
        </p:nvSpPr>
        <p:spPr>
          <a:xfrm>
            <a:off x="843216" y="4505694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1" name="QB_4_AN.16_1#a534f7aa8.blank?vop=1&amp;pid=137742779&amp;color=0,0,0&amp;vpa=8&amp;vtp=1&amp;bbb=1">
            <a:extLst>
              <a:ext uri="{FF2B5EF4-FFF2-40B4-BE49-F238E27FC236}">
                <a16:creationId xmlns:a16="http://schemas.microsoft.com/office/drawing/2014/main" id="{A546C06F-FB98-BA62-AB39-54685902F543}"/>
              </a:ext>
            </a:extLst>
          </p:cNvPr>
          <p:cNvSpPr/>
          <p:nvPr/>
        </p:nvSpPr>
        <p:spPr>
          <a:xfrm>
            <a:off x="2144268" y="4505694"/>
            <a:ext cx="4333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2" name="QB_4_AN.17_1#a534f7aa8.blank?vop=1&amp;pid=137742779&amp;color=0,0,0&amp;vpa=9&amp;vtp=1">
            <a:extLst>
              <a:ext uri="{FF2B5EF4-FFF2-40B4-BE49-F238E27FC236}">
                <a16:creationId xmlns:a16="http://schemas.microsoft.com/office/drawing/2014/main" id="{D410AE43-775E-0E0D-05FF-4CDD9616B815}"/>
              </a:ext>
            </a:extLst>
          </p:cNvPr>
          <p:cNvSpPr/>
          <p:nvPr/>
        </p:nvSpPr>
        <p:spPr>
          <a:xfrm>
            <a:off x="3342767" y="4505694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3" name="QB_4_AN.18_1#a534f7aa8.blank?vop=1&amp;pid=137742779&amp;color=0,0,0&amp;vpa=10&amp;vtp=1">
            <a:extLst>
              <a:ext uri="{FF2B5EF4-FFF2-40B4-BE49-F238E27FC236}">
                <a16:creationId xmlns:a16="http://schemas.microsoft.com/office/drawing/2014/main" id="{A5A069D0-94E5-E6C8-C1E2-3ECA4FC3ACFC}"/>
              </a:ext>
            </a:extLst>
          </p:cNvPr>
          <p:cNvSpPr/>
          <p:nvPr/>
        </p:nvSpPr>
        <p:spPr>
          <a:xfrm>
            <a:off x="5608066" y="4505694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4" name="QB_4_AN.19_1#a534f7aa8.blank?vop=1&amp;pid=137742779&amp;color=0,0,0&amp;vpa=11&amp;vtp=1">
            <a:extLst>
              <a:ext uri="{FF2B5EF4-FFF2-40B4-BE49-F238E27FC236}">
                <a16:creationId xmlns:a16="http://schemas.microsoft.com/office/drawing/2014/main" id="{C30A8F51-F23D-6EFF-F356-DEF26D1645DD}"/>
              </a:ext>
            </a:extLst>
          </p:cNvPr>
          <p:cNvSpPr/>
          <p:nvPr/>
        </p:nvSpPr>
        <p:spPr>
          <a:xfrm>
            <a:off x="6611302" y="4505694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QB_4_BD.20_1#c6a421707?vop=1&amp;pid=137742779&amp;color=0,0,0&amp;vtp=1&amp;bbb=1">
                <a:extLst>
                  <a:ext uri="{FF2B5EF4-FFF2-40B4-BE49-F238E27FC236}">
                    <a16:creationId xmlns:a16="http://schemas.microsoft.com/office/drawing/2014/main" id="{3D373C2B-6665-B507-0F0E-27C593F5FE03}"/>
                  </a:ext>
                </a:extLst>
              </p:cNvPr>
              <p:cNvSpPr/>
              <p:nvPr/>
            </p:nvSpPr>
            <p:spPr>
              <a:xfrm>
                <a:off x="837660" y="498067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③每生成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3.36 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，转移的电子数为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5" name="QB_4_BD.20_1#c6a421707?vop=1&amp;pid=137742779&amp;color=0,0,0&amp;vtp=1&amp;bbb=1">
                <a:extLst>
                  <a:ext uri="{FF2B5EF4-FFF2-40B4-BE49-F238E27FC236}">
                    <a16:creationId xmlns:a16="http://schemas.microsoft.com/office/drawing/2014/main" id="{3D373C2B-6665-B507-0F0E-27C593F5FE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660" y="4980674"/>
                <a:ext cx="10533888" cy="469900"/>
              </a:xfrm>
              <a:prstGeom prst="rect">
                <a:avLst/>
              </a:prstGeom>
              <a:blipFill>
                <a:blip r:embed="rId9"/>
                <a:stretch>
                  <a:fillRect l="-1331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QB_4_AN.21_1#c6a421707.blank?vop=1&amp;pid=137742779&amp;color=0,0,0&amp;vpa=12&amp;vtp=1&amp;bbb=1">
            <a:extLst>
              <a:ext uri="{FF2B5EF4-FFF2-40B4-BE49-F238E27FC236}">
                <a16:creationId xmlns:a16="http://schemas.microsoft.com/office/drawing/2014/main" id="{D2C5A70D-A696-EFFD-ABD4-E82916E8E4C0}"/>
              </a:ext>
            </a:extLst>
          </p:cNvPr>
          <p:cNvSpPr/>
          <p:nvPr/>
        </p:nvSpPr>
        <p:spPr>
          <a:xfrm>
            <a:off x="6285104" y="4952099"/>
            <a:ext cx="488950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0.6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2_BD.22_1#99ffd40c1?sp=1&amp;vop=1&amp;pid=c5a78bcb9&amp;color=0,0,0&amp;vtp=1&amp;bt=1&amp;bbb=1&amp;hb=1"/>
              <p:cNvSpPr/>
              <p:nvPr/>
            </p:nvSpPr>
            <p:spPr>
              <a:xfrm>
                <a:off x="832104" y="1080000"/>
                <a:ext cx="10533888" cy="110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“84”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消毒液、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是常见的含氯消毒剂。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一）资料：“84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”消毒液中含氯微粒有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；相同浓度时，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的氧化性强于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ORP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是反映物质氧化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-还原性的指标，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ORP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值越大，物质氧化性越强。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2_BD.22_1#99ffd40c1?sp=1&amp;vop=1&amp;pid=c5a78bcb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104900"/>
              </a:xfrm>
              <a:prstGeom prst="rect">
                <a:avLst/>
              </a:prstGeom>
              <a:blipFill>
                <a:blip r:embed="rId3"/>
                <a:stretch>
                  <a:fillRect l="-1389" t="-2210" r="-579" b="-99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3_BD.23_1#e11599fbb?sp=1&amp;vop=1&amp;pid=99ffd40c1&amp;color=0,0,0&amp;vtp=1&amp;bbb=1&amp;hb=1"/>
              <p:cNvSpPr/>
              <p:nvPr/>
            </p:nvSpPr>
            <p:spPr>
              <a:xfrm>
                <a:off x="832104" y="2228389"/>
                <a:ext cx="10533888" cy="110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时将氯气溶于水形成氯气-氯水体系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，该体系中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aq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的物质的量分数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𝛼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</a:t>
                </a: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变化的关系如图所示。由图分析，用氯气处理饮用水时，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=7.5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两种情况下，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时杀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菌效果强。氯气溶于水的离子方程式为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3_BD.23_1#e11599fbb?sp=1&amp;vop=1&amp;pid=99ffd40c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228389"/>
                <a:ext cx="10533888" cy="1104900"/>
              </a:xfrm>
              <a:prstGeom prst="rect">
                <a:avLst/>
              </a:prstGeom>
              <a:blipFill>
                <a:blip r:embed="rId4"/>
                <a:stretch>
                  <a:fillRect l="-1389" t="-2210" r="-1273" b="-93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24_1#e11599fbb.blank?vop=1&amp;pid=99ffd40c1&amp;color=0,0,0&amp;vpa=13&amp;vtp=1"/>
          <p:cNvSpPr/>
          <p:nvPr/>
        </p:nvSpPr>
        <p:spPr>
          <a:xfrm>
            <a:off x="10549985" y="2559288"/>
            <a:ext cx="30003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3_AN.26_1#e11599fbb.blank?vop=1&amp;pid=99ffd40c1&amp;color=0,0,0&amp;vpa=14&amp;vtp=1&amp;bbb=1&amp;rh=23.75"/>
              <p:cNvSpPr/>
              <p:nvPr/>
            </p:nvSpPr>
            <p:spPr>
              <a:xfrm>
                <a:off x="4748466" y="2947343"/>
                <a:ext cx="3159760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3_AN.26_1#e11599fbb.blank?vop=1&amp;pid=99ffd40c1&amp;color=0,0,0&amp;vpa=14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8466" y="2947343"/>
                <a:ext cx="3159760" cy="301625"/>
              </a:xfrm>
              <a:prstGeom prst="rect">
                <a:avLst/>
              </a:prstGeom>
              <a:blipFill>
                <a:blip r:embed="rId5"/>
                <a:stretch>
                  <a:fillRect l="-965" r="-965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3_BD.25_1#e11599fbb?vop=1&amp;pid=99ffd40c1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5088" y="3463436"/>
            <a:ext cx="2660904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BD.27_1#a8a145828?vop=1&amp;pid=99ffd40c1&amp;color=0,0,0&amp;vtp=1&amp;bbb=1&amp;hb=1"/>
              <p:cNvSpPr/>
              <p:nvPr/>
            </p:nvSpPr>
            <p:spPr>
              <a:xfrm>
                <a:off x="826008" y="3463436"/>
                <a:ext cx="10533888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（2）取含次氯酸钠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的消毒液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，加水稀释至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则稀</a:t>
                </a:r>
                <a:endParaRPr lang="en-US" altLang="zh-CN" sz="1800" b="0" i="0" dirty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释后次氯酸钠的物质的量浓度</a:t>
                </a: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3_BD.27_1#a8a145828?vop=1&amp;pid=99ffd40c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008" y="3463436"/>
                <a:ext cx="10533888" cy="736600"/>
              </a:xfrm>
              <a:prstGeom prst="rect">
                <a:avLst/>
              </a:prstGeom>
              <a:blipFill>
                <a:blip r:embed="rId7"/>
                <a:stretch>
                  <a:fillRect l="-1389" t="-3306" b="-148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3_AN.28_1#a8a145828.blank?vop=1&amp;pid=99ffd40c1&amp;color=0,0,0&amp;vpa=15&amp;vtp=1&amp;bbb=1"/>
          <p:cNvSpPr/>
          <p:nvPr/>
        </p:nvSpPr>
        <p:spPr>
          <a:xfrm>
            <a:off x="4101538" y="3772044"/>
            <a:ext cx="755650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0.001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3_BD.29_1#25e14c1e6?sp=1&amp;vop=1&amp;pid=99ffd40c1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（3）测定“84”消毒液在不同温度时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ORP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随时间的变化情况，结果如图所示。实验表明，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随温度升高，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ORP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值下降。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 ℃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ORP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值下降较快的原因是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3_BD.29_1#25e14c1e6?sp=1&amp;vop=1&amp;pid=99ffd40c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463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30_1#25e14c1e6.blank?vop=1&amp;pid=99ffd40c1&amp;color=0,0,0&amp;vpa=16&amp;vtp=1&amp;bbb=1"/>
          <p:cNvSpPr/>
          <p:nvPr/>
        </p:nvSpPr>
        <p:spPr>
          <a:xfrm>
            <a:off x="5390610" y="1468620"/>
            <a:ext cx="2909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温度升高，次氯酸受热分解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4" name="QB_3_BD.29_2#25e14c1e6?vop=1&amp;pid=99ffd40c1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5913" y="2049772"/>
            <a:ext cx="3248095" cy="255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BD.31_1#5b3c53af7?vop=1&amp;pid=99ffd40c1&amp;color=0,0,0&amp;vtp=1&amp;bbb=1&amp;hb=1"/>
              <p:cNvSpPr/>
              <p:nvPr/>
            </p:nvSpPr>
            <p:spPr>
              <a:xfrm>
                <a:off x="827992" y="2057392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（4）“84”消毒液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与酸性清洁剂（含盐酸）混用容</a:t>
                </a:r>
                <a:endParaRPr lang="en-US" altLang="zh-CN" sz="1800" b="0" i="0" dirty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易中毒的原因是</a:t>
                </a:r>
                <a:r>
                  <a:rPr lang="en-US" altLang="zh-CN" sz="1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（用离子方程式表示）。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3_BD.31_1#5b3c53af7?vop=1&amp;pid=99ffd40c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2057392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32_1#5b3c53af7.blank?vop=1&amp;pid=99ffd40c1&amp;color=0,0,0&amp;vpa=17&amp;vtp=1&amp;bbb=1&amp;rh=23.75&amp;hb=1"/>
              <p:cNvSpPr/>
              <p:nvPr/>
            </p:nvSpPr>
            <p:spPr>
              <a:xfrm>
                <a:off x="2954967" y="2441781"/>
                <a:ext cx="3366320" cy="40901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177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32_1#5b3c53af7.blank?vop=1&amp;pid=99ffd40c1&amp;color=0,0,0&amp;vpa=17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4967" y="2441781"/>
                <a:ext cx="3366320" cy="409010"/>
              </a:xfrm>
              <a:prstGeom prst="rect">
                <a:avLst/>
              </a:prstGeom>
              <a:blipFill>
                <a:blip r:embed="rId6"/>
                <a:stretch>
                  <a:fillRect l="-2536" b="-89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2_BD.33_1#a45a56d27?sp=1&amp;vop=1&amp;pid=c5a78bcb9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硫酸是当今世界最重要的化工产品之一。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.古代制硫酸：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3_BD.34_1#414c86fd3?sp=1&amp;vop=1&amp;pid=a45a56d27&amp;color=0,0,0&amp;vtp=1&amp;bbb=1&amp;hb=1"/>
              <p:cNvSpPr/>
              <p:nvPr/>
            </p:nvSpPr>
            <p:spPr>
              <a:xfrm>
                <a:off x="832104" y="1948990"/>
                <a:ext cx="10533888" cy="1295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（1）早在1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000多年前，我国就已采用加热胆矾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⋅5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或绿矾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⋅7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的方法制取硫酸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受热分解的化学方程式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受热产生的气体通入如图甲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装置中，以检验产生的气体中是否含有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，试剂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A是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3_BD.34_1#414c86fd3?sp=1&amp;vop=1&amp;pid=a45a56d2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1295400"/>
              </a:xfrm>
              <a:prstGeom prst="rect">
                <a:avLst/>
              </a:prstGeom>
              <a:blipFill>
                <a:blip r:embed="rId3"/>
                <a:stretch>
                  <a:fillRect l="-1389" r="-521" b="-70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3_AN.35_1#414c86fd3.blank?vop=1&amp;pid=a45a56d27&amp;color=0,0,0&amp;vpa=18&amp;vtp=1&amp;bbb=1"/>
              <p:cNvSpPr/>
              <p:nvPr/>
            </p:nvSpPr>
            <p:spPr>
              <a:xfrm>
                <a:off x="6776370" y="2875907"/>
                <a:ext cx="1171512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3_AN.35_1#414c86fd3.blank?vop=1&amp;pid=a45a56d27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6370" y="2875907"/>
                <a:ext cx="1171512" cy="279400"/>
              </a:xfrm>
              <a:prstGeom prst="rect">
                <a:avLst/>
              </a:prstGeom>
              <a:blipFill>
                <a:blip r:embed="rId4"/>
                <a:stretch>
                  <a:fillRect l="-521" t="-32609" r="-5208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3_BD.34_2#414c86fd3?iti=1&amp;vop=1&amp;pid=a45a56d27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4296" y="3349744"/>
            <a:ext cx="2880360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3_BD.34_3#414c86fd3?iti=1&amp;vop=1&amp;pid=a45a56d27&amp;color=0,0,0&amp;vtp=1"/>
          <p:cNvSpPr/>
          <p:nvPr/>
        </p:nvSpPr>
        <p:spPr>
          <a:xfrm>
            <a:off x="5953983" y="4866632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4e7227910?pid=a45a56d27&amp;color=0,0,0&amp;vtp=1&amp;bt=1&amp;bbb=1"/>
              <p:cNvSpPr/>
              <p:nvPr/>
            </p:nvSpPr>
            <p:spPr>
              <a:xfrm>
                <a:off x="832104" y="1078993"/>
                <a:ext cx="10533888" cy="1143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.工业制硫酸中的污染及治理</a:t>
                </a: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（2）模拟酸雨的形成原因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气体通入蒸馏水中，取出部分溶液并用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计测定其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，每隔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min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读</a:t>
                </a: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数一次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所得数据如下：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P_3_BD#4e7227910?pid=a45a56d2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3"/>
                <a:ext cx="10533888" cy="1143000"/>
              </a:xfrm>
              <a:prstGeom prst="rect">
                <a:avLst/>
              </a:prstGeom>
              <a:blipFill>
                <a:blip r:embed="rId3"/>
                <a:stretch>
                  <a:fillRect l="-1389" t="-1064" r="-694" b="-85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B_3_BD.36_2#83ce4eff7?colgroup=11,8,8,8,8,8&amp;vop=1&amp;pid=a45a56d2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7980096"/>
                  </p:ext>
                </p:extLst>
              </p:nvPr>
            </p:nvGraphicFramePr>
            <p:xfrm>
              <a:off x="832104" y="2387600"/>
              <a:ext cx="10524744" cy="660528"/>
            </p:xfrm>
            <a:graphic>
              <a:graphicData uri="http://schemas.openxmlformats.org/drawingml/2006/table">
                <a:tbl>
                  <a:tblPr/>
                  <a:tblGrid>
                    <a:gridCol w="22037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302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时间/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02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pH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4.95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4.94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4.86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4.85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4.85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B_3_BD.36_2#83ce4eff7?colgroup=11,8,8,8,8,8&amp;vop=1&amp;pid=a45a56d2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7980096"/>
                  </p:ext>
                </p:extLst>
              </p:nvPr>
            </p:nvGraphicFramePr>
            <p:xfrm>
              <a:off x="832104" y="2387600"/>
              <a:ext cx="10524744" cy="660528"/>
            </p:xfrm>
            <a:graphic>
              <a:graphicData uri="http://schemas.openxmlformats.org/drawingml/2006/table">
                <a:tbl>
                  <a:tblPr/>
                  <a:tblGrid>
                    <a:gridCol w="22037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302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76" t="-1818" r="-377624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02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76" t="-101818" r="-377624" b="-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4.95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4.94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4.86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4.85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4.85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3_BD.36_3#83ce4eff7?vop=1&amp;pid=a45a56d27&amp;color=0,0,0&amp;vtp=1&amp;bbb=1"/>
              <p:cNvSpPr/>
              <p:nvPr/>
            </p:nvSpPr>
            <p:spPr>
              <a:xfrm>
                <a:off x="832104" y="3187699"/>
                <a:ext cx="10533888" cy="1143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随着时间的推移，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逐渐变小的原因是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（用化学方程式表示）。</a:t>
                </a: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）工业上可用双碱法脱硫技术处理废气中的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，过程如图乙所示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，其中可循环使用的物质是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填化学式），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写出双碱法脱硫技术的总反应的化学方程式：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3_BD.36_3#83ce4eff7?vop=1&amp;pid=a45a56d2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87699"/>
                <a:ext cx="10533888" cy="1143000"/>
              </a:xfrm>
              <a:prstGeom prst="rect">
                <a:avLst/>
              </a:prstGeom>
              <a:blipFill>
                <a:blip r:embed="rId5"/>
                <a:stretch>
                  <a:fillRect l="-1389" t="-2674" r="-3530" b="-9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3_AN.37_1#83ce4eff7.blank?vop=1&amp;pid=a45a56d27&amp;color=0,0,0&amp;vpa=19&amp;vtp=1&amp;bbb=1&amp;rh=23.75"/>
              <p:cNvSpPr/>
              <p:nvPr/>
            </p:nvSpPr>
            <p:spPr>
              <a:xfrm>
                <a:off x="4816729" y="3165094"/>
                <a:ext cx="2565083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3_AN.37_1#83ce4eff7.blank?vop=1&amp;pid=a45a56d27&amp;color=0,0,0&amp;vpa=19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6729" y="3165094"/>
                <a:ext cx="2565083" cy="301625"/>
              </a:xfrm>
              <a:prstGeom prst="rect">
                <a:avLst/>
              </a:prstGeom>
              <a:blipFill>
                <a:blip r:embed="rId6"/>
                <a:stretch>
                  <a:fillRect l="-950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3_AN.39_1#83ce4eff7.blank?vop=1&amp;pid=a45a56d27&amp;color=0,0,0&amp;vpa=20&amp;vtp=1&amp;bbb=1"/>
              <p:cNvSpPr/>
              <p:nvPr/>
            </p:nvSpPr>
            <p:spPr>
              <a:xfrm>
                <a:off x="10533252" y="3585146"/>
                <a:ext cx="69056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3_AN.39_1#83ce4eff7.blank?vop=1&amp;pid=a45a56d27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33252" y="3585146"/>
                <a:ext cx="690563" cy="279400"/>
              </a:xfrm>
              <a:prstGeom prst="rect">
                <a:avLst/>
              </a:prstGeom>
              <a:blipFill>
                <a:blip r:embed="rId7"/>
                <a:stretch>
                  <a:fillRect l="-4425" r="-3540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3_AN.41_1#83ce4eff7.blank?vop=1&amp;pid=a45a56d27&amp;color=0,0,0&amp;vpa=21&amp;vtp=1&amp;bbb=1"/>
              <p:cNvSpPr/>
              <p:nvPr/>
            </p:nvSpPr>
            <p:spPr>
              <a:xfrm>
                <a:off x="7009067" y="3938016"/>
                <a:ext cx="4333558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3_AN.41_1#83ce4eff7.blank?vop=1&amp;pid=a45a56d27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9067" y="3938016"/>
                <a:ext cx="4333558" cy="304800"/>
              </a:xfrm>
              <a:prstGeom prst="rect">
                <a:avLst/>
              </a:prstGeom>
              <a:blipFill>
                <a:blip r:embed="rId8"/>
                <a:stretch>
                  <a:fillRect l="-703" r="-563" b="-2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QB_3_BD.40_1#09a6c3cd9?iti=2&amp;vop=1&amp;pid=a45a56d27&amp;color=0,0,0&amp;tib=255,255,255&amp;vtp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8888" y="4495800"/>
            <a:ext cx="2560320" cy="113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1" name="QB_3_BD.40_2#09a6c3cd9?iti=2&amp;vop=1&amp;pid=a45a56d27&amp;color=0,0,0&amp;vtp=1"/>
          <p:cNvSpPr/>
          <p:nvPr/>
        </p:nvSpPr>
        <p:spPr>
          <a:xfrm>
            <a:off x="5958555" y="5756656"/>
            <a:ext cx="280987" cy="3430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38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3_BD.42_1#213a4431d?sp=1&amp;vop=1&amp;pid=a45a56d27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（4）工业上为了防止制硫酸过程中产生污染，可以利用氧化亚铁硫杆菌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T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对硫铁矿进行催化脱硫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过程如图丙所示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3_BD.42_1#213a4431d?sp=1&amp;vop=1&amp;pid=a45a56d2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63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42_2#213a4431d?iti=3&amp;vop=1&amp;pid=a45a56d27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2041644"/>
            <a:ext cx="323697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3_BD.42_3#213a4431d?iti=3&amp;vop=1&amp;pid=a45a56d27&amp;color=0,0,0&amp;vtp=1"/>
          <p:cNvSpPr/>
          <p:nvPr/>
        </p:nvSpPr>
        <p:spPr>
          <a:xfrm>
            <a:off x="5958555" y="3311644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5" name="QB_3_BD.42_4#213a4431d?vop=1&amp;pid=a45a56d27&amp;color=0,0,0&amp;vtp=1&amp;bbb=1"/>
          <p:cNvSpPr/>
          <p:nvPr/>
        </p:nvSpPr>
        <p:spPr>
          <a:xfrm>
            <a:off x="832104" y="37650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过程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Ⅱ反应的离子方程式为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3_AN.43_1#213a4431d.blank?vop=1&amp;pid=a45a56d27&amp;color=0,0,0&amp;vpa=22&amp;vtp=1&amp;bbb=1&amp;rh=27.16504"/>
              <p:cNvSpPr/>
              <p:nvPr/>
            </p:nvSpPr>
            <p:spPr>
              <a:xfrm>
                <a:off x="3592766" y="3765605"/>
                <a:ext cx="4991545" cy="34499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T</m:t>
                                  </m:r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.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f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+10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3_AN.43_1#213a4431d.blank?vop=1&amp;pid=a45a56d27&amp;color=0,0,0&amp;vpa=22&amp;vtp=1&amp;bbb=1&amp;rh=27.16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2766" y="3765605"/>
                <a:ext cx="4991545" cy="344996"/>
              </a:xfrm>
              <a:prstGeom prst="rect">
                <a:avLst/>
              </a:prstGeom>
              <a:blipFill>
                <a:blip r:embed="rId5"/>
                <a:stretch>
                  <a:fillRect l="-488" t="-16071" b="-160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2_BD.44_1#8393a79c3?vop=1&amp;pid=c5a78bcb9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图示分析是学习化学的一种重要方法，结合所给图示回答相关问题。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3" name="QO_3_BD.45_1#82c1b7674?sp=1&amp;vop=1&amp;pid=8393a79c3&amp;color=0,0,0&amp;vtp=1&amp;bbb=1"/>
          <p:cNvSpPr/>
          <p:nvPr/>
        </p:nvSpPr>
        <p:spPr>
          <a:xfrm>
            <a:off x="832104" y="15298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（1）如图甲是氮及其化合物的“价—类”二维图部分信息。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4" name="QO_3_BD.45_2#82c1b7674?iti=4&amp;htil=1&amp;vop=1&amp;pid=8393a79c3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758" y="2079744"/>
            <a:ext cx="2560320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3_BD.45_3#82c1b7674?iti=4&amp;htil=1&amp;vop=1&amp;pid=8393a79c3&amp;color=0,0,0&amp;vtp=1"/>
          <p:cNvSpPr/>
          <p:nvPr/>
        </p:nvSpPr>
        <p:spPr>
          <a:xfrm>
            <a:off x="9683425" y="3593457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4_BD.46_1#47f8ae1da?htil=1&amp;vop=1&amp;pid=82c1b7674&amp;color=0,0,0&amp;vtp=1&amp;bbb=1&amp;hs=1"/>
              <p:cNvSpPr/>
              <p:nvPr/>
            </p:nvSpPr>
            <p:spPr>
              <a:xfrm>
                <a:off x="832104" y="1987090"/>
                <a:ext cx="7891272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的化学式为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4_BD.46_1#47f8ae1da?htil=1&amp;vop=1&amp;pid=82c1b7674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87090"/>
                <a:ext cx="7891272" cy="469900"/>
              </a:xfrm>
              <a:prstGeom prst="rect">
                <a:avLst/>
              </a:prstGeom>
              <a:blipFill>
                <a:blip r:embed="rId4"/>
                <a:stretch>
                  <a:fillRect l="-1855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4_AN.47_1#47f8ae1da.blank?vop=1&amp;pid=82c1b7674&amp;color=0,0,0&amp;vpa=23&amp;vtp=1&amp;bbb=1"/>
              <p:cNvSpPr/>
              <p:nvPr/>
            </p:nvSpPr>
            <p:spPr>
              <a:xfrm>
                <a:off x="2364042" y="2021387"/>
                <a:ext cx="63487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4_AN.47_1#47f8ae1da.blank?vop=1&amp;pid=82c1b7674&amp;color=0,0,0&amp;vpa=2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4042" y="2021387"/>
                <a:ext cx="634873" cy="279400"/>
              </a:xfrm>
              <a:prstGeom prst="rect">
                <a:avLst/>
              </a:prstGeom>
              <a:blipFill>
                <a:blip r:embed="rId5"/>
                <a:stretch>
                  <a:fillRect l="-4808" b="-155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4_BD.48_1#836a61264?htil=1&amp;sp=1&amp;vop=1&amp;pid=82c1b7674&amp;color=0,0,0&amp;vtp=1&amp;bbb=1&amp;hs=1"/>
              <p:cNvSpPr/>
              <p:nvPr/>
            </p:nvSpPr>
            <p:spPr>
              <a:xfrm>
                <a:off x="832104" y="2441115"/>
                <a:ext cx="7891272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②图中关于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的相互转化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，下列说法正确的是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，实现了氮的固定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.工业上利用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.不加入还原剂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，也可实现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.浓硝酸转化成等物质的量的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时，消耗碳单质和铜单质的物质的量相同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4_BD.48_1#836a61264?htil=1&amp;sp=1&amp;vop=1&amp;pid=82c1b7674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41115"/>
                <a:ext cx="7891272" cy="2095500"/>
              </a:xfrm>
              <a:prstGeom prst="rect">
                <a:avLst/>
              </a:prstGeom>
              <a:blipFill>
                <a:blip r:embed="rId6"/>
                <a:stretch>
                  <a:fillRect l="-1855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4_AN.49_1#836a61264.blank?vop=1&amp;pid=82c1b7674&amp;color=0,0,0&amp;vpa=24&amp;vtp=1&amp;bbb=1"/>
              <p:cNvSpPr/>
              <p:nvPr/>
            </p:nvSpPr>
            <p:spPr>
              <a:xfrm>
                <a:off x="6388228" y="2488493"/>
                <a:ext cx="342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4_AN.49_1#836a61264.blank?vop=1&amp;pid=82c1b7674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8228" y="2488493"/>
                <a:ext cx="342900" cy="279400"/>
              </a:xfrm>
              <a:prstGeom prst="rect">
                <a:avLst/>
              </a:prstGeom>
              <a:blipFill>
                <a:blip r:embed="rId7"/>
                <a:stretch>
                  <a:fillRect l="-8929" r="-8929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QB_3_BD.50_1#73ed69470?iti=5&amp;htil=2&amp;vop=1&amp;pid=8393a79c3&amp;color=0,0,0&amp;tib=255,255,255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0" y="4618911"/>
            <a:ext cx="2048256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1" name="QB_3_BD.50_2#73ed69470?iti=5&amp;htil=2&amp;vop=1&amp;pid=8393a79c3&amp;color=0,0,0&amp;vtp=1"/>
          <p:cNvSpPr/>
          <p:nvPr/>
        </p:nvSpPr>
        <p:spPr>
          <a:xfrm>
            <a:off x="10210514" y="5422567"/>
            <a:ext cx="280988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3_BD.50_3#73ed69470?htil=2&amp;sp=1&amp;vop=1&amp;pid=8393a79c3&amp;color=0,0,0&amp;vtp=1&amp;bbb=1&amp;hb=1&amp;hs=1"/>
              <p:cNvSpPr/>
              <p:nvPr/>
            </p:nvSpPr>
            <p:spPr>
              <a:xfrm>
                <a:off x="832104" y="4536615"/>
                <a:ext cx="8403336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是大气污染物的主要成分，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催化还原氮氧化物是目前应用最广泛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的烟气氮氧化物脱除技术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，反应原理如图乙所示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。若处理的污染物中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质的量之比为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，则相应的化学方程式为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2" name="QB_3_BD.50_3#73ed69470?htil=2&amp;sp=1&amp;vop=1&amp;pid=8393a79c3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36615"/>
                <a:ext cx="8403336" cy="1257300"/>
              </a:xfrm>
              <a:prstGeom prst="rect">
                <a:avLst/>
              </a:prstGeom>
              <a:blipFill>
                <a:blip r:embed="rId9"/>
                <a:stretch>
                  <a:fillRect l="-1742" r="-4064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QB_3_AN.51_1#73ed69470.blank?vop=1&amp;pid=8393a79c3&amp;color=0,0,0&amp;vpa=25&amp;vtp=1&amp;bbb=1&amp;rh=28.18504"/>
              <p:cNvSpPr/>
              <p:nvPr/>
            </p:nvSpPr>
            <p:spPr>
              <a:xfrm>
                <a:off x="5113591" y="5370631"/>
                <a:ext cx="4039934" cy="35795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3" name="QB_3_AN.51_1#73ed69470.blank?vop=1&amp;pid=8393a79c3&amp;color=0,0,0&amp;vpa=25&amp;vtp=1&amp;bbb=1&amp;rh=28.18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3591" y="5370631"/>
                <a:ext cx="4039934" cy="357950"/>
              </a:xfrm>
              <a:prstGeom prst="rect">
                <a:avLst/>
              </a:prstGeom>
              <a:blipFill>
                <a:blip r:embed="rId10"/>
                <a:stretch>
                  <a:fillRect l="-603" t="-16949" r="-1357" b="-254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755</Words>
  <Application>Microsoft Office PowerPoint</Application>
  <PresentationFormat>宽屏</PresentationFormat>
  <Paragraphs>120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SimHei</vt:lpstr>
      <vt:lpstr>SimSun</vt:lpstr>
      <vt:lpstr>微软雅黑</vt:lpstr>
      <vt:lpstr>Arial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2025-05-14T06:59:54Z</dcterms:created>
  <dcterms:modified xsi:type="dcterms:W3CDTF">2025-05-14T14:23:05Z</dcterms:modified>
  <cp:category/>
  <cp:contentStatus/>
</cp:coreProperties>
</file>